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10"/>
  </p:notesMasterIdLst>
  <p:handoutMasterIdLst>
    <p:handoutMasterId r:id="rId11"/>
  </p:handoutMasterIdLst>
  <p:sldIdLst>
    <p:sldId id="303" r:id="rId3"/>
    <p:sldId id="734" r:id="rId4"/>
    <p:sldId id="732" r:id="rId5"/>
    <p:sldId id="733" r:id="rId6"/>
    <p:sldId id="727" r:id="rId7"/>
    <p:sldId id="735" r:id="rId8"/>
    <p:sldId id="729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2507" autoAdjust="0"/>
  </p:normalViewPr>
  <p:slideViewPr>
    <p:cSldViewPr snapToGrid="0">
      <p:cViewPr varScale="1">
        <p:scale>
          <a:sx n="120" d="100"/>
          <a:sy n="120" d="100"/>
        </p:scale>
        <p:origin x="132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20BC9-C500-49C5-9C37-D50BBA60A0E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048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Informal company position checking: 9 (Option 2) versus 2 (Option 1); </a:t>
            </a:r>
            <a:r>
              <a:rPr lang="en-US" sz="1200" dirty="0">
                <a:solidFill>
                  <a:srgbClr val="FF0000"/>
                </a:solidFill>
              </a:rPr>
              <a:t>Option 2 supported by majority.</a:t>
            </a:r>
            <a:endParaRPr lang="en-US" sz="1200" dirty="0"/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S2-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EN: Charging is 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11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4364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4370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002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19/10/2020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0363" y="1357745"/>
            <a:ext cx="8176437" cy="2119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err="1"/>
              <a:t>FS_IIoT</a:t>
            </a:r>
            <a:br>
              <a:rPr lang="en-US" sz="4000" b="1" dirty="0"/>
            </a:br>
            <a:r>
              <a:rPr lang="en-US" sz="4000" b="1" dirty="0"/>
              <a:t>Show of hands questions</a:t>
            </a: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itchFamily="34" charset="0"/>
              </a:rPr>
              <a:t>Nokia (Rapporteur)</a:t>
            </a:r>
            <a:endParaRPr lang="en-GB" alt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Questions:</a:t>
            </a:r>
          </a:p>
          <a:p>
            <a:pPr lvl="1"/>
            <a:r>
              <a:rPr lang="en-US" sz="1800" dirty="0"/>
              <a:t>Options for BMCA:</a:t>
            </a:r>
          </a:p>
          <a:p>
            <a:pPr lvl="2"/>
            <a:r>
              <a:rPr lang="en-US" sz="1800" b="1" dirty="0"/>
              <a:t>Option 1: BMCA is C-plane based; TSN AF executes BMCA method. </a:t>
            </a:r>
          </a:p>
          <a:p>
            <a:pPr lvl="2"/>
            <a:r>
              <a:rPr lang="en-US" sz="1800" dirty="0"/>
              <a:t>Ingress port forwards the Announce messages to TSN AF (or NEF) for BMCA procedure which determines the PTP port states, TSN AF (or NEF) informs the DS-TT and/or NW-TT port states if needed. </a:t>
            </a:r>
          </a:p>
          <a:p>
            <a:pPr lvl="2"/>
            <a:r>
              <a:rPr lang="en-US" sz="1800" b="1" dirty="0"/>
              <a:t>Support Option 1 for BMCA? (YES/NO)</a:t>
            </a:r>
          </a:p>
          <a:p>
            <a:pPr lvl="2"/>
            <a:r>
              <a:rPr lang="en-US" sz="1800" b="1" dirty="0"/>
              <a:t>Option 2: BMCA is U-plane based; NW-TT executes BMCA method. </a:t>
            </a:r>
          </a:p>
          <a:p>
            <a:pPr lvl="2"/>
            <a:r>
              <a:rPr lang="en-US" sz="1800" dirty="0"/>
              <a:t>Ingress port forwards the Announce messages to NW-TT for BMCA procedure which determines the PTP port states and informs TSN AF (or NEF) on the BMCA result if needed.  </a:t>
            </a:r>
          </a:p>
          <a:p>
            <a:pPr lvl="2"/>
            <a:r>
              <a:rPr lang="en-US" sz="1800" b="1" dirty="0"/>
              <a:t>Support Option 2 for BMCA? (YES/NO)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Way forward: &lt; &gt; Option 2 is proposed as way forward</a:t>
            </a:r>
          </a:p>
          <a:p>
            <a:pPr lvl="2"/>
            <a:endParaRPr lang="en-US" sz="1800" dirty="0">
              <a:solidFill>
                <a:srgbClr val="FF0000"/>
              </a:solidFill>
            </a:endParaRP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E7ADD6-D990-4940-BEC3-09CA2C327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dirty="0"/>
              <a:t>Key Issue #1 </a:t>
            </a:r>
            <a:br>
              <a:rPr lang="en-US" dirty="0"/>
            </a:br>
            <a:r>
              <a:rPr lang="en-US" dirty="0"/>
              <a:t>Uplink Time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382118493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Item 1: Varying views on support for UE-UE communication for IEEE TSN bridge with or without any pre-configuration.</a:t>
            </a:r>
          </a:p>
          <a:p>
            <a:r>
              <a:rPr lang="en-US" sz="1800" dirty="0"/>
              <a:t>Questions:</a:t>
            </a:r>
          </a:p>
          <a:p>
            <a:pPr lvl="1"/>
            <a:r>
              <a:rPr lang="en-US" sz="1800" dirty="0"/>
              <a:t>Option 1: Allow UE-UE communication, 5GS acting as IEEE TSN bridge supported only if </a:t>
            </a:r>
            <a:r>
              <a:rPr lang="en-US" altLang="zh-CN" sz="1800" b="1" dirty="0"/>
              <a:t>they are allowed as configured for e.g., same member of a group, same DNN/S-NSSAI</a:t>
            </a:r>
            <a:r>
              <a:rPr lang="en-US" sz="1800" dirty="0"/>
              <a:t>. Support Option 1 for UE-UE communication?</a:t>
            </a:r>
          </a:p>
          <a:p>
            <a:pPr lvl="1"/>
            <a:r>
              <a:rPr lang="en-US" sz="1800" dirty="0"/>
              <a:t>Option 2: Allow UE-UE communication considering AF request for QoS, as long as they are within the same 5GS acting as IEEE TSN Bridge for ETH PDU Sessions. Support Option 2 for UE-UE communication?</a:t>
            </a:r>
          </a:p>
          <a:p>
            <a:pPr lvl="1"/>
            <a:r>
              <a:rPr lang="en-US" sz="1800" dirty="0"/>
              <a:t>Option 3: Allow both options – option 1 &amp; 2. Support Option 3 for UE-UE communication?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Way forward: &lt; &gt; Capture the principle “UE-UE communication (using local switching) is supported for all the UE(s) connected to the same DNN/S-NSSAI, terminating on the same UPF network instance.“</a:t>
            </a: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121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Item 2: Varying views on how the local switching within UPF should be controlled.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1800" dirty="0">
                <a:solidFill>
                  <a:srgbClr val="FF0000"/>
                </a:solidFill>
                <a:ea typeface="+mn-ea"/>
                <a:cs typeface="+mn-cs"/>
              </a:rPr>
              <a:t>Way forward: &lt; &gt; Capture the principles “For IP PDU Sessions, UE-UE communication using local switching (without routing via N6) can be supported by UPF implementation based on operator policies. For ETH PDU Sessions, </a:t>
            </a:r>
            <a:r>
              <a:rPr lang="en-US" altLang="zh-CN" sz="1800" dirty="0">
                <a:solidFill>
                  <a:srgbClr val="FF0000"/>
                </a:solidFill>
              </a:rPr>
              <a:t>Local switching via UPF can be autonomously determined based on MAC learning (for ETH). For ETH IEEE TSN sessions, CNC provided static forwarding rules is supported for UL.” </a:t>
            </a:r>
            <a:endParaRPr lang="en-US" sz="1800" dirty="0">
              <a:solidFill>
                <a:srgbClr val="FF0000"/>
              </a:solidFill>
              <a:ea typeface="+mn-ea"/>
              <a:cs typeface="+mn-cs"/>
            </a:endParaRPr>
          </a:p>
          <a:p>
            <a:pPr marL="914400" lvl="2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61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Background: </a:t>
            </a:r>
          </a:p>
          <a:p>
            <a:pPr lvl="1"/>
            <a:r>
              <a:rPr lang="en-US" sz="1800" dirty="0"/>
              <a:t>Key issue 3A “focuses on enhancing the NEF framework”; all areas for study of KI#3A only deal with the NEF-AF (TR 23.700-20 clause 5.3.2)</a:t>
            </a:r>
          </a:p>
          <a:p>
            <a:pPr lvl="1"/>
            <a:r>
              <a:rPr lang="en-US" sz="1800" dirty="0"/>
              <a:t>There is no explicit SA1 requirement about a need for hold and forward functionality for VIAPA services, i.e. SA2 needs to reconfirm with SA1 first.</a:t>
            </a:r>
          </a:p>
          <a:p>
            <a:r>
              <a:rPr lang="en-US" sz="1800" dirty="0"/>
              <a:t>Question:</a:t>
            </a:r>
          </a:p>
          <a:p>
            <a:pPr lvl="1"/>
            <a:r>
              <a:rPr lang="en-US" sz="1800" dirty="0"/>
              <a:t>Should it be possible for the NEF to derive </a:t>
            </a:r>
            <a:r>
              <a:rPr lang="en-US" sz="1800" dirty="0" err="1"/>
              <a:t>Qbv</a:t>
            </a:r>
            <a:r>
              <a:rPr lang="en-US" sz="1800" dirty="0"/>
              <a:t> parameters based on QoS information to support Hold and forward functionality in the NW-TT and DS-TT as per Rel-16? </a:t>
            </a:r>
          </a:p>
          <a:p>
            <a:pPr lvl="1"/>
            <a:r>
              <a:rPr lang="en-US" sz="1800" dirty="0"/>
              <a:t>Note: Rel-16 hold and forward functionality in DS-TT and NW-TT is assumed to be reused as-is.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55978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/>
              <a:t>Burst spread is used as TSCAI for scheduling optimization</a:t>
            </a:r>
          </a:p>
          <a:p>
            <a:pPr lvl="1"/>
            <a:r>
              <a:rPr lang="en-US" altLang="zh-CN" sz="1800" dirty="0"/>
              <a:t>Option 1: Burst Spread can be provided by AF to SMF via NEF/PCF</a:t>
            </a:r>
          </a:p>
          <a:p>
            <a:pPr lvl="1"/>
            <a:r>
              <a:rPr lang="en-US" altLang="zh-CN" sz="1800" dirty="0"/>
              <a:t>Question 1: Should support for Option 1 be specified in the spec?</a:t>
            </a:r>
          </a:p>
          <a:p>
            <a:pPr lvl="1"/>
            <a:endParaRPr lang="en-US" altLang="zh-CN" sz="1800" dirty="0"/>
          </a:p>
          <a:p>
            <a:pPr lvl="1"/>
            <a:r>
              <a:rPr lang="en-US" altLang="zh-CN" sz="1800" dirty="0"/>
              <a:t>Option 2: Burst Spread can be detected by UPF and provided to SMF</a:t>
            </a:r>
          </a:p>
          <a:p>
            <a:pPr lvl="1"/>
            <a:r>
              <a:rPr lang="en-US" altLang="zh-CN" sz="1800" dirty="0"/>
              <a:t>Question 2: Should support for Option 2 be specified in the spec?</a:t>
            </a:r>
          </a:p>
          <a:p>
            <a:pPr lvl="1"/>
            <a:endParaRPr lang="en-US" altLang="zh-CN" sz="1800" dirty="0"/>
          </a:p>
          <a:p>
            <a:pPr lvl="1"/>
            <a:r>
              <a:rPr lang="en-US" altLang="zh-CN" sz="1800" dirty="0"/>
              <a:t>Option 3: Burst Spread can be detected by RAN</a:t>
            </a:r>
          </a:p>
          <a:p>
            <a:pPr lvl="1"/>
            <a:r>
              <a:rPr lang="en-US" altLang="zh-CN" sz="1800" dirty="0"/>
              <a:t>Question 3: Should support for Option 3 be specified in the spec?</a:t>
            </a:r>
          </a:p>
          <a:p>
            <a:pPr lvl="1"/>
            <a:endParaRPr lang="en-US" altLang="zh-CN" sz="18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923124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#3B </a:t>
            </a:r>
            <a:r>
              <a:rPr lang="en-GB" dirty="0"/>
              <a:t>Exposure of TSC services</a:t>
            </a:r>
            <a:br>
              <a:rPr lang="en-US" b="1" dirty="0"/>
            </a:br>
            <a:r>
              <a:rPr lang="en-GB" dirty="0"/>
              <a:t>Exposure of Time Synchronization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GB" sz="1800" dirty="0"/>
              <a:t>Conclusion has the following:</a:t>
            </a:r>
          </a:p>
          <a:p>
            <a:pPr lvl="1"/>
            <a:r>
              <a:rPr lang="en-GB" sz="1800" dirty="0"/>
              <a:t>Editor's note:	</a:t>
            </a:r>
            <a:r>
              <a:rPr lang="en-US" sz="1800" dirty="0"/>
              <a:t>whether there is a need to include validity time for AF time sync request is FFS. Also, how to support validity time is FFS.</a:t>
            </a:r>
          </a:p>
          <a:p>
            <a:pPr marL="342900" lvl="1" indent="-342900">
              <a:buBlip>
                <a:blip r:embed="rId3"/>
              </a:buBlip>
            </a:pPr>
            <a:r>
              <a:rPr lang="en-US" sz="1800" dirty="0">
                <a:ea typeface="+mn-ea"/>
                <a:cs typeface="+mn-cs"/>
              </a:rPr>
              <a:t>Options</a:t>
            </a:r>
          </a:p>
          <a:p>
            <a:pPr lvl="1"/>
            <a:r>
              <a:rPr lang="en-GB" sz="1800" dirty="0"/>
              <a:t>Option 1: AF assumed to activate and deactivate requests for all the DS-TT(s) (thus maintain validity period accordingly).</a:t>
            </a:r>
          </a:p>
          <a:p>
            <a:pPr lvl="1"/>
            <a:r>
              <a:rPr lang="en-GB" sz="1800" dirty="0"/>
              <a:t>Option 2: AF provides validity period for the request, 5GS maintains the validity period (i.e. new activate requests are not allowed when the validity period expires).</a:t>
            </a:r>
          </a:p>
          <a:p>
            <a:pPr lvl="1"/>
            <a:r>
              <a:rPr lang="en-GB" sz="1800" dirty="0"/>
              <a:t>Way forward: Option 1 seems to be preferred?</a:t>
            </a:r>
          </a:p>
          <a:p>
            <a:pPr marL="342900" lvl="1" indent="-342900">
              <a:buBlip>
                <a:blip r:embed="rId3"/>
              </a:buBlip>
            </a:pPr>
            <a:endParaRPr lang="en-US" sz="1800" dirty="0">
              <a:ea typeface="+mn-ea"/>
              <a:cs typeface="+mn-cs"/>
            </a:endParaRPr>
          </a:p>
          <a:p>
            <a:pPr marL="342900" lvl="1" indent="-342900">
              <a:buBlip>
                <a:blip r:embed="rId3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28638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29145</TotalTime>
  <Words>806</Words>
  <Application>Microsoft Office PowerPoint</Application>
  <PresentationFormat>On-screen Show (4:3)</PresentationFormat>
  <Paragraphs>64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</vt:lpstr>
      <vt:lpstr>Calibri</vt:lpstr>
      <vt:lpstr>Lucida Grande</vt:lpstr>
      <vt:lpstr>Nokia Pure Headline Light</vt:lpstr>
      <vt:lpstr>Nokia Pure Text Light</vt:lpstr>
      <vt:lpstr>Times New Roman</vt:lpstr>
      <vt:lpstr>Office Theme</vt:lpstr>
      <vt:lpstr>nokia powerpoint template nokia pure v13</vt:lpstr>
      <vt:lpstr>think-cell Slide</vt:lpstr>
      <vt:lpstr>FS_IIoT Show of hands questions</vt:lpstr>
      <vt:lpstr>Key Issue #1  Uplink Time Synchronization</vt:lpstr>
      <vt:lpstr>Key Issue #2 UE-UE TSC Communication</vt:lpstr>
      <vt:lpstr>Key Issue #2 UE-UE TSC Communication</vt:lpstr>
      <vt:lpstr>Key Issue #3A  Support for deterministic services</vt:lpstr>
      <vt:lpstr>Key Issue #3A  Support for deterministic services</vt:lpstr>
      <vt:lpstr>Key Issue #3B Exposure of TSC services Exposure of Time Synchronization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QC_30</cp:lastModifiedBy>
  <cp:revision>803</cp:revision>
  <dcterms:created xsi:type="dcterms:W3CDTF">2008-08-30T09:32:10Z</dcterms:created>
  <dcterms:modified xsi:type="dcterms:W3CDTF">2020-10-19T15:10:40Z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  <property fmtid="{D5CDD505-2E9C-101B-9397-08002B2CF9AE}" pid="3" name="_2015_ms_pID_725343">
    <vt:lpwstr>(2)az6LWZ/BzkH29ORZnQ1RTKIQg96V0vMjZ3UOLPjixIiRMweWfd7HeT6bBSfibyV6gbOx4hho
UguQ3NvCE8oNOQBb2NC+3HJSU1ci4zWWqJrxL1YhSS6f2QdSOlW9aUBA9h7rb59YI9Ixa33D
qw+3UexXsJmTXy1Sim/Fqm4Je+8pDx4Z7YmYStlrnQ1995J1gI6+eL29fmrKzb2QpCxk7Trw
qlr4m7QRjzu0W/kyJO</vt:lpwstr>
  </property>
  <property fmtid="{D5CDD505-2E9C-101B-9397-08002B2CF9AE}" pid="4" name="_2015_ms_pID_7253431">
    <vt:lpwstr>nOSRa3x7AQ3IgXmi84fNQuxUgKLV8+bOvMozq4FuG1irhlJjIxeD0d
Ljvf4yDFqpNQuqRAAy/AzAr4hogVFv1VVHqPPi/uJbIL3SaW4sFXjk/MmPK64Su6SWHHbgTR
N7Z2uCY0UqyhszyWtx03lKW98zFpqZtw4xmCCqb3Fp7STymhH6/mcYoHDbS38w+J9uqbqHnZ
m/emk2rXF1BPpgHL</vt:lpwstr>
  </property>
</Properties>
</file>