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1"/>
    <p:sldMasterId id="2147483747" r:id="rId2"/>
  </p:sldMasterIdLst>
  <p:notesMasterIdLst>
    <p:notesMasterId r:id="rId9"/>
  </p:notesMasterIdLst>
  <p:handoutMasterIdLst>
    <p:handoutMasterId r:id="rId10"/>
  </p:handoutMasterIdLst>
  <p:sldIdLst>
    <p:sldId id="303" r:id="rId3"/>
    <p:sldId id="726" r:id="rId4"/>
    <p:sldId id="732" r:id="rId5"/>
    <p:sldId id="733" r:id="rId6"/>
    <p:sldId id="727" r:id="rId7"/>
    <p:sldId id="729" r:id="rId8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72AF2F"/>
    <a:srgbClr val="5C88D0"/>
    <a:srgbClr val="2A6EA8"/>
    <a:srgbClr val="B1D254"/>
    <a:srgbClr val="72732F"/>
    <a:srgbClr val="C6D254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91" autoAdjust="0"/>
    <p:restoredTop sz="93372" autoAdjust="0"/>
  </p:normalViewPr>
  <p:slideViewPr>
    <p:cSldViewPr snapToGrid="0">
      <p:cViewPr varScale="1">
        <p:scale>
          <a:sx n="130" d="100"/>
          <a:sy n="130" d="100"/>
        </p:scale>
        <p:origin x="1050" y="1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73" d="100"/>
          <a:sy n="73" d="100"/>
        </p:scale>
        <p:origin x="-2280" y="-10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2947778C-B3F3-4F7A-BB91-EB5F63B274A2}" type="datetime1">
              <a:rPr lang="en-US"/>
              <a:pPr>
                <a:defRPr/>
              </a:pPr>
              <a:t>10/16/2020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9A2E6ED2-3E23-4C28-8972-3DFEE8710EA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50198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4ADFB8CB-F854-47F2-9DE9-2171C7CFA03A}" type="datetime1">
              <a:rPr lang="en-US"/>
              <a:pPr>
                <a:defRPr/>
              </a:pPr>
              <a:t>10/16/2020</a:t>
            </a:fld>
            <a:endParaRPr lang="en-US" dirty="0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1FA72314-C842-479C-B40D-6B35198B29F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600204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9B20BC9-C500-49C5-9C37-D50BBA60A0E0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FA72314-C842-479C-B40D-6B35198B29F6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257910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FA72314-C842-479C-B40D-6B35198B29F6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280022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FA72314-C842-479C-B40D-6B35198B29F6}" type="slidenum">
              <a:rPr lang="en-GB" altLang="en-US" smtClean="0"/>
              <a:pPr>
                <a:defRPr/>
              </a:pPr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381128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FA72314-C842-479C-B40D-6B35198B29F6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343646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 userDrawn="1"/>
        </p:nvSpPr>
        <p:spPr bwMode="auto">
          <a:xfrm>
            <a:off x="323850" y="73033"/>
            <a:ext cx="58102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sv-SE" sz="1200" b="1" dirty="0">
                <a:latin typeface="Arial "/>
              </a:rPr>
              <a:t>3GPP TSG SA WG2#141E </a:t>
            </a:r>
          </a:p>
          <a:p>
            <a:pPr eaLnBrk="1" hangingPunct="1">
              <a:defRPr/>
            </a:pPr>
            <a:r>
              <a:rPr lang="sv-SE" sz="1200" b="1" dirty="0" err="1">
                <a:latin typeface="Arial "/>
              </a:rPr>
              <a:t>Elbonia</a:t>
            </a:r>
            <a:r>
              <a:rPr lang="sv-SE" sz="1200" b="1" dirty="0">
                <a:latin typeface="Arial "/>
              </a:rPr>
              <a:t> </a:t>
            </a:r>
            <a:r>
              <a:rPr lang="sv-SE" sz="1200" b="1" dirty="0" err="1">
                <a:latin typeface="Arial "/>
              </a:rPr>
              <a:t>xx-xx</a:t>
            </a:r>
            <a:r>
              <a:rPr lang="sv-SE" sz="1200" b="1" dirty="0">
                <a:latin typeface="Arial "/>
              </a:rPr>
              <a:t>, </a:t>
            </a:r>
            <a:r>
              <a:rPr lang="sv-SE" sz="1200" b="1" dirty="0" err="1">
                <a:latin typeface="Arial "/>
              </a:rPr>
              <a:t>October</a:t>
            </a:r>
            <a:r>
              <a:rPr lang="sv-SE" sz="1200" b="1" dirty="0">
                <a:latin typeface="Arial "/>
              </a:rPr>
              <a:t> 2020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34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00"/>
              </a:spcAft>
              <a:defRPr baseline="0"/>
            </a:lvl1pPr>
            <a:lvl2pPr>
              <a:spcAft>
                <a:spcPts val="600"/>
              </a:spcAft>
              <a:defRPr/>
            </a:lvl2pPr>
            <a:lvl3pPr>
              <a:spcAft>
                <a:spcPts val="600"/>
              </a:spcAft>
              <a:defRPr/>
            </a:lvl3pPr>
            <a:lvl4pPr>
              <a:spcAft>
                <a:spcPts val="600"/>
              </a:spcAft>
              <a:defRPr/>
            </a:lvl4pPr>
            <a:lvl5pPr>
              <a:spcAft>
                <a:spcPts val="6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18120" y="372332"/>
            <a:ext cx="82296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418123" y="717056"/>
            <a:ext cx="8227649" cy="402167"/>
          </a:xfrm>
        </p:spPr>
        <p:txBody>
          <a:bodyPr/>
          <a:lstStyle>
            <a:lvl1pPr marL="0" indent="0">
              <a:buFont typeface="Arial"/>
              <a:buNone/>
              <a:defRPr sz="18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kia Whi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8120" y="372332"/>
            <a:ext cx="82296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Content Placeholder 8"/>
          <p:cNvSpPr>
            <a:spLocks noGrp="1"/>
          </p:cNvSpPr>
          <p:nvPr>
            <p:ph sz="quarter" idx="13"/>
          </p:nvPr>
        </p:nvSpPr>
        <p:spPr>
          <a:xfrm>
            <a:off x="418123" y="717056"/>
            <a:ext cx="8227649" cy="402167"/>
          </a:xfrm>
        </p:spPr>
        <p:txBody>
          <a:bodyPr/>
          <a:lstStyle>
            <a:lvl1pPr marL="0" indent="0">
              <a:buFont typeface="Arial"/>
              <a:buNone/>
              <a:defRPr sz="18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6"/>
          </p:nvPr>
        </p:nvSpPr>
        <p:spPr>
          <a:xfrm>
            <a:off x="423863" y="1449917"/>
            <a:ext cx="4032250" cy="3393016"/>
          </a:xfrm>
        </p:spPr>
        <p:txBody>
          <a:bodyPr/>
          <a:lstStyle>
            <a:lvl1pPr marL="0" indent="0">
              <a:spcAft>
                <a:spcPts val="600"/>
              </a:spcAft>
              <a:buFont typeface="Arial" pitchFamily="34" charset="0"/>
              <a:buNone/>
              <a:defRPr baseline="0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0"/>
          <p:cNvSpPr>
            <a:spLocks noGrp="1"/>
          </p:cNvSpPr>
          <p:nvPr>
            <p:ph type="body" sz="quarter" idx="17"/>
          </p:nvPr>
        </p:nvSpPr>
        <p:spPr>
          <a:xfrm>
            <a:off x="4608513" y="1449747"/>
            <a:ext cx="4032250" cy="3393016"/>
          </a:xfrm>
        </p:spPr>
        <p:txBody>
          <a:bodyPr/>
          <a:lstStyle>
            <a:lvl1pPr marL="0" indent="0">
              <a:spcAft>
                <a:spcPts val="600"/>
              </a:spcAft>
              <a:buNone/>
              <a:defRPr baseline="0"/>
            </a:lvl1pPr>
            <a:lvl2pPr marL="0" indent="0">
              <a:spcAft>
                <a:spcPts val="600"/>
              </a:spcAft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kia Whit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418123" y="717056"/>
            <a:ext cx="8227649" cy="402167"/>
          </a:xfrm>
        </p:spPr>
        <p:txBody>
          <a:bodyPr/>
          <a:lstStyle>
            <a:lvl1pPr marL="0" indent="0">
              <a:buFont typeface="Arial"/>
              <a:buNone/>
              <a:defRPr sz="18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emf"/><Relationship Id="rId3" Type="http://schemas.openxmlformats.org/officeDocument/2006/relationships/slideLayout" Target="../slideLayouts/slideLayout6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tags" Target="../tags/tag1.xml"/><Relationship Id="rId5" Type="http://schemas.openxmlformats.org/officeDocument/2006/relationships/vmlDrawing" Target="../drawings/vmlDrawing1.vml"/><Relationship Id="rId4" Type="http://schemas.openxmlformats.org/officeDocument/2006/relationships/theme" Target="../theme/theme2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3" y="6373813"/>
            <a:ext cx="6169025" cy="323851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1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205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2"/>
            <a:ext cx="8388350" cy="483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95316" y="6394457"/>
            <a:ext cx="4422775" cy="311151"/>
          </a:xfrm>
          <a:prstGeom prst="rect">
            <a:avLst/>
          </a:prstGeom>
          <a:noFill/>
        </p:spPr>
        <p:txBody>
          <a:bodyPr anchor="ctr">
            <a:normAutofit/>
          </a:bodyPr>
          <a:lstStyle/>
          <a:p>
            <a:pPr>
              <a:defRPr/>
            </a:pPr>
            <a:r>
              <a:rPr lang="en-GB" spc="300" dirty="0"/>
              <a:t>3GPP TSG SA WG2, xx-</a:t>
            </a:r>
            <a:r>
              <a:rPr lang="en-GB" spc="300" dirty="0" err="1"/>
              <a:t>xx.October</a:t>
            </a:r>
            <a:r>
              <a:rPr lang="en-GB" spc="300" dirty="0"/>
              <a:t> 2020</a:t>
            </a:r>
            <a:endParaRPr lang="en-GB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12" y="6383345"/>
            <a:ext cx="511175" cy="296863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>
              <a:defRPr/>
            </a:pPr>
            <a:fld id="{38BB483D-C369-491B-B1D1-2AD91BB702B7}" type="slidenum">
              <a:rPr lang="en-GB" altLang="en-US" b="1"/>
              <a:pPr algn="ctr">
                <a:defRPr/>
              </a:pPr>
              <a:t>‹#›</a:t>
            </a:fld>
            <a:endParaRPr lang="en-GB" altLang="en-US" b="1"/>
          </a:p>
          <a:p>
            <a:pPr>
              <a:defRPr/>
            </a:pPr>
            <a:endParaRPr lang="en-GB" altLang="en-US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95"/>
            <a:ext cx="971741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GB">
                <a:solidFill>
                  <a:schemeClr val="bg1"/>
                </a:solidFill>
              </a:rPr>
              <a:t>© 3GPP 2012</a:t>
            </a:r>
            <a:endParaRPr lang="en-GB"/>
          </a:p>
        </p:txBody>
      </p:sp>
      <p:sp>
        <p:nvSpPr>
          <p:cNvPr id="8" name="Text Box 13"/>
          <p:cNvSpPr txBox="1">
            <a:spLocks noChangeArrowheads="1"/>
          </p:cNvSpPr>
          <p:nvPr userDrawn="1"/>
        </p:nvSpPr>
        <p:spPr bwMode="auto">
          <a:xfrm>
            <a:off x="7639052" y="177807"/>
            <a:ext cx="14636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1" hangingPunct="1">
              <a:spcBef>
                <a:spcPct val="50000"/>
              </a:spcBef>
              <a:defRPr/>
            </a:pPr>
            <a:r>
              <a:rPr lang="en-GB" sz="1200" b="1" dirty="0"/>
              <a:t>S2-20xxxx</a:t>
            </a:r>
            <a:endParaRPr lang="en-GB" sz="1200" dirty="0">
              <a:solidFill>
                <a:schemeClr val="bg2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3" r:id="rId2"/>
    <p:sldLayoutId id="214748374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" name="Object 30" hidden="1"/>
          <p:cNvGraphicFramePr>
            <a:graphicFrameLocks noChangeAspect="1"/>
          </p:cNvGraphicFramePr>
          <p:nvPr>
            <p:custDataLst>
              <p:tags r:id="rId6"/>
            </p:custDataLst>
          </p:nvPr>
        </p:nvGraphicFramePr>
        <p:xfrm>
          <a:off x="1589" y="2119"/>
          <a:ext cx="1587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think-cell Slide" r:id="rId7" imgW="270" imgH="270" progId="">
                  <p:embed/>
                </p:oleObj>
              </mc:Choice>
              <mc:Fallback>
                <p:oleObj name="think-cell Slide" r:id="rId7" imgW="270" imgH="270" progId="">
                  <p:embed/>
                  <p:pic>
                    <p:nvPicPr>
                      <p:cNvPr id="31" name="Object 30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9" y="2119"/>
                        <a:ext cx="1587" cy="211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5" name="Line 9"/>
          <p:cNvSpPr>
            <a:spLocks noChangeShapeType="1"/>
          </p:cNvSpPr>
          <p:nvPr/>
        </p:nvSpPr>
        <p:spPr bwMode="auto">
          <a:xfrm flipV="1">
            <a:off x="-179388" y="791633"/>
            <a:ext cx="9502776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defTabSz="457200" eaLnBrk="1" hangingPunct="1">
              <a:defRPr/>
            </a:pPr>
            <a:endParaRPr lang="en-GB" sz="1800" dirty="0">
              <a:solidFill>
                <a:srgbClr val="124191"/>
              </a:solidFill>
              <a:latin typeface="Nokia Pure Headline Light"/>
            </a:endParaRPr>
          </a:p>
        </p:txBody>
      </p:sp>
      <p:sp>
        <p:nvSpPr>
          <p:cNvPr id="1036" name="Line 12"/>
          <p:cNvSpPr>
            <a:spLocks noChangeShapeType="1"/>
          </p:cNvSpPr>
          <p:nvPr/>
        </p:nvSpPr>
        <p:spPr bwMode="auto">
          <a:xfrm flipV="1">
            <a:off x="-179388" y="6553200"/>
            <a:ext cx="9502776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defTabSz="457200" eaLnBrk="1" hangingPunct="1">
              <a:defRPr/>
            </a:pPr>
            <a:endParaRPr lang="en-GB" sz="1800">
              <a:solidFill>
                <a:srgbClr val="124191"/>
              </a:solidFill>
            </a:endParaRPr>
          </a:p>
        </p:txBody>
      </p:sp>
      <p:sp>
        <p:nvSpPr>
          <p:cNvPr id="1037" name="Line 9"/>
          <p:cNvSpPr>
            <a:spLocks noChangeShapeType="1"/>
          </p:cNvSpPr>
          <p:nvPr/>
        </p:nvSpPr>
        <p:spPr bwMode="auto">
          <a:xfrm flipV="1">
            <a:off x="-179388" y="1128184"/>
            <a:ext cx="9502776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defTabSz="457200" eaLnBrk="1" hangingPunct="1">
              <a:defRPr/>
            </a:pPr>
            <a:endParaRPr lang="en-GB" sz="1800">
              <a:solidFill>
                <a:srgbClr val="124191"/>
              </a:solidFill>
            </a:endParaRPr>
          </a:p>
        </p:txBody>
      </p:sp>
      <p:sp>
        <p:nvSpPr>
          <p:cNvPr id="1038" name="Line 10"/>
          <p:cNvSpPr>
            <a:spLocks noChangeShapeType="1"/>
          </p:cNvSpPr>
          <p:nvPr/>
        </p:nvSpPr>
        <p:spPr bwMode="auto">
          <a:xfrm flipH="1">
            <a:off x="-179388" y="1456267"/>
            <a:ext cx="9502776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defTabSz="457200" eaLnBrk="1" hangingPunct="1">
              <a:defRPr/>
            </a:pPr>
            <a:endParaRPr lang="en-GB" sz="1800">
              <a:solidFill>
                <a:srgbClr val="124191"/>
              </a:solidFill>
            </a:endParaRPr>
          </a:p>
        </p:txBody>
      </p:sp>
      <p:sp>
        <p:nvSpPr>
          <p:cNvPr id="1039" name="Line 12"/>
          <p:cNvSpPr>
            <a:spLocks noChangeShapeType="1"/>
          </p:cNvSpPr>
          <p:nvPr/>
        </p:nvSpPr>
        <p:spPr bwMode="auto">
          <a:xfrm flipV="1">
            <a:off x="-179388" y="6220884"/>
            <a:ext cx="9502776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defTabSz="457200" eaLnBrk="1" hangingPunct="1">
              <a:defRPr/>
            </a:pPr>
            <a:endParaRPr lang="en-GB" sz="1800">
              <a:solidFill>
                <a:srgbClr val="124191"/>
              </a:solidFill>
            </a:endParaRPr>
          </a:p>
        </p:txBody>
      </p:sp>
      <p:sp>
        <p:nvSpPr>
          <p:cNvPr id="1040" name="Line 13"/>
          <p:cNvSpPr>
            <a:spLocks noChangeShapeType="1"/>
          </p:cNvSpPr>
          <p:nvPr/>
        </p:nvSpPr>
        <p:spPr bwMode="auto">
          <a:xfrm flipH="1" flipV="1">
            <a:off x="-179388" y="5867400"/>
            <a:ext cx="9502776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defTabSz="457200" eaLnBrk="1" hangingPunct="1">
              <a:defRPr/>
            </a:pPr>
            <a:endParaRPr lang="en-GB" sz="1800">
              <a:solidFill>
                <a:srgbClr val="124191"/>
              </a:solidFill>
            </a:endParaRPr>
          </a:p>
        </p:txBody>
      </p:sp>
      <p:sp>
        <p:nvSpPr>
          <p:cNvPr id="1041" name="Line 14"/>
          <p:cNvSpPr>
            <a:spLocks noChangeShapeType="1"/>
          </p:cNvSpPr>
          <p:nvPr/>
        </p:nvSpPr>
        <p:spPr bwMode="auto">
          <a:xfrm>
            <a:off x="-179388" y="374651"/>
            <a:ext cx="9502776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defTabSz="457200" eaLnBrk="1" hangingPunct="1">
              <a:defRPr/>
            </a:pPr>
            <a:endParaRPr lang="en-GB" sz="1800">
              <a:solidFill>
                <a:srgbClr val="124191"/>
              </a:solidFill>
            </a:endParaRPr>
          </a:p>
        </p:txBody>
      </p:sp>
      <p:sp>
        <p:nvSpPr>
          <p:cNvPr id="1042" name="Line 15"/>
          <p:cNvSpPr>
            <a:spLocks noChangeShapeType="1"/>
          </p:cNvSpPr>
          <p:nvPr/>
        </p:nvSpPr>
        <p:spPr bwMode="auto">
          <a:xfrm flipH="1">
            <a:off x="417513" y="-196851"/>
            <a:ext cx="0" cy="7344835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defTabSz="457200" eaLnBrk="1" hangingPunct="1">
              <a:defRPr/>
            </a:pPr>
            <a:endParaRPr lang="en-GB" sz="1800">
              <a:solidFill>
                <a:srgbClr val="124191"/>
              </a:solidFill>
            </a:endParaRPr>
          </a:p>
        </p:txBody>
      </p:sp>
      <p:sp>
        <p:nvSpPr>
          <p:cNvPr id="1043" name="Line 17"/>
          <p:cNvSpPr>
            <a:spLocks noChangeShapeType="1"/>
          </p:cNvSpPr>
          <p:nvPr/>
        </p:nvSpPr>
        <p:spPr bwMode="auto">
          <a:xfrm>
            <a:off x="8656638" y="-196851"/>
            <a:ext cx="0" cy="7344835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defTabSz="457200" eaLnBrk="1" hangingPunct="1">
              <a:defRPr/>
            </a:pPr>
            <a:endParaRPr lang="en-GB" sz="1800">
              <a:solidFill>
                <a:srgbClr val="124191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417513" y="372533"/>
            <a:ext cx="8229600" cy="414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17513" y="1452042"/>
            <a:ext cx="8229600" cy="44090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2" name="Text Box 9"/>
          <p:cNvSpPr txBox="1">
            <a:spLocks noChangeArrowheads="1"/>
          </p:cNvSpPr>
          <p:nvPr/>
        </p:nvSpPr>
        <p:spPr bwMode="auto">
          <a:xfrm>
            <a:off x="0" y="-469900"/>
            <a:ext cx="9144000" cy="233014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 defTabSz="762000">
              <a:lnSpc>
                <a:spcPct val="90000"/>
              </a:lnSpc>
              <a:spcBef>
                <a:spcPct val="50000"/>
              </a:spcBef>
              <a:buClr>
                <a:srgbClr val="00C9FF"/>
              </a:buClr>
              <a:defRPr/>
            </a:pPr>
            <a:r>
              <a:rPr lang="en-US" dirty="0">
                <a:solidFill>
                  <a:srgbClr val="FFFFFF"/>
                </a:solidFill>
                <a:latin typeface="Nokia Pure Text Light"/>
                <a:cs typeface="+mn-cs"/>
              </a:rPr>
              <a:t>To change the document information in the footer, press [Alt + F8] and use the “FORM“</a:t>
            </a:r>
          </a:p>
        </p:txBody>
      </p:sp>
      <p:sp>
        <p:nvSpPr>
          <p:cNvPr id="41" name="AutoShape 57"/>
          <p:cNvSpPr>
            <a:spLocks noChangeArrowheads="1"/>
          </p:cNvSpPr>
          <p:nvPr/>
        </p:nvSpPr>
        <p:spPr bwMode="auto">
          <a:xfrm>
            <a:off x="1474790" y="6944786"/>
            <a:ext cx="287337" cy="179916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lIns="18000" tIns="252000" rIns="18000" bIns="0"/>
          <a:lstStyle/>
          <a:p>
            <a:pPr defTabSz="603250">
              <a:spcBef>
                <a:spcPct val="15000"/>
              </a:spcBef>
              <a:spcAft>
                <a:spcPct val="15000"/>
              </a:spcAft>
              <a:buClr>
                <a:srgbClr val="00C9FF"/>
              </a:buClr>
              <a:defRPr/>
            </a:pP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R 18 </a:t>
            </a:r>
            <a:br>
              <a:rPr lang="en-GB" sz="500" b="1" dirty="0">
                <a:solidFill>
                  <a:srgbClr val="FFFFFF"/>
                </a:solidFill>
                <a:latin typeface="Nokia Pure Text Light"/>
              </a:rPr>
            </a:b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G 65 </a:t>
            </a:r>
            <a:br>
              <a:rPr lang="en-GB" sz="500" b="1" dirty="0">
                <a:solidFill>
                  <a:srgbClr val="FFFFFF"/>
                </a:solidFill>
                <a:latin typeface="Nokia Pure Text Light"/>
              </a:rPr>
            </a:b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B 145</a:t>
            </a:r>
          </a:p>
        </p:txBody>
      </p:sp>
      <p:sp>
        <p:nvSpPr>
          <p:cNvPr id="43" name="AutoShape 58"/>
          <p:cNvSpPr>
            <a:spLocks noChangeArrowheads="1"/>
          </p:cNvSpPr>
          <p:nvPr/>
        </p:nvSpPr>
        <p:spPr bwMode="auto">
          <a:xfrm>
            <a:off x="1835150" y="6944786"/>
            <a:ext cx="287338" cy="179916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 lIns="18000" tIns="252000" rIns="18000" bIns="0"/>
          <a:lstStyle/>
          <a:p>
            <a:pPr defTabSz="603250">
              <a:spcBef>
                <a:spcPct val="15000"/>
              </a:spcBef>
              <a:spcAft>
                <a:spcPct val="15000"/>
              </a:spcAft>
              <a:buClr>
                <a:srgbClr val="00C9FF"/>
              </a:buClr>
              <a:defRPr/>
            </a:pP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R 0 </a:t>
            </a:r>
            <a:br>
              <a:rPr lang="en-GB" sz="500" b="1" dirty="0">
                <a:solidFill>
                  <a:srgbClr val="FFFFFF"/>
                </a:solidFill>
                <a:latin typeface="Nokia Pure Text Light"/>
              </a:rPr>
            </a:b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G 201 </a:t>
            </a:r>
            <a:br>
              <a:rPr lang="en-GB" sz="500" b="1" dirty="0">
                <a:solidFill>
                  <a:srgbClr val="FFFFFF"/>
                </a:solidFill>
                <a:latin typeface="Nokia Pure Text Light"/>
              </a:rPr>
            </a:b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B 255</a:t>
            </a:r>
          </a:p>
        </p:txBody>
      </p:sp>
      <p:sp>
        <p:nvSpPr>
          <p:cNvPr id="44" name="AutoShape 59"/>
          <p:cNvSpPr>
            <a:spLocks noChangeArrowheads="1"/>
          </p:cNvSpPr>
          <p:nvPr/>
        </p:nvSpPr>
        <p:spPr bwMode="auto">
          <a:xfrm>
            <a:off x="2195513" y="6944786"/>
            <a:ext cx="287337" cy="179916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 w="9525">
            <a:noFill/>
            <a:round/>
            <a:headEnd/>
            <a:tailEnd/>
          </a:ln>
          <a:effectLst/>
        </p:spPr>
        <p:txBody>
          <a:bodyPr lIns="18000" tIns="252000" rIns="18000" bIns="0"/>
          <a:lstStyle/>
          <a:p>
            <a:pPr defTabSz="604647" fontAlgn="auto">
              <a:spcBef>
                <a:spcPct val="15000"/>
              </a:spcBef>
              <a:spcAft>
                <a:spcPct val="15000"/>
              </a:spcAft>
              <a:buClr>
                <a:srgbClr val="00C9FF"/>
              </a:buClr>
              <a:defRPr/>
            </a:pPr>
            <a:r>
              <a:rPr lang="en-US" sz="500" b="1" dirty="0">
                <a:solidFill>
                  <a:srgbClr val="FFFFFF"/>
                </a:solidFill>
                <a:latin typeface="Nokia Pure Text Light"/>
              </a:rPr>
              <a:t>R 104</a:t>
            </a:r>
            <a:br>
              <a:rPr lang="en-US" sz="500" b="1" dirty="0">
                <a:solidFill>
                  <a:srgbClr val="FFFFFF"/>
                </a:solidFill>
                <a:latin typeface="Nokia Pure Text Light"/>
              </a:rPr>
            </a:br>
            <a:r>
              <a:rPr lang="en-US" sz="500" b="1" dirty="0">
                <a:solidFill>
                  <a:srgbClr val="FFFFFF"/>
                </a:solidFill>
                <a:latin typeface="Nokia Pure Text Light"/>
              </a:rPr>
              <a:t>G 113</a:t>
            </a:r>
            <a:br>
              <a:rPr lang="en-US" sz="500" b="1" dirty="0">
                <a:solidFill>
                  <a:srgbClr val="FFFFFF"/>
                </a:solidFill>
                <a:latin typeface="Nokia Pure Text Light"/>
              </a:rPr>
            </a:br>
            <a:r>
              <a:rPr lang="en-US" sz="500" b="1" dirty="0">
                <a:solidFill>
                  <a:srgbClr val="FFFFFF"/>
                </a:solidFill>
                <a:latin typeface="Nokia Pure Text Light"/>
              </a:rPr>
              <a:t>B 122</a:t>
            </a:r>
          </a:p>
        </p:txBody>
      </p:sp>
      <p:sp>
        <p:nvSpPr>
          <p:cNvPr id="45" name="AutoShape 64"/>
          <p:cNvSpPr>
            <a:spLocks noChangeArrowheads="1"/>
          </p:cNvSpPr>
          <p:nvPr/>
        </p:nvSpPr>
        <p:spPr bwMode="auto">
          <a:xfrm>
            <a:off x="2916251" y="6944786"/>
            <a:ext cx="287337" cy="179916"/>
          </a:xfrm>
          <a:prstGeom prst="roundRect">
            <a:avLst>
              <a:gd name="adj" fmla="val 16667"/>
            </a:avLst>
          </a:prstGeom>
          <a:solidFill>
            <a:schemeClr val="accent6"/>
          </a:solidFill>
          <a:ln w="9525">
            <a:noFill/>
            <a:round/>
            <a:headEnd/>
            <a:tailEnd/>
          </a:ln>
        </p:spPr>
        <p:txBody>
          <a:bodyPr lIns="18000" tIns="252000" rIns="18000" bIns="0"/>
          <a:lstStyle/>
          <a:p>
            <a:pPr defTabSz="603250">
              <a:spcBef>
                <a:spcPct val="15000"/>
              </a:spcBef>
              <a:spcAft>
                <a:spcPct val="15000"/>
              </a:spcAft>
              <a:buClr>
                <a:srgbClr val="00C9FF"/>
              </a:buClr>
              <a:defRPr/>
            </a:pP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R 216</a:t>
            </a:r>
            <a:br>
              <a:rPr lang="en-GB" sz="500" b="1" dirty="0">
                <a:solidFill>
                  <a:srgbClr val="FFFFFF"/>
                </a:solidFill>
                <a:latin typeface="Nokia Pure Text Light"/>
              </a:rPr>
            </a:b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G 217</a:t>
            </a:r>
            <a:br>
              <a:rPr lang="en-GB" sz="500" b="1" dirty="0">
                <a:solidFill>
                  <a:srgbClr val="FFFFFF"/>
                </a:solidFill>
                <a:latin typeface="Nokia Pure Text Light"/>
              </a:rPr>
            </a:b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B 218</a:t>
            </a:r>
          </a:p>
        </p:txBody>
      </p:sp>
      <p:sp>
        <p:nvSpPr>
          <p:cNvPr id="46" name="AutoShape 65"/>
          <p:cNvSpPr>
            <a:spLocks noChangeArrowheads="1"/>
          </p:cNvSpPr>
          <p:nvPr/>
        </p:nvSpPr>
        <p:spPr bwMode="auto">
          <a:xfrm>
            <a:off x="2555875" y="6944786"/>
            <a:ext cx="287338" cy="179916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 w="9525">
            <a:noFill/>
            <a:round/>
            <a:headEnd/>
            <a:tailEnd/>
          </a:ln>
        </p:spPr>
        <p:txBody>
          <a:bodyPr lIns="18000" tIns="252000" rIns="18000" bIns="0"/>
          <a:lstStyle/>
          <a:p>
            <a:pPr defTabSz="603250">
              <a:spcBef>
                <a:spcPct val="15000"/>
              </a:spcBef>
              <a:spcAft>
                <a:spcPct val="15000"/>
              </a:spcAft>
              <a:buClr>
                <a:srgbClr val="00C9FF"/>
              </a:buClr>
              <a:defRPr/>
            </a:pP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R 168</a:t>
            </a:r>
            <a:br>
              <a:rPr lang="en-GB" sz="500" b="1" dirty="0">
                <a:solidFill>
                  <a:srgbClr val="FFFFFF"/>
                </a:solidFill>
                <a:latin typeface="Nokia Pure Text Light"/>
              </a:rPr>
            </a:b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G 187</a:t>
            </a:r>
            <a:br>
              <a:rPr lang="en-GB" sz="500" b="1" dirty="0">
                <a:solidFill>
                  <a:srgbClr val="FFFFFF"/>
                </a:solidFill>
                <a:latin typeface="Nokia Pure Text Light"/>
              </a:rPr>
            </a:b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B 192</a:t>
            </a:r>
          </a:p>
        </p:txBody>
      </p:sp>
      <p:sp>
        <p:nvSpPr>
          <p:cNvPr id="47" name="Rectangle 68"/>
          <p:cNvSpPr>
            <a:spLocks noChangeArrowheads="1"/>
          </p:cNvSpPr>
          <p:nvPr/>
        </p:nvSpPr>
        <p:spPr bwMode="auto">
          <a:xfrm>
            <a:off x="647713" y="6944786"/>
            <a:ext cx="792163" cy="179916"/>
          </a:xfrm>
          <a:prstGeom prst="rect">
            <a:avLst/>
          </a:prstGeom>
          <a:noFill/>
          <a:ln>
            <a:noFill/>
          </a:ln>
        </p:spPr>
        <p:txBody>
          <a:bodyPr wrap="none" lIns="18000" tIns="0" rIns="36000" bIns="0" anchor="ctr"/>
          <a:lstStyle/>
          <a:p>
            <a:pPr algn="r" defTabSz="603250">
              <a:spcBef>
                <a:spcPct val="15000"/>
              </a:spcBef>
              <a:spcAft>
                <a:spcPct val="15000"/>
              </a:spcAft>
              <a:buClr>
                <a:srgbClr val="00C9FF"/>
              </a:buClr>
              <a:defRPr/>
            </a:pPr>
            <a:r>
              <a:rPr lang="en-GB" sz="500" b="1" dirty="0">
                <a:solidFill>
                  <a:srgbClr val="FFFFFF"/>
                </a:solidFill>
              </a:rPr>
              <a:t>Core and </a:t>
            </a: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background</a:t>
            </a:r>
            <a:r>
              <a:rPr lang="en-GB" sz="500" b="1" dirty="0">
                <a:solidFill>
                  <a:srgbClr val="FFFFFF"/>
                </a:solidFill>
              </a:rPr>
              <a:t> colors:</a:t>
            </a:r>
          </a:p>
        </p:txBody>
      </p:sp>
      <p:sp>
        <p:nvSpPr>
          <p:cNvPr id="48" name="AutoShape 57"/>
          <p:cNvSpPr>
            <a:spLocks noChangeArrowheads="1"/>
          </p:cNvSpPr>
          <p:nvPr/>
        </p:nvSpPr>
        <p:spPr bwMode="auto">
          <a:xfrm>
            <a:off x="1474790" y="6944786"/>
            <a:ext cx="287337" cy="179916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 lIns="18000" tIns="252000" rIns="18000" bIns="0"/>
          <a:lstStyle/>
          <a:p>
            <a:pPr defTabSz="603250">
              <a:spcBef>
                <a:spcPct val="15000"/>
              </a:spcBef>
              <a:spcAft>
                <a:spcPct val="15000"/>
              </a:spcAft>
              <a:buClr>
                <a:srgbClr val="00C9FF"/>
              </a:buClr>
              <a:defRPr/>
            </a:pPr>
            <a:endParaRPr lang="en-US" sz="500" b="1">
              <a:solidFill>
                <a:srgbClr val="FFFFFF"/>
              </a:solidFill>
              <a:latin typeface="Nokia Pure Text Light"/>
            </a:endParaRPr>
          </a:p>
        </p:txBody>
      </p:sp>
      <p:sp>
        <p:nvSpPr>
          <p:cNvPr id="49" name="AutoShape 58"/>
          <p:cNvSpPr>
            <a:spLocks noChangeArrowheads="1"/>
          </p:cNvSpPr>
          <p:nvPr/>
        </p:nvSpPr>
        <p:spPr bwMode="auto">
          <a:xfrm>
            <a:off x="1835150" y="6944786"/>
            <a:ext cx="287338" cy="179916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lIns="18000" tIns="252000" rIns="18000" bIns="0"/>
          <a:lstStyle/>
          <a:p>
            <a:pPr defTabSz="603250">
              <a:spcBef>
                <a:spcPct val="15000"/>
              </a:spcBef>
              <a:spcAft>
                <a:spcPct val="15000"/>
              </a:spcAft>
              <a:buClr>
                <a:srgbClr val="00C9FF"/>
              </a:buClr>
              <a:defRPr/>
            </a:pPr>
            <a:endParaRPr lang="en-US" sz="500" b="1">
              <a:solidFill>
                <a:srgbClr val="FFFFFF"/>
              </a:solidFill>
              <a:latin typeface="Nokia Pure Text Light"/>
            </a:endParaRPr>
          </a:p>
        </p:txBody>
      </p:sp>
      <p:sp>
        <p:nvSpPr>
          <p:cNvPr id="50" name="AutoShape 59"/>
          <p:cNvSpPr>
            <a:spLocks noChangeArrowheads="1"/>
          </p:cNvSpPr>
          <p:nvPr/>
        </p:nvSpPr>
        <p:spPr bwMode="auto">
          <a:xfrm>
            <a:off x="2195513" y="6944786"/>
            <a:ext cx="287337" cy="179916"/>
          </a:xfrm>
          <a:prstGeom prst="roundRect">
            <a:avLst>
              <a:gd name="adj" fmla="val 16667"/>
            </a:avLst>
          </a:prstGeom>
          <a:solidFill>
            <a:schemeClr val="bg2"/>
          </a:solidFill>
          <a:ln w="9525">
            <a:noFill/>
            <a:round/>
            <a:headEnd/>
            <a:tailEnd/>
          </a:ln>
          <a:effectLst/>
        </p:spPr>
        <p:txBody>
          <a:bodyPr lIns="18000" tIns="252000" rIns="18000" bIns="0"/>
          <a:lstStyle/>
          <a:p>
            <a:pPr defTabSz="604647" fontAlgn="auto">
              <a:spcBef>
                <a:spcPct val="15000"/>
              </a:spcBef>
              <a:spcAft>
                <a:spcPct val="15000"/>
              </a:spcAft>
              <a:buClr>
                <a:srgbClr val="00C9FF"/>
              </a:buClr>
              <a:defRPr/>
            </a:pPr>
            <a:endParaRPr lang="en-US" sz="500" b="1" dirty="0">
              <a:solidFill>
                <a:srgbClr val="FFFFFF"/>
              </a:solidFill>
              <a:latin typeface="Nokia Pure Text Light"/>
            </a:endParaRPr>
          </a:p>
        </p:txBody>
      </p:sp>
      <p:sp>
        <p:nvSpPr>
          <p:cNvPr id="51" name="Rectangle 68"/>
          <p:cNvSpPr>
            <a:spLocks noChangeArrowheads="1"/>
          </p:cNvSpPr>
          <p:nvPr/>
        </p:nvSpPr>
        <p:spPr bwMode="auto">
          <a:xfrm>
            <a:off x="647713" y="6944786"/>
            <a:ext cx="792163" cy="179916"/>
          </a:xfrm>
          <a:prstGeom prst="rect">
            <a:avLst/>
          </a:prstGeom>
          <a:noFill/>
          <a:ln>
            <a:noFill/>
          </a:ln>
        </p:spPr>
        <p:txBody>
          <a:bodyPr wrap="none" lIns="18000" tIns="0" rIns="36000" bIns="0" anchor="ctr"/>
          <a:lstStyle/>
          <a:p>
            <a:pPr algn="r" defTabSz="603250">
              <a:spcBef>
                <a:spcPct val="15000"/>
              </a:spcBef>
              <a:spcAft>
                <a:spcPct val="15000"/>
              </a:spcAft>
              <a:buClr>
                <a:srgbClr val="00C9FF"/>
              </a:buClr>
              <a:defRPr/>
            </a:pPr>
            <a:endParaRPr lang="en-GB" sz="500" b="1" dirty="0">
              <a:solidFill>
                <a:srgbClr val="FFFFFF"/>
              </a:solidFill>
            </a:endParaRPr>
          </a:p>
        </p:txBody>
      </p:sp>
      <p:sp>
        <p:nvSpPr>
          <p:cNvPr id="52" name="Date Placeholder 3"/>
          <p:cNvSpPr txBox="1">
            <a:spLocks/>
          </p:cNvSpPr>
          <p:nvPr/>
        </p:nvSpPr>
        <p:spPr>
          <a:xfrm>
            <a:off x="722326" y="6191252"/>
            <a:ext cx="687387" cy="184149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1FEF4778-5275-AF44-A3A2-413C53D52084}" type="datetime1">
              <a:rPr lang="en-GB" sz="800" smtClean="0">
                <a:solidFill>
                  <a:srgbClr val="68717A"/>
                </a:solidFill>
                <a:cs typeface="Arial" panose="020B0604020202020204" pitchFamily="34" charset="0"/>
              </a:rPr>
              <a:pPr>
                <a:defRPr/>
              </a:pPr>
              <a:t>16/10/2020</a:t>
            </a:fld>
            <a:endParaRPr lang="en-GB" sz="800" dirty="0">
              <a:solidFill>
                <a:srgbClr val="68717A"/>
              </a:solidFill>
              <a:cs typeface="Arial" panose="020B0604020202020204" pitchFamily="34" charset="0"/>
            </a:endParaRPr>
          </a:p>
        </p:txBody>
      </p:sp>
      <p:sp>
        <p:nvSpPr>
          <p:cNvPr id="53" name="Slide Number Placeholder 5"/>
          <p:cNvSpPr txBox="1">
            <a:spLocks/>
          </p:cNvSpPr>
          <p:nvPr/>
        </p:nvSpPr>
        <p:spPr>
          <a:xfrm>
            <a:off x="433388" y="6191252"/>
            <a:ext cx="144462" cy="184149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59182688-34E5-4CE3-92E4-C88AA8BD9750}" type="slidenum">
              <a:rPr lang="en-GB" sz="800" smtClean="0">
                <a:solidFill>
                  <a:srgbClr val="68717A"/>
                </a:solidFill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GB" dirty="0">
              <a:solidFill>
                <a:srgbClr val="68717A"/>
              </a:solidFill>
              <a:cs typeface="Arial" panose="020B0604020202020204" pitchFamily="34" charset="0"/>
            </a:endParaRPr>
          </a:p>
        </p:txBody>
      </p:sp>
      <p:pic>
        <p:nvPicPr>
          <p:cNvPr id="1050" name="Picture 1"/>
          <p:cNvPicPr>
            <a:picLocks/>
          </p:cNvPicPr>
          <p:nvPr/>
        </p:nvPicPr>
        <p:blipFill>
          <a:blip r:embed="rId9" cstate="screen"/>
          <a:srcRect/>
          <a:stretch>
            <a:fillRect/>
          </a:stretch>
        </p:blipFill>
        <p:spPr bwMode="auto">
          <a:xfrm>
            <a:off x="7959738" y="6229351"/>
            <a:ext cx="701675" cy="1545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1341441" y="6191259"/>
            <a:ext cx="6078537" cy="123111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defTabSz="457200" eaLnBrk="1" hangingPunct="1"/>
            <a:r>
              <a:rPr lang="en-GB" sz="800" dirty="0">
                <a:solidFill>
                  <a:srgbClr val="68717A"/>
                </a:solidFill>
                <a:latin typeface="Nokia Pure Text Light"/>
                <a:cs typeface="Arial" charset="0"/>
              </a:rPr>
              <a:t>© Nokia 2015 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503366" y="6333067"/>
            <a:ext cx="6078537" cy="33855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457200" eaLnBrk="1" hangingPunct="1">
              <a:defRPr/>
            </a:pPr>
            <a:endParaRPr lang="en-GB" sz="800" dirty="0">
              <a:solidFill>
                <a:srgbClr val="68717A"/>
              </a:solidFill>
            </a:endParaRPr>
          </a:p>
          <a:p>
            <a:pPr defTabSz="457200" eaLnBrk="1" hangingPunct="1">
              <a:defRPr/>
            </a:pPr>
            <a:endParaRPr lang="en-GB" sz="800" dirty="0">
              <a:solidFill>
                <a:srgbClr val="68717A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32002" y="6383875"/>
            <a:ext cx="6078537" cy="123111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defTabSz="457200" eaLnBrk="1" hangingPunct="1">
              <a:defRPr/>
            </a:pPr>
            <a:r>
              <a:rPr lang="en-GB" sz="800">
                <a:solidFill>
                  <a:srgbClr val="68717A"/>
                </a:solidFill>
                <a:latin typeface="Nokia Pure Text Light"/>
                <a:cs typeface="Arial" charset="0"/>
              </a:rPr>
              <a:t>Confidential</a:t>
            </a:r>
            <a:endParaRPr lang="en-GB" sz="800" dirty="0">
              <a:solidFill>
                <a:srgbClr val="68717A"/>
              </a:solidFill>
              <a:latin typeface="Nokia Pure Text Light"/>
              <a:cs typeface="Arial" charset="0"/>
            </a:endParaRPr>
          </a:p>
        </p:txBody>
      </p:sp>
      <p:sp>
        <p:nvSpPr>
          <p:cNvPr id="33" name="Text Box 13"/>
          <p:cNvSpPr txBox="1">
            <a:spLocks noChangeArrowheads="1"/>
          </p:cNvSpPr>
          <p:nvPr userDrawn="1"/>
        </p:nvSpPr>
        <p:spPr bwMode="auto">
          <a:xfrm>
            <a:off x="7649938" y="68947"/>
            <a:ext cx="14636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1" hangingPunct="1">
              <a:spcBef>
                <a:spcPct val="50000"/>
              </a:spcBef>
              <a:defRPr/>
            </a:pPr>
            <a:r>
              <a:rPr lang="en-GB" sz="1200" b="1" dirty="0"/>
              <a:t>S2-153083</a:t>
            </a:r>
            <a:endParaRPr lang="en-GB" sz="1200" dirty="0">
              <a:solidFill>
                <a:schemeClr val="bg2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</p:sldLayoutIdLst>
  <p:hf sldNum="0" hdr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1800" b="1" kern="1200">
          <a:solidFill>
            <a:schemeClr val="tx1"/>
          </a:solidFill>
          <a:latin typeface="+mj-lt"/>
          <a:ea typeface="ヒラギノ角ゴ Pro W3" charset="0"/>
          <a:cs typeface="Arial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  <a:ea typeface="ヒラギノ角ゴ Pro W3" charset="0"/>
          <a:cs typeface="Arial" pitchFamily="34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  <a:ea typeface="ヒラギノ角ゴ Pro W3" charset="0"/>
          <a:cs typeface="Arial" pitchFamily="34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  <a:ea typeface="ヒラギノ角ゴ Pro W3" charset="0"/>
          <a:cs typeface="Arial" pitchFamily="34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  <a:ea typeface="ヒラギノ角ゴ Pro W3" charset="0"/>
          <a:cs typeface="Arial" pitchFamily="34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b="1">
          <a:solidFill>
            <a:schemeClr val="bg2"/>
          </a:solidFill>
          <a:latin typeface="Arial" charset="0"/>
          <a:ea typeface="ヒラギノ角ゴ Pro W3" charset="0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b="1">
          <a:solidFill>
            <a:schemeClr val="bg2"/>
          </a:solidFill>
          <a:latin typeface="Arial" charset="0"/>
          <a:ea typeface="ヒラギノ角ゴ Pro W3" charset="0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b="1">
          <a:solidFill>
            <a:schemeClr val="bg2"/>
          </a:solidFill>
          <a:latin typeface="Arial" charset="0"/>
          <a:ea typeface="ヒラギノ角ゴ Pro W3" charset="0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b="1">
          <a:solidFill>
            <a:schemeClr val="bg2"/>
          </a:solidFill>
          <a:latin typeface="Arial" charset="0"/>
          <a:ea typeface="ヒラギノ角ゴ Pro W3" charset="0"/>
        </a:defRPr>
      </a:lvl9pPr>
    </p:titleStyle>
    <p:bodyStyle>
      <a:lvl1pPr marL="230188" indent="-230188" algn="l" defTabSz="457200" rtl="0" eaLnBrk="1" fontAlgn="base" hangingPunct="1">
        <a:spcBef>
          <a:spcPct val="0"/>
        </a:spcBef>
        <a:spcAft>
          <a:spcPts val="600"/>
        </a:spcAft>
        <a:buFont typeface="Arial" charset="0"/>
        <a:buChar char="•"/>
        <a:defRPr sz="3200" kern="1200">
          <a:solidFill>
            <a:schemeClr val="bg2"/>
          </a:solidFill>
          <a:latin typeface="+mn-lt"/>
          <a:ea typeface="ヒラギノ角ゴ Pro W3" charset="0"/>
          <a:cs typeface="ヒラギノ角ゴ Pro W3" charset="0"/>
        </a:defRPr>
      </a:lvl1pPr>
      <a:lvl2pPr marL="458788" indent="-228600" algn="l" defTabSz="457200" rtl="0" eaLnBrk="1" fontAlgn="base" hangingPunct="1">
        <a:spcBef>
          <a:spcPct val="0"/>
        </a:spcBef>
        <a:spcAft>
          <a:spcPts val="600"/>
        </a:spcAft>
        <a:buFont typeface="Lucida Grande"/>
        <a:buChar char="-"/>
        <a:defRPr sz="2800" kern="1200">
          <a:solidFill>
            <a:schemeClr val="bg2"/>
          </a:solidFill>
          <a:latin typeface="+mn-lt"/>
          <a:ea typeface="ヒラギノ角ゴ Pro W3" charset="0"/>
          <a:cs typeface="ヒラギノ角ゴ Pro W3"/>
        </a:defRPr>
      </a:lvl2pPr>
      <a:lvl3pPr marL="684213" indent="-225425" algn="l" defTabSz="457200" rtl="0" eaLnBrk="1" fontAlgn="base" hangingPunct="1">
        <a:spcBef>
          <a:spcPct val="0"/>
        </a:spcBef>
        <a:spcAft>
          <a:spcPts val="600"/>
        </a:spcAft>
        <a:buFont typeface="Arial" charset="0"/>
        <a:buChar char="•"/>
        <a:defRPr sz="2400" kern="1200">
          <a:solidFill>
            <a:schemeClr val="bg2"/>
          </a:solidFill>
          <a:latin typeface="+mn-lt"/>
          <a:ea typeface="ヒラギノ角ゴ Pro W3" charset="0"/>
          <a:cs typeface="ヒラギノ角ゴ Pro W3"/>
        </a:defRPr>
      </a:lvl3pPr>
      <a:lvl4pPr marL="912813" indent="-228600" algn="l" defTabSz="457200" rtl="0" eaLnBrk="1" fontAlgn="base" hangingPunct="1">
        <a:spcBef>
          <a:spcPct val="0"/>
        </a:spcBef>
        <a:spcAft>
          <a:spcPts val="600"/>
        </a:spcAft>
        <a:buFont typeface="Lucida Grande"/>
        <a:buChar char="-"/>
        <a:defRPr sz="2000" kern="1200">
          <a:solidFill>
            <a:schemeClr val="bg2"/>
          </a:solidFill>
          <a:latin typeface="+mn-lt"/>
          <a:ea typeface="ヒラギノ角ゴ Pro W3" charset="0"/>
          <a:cs typeface="ヒラギノ角ゴ Pro W3"/>
        </a:defRPr>
      </a:lvl4pPr>
      <a:lvl5pPr marL="1143000" indent="-230188" algn="l" defTabSz="457200" rtl="0" eaLnBrk="1" fontAlgn="base" hangingPunct="1">
        <a:spcBef>
          <a:spcPct val="0"/>
        </a:spcBef>
        <a:spcAft>
          <a:spcPts val="600"/>
        </a:spcAft>
        <a:buFont typeface="Arial" charset="0"/>
        <a:buChar char="•"/>
        <a:defRPr sz="2000" kern="1200">
          <a:solidFill>
            <a:schemeClr val="bg2"/>
          </a:solidFill>
          <a:latin typeface="+mn-lt"/>
          <a:ea typeface="ヒラギノ角ゴ Pro W3" charset="0"/>
          <a:cs typeface="ヒラギノ角ゴ Pro W3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10363" y="1357745"/>
            <a:ext cx="8176437" cy="2119746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4000" b="1" dirty="0" err="1"/>
              <a:t>FS_IIoT</a:t>
            </a:r>
            <a:br>
              <a:rPr lang="en-US" sz="4000" b="1" dirty="0"/>
            </a:br>
            <a:r>
              <a:rPr lang="en-US" sz="4000" b="1" dirty="0"/>
              <a:t>Show of hands questions</a:t>
            </a:r>
            <a:endParaRPr lang="en-GB" sz="40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099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dirty="0"/>
            </a:br>
            <a:r>
              <a:rPr lang="en-US" altLang="en-US" sz="2000" dirty="0">
                <a:latin typeface="Arial" pitchFamily="34" charset="0"/>
              </a:rPr>
              <a:t>Nokia (Rapporteur)</a:t>
            </a:r>
            <a:endParaRPr lang="en-GB" altLang="en-US" sz="2000" dirty="0">
              <a:latin typeface="Arial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4200EA-B8B2-4A78-9F4F-66CC150E6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Issue #1 </a:t>
            </a:r>
            <a:br>
              <a:rPr lang="en-US" dirty="0"/>
            </a:br>
            <a:r>
              <a:rPr lang="en-US" dirty="0"/>
              <a:t>Uplink Time Synchronization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578126-592B-44F1-83F1-2FD85F73B6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/>
              <a:t>Background</a:t>
            </a:r>
          </a:p>
          <a:p>
            <a:pPr lvl="1"/>
            <a:r>
              <a:rPr lang="en-US" sz="1800" dirty="0"/>
              <a:t>There are 4 methods documented as part of solution #1 to support BMCA for Time Synchronization. Need to pick one Method as way forward.</a:t>
            </a:r>
          </a:p>
          <a:p>
            <a:pPr lvl="1"/>
            <a:r>
              <a:rPr lang="en-US" sz="1800" dirty="0"/>
              <a:t>Method 1 – TSN AF determines the port role, announce message is forwarded over CP (C-plane based).</a:t>
            </a:r>
          </a:p>
          <a:p>
            <a:pPr lvl="1"/>
            <a:r>
              <a:rPr lang="en-US" sz="1800" dirty="0"/>
              <a:t>Method 2 – NW-TT determines port roles; DS-TT forwards all announce messages, U-plane. </a:t>
            </a:r>
          </a:p>
          <a:p>
            <a:pPr lvl="1"/>
            <a:r>
              <a:rPr lang="en-US" sz="1800" dirty="0"/>
              <a:t>Method 3 – NW-TT determines port roles; If message Priority Vector is better than the current Port Priority Vector, DS-TT forwards announce, U-plane</a:t>
            </a:r>
          </a:p>
          <a:p>
            <a:pPr lvl="1"/>
            <a:r>
              <a:rPr lang="en-US" sz="1800" kern="1200" dirty="0">
                <a:latin typeface="Times New Roman" pitchFamily="18" charset="0"/>
              </a:rPr>
              <a:t>Method 4 - </a:t>
            </a:r>
            <a:r>
              <a:rPr lang="en-US" sz="1800" dirty="0"/>
              <a:t>NW-TT determines port roles; NW-TT forwards announce message on behalf of DS-TT, U-plane.</a:t>
            </a:r>
          </a:p>
          <a:p>
            <a:r>
              <a:rPr lang="en-US" sz="1800" dirty="0">
                <a:solidFill>
                  <a:srgbClr val="FF0000"/>
                </a:solidFill>
              </a:rPr>
              <a:t>Way forward: &lt;&gt;</a:t>
            </a:r>
          </a:p>
        </p:txBody>
      </p:sp>
    </p:spTree>
    <p:extLst>
      <p:ext uri="{BB962C8B-B14F-4D97-AF65-F5344CB8AC3E}">
        <p14:creationId xmlns:p14="http://schemas.microsoft.com/office/powerpoint/2010/main" val="297726682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4200EA-B8B2-4A78-9F4F-66CC150E6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Issue #2</a:t>
            </a:r>
            <a:br>
              <a:rPr lang="en-US" dirty="0"/>
            </a:br>
            <a:r>
              <a:rPr lang="en-US" dirty="0"/>
              <a:t>UE-UE TSC Communication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578126-592B-44F1-83F1-2FD85F73B6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  <a:p>
            <a:pPr lvl="1"/>
            <a:r>
              <a:rPr lang="en-US" dirty="0"/>
              <a:t>Item 1: Varying views on support for UE-UE communication for IEEE TSN bridge with or without any pre-configuration.</a:t>
            </a:r>
          </a:p>
          <a:p>
            <a:r>
              <a:rPr lang="en-US" dirty="0"/>
              <a:t>Questions:</a:t>
            </a:r>
          </a:p>
          <a:p>
            <a:pPr lvl="1"/>
            <a:r>
              <a:rPr lang="en-US" sz="1600" dirty="0"/>
              <a:t>Options for item 1:</a:t>
            </a:r>
          </a:p>
          <a:p>
            <a:pPr lvl="2"/>
            <a:r>
              <a:rPr lang="en-US" sz="1600" dirty="0"/>
              <a:t>Option 1: Allow UE-UE communication, 5GS acting as IEEE TSN bridge supported only if they are configured as part of 5G VN group.</a:t>
            </a:r>
          </a:p>
          <a:p>
            <a:pPr lvl="2"/>
            <a:r>
              <a:rPr lang="en-US" sz="1600" dirty="0"/>
              <a:t>Option 2: Allow UE-UE communication considering AF request for QoS, as long as they are within the same 5GS acting as IEEE TSN Bridge for ETH PDU Sessions.</a:t>
            </a:r>
          </a:p>
          <a:p>
            <a:pPr lvl="2"/>
            <a:r>
              <a:rPr lang="en-US" sz="1600" dirty="0"/>
              <a:t>Option 3: Allow both options – option 1 &amp; 2.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Way forward: &lt; &gt;</a:t>
            </a:r>
          </a:p>
          <a:p>
            <a:pPr lvl="2"/>
            <a:endParaRPr lang="en-US" dirty="0"/>
          </a:p>
          <a:p>
            <a:pPr marL="914400" lvl="2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6912134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4200EA-B8B2-4A78-9F4F-66CC150E6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Issue #2</a:t>
            </a:r>
            <a:br>
              <a:rPr lang="en-US" dirty="0"/>
            </a:br>
            <a:r>
              <a:rPr lang="en-US" dirty="0"/>
              <a:t>UE-UE TSC Communication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578126-592B-44F1-83F1-2FD85F73B6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  <a:p>
            <a:pPr lvl="1"/>
            <a:r>
              <a:rPr lang="en-US" sz="2000" dirty="0"/>
              <a:t>Item 2: Varying views on how the local switching within UPF should be controlled.</a:t>
            </a:r>
          </a:p>
          <a:p>
            <a:r>
              <a:rPr lang="en-US" dirty="0"/>
              <a:t>Questions:</a:t>
            </a:r>
          </a:p>
          <a:p>
            <a:pPr lvl="1"/>
            <a:r>
              <a:rPr lang="en-US" dirty="0"/>
              <a:t>Options for Item 2:</a:t>
            </a:r>
          </a:p>
          <a:p>
            <a:pPr lvl="2"/>
            <a:r>
              <a:rPr lang="en-US" sz="1800" dirty="0"/>
              <a:t>Option 1: Local switching within UPF is autonomously determined based on MAC learning and IP routing* knowledge. When local switching is performed, QoS updated considering AF request for listeners and talkers.</a:t>
            </a:r>
          </a:p>
          <a:p>
            <a:pPr lvl="2"/>
            <a:r>
              <a:rPr lang="en-US" sz="1800" dirty="0"/>
              <a:t>Option 2: Local switching within UPF is controlled via N4 (FAR/PDR) rules. When local switching is performed, QoS updated considering AF request for listeners and talkers.</a:t>
            </a:r>
          </a:p>
          <a:p>
            <a:pPr lvl="2"/>
            <a:r>
              <a:rPr lang="en-US" sz="1800" dirty="0"/>
              <a:t>Option 3: Allow both options </a:t>
            </a:r>
          </a:p>
          <a:p>
            <a:pPr marL="342900" lvl="2" indent="-342900">
              <a:buBlip>
                <a:blip r:embed="rId3"/>
              </a:buBlip>
            </a:pPr>
            <a:r>
              <a:rPr lang="en-US" sz="2800" dirty="0">
                <a:solidFill>
                  <a:srgbClr val="FF0000"/>
                </a:solidFill>
                <a:ea typeface="+mn-ea"/>
                <a:cs typeface="+mn-cs"/>
              </a:rPr>
              <a:t>Way forward: &lt; &gt;</a:t>
            </a:r>
          </a:p>
          <a:p>
            <a:pPr marL="914400" lvl="2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DA75739-731A-47A2-935F-34AF1164F67F}"/>
              </a:ext>
            </a:extLst>
          </p:cNvPr>
          <p:cNvSpPr txBox="1"/>
          <p:nvPr/>
        </p:nvSpPr>
        <p:spPr>
          <a:xfrm>
            <a:off x="5317958" y="5317958"/>
            <a:ext cx="299586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 in case of IP@, it is about knowing target UE’s IP prefix for routing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3656122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FFCCD4-A457-47E3-BB09-2A4CCDAC17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Issue #3A </a:t>
            </a:r>
            <a:br>
              <a:rPr lang="en-US" dirty="0"/>
            </a:br>
            <a:r>
              <a:rPr lang="en-US" dirty="0"/>
              <a:t>Support for deterministic services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EEF122-904C-45BD-B2F2-57A8D898BD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400" dirty="0"/>
              <a:t>Background: </a:t>
            </a:r>
          </a:p>
          <a:p>
            <a:pPr lvl="1"/>
            <a:r>
              <a:rPr lang="en-US" sz="1400" dirty="0"/>
              <a:t>Key issue 3A “focuses on enhancing the NEF framework”; all areas for study of KI#3A only deal with the NEF-AF (TR 23.700-20 clause 5.3.2)</a:t>
            </a:r>
          </a:p>
          <a:p>
            <a:pPr lvl="1"/>
            <a:r>
              <a:rPr lang="en-US" sz="1400" dirty="0"/>
              <a:t>There is no explicit SA1 requirement about a need for hold and forward functionality for VIAPA services.</a:t>
            </a:r>
          </a:p>
          <a:p>
            <a:r>
              <a:rPr lang="en-US" sz="1400" dirty="0"/>
              <a:t>Proposed way forward:</a:t>
            </a:r>
          </a:p>
          <a:p>
            <a:pPr lvl="1"/>
            <a:r>
              <a:rPr lang="en-US" sz="1400" dirty="0"/>
              <a:t>Ask question below but confirm with SA1 if there is a requirement before documenting any conclusion in the TR.</a:t>
            </a:r>
          </a:p>
          <a:p>
            <a:r>
              <a:rPr lang="en-US" sz="1400" dirty="0"/>
              <a:t>Question:</a:t>
            </a:r>
          </a:p>
          <a:p>
            <a:pPr lvl="1"/>
            <a:r>
              <a:rPr lang="en-US" sz="1400" dirty="0"/>
              <a:t>Should it be possible for the NEF to derive Rel-16 </a:t>
            </a:r>
            <a:r>
              <a:rPr lang="en-US" sz="1400" dirty="0" err="1"/>
              <a:t>Qbv</a:t>
            </a:r>
            <a:r>
              <a:rPr lang="en-US" sz="1400" dirty="0"/>
              <a:t> parameters based on QoS information provided by VIAPA applications? </a:t>
            </a:r>
          </a:p>
          <a:p>
            <a:pPr lvl="1"/>
            <a:r>
              <a:rPr lang="en-US" sz="1400" dirty="0"/>
              <a:t>Note: Rel-16 hold and forward functionality in DS-TT and NW-TT is assumed to be reused as-is.</a:t>
            </a:r>
          </a:p>
          <a:p>
            <a:pPr marL="0" indent="0">
              <a:buNone/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66559788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25683-A7FB-4D8F-AF7D-D0F012760F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Issue #3B </a:t>
            </a:r>
            <a:r>
              <a:rPr lang="en-GB" dirty="0"/>
              <a:t>Exposure of TSC services</a:t>
            </a:r>
            <a:br>
              <a:rPr lang="en-US" b="1" dirty="0"/>
            </a:br>
            <a:r>
              <a:rPr lang="en-GB" dirty="0"/>
              <a:t>Exposure of Time Synchronization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89258C-F3B0-4661-9461-6BE5C76AD5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  <a:p>
            <a:pPr lvl="1"/>
            <a:r>
              <a:rPr lang="en-GB" sz="2000" dirty="0"/>
              <a:t>Conclusion has the following:</a:t>
            </a:r>
          </a:p>
          <a:p>
            <a:pPr lvl="1"/>
            <a:r>
              <a:rPr lang="en-GB" sz="2000" dirty="0"/>
              <a:t>Editor's note:	</a:t>
            </a:r>
            <a:r>
              <a:rPr lang="en-US" sz="2000" dirty="0"/>
              <a:t>whether there is a need to include validity time for AF time sync request is FFS. Also, how to support validity time is FFS.</a:t>
            </a:r>
          </a:p>
          <a:p>
            <a:pPr marL="342900" lvl="1" indent="-342900">
              <a:buBlip>
                <a:blip r:embed="rId2"/>
              </a:buBlip>
            </a:pPr>
            <a:r>
              <a:rPr lang="en-US" sz="2800" dirty="0">
                <a:ea typeface="+mn-ea"/>
                <a:cs typeface="+mn-cs"/>
              </a:rPr>
              <a:t>Options</a:t>
            </a:r>
          </a:p>
          <a:p>
            <a:pPr lvl="1"/>
            <a:r>
              <a:rPr lang="en-GB" sz="2000" dirty="0"/>
              <a:t>Option 1: AF assumed to activate and deactivate requests (thus maintain validity period accordingly).</a:t>
            </a:r>
          </a:p>
          <a:p>
            <a:pPr lvl="1"/>
            <a:r>
              <a:rPr lang="en-GB" sz="2000" dirty="0"/>
              <a:t>Option 2: </a:t>
            </a:r>
            <a:r>
              <a:rPr lang="en-GB" sz="2000" dirty="0">
                <a:highlight>
                  <a:srgbClr val="FFFF00"/>
                </a:highlight>
              </a:rPr>
              <a:t>AF provides validity period for the request, 5GS maintains the validity period (i.e. new activate requests are not allowed when the validity period expires) and activated time </a:t>
            </a:r>
            <a:r>
              <a:rPr lang="en-GB" sz="2000">
                <a:highlight>
                  <a:srgbClr val="FFFF00"/>
                </a:highlight>
              </a:rPr>
              <a:t>synchronization are deactivated </a:t>
            </a:r>
            <a:r>
              <a:rPr lang="en-GB" sz="2000" dirty="0">
                <a:highlight>
                  <a:srgbClr val="FFFF00"/>
                </a:highlight>
              </a:rPr>
              <a:t>by the deactivate request</a:t>
            </a:r>
            <a:r>
              <a:rPr lang="en-GB" sz="2000" dirty="0"/>
              <a:t>.</a:t>
            </a:r>
          </a:p>
          <a:p>
            <a:pPr marL="342900" lvl="1" indent="-342900">
              <a:buBlip>
                <a:blip r:embed="rId2"/>
              </a:buBlip>
            </a:pPr>
            <a:endParaRPr lang="en-US" sz="2800" dirty="0">
              <a:ea typeface="+mn-ea"/>
              <a:cs typeface="+mn-cs"/>
            </a:endParaRPr>
          </a:p>
          <a:p>
            <a:pPr marL="342900" lvl="1" indent="-342900">
              <a:buBlip>
                <a:blip r:embed="rId2"/>
              </a:buBlip>
            </a:pPr>
            <a:endParaRPr lang="en-US" sz="2800" dirty="0">
              <a:ea typeface="+mn-ea"/>
              <a:cs typeface="+mn-cs"/>
            </a:endParaRP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5128638"/>
      </p:ext>
    </p:extLst>
  </p:cSld>
  <p:clrMapOvr>
    <a:masterClrMapping/>
  </p:clrMapOvr>
  <p:transition spd="slow"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nokia powerpoint template nokia pure v13">
  <a:themeElements>
    <a:clrScheme name="Nokia Master Theme">
      <a:dk1>
        <a:srgbClr val="124191"/>
      </a:dk1>
      <a:lt1>
        <a:srgbClr val="FFFFFF"/>
      </a:lt1>
      <a:dk2>
        <a:srgbClr val="FFFFFF"/>
      </a:dk2>
      <a:lt2>
        <a:srgbClr val="68717A"/>
      </a:lt2>
      <a:accent1>
        <a:srgbClr val="00C9FF"/>
      </a:accent1>
      <a:accent2>
        <a:srgbClr val="00C9FF"/>
      </a:accent2>
      <a:accent3>
        <a:srgbClr val="00C9FF"/>
      </a:accent3>
      <a:accent4>
        <a:srgbClr val="A8BBC0"/>
      </a:accent4>
      <a:accent5>
        <a:srgbClr val="A8BBC0"/>
      </a:accent5>
      <a:accent6>
        <a:srgbClr val="D8D9DA"/>
      </a:accent6>
      <a:hlink>
        <a:srgbClr val="124191"/>
      </a:hlink>
      <a:folHlink>
        <a:srgbClr val="124191"/>
      </a:folHlink>
    </a:clrScheme>
    <a:fontScheme name="Nokia Pure v2">
      <a:majorFont>
        <a:latin typeface="Nokia Pure Headline Light"/>
        <a:ea typeface=""/>
        <a:cs typeface=""/>
      </a:majorFont>
      <a:minorFont>
        <a:latin typeface="Nokia Pure Text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1"/>
        </a:solidFill>
        <a:ln>
          <a:noFill/>
        </a:ln>
        <a:effectLst/>
      </a:spPr>
      <a:bodyPr tIns="90000" bIns="90000" rtlCol="0" anchor="t" anchorCtr="0"/>
      <a:lstStyle>
        <a:defPPr algn="ctr" fontAlgn="auto">
          <a:spcBef>
            <a:spcPts val="0"/>
          </a:spcBef>
          <a:spcAft>
            <a:spcPts val="0"/>
          </a:spcAft>
          <a:defRPr dirty="0" smtClean="0">
            <a:solidFill>
              <a:schemeClr val="accent4"/>
            </a:solidFill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9050" cmpd="sng">
          <a:solidFill>
            <a:schemeClr val="accent3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Nokia PowerPoint Template Nokia Pure v12" id="{7AC05BEF-BBDF-4CF1-AA23-A676535EABCE}" vid="{991539CA-B441-4AED-8339-F6770207F6A2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28810</TotalTime>
  <Words>614</Words>
  <Application>Microsoft Office PowerPoint</Application>
  <PresentationFormat>On-screen Show (4:3)</PresentationFormat>
  <Paragraphs>53</Paragraphs>
  <Slides>6</Slides>
  <Notes>5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6" baseType="lpstr">
      <vt:lpstr>Arial</vt:lpstr>
      <vt:lpstr>Arial </vt:lpstr>
      <vt:lpstr>Calibri</vt:lpstr>
      <vt:lpstr>Lucida Grande</vt:lpstr>
      <vt:lpstr>Nokia Pure Headline Light</vt:lpstr>
      <vt:lpstr>Nokia Pure Text Light</vt:lpstr>
      <vt:lpstr>Times New Roman</vt:lpstr>
      <vt:lpstr>Office Theme</vt:lpstr>
      <vt:lpstr>nokia powerpoint template nokia pure v13</vt:lpstr>
      <vt:lpstr>think-cell Slide</vt:lpstr>
      <vt:lpstr>FS_IIoT Show of hands questions</vt:lpstr>
      <vt:lpstr>Key Issue #1  Uplink Time Synchronization</vt:lpstr>
      <vt:lpstr>Key Issue #2 UE-UE TSC Communication</vt:lpstr>
      <vt:lpstr>Key Issue #2 UE-UE TSC Communication</vt:lpstr>
      <vt:lpstr>Key Issue #3A  Support for deterministic services</vt:lpstr>
      <vt:lpstr>Key Issue #3B Exposure of TSC services Exposure of Time Synchronization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dc:description>© 2009  All rights reserved</dc:description>
  <cp:lastModifiedBy>QC_29</cp:lastModifiedBy>
  <cp:revision>787</cp:revision>
  <dcterms:created xsi:type="dcterms:W3CDTF">2008-08-30T09:32:10Z</dcterms:created>
  <dcterms:modified xsi:type="dcterms:W3CDTF">2020-10-16T09:33:29Z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flag">
    <vt:lpwstr>1436835755</vt:lpwstr>
  </property>
</Properties>
</file>