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390" r:id="rId6"/>
    <p:sldId id="392" r:id="rId7"/>
    <p:sldId id="39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okia" initials="AC" lastIdx="4" clrIdx="0">
    <p:extLst>
      <p:ext uri="{19B8F6BF-5375-455C-9EA6-DF929625EA0E}">
        <p15:presenceInfo xmlns:p15="http://schemas.microsoft.com/office/powerpoint/2012/main" userId="Nok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2D9E9-D0AA-428E-B594-6E219B38BA74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2B9E2C-F369-43C5-BDB2-0DE5A3879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805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8B0B-49CD-4641-83A2-6AC95B0117A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99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8B0B-49CD-4641-83A2-6AC95B0117A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2788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B18B0B-49CD-4641-83A2-6AC95B0117A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68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104857-002C-4435-8337-6A626DC2E3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595A1-F3DA-4DDC-9AFC-AC55F233EC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F95B-A0A7-435B-8C21-E2474AAB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84518-C6EA-4348-917E-2F7BB9E5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2A065-FEA2-4BD7-8E2D-65E4B2D94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8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BCADC-6E15-432A-92ED-C0DA72B5B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F03E7C-8E6C-4C4C-BCFD-20C8273143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B2F381-9814-4B3B-AAE5-55EDA3992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CE8DB-E0F0-4183-A53E-D55342C2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50929-E461-4156-B17D-9A2F098D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51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80370F-6E17-43F3-AC2E-F6E3460153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5A3A0E-189C-4910-88D0-F3F059EBF4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C31B32-24B7-4F0A-A231-CBACE9D81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D6C8F-246A-4A8F-9224-3F9082F93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0015C-8DD7-4C81-A28B-129B3E6BF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271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2"/>
          <p:cNvSpPr txBox="1">
            <a:spLocks/>
          </p:cNvSpPr>
          <p:nvPr userDrawn="1"/>
        </p:nvSpPr>
        <p:spPr>
          <a:xfrm>
            <a:off x="0" y="299588"/>
            <a:ext cx="12192000" cy="834851"/>
          </a:xfrm>
          <a:prstGeom prst="rect">
            <a:avLst/>
          </a:prstGeom>
          <a:solidFill>
            <a:schemeClr val="tx2"/>
          </a:solidFill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4000" b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5655"/>
            <a:endParaRPr lang="en-US" sz="4267">
              <a:solidFill>
                <a:prstClr val="white"/>
              </a:solidFill>
              <a:latin typeface="Intel Clear Pro Bold"/>
              <a:cs typeface="Intel Clear Pro Bold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93697" y="454377"/>
            <a:ext cx="11126353" cy="525272"/>
          </a:xfrm>
        </p:spPr>
        <p:txBody>
          <a:bodyPr/>
          <a:lstStyle>
            <a:lvl1pPr>
              <a:defRPr sz="4267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93696" y="1558456"/>
            <a:ext cx="11126355" cy="4284985"/>
          </a:xfrm>
        </p:spPr>
        <p:txBody>
          <a:bodyPr/>
          <a:lstStyle>
            <a:lvl2pPr marL="304792" indent="-304792">
              <a:buFont typeface="Arial" charset="0"/>
              <a:buChar char="•"/>
              <a:tabLst/>
              <a:defRPr/>
            </a:lvl2pPr>
            <a:lvl3pPr marL="533387" indent="-228594">
              <a:tabLst/>
              <a:defRPr/>
            </a:lvl3pPr>
          </a:lstStyle>
          <a:p>
            <a:pPr lvl="0"/>
            <a:r>
              <a:rPr lang="en-US"/>
              <a:t>Click to edit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/>
              <a:pPr eaLnBrk="0" hangingPunct="0">
                <a:spcBef>
                  <a:spcPct val="50000"/>
                </a:spcBef>
              </a:pPr>
              <a:t>‹#›</a:t>
            </a:fld>
            <a:endParaRPr/>
          </a:p>
        </p:txBody>
      </p:sp>
      <p:sp>
        <p:nvSpPr>
          <p:cNvPr id="6" name="TextBox 5"/>
          <p:cNvSpPr txBox="1"/>
          <p:nvPr userDrawn="1"/>
        </p:nvSpPr>
        <p:spPr>
          <a:xfrm>
            <a:off x="607483" y="6530464"/>
            <a:ext cx="9829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>
                <a:solidFill>
                  <a:schemeClr val="bg1"/>
                </a:solidFill>
                <a:latin typeface="+mn-lt"/>
              </a:rPr>
              <a:t>Intel Confidential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4189356" y="6473314"/>
            <a:ext cx="3809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dirty="0">
                <a:solidFill>
                  <a:schemeClr val="bg1"/>
                </a:solidFill>
                <a:latin typeface="+mn-lt"/>
              </a:rPr>
              <a:t>Next Generation and Standards (NGS) </a:t>
            </a:r>
          </a:p>
          <a:p>
            <a:pPr algn="ctr"/>
            <a:r>
              <a:rPr lang="en-US" sz="800" dirty="0">
                <a:solidFill>
                  <a:schemeClr val="bg1"/>
                </a:solidFill>
                <a:latin typeface="+mn-lt"/>
              </a:rPr>
              <a:t>Client and Internet of Things (IoT) Businesses and Systems Architecture Group</a:t>
            </a:r>
          </a:p>
        </p:txBody>
      </p:sp>
    </p:spTree>
    <p:extLst>
      <p:ext uri="{BB962C8B-B14F-4D97-AF65-F5344CB8AC3E}">
        <p14:creationId xmlns:p14="http://schemas.microsoft.com/office/powerpoint/2010/main" val="4041973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2B011-4027-4DB2-A730-052BD4BD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9D551-2F1C-4B50-9EC8-614FD40D4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945FA-503A-4871-A920-E33E6E6FA8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6F26C-34CB-442F-833A-0BAB1993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4966CA-4202-418B-BB81-567A6D987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8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DAA1C-748B-4AC8-968D-DA0044C44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BB90E-DCCB-4709-A6D2-113C86FC0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45F19-8A0A-4E81-9649-78B61EC51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C3BF35-76A9-41F6-8365-33173B526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312D76-14A2-4E39-9FB3-0D60F1F31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44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45B22-3EA7-4CA9-91B9-E1BDF0F80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F6755-789D-4442-9248-1C5E1372E3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FCFA6-814F-47EC-91D3-62890A8E53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BB0ABD-D123-4D45-A3D1-9C219F238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08520-1DD8-410B-88E3-D8C043B1B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DB5CC-6772-4881-BD5B-099125BD1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49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240DE-EB80-4993-9C73-1A206A169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50A6E-40A9-412E-A4C4-06A649400C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21EFA8-44E8-4277-85A7-D85587C680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904D4E-5340-4C04-8198-8EEAA57F56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C1E61B-9996-4061-B3EC-9AA7284BC9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99C634F-A76F-4408-ADD1-003F78168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84A060-6CE1-4686-B7A1-7357732D1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1E2806-DADC-4AA8-BA72-5D7D9D789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31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9315E-1A1D-45A0-A6FB-6C15A4399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DB7962-5F3D-4DF6-AB20-3AF7C4CD6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47D3BB-4AB4-4F3F-AC83-76949128C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73B5A8-D571-45F7-A984-B8F622E6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396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7A0DDB-15F6-4509-ACCF-09F5E1D931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78DF7C-0419-42B8-B20E-AB8D0E011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647BC3-14B2-42BD-85A7-3AA2DFCB6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397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D6287-B11C-46BB-B21F-B52896C77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34B00D-EA3F-4878-A1F4-871822DF7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D4BC71-5965-42F0-9042-3D362D320F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181689-92C4-441C-AB72-0A9775E0A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44E41-51F1-4392-BD41-3235F08FA1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E882BE-DA27-41AD-8FBA-5F9DDC61A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0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ABB7C-A6C7-4C9A-87AC-9FA01A50C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582DBED-1F8B-401E-B4F4-980EAEFD7B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2DB98-1C46-434C-8C9D-5CC2F6B200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CC322C-AB3D-4F66-8B7A-FC444E23B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1C1BC-A706-4FB1-84D1-4537E8170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16A4AE-FE5D-4DA3-A4A2-9301140AA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761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4AB2544-0847-4025-AEE3-EF1C7FB9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702FBA-589C-4E77-878D-EE245897D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BB7766-3526-4CFC-9AE9-B8AD1F3A3A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EEEA7-BBD7-4BD8-BE95-6E03DC47BC0D}" type="datetimeFigureOut">
              <a:rPr lang="en-US" smtClean="0"/>
              <a:t>10/13/2020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FF28C-D405-46F7-B3CD-25BE63CD9F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B8F037-0431-4DFA-BC03-4A8BC519D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2C537-700B-4995-9BF0-FE84EE3027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6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085.zip" TargetMode="External"/><Relationship Id="rId7" Type="http://schemas.openxmlformats.org/officeDocument/2006/relationships/hyperlink" Target="https://www.3gpp.org/ftp/tsg_sa/WG2_Arch/TSGS2_141e_Electronic/Docs/S2-2007211.zi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3gpp.org/ftp/tsg_sa/WG2_Arch/TSGS2_141e_Electronic/Docs/S2-2007520.zip" TargetMode="External"/><Relationship Id="rId5" Type="http://schemas.openxmlformats.org/officeDocument/2006/relationships/hyperlink" Target="https://www.3gpp.org/ftp/tsg_sa/WG2_Arch/TSGS2_141e_Electronic/Docs/S2-2007425.zip" TargetMode="External"/><Relationship Id="rId4" Type="http://schemas.openxmlformats.org/officeDocument/2006/relationships/hyperlink" Target="https://www.3gpp.org/ftp/tsg_sa/WG2_Arch/TSGS2_141e_Electronic/Docs/S2-2007778.zi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086.zip" TargetMode="External"/><Relationship Id="rId7" Type="http://schemas.openxmlformats.org/officeDocument/2006/relationships/hyperlink" Target="https://www.3gpp.org/ftp/tsg_sa/WG2_Arch/TSGS2_141e_Electronic/Docs/S2-2007469.zip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3gpp.org/ftp/tsg_sa/WG2_Arch/TSGS2_141e_Electronic/Docs/S2-2007171.zip" TargetMode="External"/><Relationship Id="rId5" Type="http://schemas.openxmlformats.org/officeDocument/2006/relationships/hyperlink" Target="https://www.3gpp.org/ftp/tsg_sa/WG2_Arch/TSGS2_141e_Electronic/Docs/S2-2007150.zip" TargetMode="External"/><Relationship Id="rId4" Type="http://schemas.openxmlformats.org/officeDocument/2006/relationships/hyperlink" Target="https://www.3gpp.org/ftp/tsg_sa/WG2_Arch/TSGS2_141e_Electronic/Docs/S2-2007321.zip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WG2_Arch/TSGS2_141e_Electronic/Docs/S2-2007425.zip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s://www.3gpp.org/ftp/tsg_sa/WG2_Arch/TSGS2_141e_Electronic/Docs/S2-2007520.zip" TargetMode="External"/><Relationship Id="rId5" Type="http://schemas.openxmlformats.org/officeDocument/2006/relationships/hyperlink" Target="https://www.3gpp.org/ftp/tsg_sa/WG2_Arch/TSGS2_141e_Electronic/Docs/S2-2007778.zip" TargetMode="External"/><Relationship Id="rId4" Type="http://schemas.openxmlformats.org/officeDocument/2006/relationships/hyperlink" Target="https://www.3gpp.org/ftp/tsg_sa/WG2_Arch/TSGS2_141e_Electronic/Docs/S2-2007085.zip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A2A64-AA81-4120-B658-0F5BEF9CE9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1872" y="1044726"/>
            <a:ext cx="10417833" cy="2387600"/>
          </a:xfrm>
        </p:spPr>
        <p:txBody>
          <a:bodyPr>
            <a:normAutofit/>
          </a:bodyPr>
          <a:lstStyle/>
          <a:p>
            <a:r>
              <a:rPr lang="en-GB" sz="4000" dirty="0"/>
              <a:t>FS_MUSIM questions for show-of-hands</a:t>
            </a:r>
            <a:endParaRPr lang="en-US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6EA4C5-C5E1-46D3-B007-04ED3F373F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18648"/>
            <a:ext cx="9144000" cy="539151"/>
          </a:xfrm>
        </p:spPr>
        <p:txBody>
          <a:bodyPr/>
          <a:lstStyle/>
          <a:p>
            <a:r>
              <a:rPr lang="en-GB" dirty="0"/>
              <a:t>Intel (Rapporteur)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5A70160A-46E3-499F-BCB1-4CA1120681E8}"/>
              </a:ext>
            </a:extLst>
          </p:cNvPr>
          <p:cNvSpPr txBox="1">
            <a:spLocks/>
          </p:cNvSpPr>
          <p:nvPr/>
        </p:nvSpPr>
        <p:spPr>
          <a:xfrm>
            <a:off x="301656" y="288758"/>
            <a:ext cx="6806153" cy="539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SA2#141E, Electronic meeting, 12 – 23 October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90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17B7-E36D-4334-BA31-BCE2E03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697" y="454377"/>
            <a:ext cx="11126353" cy="690842"/>
          </a:xfrm>
        </p:spPr>
        <p:txBody>
          <a:bodyPr>
            <a:noAutofit/>
          </a:bodyPr>
          <a:lstStyle/>
          <a:p>
            <a:r>
              <a:rPr lang="en-US" sz="3200" dirty="0"/>
              <a:t>KI#1 - Paging Cause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52300-A2C9-48FB-B89B-2EDDFB2BA1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 lang="en-US" smtClean="0"/>
              <a:pPr eaLnBrk="0" hangingPunct="0">
                <a:spcBef>
                  <a:spcPct val="50000"/>
                </a:spcBef>
              </a:pPr>
              <a:t>2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FBAD13-1C8C-419A-9F36-E19C87B6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6" y="1376313"/>
            <a:ext cx="11665667" cy="5027311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In SA2#139E and SA2#140E it has been extensively discussed whether Paging Cause shall be included in the </a:t>
            </a:r>
            <a:r>
              <a:rPr lang="en-US" sz="1800" b="1" u="sng" dirty="0"/>
              <a:t>interim</a:t>
            </a:r>
            <a:r>
              <a:rPr lang="en-US" sz="1800" dirty="0"/>
              <a:t> conclusions to KI#1 with no consensus</a:t>
            </a:r>
          </a:p>
          <a:p>
            <a:pPr lvl="2"/>
            <a:r>
              <a:rPr lang="en-US" sz="1400" dirty="0"/>
              <a:t>The discussion is about </a:t>
            </a:r>
            <a:r>
              <a:rPr lang="en-US" sz="1400" u="sng" dirty="0"/>
              <a:t>interim</a:t>
            </a:r>
            <a:r>
              <a:rPr lang="en-US" sz="1400" dirty="0"/>
              <a:t> conclusions because of pending feedback from SA3 (on privacy) and RAN2/RAN3 (on feasibility)</a:t>
            </a:r>
          </a:p>
          <a:p>
            <a:pPr lvl="2"/>
            <a:r>
              <a:rPr lang="en-US" sz="1400" dirty="0"/>
              <a:t>Among Paging Cause proponents at least Paging Cause for “voice” is to be supported. Other values are FFS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same opposing views are being proposed for SA2#141E:</a:t>
            </a:r>
          </a:p>
          <a:p>
            <a:pPr lvl="2"/>
            <a:r>
              <a:rPr lang="en-US" sz="1400" dirty="0"/>
              <a:t>Proposal to include Paging Cause in the interim conclusions to KI#1 (</a:t>
            </a:r>
            <a:r>
              <a:rPr lang="en-US" sz="1400" dirty="0">
                <a:hlinkClick r:id="rId3"/>
              </a:rPr>
              <a:t>S2-2007085</a:t>
            </a:r>
            <a:r>
              <a:rPr lang="en-US" sz="1400" dirty="0"/>
              <a:t>, </a:t>
            </a:r>
            <a:r>
              <a:rPr lang="en-US" sz="1400" dirty="0">
                <a:hlinkClick r:id="rId4"/>
              </a:rPr>
              <a:t>S2-2007778</a:t>
            </a:r>
            <a:r>
              <a:rPr lang="en-US" sz="1400" dirty="0"/>
              <a:t>, </a:t>
            </a:r>
            <a:r>
              <a:rPr lang="en-US" sz="1400" dirty="0">
                <a:hlinkClick r:id="rId5"/>
              </a:rPr>
              <a:t>S2-2007425</a:t>
            </a:r>
            <a:r>
              <a:rPr lang="en-US" sz="1400" dirty="0"/>
              <a:t>, </a:t>
            </a:r>
            <a:r>
              <a:rPr lang="en-US" sz="1400" dirty="0">
                <a:hlinkClick r:id="rId6"/>
              </a:rPr>
              <a:t>S2-2007520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Proposal to conclude that Paging Cause is not needed (</a:t>
            </a:r>
            <a:r>
              <a:rPr lang="en-US" sz="1400" dirty="0">
                <a:hlinkClick r:id="rId7"/>
              </a:rPr>
              <a:t>S2-2007211</a:t>
            </a:r>
            <a:r>
              <a:rPr lang="en-US" sz="14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b="1" u="sng" dirty="0"/>
              <a:t>Q1</a:t>
            </a:r>
            <a:r>
              <a:rPr lang="en-US" dirty="0"/>
              <a:t>: Should Paging Cause be included in the </a:t>
            </a:r>
            <a:r>
              <a:rPr lang="en-US" u="sng" dirty="0"/>
              <a:t>interim</a:t>
            </a:r>
            <a:r>
              <a:rPr lang="en-US" dirty="0"/>
              <a:t> conclusions to KI#1 for 5GS and EPS?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8338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17B7-E36D-4334-BA31-BCE2E03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697" y="454377"/>
            <a:ext cx="11126353" cy="690842"/>
          </a:xfrm>
        </p:spPr>
        <p:txBody>
          <a:bodyPr>
            <a:noAutofit/>
          </a:bodyPr>
          <a:lstStyle/>
          <a:p>
            <a:r>
              <a:rPr lang="en-US" sz="3200" dirty="0"/>
              <a:t>Paging Filtering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52300-A2C9-48FB-B89B-2EDDFB2BA1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 lang="en-US" smtClean="0"/>
              <a:pPr eaLnBrk="0" hangingPunct="0">
                <a:spcBef>
                  <a:spcPct val="50000"/>
                </a:spcBef>
              </a:pPr>
              <a:t>3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FBAD13-1C8C-419A-9F36-E19C87B6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6" y="1376313"/>
            <a:ext cx="11665667" cy="5027311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Paging Filtering is a proposed functionality whereby UE indicates to the network that it is not reachable for selected services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opposing views are as follows:</a:t>
            </a:r>
          </a:p>
          <a:p>
            <a:pPr lvl="2"/>
            <a:r>
              <a:rPr lang="en-US" sz="1400" dirty="0"/>
              <a:t>UE can provide Paging Filtering information only as part of the Coordinated Leaving procedure</a:t>
            </a:r>
          </a:p>
          <a:p>
            <a:pPr lvl="2"/>
            <a:r>
              <a:rPr lang="en-US" sz="1400" dirty="0"/>
              <a:t>UE can provide Paging Filtering information at any time 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In this meeting:</a:t>
            </a:r>
          </a:p>
          <a:p>
            <a:pPr lvl="2"/>
            <a:r>
              <a:rPr lang="en-US" sz="1400" dirty="0"/>
              <a:t>Proposal to conclude that UE can provide Paging Filtering information only as part of the Coordinated Leaving procedure (</a:t>
            </a:r>
            <a:r>
              <a:rPr lang="en-US" sz="1400" dirty="0">
                <a:hlinkClick r:id="rId3"/>
              </a:rPr>
              <a:t>S2-2007086</a:t>
            </a:r>
            <a:r>
              <a:rPr lang="en-US" sz="1400" dirty="0"/>
              <a:t>, </a:t>
            </a:r>
            <a:r>
              <a:rPr lang="en-US" sz="1400" dirty="0">
                <a:hlinkClick r:id="rId4"/>
              </a:rPr>
              <a:t>S2-2007321</a:t>
            </a:r>
            <a:r>
              <a:rPr lang="en-US" sz="1400" dirty="0"/>
              <a:t>??, </a:t>
            </a:r>
            <a:r>
              <a:rPr lang="en-US" sz="1400" dirty="0">
                <a:hlinkClick r:id="rId5"/>
              </a:rPr>
              <a:t>S2-2007150</a:t>
            </a:r>
            <a:r>
              <a:rPr lang="en-US" sz="1400" dirty="0"/>
              <a:t>??, </a:t>
            </a:r>
            <a:r>
              <a:rPr lang="en-US" sz="1400" dirty="0">
                <a:hlinkClick r:id="rId6"/>
              </a:rPr>
              <a:t>S2-2007171</a:t>
            </a:r>
            <a:r>
              <a:rPr lang="en-US" sz="1400" dirty="0"/>
              <a:t>??)</a:t>
            </a:r>
          </a:p>
          <a:p>
            <a:pPr lvl="2"/>
            <a:r>
              <a:rPr lang="en-US" sz="1400" dirty="0"/>
              <a:t>Proposal to conclude that UE can provide Paging Filtering information at any time (</a:t>
            </a:r>
            <a:r>
              <a:rPr lang="en-US" sz="1400" dirty="0">
                <a:hlinkClick r:id="rId7"/>
              </a:rPr>
              <a:t>S2-2007469</a:t>
            </a:r>
            <a:r>
              <a:rPr lang="en-US" sz="14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b="1" u="sng" dirty="0"/>
              <a:t>Q2</a:t>
            </a:r>
            <a:r>
              <a:rPr lang="en-US" dirty="0"/>
              <a:t>: Should UE be able to provide Paging Filtering information outside of the Coordinated Leaving procedure?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73716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17B7-E36D-4334-BA31-BCE2E03F0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697" y="454377"/>
            <a:ext cx="11126353" cy="690842"/>
          </a:xfrm>
        </p:spPr>
        <p:txBody>
          <a:bodyPr>
            <a:noAutofit/>
          </a:bodyPr>
          <a:lstStyle/>
          <a:p>
            <a:r>
              <a:rPr lang="en-US" sz="3200" dirty="0"/>
              <a:t>KI#1 - “On the same network”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52300-A2C9-48FB-B89B-2EDDFB2BA11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pPr eaLnBrk="0" hangingPunct="0">
              <a:spcBef>
                <a:spcPct val="50000"/>
              </a:spcBef>
            </a:pPr>
            <a:fld id="{FD44707B-D922-47D5-BD24-D96E91B70543}" type="slidenum">
              <a:rPr lang="en-US" smtClean="0"/>
              <a:pPr eaLnBrk="0" hangingPunct="0">
                <a:spcBef>
                  <a:spcPct val="50000"/>
                </a:spcBef>
              </a:pPr>
              <a:t>4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CFBAD13-1C8C-419A-9F36-E19C87B60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946" y="1376313"/>
            <a:ext cx="11665667" cy="5027311"/>
          </a:xfrm>
        </p:spPr>
        <p:txBody>
          <a:bodyPr>
            <a:normAutofit/>
          </a:bodyPr>
          <a:lstStyle/>
          <a:p>
            <a:pPr lvl="1"/>
            <a:r>
              <a:rPr lang="en-US" sz="1800" dirty="0"/>
              <a:t>There was a discussion whether 5GS optimizations for the case where the two UEs / USIMs in a Multi-USIM device are connected to the same 5G serving network shall be supported in Rel-17</a:t>
            </a:r>
          </a:p>
          <a:p>
            <a:pPr lvl="2"/>
            <a:endParaRPr lang="en-US" sz="14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In this meeting:</a:t>
            </a:r>
          </a:p>
          <a:p>
            <a:pPr lvl="2"/>
            <a:r>
              <a:rPr lang="en-US" sz="1400" dirty="0"/>
              <a:t>Proposal to include 5GS optimizations for “on the same network” in the interim conclusions to KI#1 (</a:t>
            </a:r>
            <a:r>
              <a:rPr lang="en-US" sz="1400" dirty="0">
                <a:hlinkClick r:id="rId3"/>
              </a:rPr>
              <a:t>S2-2007425</a:t>
            </a:r>
            <a:r>
              <a:rPr lang="en-US" sz="1400" dirty="0"/>
              <a:t>)</a:t>
            </a:r>
          </a:p>
          <a:p>
            <a:pPr lvl="2"/>
            <a:r>
              <a:rPr lang="en-US" sz="1400" dirty="0"/>
              <a:t>Proposal to conclude that 5GS optimizations for “on the same network” are not pursued in Rel-17 (</a:t>
            </a:r>
            <a:r>
              <a:rPr lang="en-US" sz="1400" dirty="0">
                <a:hlinkClick r:id="rId4"/>
              </a:rPr>
              <a:t>S2-2007085</a:t>
            </a:r>
            <a:r>
              <a:rPr lang="en-US" sz="1400" dirty="0"/>
              <a:t>, </a:t>
            </a:r>
            <a:r>
              <a:rPr lang="en-US" sz="1400" dirty="0">
                <a:hlinkClick r:id="rId5"/>
              </a:rPr>
              <a:t>S2-2007778</a:t>
            </a:r>
            <a:r>
              <a:rPr lang="en-US" sz="1400" dirty="0"/>
              <a:t>, </a:t>
            </a:r>
            <a:r>
              <a:rPr lang="en-US" sz="1400" dirty="0">
                <a:hlinkClick r:id="rId6"/>
              </a:rPr>
              <a:t>S2-2007520</a:t>
            </a:r>
            <a:r>
              <a:rPr lang="en-US" sz="1400" dirty="0"/>
              <a:t>)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b="1" u="sng" dirty="0"/>
              <a:t>Q3</a:t>
            </a:r>
            <a:r>
              <a:rPr lang="en-US" dirty="0"/>
              <a:t>: Should 5GS optimizations for “on the same network” be pursued for normative work in Rel-17?</a:t>
            </a:r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199063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652ebac36f3a3857a7e2f843bdf61faf">
  <xsd:schema xmlns:xsd="http://www.w3.org/2001/XMLSchema" xmlns:xs="http://www.w3.org/2001/XMLSchema" xmlns:p="http://schemas.microsoft.com/office/2006/metadata/properties" xmlns:ns3="ba37140e-f4c5-4a6c-a9b4-20a691ce6c8a" xmlns:ns4="cc9c437c-ae0c-4066-8d90-a0f7de786127" targetNamespace="http://schemas.microsoft.com/office/2006/metadata/properties" ma:root="true" ma:fieldsID="4be07f95e4277b4637c061ba86aa002a" ns3:_="" ns4:_="">
    <xsd:import namespace="ba37140e-f4c5-4a6c-a9b4-20a691ce6c8a"/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F80E986-3F43-4D7A-9A92-BD817A31ED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556C86-444B-4505-9709-F50697CD94B6}">
  <ds:schemaRefs>
    <ds:schemaRef ds:uri="ba37140e-f4c5-4a6c-a9b4-20a691ce6c8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cc9c437c-ae0c-4066-8d90-a0f7de786127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3C1B702-7A25-411A-B1AA-A7A09BC704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7140e-f4c5-4a6c-a9b4-20a691ce6c8a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3284</TotalTime>
  <Words>399</Words>
  <Application>Microsoft Office PowerPoint</Application>
  <PresentationFormat>Widescreen</PresentationFormat>
  <Paragraphs>43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Intel Clear Pro Bold</vt:lpstr>
      <vt:lpstr>Office Theme</vt:lpstr>
      <vt:lpstr>FS_MUSIM questions for show-of-hands</vt:lpstr>
      <vt:lpstr>KI#1 - Paging Cause</vt:lpstr>
      <vt:lpstr>Paging Filtering</vt:lpstr>
      <vt:lpstr>KI#1 - “On the same network”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Way forward on RACS handling multiple RRC encoding formats</dc:title>
  <dc:creator>Qualcomm-HZ</dc:creator>
  <cp:keywords>CTPClassification=CTP_NT</cp:keywords>
  <cp:lastModifiedBy>intel user 13 Oct</cp:lastModifiedBy>
  <cp:revision>163</cp:revision>
  <dcterms:created xsi:type="dcterms:W3CDTF">2020-04-01T14:45:13Z</dcterms:created>
  <dcterms:modified xsi:type="dcterms:W3CDTF">2020-10-13T16:31:21Z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  <property fmtid="{D5CDD505-2E9C-101B-9397-08002B2CF9AE}" pid="3" name="TitusGUID">
    <vt:lpwstr>7e8e8631-8578-436b-a0c3-c2f709982f55</vt:lpwstr>
  </property>
  <property fmtid="{D5CDD505-2E9C-101B-9397-08002B2CF9AE}" pid="4" name="CTP_TimeStamp">
    <vt:lpwstr>2020-08-05 11:44:53Z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