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61" r:id="rId6"/>
    <p:sldId id="263" r:id="rId7"/>
    <p:sldId id="265" r:id="rId8"/>
    <p:sldId id="268" r:id="rId9"/>
    <p:sldId id="271" r:id="rId10"/>
    <p:sldId id="272" r:id="rId11"/>
    <p:sldId id="274" r:id="rId12"/>
    <p:sldId id="275" r:id="rId13"/>
    <p:sldId id="278" r:id="rId14"/>
    <p:sldId id="279" r:id="rId15"/>
    <p:sldId id="269" r:id="rId16"/>
    <p:sldId id="260" r:id="rId17"/>
    <p:sldId id="259" r:id="rId18"/>
    <p:sldId id="264" r:id="rId19"/>
    <p:sldId id="266" r:id="rId20"/>
    <p:sldId id="267" r:id="rId21"/>
    <p:sldId id="270" r:id="rId22"/>
    <p:sldId id="273" r:id="rId23"/>
    <p:sldId id="276" r:id="rId24"/>
    <p:sldId id="277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86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8270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52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69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09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499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48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41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81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033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8C671-BDFA-4F6D-8721-1294CBF52C09}" type="datetimeFigureOut">
              <a:rPr lang="zh-CN" altLang="en-US" smtClean="0"/>
              <a:t>2020/10/16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F6579-31FC-4108-A766-569523DDAA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766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983.zip" TargetMode="External"/><Relationship Id="rId2" Type="http://schemas.openxmlformats.org/officeDocument/2006/relationships/hyperlink" Target="https://www.3gpp.org/ftp/tsg_sa/WG2_Arch/TSGS2_141e_Electronic/Docs/S2-2006990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2_Arch/TSGS2_141e_Electronic/Docs/S2-2006898.zi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895.zip" TargetMode="External"/><Relationship Id="rId2" Type="http://schemas.openxmlformats.org/officeDocument/2006/relationships/hyperlink" Target="https://www.3gpp.org/ftp/tsg_sa/WG2_Arch/TSGS2_141e_Electronic/Docs/S2-2006835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1e_Electronic/Docs/S2-2006973.zip" TargetMode="External"/><Relationship Id="rId4" Type="http://schemas.openxmlformats.org/officeDocument/2006/relationships/hyperlink" Target="https://www.3gpp.org/ftp/tsg_sa/WG2_Arch/TSGS2_141e_Electronic/Docs/S2-2007465.zi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899.zip" TargetMode="External"/><Relationship Id="rId2" Type="http://schemas.openxmlformats.org/officeDocument/2006/relationships/hyperlink" Target="https://www.3gpp.org/ftp/tsg_sa/WG2_Arch/TSGS2_141e_Electronic/Docs/S2-2006836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6973.zip" TargetMode="External"/><Relationship Id="rId5" Type="http://schemas.openxmlformats.org/officeDocument/2006/relationships/hyperlink" Target="https://www.3gpp.org/ftp/tsg_sa/WG2_Arch/TSGS2_141e_Electronic/Docs/S2-2007465.zip" TargetMode="External"/><Relationship Id="rId4" Type="http://schemas.openxmlformats.org/officeDocument/2006/relationships/hyperlink" Target="https://www.3gpp.org/ftp/tsg_sa/WG2_Arch/TSGS2_141e_Electronic/Docs/S2-2007593.zip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685.zip" TargetMode="External"/><Relationship Id="rId2" Type="http://schemas.openxmlformats.org/officeDocument/2006/relationships/hyperlink" Target="https://www.3gpp.org/ftp/tsg_sa/WG2_Arch/TSGS2_141e_Electronic/Docs/S2-2007595.zi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897.zip" TargetMode="External"/><Relationship Id="rId2" Type="http://schemas.openxmlformats.org/officeDocument/2006/relationships/hyperlink" Target="https://www.3gpp.org/ftp/tsg_sa/WG2_Arch/TSGS2_141e_Electronic/Docs/S2-2006834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1e_Electronic/Docs/S2-2007637.zip" TargetMode="External"/><Relationship Id="rId4" Type="http://schemas.openxmlformats.org/officeDocument/2006/relationships/hyperlink" Target="https://www.3gpp.org/ftp/tsg_sa/WG2_Arch/TSGS2_141e_Electronic/Docs/S2-2007565.zip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281.zip" TargetMode="External"/><Relationship Id="rId2" Type="http://schemas.openxmlformats.org/officeDocument/2006/relationships/hyperlink" Target="https://www.3gpp.org/ftp/tsg_sa/WG2_Arch/TSGS2_141e_Electronic/Docs/S2-2007262.zi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688.zip" TargetMode="External"/><Relationship Id="rId2" Type="http://schemas.openxmlformats.org/officeDocument/2006/relationships/hyperlink" Target="https://www.3gpp.org/ftp/tsg_sa/WG2_Arch/TSGS2_141e_Electronic/Docs/S2-2007263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7531.zip" TargetMode="External"/><Relationship Id="rId5" Type="http://schemas.openxmlformats.org/officeDocument/2006/relationships/hyperlink" Target="https://www.3gpp.org/ftp/tsg_sa/WG2_Arch/TSGS2_141e_Electronic/Docs/S2-2007557.zip" TargetMode="External"/><Relationship Id="rId4" Type="http://schemas.openxmlformats.org/officeDocument/2006/relationships/hyperlink" Target="https://www.3gpp.org/ftp/tsg_sa/WG2_Arch/TSGS2_141e_Electronic/Docs/S2-2007329.zip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1e_Electronic/Docs/S2-2006902.zip" TargetMode="External"/><Relationship Id="rId3" Type="http://schemas.openxmlformats.org/officeDocument/2006/relationships/hyperlink" Target="https://www.3gpp.org/ftp/tsg_sa/WG2_Arch/TSGS2_141e_Electronic/Docs/S2-2006900.zip" TargetMode="External"/><Relationship Id="rId7" Type="http://schemas.openxmlformats.org/officeDocument/2006/relationships/hyperlink" Target="https://www.3gpp.org/ftp/tsg_sa/WG2_Arch/TSGS2_141e_Electronic/Docs/S2-2007567.zip" TargetMode="External"/><Relationship Id="rId12" Type="http://schemas.openxmlformats.org/officeDocument/2006/relationships/hyperlink" Target="https://www.3gpp.org/ftp/tsg_sa/WG2_Arch/TSGS2_141e_Electronic/Docs/S2-2007287.zip" TargetMode="External"/><Relationship Id="rId2" Type="http://schemas.openxmlformats.org/officeDocument/2006/relationships/hyperlink" Target="https://www.3gpp.org/ftp/tsg_sa/WG2_Arch/TSGS2_141e_Electronic/Docs/S2-200728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7516.zip" TargetMode="External"/><Relationship Id="rId11" Type="http://schemas.openxmlformats.org/officeDocument/2006/relationships/hyperlink" Target="https://www.3gpp.org/ftp/tsg_sa/WG2_Arch/TSGS2_141e_Electronic/Docs/S2-2007197.zip" TargetMode="External"/><Relationship Id="rId5" Type="http://schemas.openxmlformats.org/officeDocument/2006/relationships/hyperlink" Target="https://www.3gpp.org/ftp/tsg_sa/WG2_Arch/TSGS2_141e_Electronic/Docs/S2-2007530.zip" TargetMode="External"/><Relationship Id="rId10" Type="http://schemas.openxmlformats.org/officeDocument/2006/relationships/hyperlink" Target="https://www.3gpp.org/ftp/tsg_sa/WG2_Arch/TSGS2_141e_Electronic/Docs/S2-2006985.zip" TargetMode="External"/><Relationship Id="rId4" Type="http://schemas.openxmlformats.org/officeDocument/2006/relationships/hyperlink" Target="https://www.3gpp.org/ftp/tsg_sa/WG2_Arch/TSGS2_141e_Electronic/Docs/S2-2006901.zip" TargetMode="External"/><Relationship Id="rId9" Type="http://schemas.openxmlformats.org/officeDocument/2006/relationships/hyperlink" Target="https://www.3gpp.org/ftp/tsg_sa/WG2_Arch/TSGS2_141e_Electronic/Docs/S2-2006971.zip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268.zip" TargetMode="External"/><Relationship Id="rId2" Type="http://schemas.openxmlformats.org/officeDocument/2006/relationships/hyperlink" Target="https://www.3gpp.org/ftp/tsg_sa/WG2_Arch/TSGS2_141e_Electronic/Docs/S2-2007196.zi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1e_Electronic/Docs/S2-2007514.zip" TargetMode="External"/><Relationship Id="rId13" Type="http://schemas.openxmlformats.org/officeDocument/2006/relationships/hyperlink" Target="https://www.3gpp.org/ftp/tsg_sa/WG2_Arch/TSGS2_141e_Electronic/Docs/S2-2006972.zip" TargetMode="External"/><Relationship Id="rId18" Type="http://schemas.openxmlformats.org/officeDocument/2006/relationships/hyperlink" Target="https://www.3gpp.org/ftp/tsg_sa/WG2_Arch/TSGS2_141e_Electronic/Docs/S2-2006991.zip" TargetMode="External"/><Relationship Id="rId26" Type="http://schemas.openxmlformats.org/officeDocument/2006/relationships/hyperlink" Target="https://www.3gpp.org/ftp/tsg_sa/WG2_Arch/TSGS2_141e_Electronic/Docs/S2-2006898.zip" TargetMode="External"/><Relationship Id="rId3" Type="http://schemas.openxmlformats.org/officeDocument/2006/relationships/hyperlink" Target="https://www.3gpp.org/ftp/tsg_sa/WG2_Arch/TSGS2_141e_Electronic/Docs/S2-2007261.zip" TargetMode="External"/><Relationship Id="rId21" Type="http://schemas.openxmlformats.org/officeDocument/2006/relationships/hyperlink" Target="https://www.3gpp.org/ftp/tsg_sa/WG2_Arch/TSGS2_141e_Electronic/Docs/S2-2007566.zip" TargetMode="External"/><Relationship Id="rId7" Type="http://schemas.openxmlformats.org/officeDocument/2006/relationships/hyperlink" Target="https://www.3gpp.org/ftp/tsg_sa/WG2_Arch/TSGS2_141e_Electronic/Docs/S2-2007267.zip" TargetMode="External"/><Relationship Id="rId12" Type="http://schemas.openxmlformats.org/officeDocument/2006/relationships/hyperlink" Target="https://www.3gpp.org/ftp/tsg_sa/WG2_Arch/TSGS2_141e_Electronic/Docs/S2-2006986.zip" TargetMode="External"/><Relationship Id="rId17" Type="http://schemas.openxmlformats.org/officeDocument/2006/relationships/hyperlink" Target="https://www.3gpp.org/ftp/tsg_sa/WG2_Arch/TSGS2_141e_Electronic/Docs/S2-2006896.zip" TargetMode="External"/><Relationship Id="rId25" Type="http://schemas.openxmlformats.org/officeDocument/2006/relationships/hyperlink" Target="https://www.3gpp.org/ftp/tsg_sa/WG2_Arch/TSGS2_141e_Electronic/Docs/S2-2006983.zip" TargetMode="External"/><Relationship Id="rId2" Type="http://schemas.openxmlformats.org/officeDocument/2006/relationships/hyperlink" Target="https://www.3gpp.org/ftp/tsg_sa/WG2_Arch/TSGS2_141e_Electronic/Docs/S2-2006988.zip" TargetMode="External"/><Relationship Id="rId16" Type="http://schemas.openxmlformats.org/officeDocument/2006/relationships/hyperlink" Target="https://www.3gpp.org/ftp/tsg_sa/WG2_Arch/TSGS2_141e_Electronic/Docs/S2-2006987.zip" TargetMode="External"/><Relationship Id="rId20" Type="http://schemas.openxmlformats.org/officeDocument/2006/relationships/hyperlink" Target="https://www.3gpp.org/ftp/tsg_sa/WG2_Arch/TSGS2_141e_Electronic/Docs/S2-2007515.zip" TargetMode="External"/><Relationship Id="rId29" Type="http://schemas.openxmlformats.org/officeDocument/2006/relationships/hyperlink" Target="https://www.3gpp.org/ftp/tsg_sa/WG2_Arch/TSGS2_141e_Electronic/Docs/S2-2006836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7266.zip" TargetMode="External"/><Relationship Id="rId11" Type="http://schemas.openxmlformats.org/officeDocument/2006/relationships/hyperlink" Target="https://www.3gpp.org/ftp/tsg_sa/WG2_Arch/TSGS2_141e_Electronic/Docs/S2-2006892.zip" TargetMode="External"/><Relationship Id="rId24" Type="http://schemas.openxmlformats.org/officeDocument/2006/relationships/hyperlink" Target="https://www.3gpp.org/ftp/tsg_sa/WG2_Arch/TSGS2_141e_Electronic/Docs/S2-2006989.zip" TargetMode="External"/><Relationship Id="rId32" Type="http://schemas.openxmlformats.org/officeDocument/2006/relationships/hyperlink" Target="https://www.3gpp.org/ftp/tsg_sa/WG2_Arch/TSGS2_141e_Electronic/Docs/S2-2007685.zip" TargetMode="External"/><Relationship Id="rId5" Type="http://schemas.openxmlformats.org/officeDocument/2006/relationships/hyperlink" Target="https://www.3gpp.org/ftp/tsg_sa/WG2_Arch/TSGS2_141e_Electronic/Docs/S2-2007528.zip" TargetMode="External"/><Relationship Id="rId15" Type="http://schemas.openxmlformats.org/officeDocument/2006/relationships/hyperlink" Target="https://www.3gpp.org/ftp/tsg_sa/WG2_Arch/TSGS2_141e_Electronic/Docs/S2-2007265.zip" TargetMode="External"/><Relationship Id="rId23" Type="http://schemas.openxmlformats.org/officeDocument/2006/relationships/hyperlink" Target="https://www.3gpp.org/ftp/tsg_sa/WG2_Arch/TSGS2_141e_Electronic/Docs/S2-2006893.zip" TargetMode="External"/><Relationship Id="rId28" Type="http://schemas.openxmlformats.org/officeDocument/2006/relationships/hyperlink" Target="https://www.3gpp.org/ftp/tsg_sa/WG2_Arch/TSGS2_141e_Electronic/Docs/S2-2006973.zip" TargetMode="External"/><Relationship Id="rId10" Type="http://schemas.openxmlformats.org/officeDocument/2006/relationships/hyperlink" Target="https://www.3gpp.org/ftp/tsg_sa/WG2_Arch/TSGS2_141e_Electronic/Docs/S2-2006891.zip" TargetMode="External"/><Relationship Id="rId19" Type="http://schemas.openxmlformats.org/officeDocument/2006/relationships/hyperlink" Target="https://www.3gpp.org/ftp/tsg_sa/WG2_Arch/TSGS2_141e_Electronic/Docs/S2-2007513.zip" TargetMode="External"/><Relationship Id="rId31" Type="http://schemas.openxmlformats.org/officeDocument/2006/relationships/hyperlink" Target="https://www.3gpp.org/ftp/tsg_sa/WG2_Arch/TSGS2_141e_Electronic/Docs/S2-2007593.zip" TargetMode="External"/><Relationship Id="rId4" Type="http://schemas.openxmlformats.org/officeDocument/2006/relationships/hyperlink" Target="https://www.3gpp.org/ftp/tsg_sa/WG2_Arch/TSGS2_141e_Electronic/Docs/S2-2006890.zip" TargetMode="External"/><Relationship Id="rId9" Type="http://schemas.openxmlformats.org/officeDocument/2006/relationships/hyperlink" Target="https://www.3gpp.org/ftp/tsg_sa/WG2_Arch/TSGS2_141e_Electronic/Docs/S2-2006832.zip" TargetMode="External"/><Relationship Id="rId14" Type="http://schemas.openxmlformats.org/officeDocument/2006/relationships/hyperlink" Target="https://www.3gpp.org/ftp/tsg_sa/WG2_Arch/TSGS2_141e_Electronic/Docs/S2-2007264.zip" TargetMode="External"/><Relationship Id="rId22" Type="http://schemas.openxmlformats.org/officeDocument/2006/relationships/hyperlink" Target="https://www.3gpp.org/ftp/tsg_sa/WG2_Arch/TSGS2_141e_Electronic/Docs/S2-2007195.zip" TargetMode="External"/><Relationship Id="rId27" Type="http://schemas.openxmlformats.org/officeDocument/2006/relationships/hyperlink" Target="https://www.3gpp.org/ftp/tsg_sa/WG2_Arch/TSGS2_141e_Electronic/Docs/S2-2006895.zip" TargetMode="External"/><Relationship Id="rId30" Type="http://schemas.openxmlformats.org/officeDocument/2006/relationships/hyperlink" Target="https://www.3gpp.org/ftp/tsg_sa/WG2_Arch/TSGS2_141e_Electronic/Docs/S2-2006899.zip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283.zip" TargetMode="External"/><Relationship Id="rId2" Type="http://schemas.openxmlformats.org/officeDocument/2006/relationships/hyperlink" Target="https://www.3gpp.org/ftp/tsg_sa/WG2_Arch/TSGS2_141e_Electronic/Docs/S2-2006847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41e_Electronic/Docs/S2-2007284.zip" TargetMode="External"/><Relationship Id="rId4" Type="http://schemas.openxmlformats.org/officeDocument/2006/relationships/hyperlink" Target="https://www.3gpp.org/ftp/tsg_sa/WG2_Arch/TSGS2_141e_Electronic/Docs/S2-2007564.zip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980.zip" TargetMode="External"/><Relationship Id="rId2" Type="http://schemas.openxmlformats.org/officeDocument/2006/relationships/hyperlink" Target="https://www.3gpp.org/ftp/tsg_sa/WG2_Arch/TSGS2_141e_Electronic/Docs/S2-2007450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7529.zip" TargetMode="External"/><Relationship Id="rId5" Type="http://schemas.openxmlformats.org/officeDocument/2006/relationships/hyperlink" Target="https://www.3gpp.org/ftp/tsg_sa/WG2_Arch/TSGS2_141e_Electronic/Docs/S2-2006982.zip" TargetMode="External"/><Relationship Id="rId4" Type="http://schemas.openxmlformats.org/officeDocument/2006/relationships/hyperlink" Target="https://www.3gpp.org/ftp/tsg_sa/WG2_Arch/TSGS2_141e_Electronic/Docs/S2-2007238.zip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1e_Electronic/Docs/S2-2007198.zip" TargetMode="External"/><Relationship Id="rId3" Type="http://schemas.openxmlformats.org/officeDocument/2006/relationships/hyperlink" Target="https://www.3gpp.org/ftp/tsg_sa/WG2_Arch/TSGS2_141e_Electronic/Docs/S2-2007199.zip" TargetMode="External"/><Relationship Id="rId7" Type="http://schemas.openxmlformats.org/officeDocument/2006/relationships/hyperlink" Target="https://www.3gpp.org/ftp/tsg_sa/WG2_Arch/TSGS2_141e_Electronic/Docs/S2-2006903.zip" TargetMode="External"/><Relationship Id="rId2" Type="http://schemas.openxmlformats.org/officeDocument/2006/relationships/hyperlink" Target="https://www.3gpp.org/ftp/tsg_sa/WG2_Arch/TSGS2_141e_Electronic/Docs/S2-2006837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7466.zip" TargetMode="External"/><Relationship Id="rId5" Type="http://schemas.openxmlformats.org/officeDocument/2006/relationships/hyperlink" Target="https://www.3gpp.org/ftp/tsg_sa/WG2_Arch/TSGS2_141e_Electronic/Docs/S2-2007592.zip" TargetMode="External"/><Relationship Id="rId4" Type="http://schemas.openxmlformats.org/officeDocument/2006/relationships/hyperlink" Target="https://www.3gpp.org/ftp/tsg_sa/WG2_Arch/TSGS2_141e_Electronic/Docs/S2-2007591.zip" TargetMode="External"/><Relationship Id="rId9" Type="http://schemas.openxmlformats.org/officeDocument/2006/relationships/hyperlink" Target="https://www.3gpp.org/ftp/tsg_sa/WG2_Arch/TSGS2_141e_Electronic/Docs/S2-2007194.zip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532.zip" TargetMode="External"/><Relationship Id="rId2" Type="http://schemas.openxmlformats.org/officeDocument/2006/relationships/hyperlink" Target="https://www.3gpp.org/ftp/tsg_sa/WG2_Arch/TSGS2_141e_Electronic/Docs/S2-2007269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2_Arch/TSGS2_141e_Electronic/Docs/S2-2007594.zip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685.zip" TargetMode="External"/><Relationship Id="rId2" Type="http://schemas.openxmlformats.org/officeDocument/2006/relationships/hyperlink" Target="https://www.3gpp.org/ftp/tsg_sa/WG2_Arch/TSGS2_141e_Electronic/Docs/S2-2007467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671.zip" TargetMode="External"/><Relationship Id="rId2" Type="http://schemas.openxmlformats.org/officeDocument/2006/relationships/hyperlink" Target="https://www.3gpp.org/ftp/tsg_sa/WG2_Arch/TSGS2_141e_Electronic/Docs/S2-200751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6890.zip" TargetMode="External"/><Relationship Id="rId5" Type="http://schemas.openxmlformats.org/officeDocument/2006/relationships/hyperlink" Target="https://www.3gpp.org/ftp/tsg_sa/WG2_Arch/TSGS2_141e_Electronic/Docs/S2-2007261.zip" TargetMode="External"/><Relationship Id="rId4" Type="http://schemas.openxmlformats.org/officeDocument/2006/relationships/hyperlink" Target="https://www.3gpp.org/ftp/tsg_sa/WG2_Arch/TSGS2_141e_Electronic/Docs/S2-2006988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691.zip" TargetMode="External"/><Relationship Id="rId2" Type="http://schemas.openxmlformats.org/officeDocument/2006/relationships/hyperlink" Target="https://www.3gpp.org/ftp/tsg_sa/WG2_Arch/TSGS2_141e_Electronic/Docs/S2-2007528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6828.zip" TargetMode="External"/><Relationship Id="rId5" Type="http://schemas.openxmlformats.org/officeDocument/2006/relationships/hyperlink" Target="https://www.3gpp.org/ftp/tsg_sa/WG2_Arch/TSGS2_141e_Electronic/Docs/S2-2006817.zip" TargetMode="External"/><Relationship Id="rId4" Type="http://schemas.openxmlformats.org/officeDocument/2006/relationships/hyperlink" Target="https://www.3gpp.org/ftp/tsg_sa/WG2_Arch/TSGS2_141e_Electronic/Docs/S2-2007659.zip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1e_Electronic/Docs/S2-2006892.zip" TargetMode="External"/><Relationship Id="rId3" Type="http://schemas.openxmlformats.org/officeDocument/2006/relationships/hyperlink" Target="https://www.3gpp.org/ftp/tsg_sa/WG2_Arch/TSGS2_141e_Electronic/Docs/S2-2007267.zip" TargetMode="External"/><Relationship Id="rId7" Type="http://schemas.openxmlformats.org/officeDocument/2006/relationships/hyperlink" Target="https://www.3gpp.org/ftp/tsg_sa/WG2_Arch/TSGS2_141e_Electronic/Docs/S2-2006891.zip" TargetMode="External"/><Relationship Id="rId2" Type="http://schemas.openxmlformats.org/officeDocument/2006/relationships/hyperlink" Target="https://www.3gpp.org/ftp/tsg_sa/WG2_Arch/TSGS2_141e_Electronic/Docs/S2-2007266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6832.zip" TargetMode="External"/><Relationship Id="rId5" Type="http://schemas.openxmlformats.org/officeDocument/2006/relationships/hyperlink" Target="https://www.3gpp.org/ftp/tsg_sa/WG2_Arch/TSGS2_141e_Electronic/Docs/S2-2007514.zip" TargetMode="External"/><Relationship Id="rId10" Type="http://schemas.openxmlformats.org/officeDocument/2006/relationships/hyperlink" Target="https://www.3gpp.org/ftp/tsg_sa/WG2_Arch/TSGS2_141e_Electronic/Docs/S2-2006972.zip" TargetMode="External"/><Relationship Id="rId4" Type="http://schemas.openxmlformats.org/officeDocument/2006/relationships/hyperlink" Target="https://www.3gpp.org/ftp/tsg_sa/WG2_Arch/TSGS2_141e_Electronic/Docs/S2-2007774.zip" TargetMode="External"/><Relationship Id="rId9" Type="http://schemas.openxmlformats.org/officeDocument/2006/relationships/hyperlink" Target="https://www.3gpp.org/ftp/tsg_sa/WG2_Arch/TSGS2_141e_Electronic/Docs/S2-2006986.zip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1e_Electronic/Docs/S2-2007513.zip" TargetMode="External"/><Relationship Id="rId3" Type="http://schemas.openxmlformats.org/officeDocument/2006/relationships/hyperlink" Target="https://www.3gpp.org/ftp/tsg_sa/WG2_Arch/TSGS2_141e_Electronic/Docs/S2-2007265.zip" TargetMode="External"/><Relationship Id="rId7" Type="http://schemas.openxmlformats.org/officeDocument/2006/relationships/hyperlink" Target="https://www.3gpp.org/ftp/tsg_sa/WG2_Arch/TSGS2_141e_Electronic/Docs/S2-2006991.zip" TargetMode="External"/><Relationship Id="rId2" Type="http://schemas.openxmlformats.org/officeDocument/2006/relationships/hyperlink" Target="https://www.3gpp.org/ftp/tsg_sa/WG2_Arch/TSGS2_141e_Electronic/Docs/S2-2007264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1e_Electronic/Docs/S2-2006972.zip" TargetMode="External"/><Relationship Id="rId11" Type="http://schemas.openxmlformats.org/officeDocument/2006/relationships/hyperlink" Target="https://www.3gpp.org/ftp/tsg_sa/WG2_Arch/TSGS2_141e_Electronic/Docs/S2-2007672.zip" TargetMode="External"/><Relationship Id="rId5" Type="http://schemas.openxmlformats.org/officeDocument/2006/relationships/hyperlink" Target="https://www.3gpp.org/ftp/tsg_sa/WG2_Arch/TSGS2_141e_Electronic/Docs/S2-2006896.zip" TargetMode="External"/><Relationship Id="rId10" Type="http://schemas.openxmlformats.org/officeDocument/2006/relationships/hyperlink" Target="https://www.3gpp.org/ftp/tsg_sa/WG2_Arch/TSGS2_141e_Electronic/Docs/S2-2007566.zip" TargetMode="External"/><Relationship Id="rId4" Type="http://schemas.openxmlformats.org/officeDocument/2006/relationships/hyperlink" Target="https://www.3gpp.org/ftp/tsg_sa/WG2_Arch/TSGS2_141e_Electronic/Docs/S2-2006987.zip" TargetMode="External"/><Relationship Id="rId9" Type="http://schemas.openxmlformats.org/officeDocument/2006/relationships/hyperlink" Target="https://www.3gpp.org/ftp/tsg_sa/WG2_Arch/TSGS2_141e_Electronic/Docs/S2-2007515.zi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285.zip" TargetMode="External"/><Relationship Id="rId2" Type="http://schemas.openxmlformats.org/officeDocument/2006/relationships/hyperlink" Target="https://www.3gpp.org/ftp/tsg_sa/WG2_Arch/TSGS2_141e_Electronic/Docs/S2-2007195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893.zip" TargetMode="External"/><Relationship Id="rId2" Type="http://schemas.openxmlformats.org/officeDocument/2006/relationships/hyperlink" Target="https://www.3gpp.org/ftp/tsg_sa/WG2_Arch/TSGS2_141e_Electronic/Docs/S2-2006833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6989.zip" TargetMode="External"/><Relationship Id="rId2" Type="http://schemas.openxmlformats.org/officeDocument/2006/relationships/hyperlink" Target="https://www.3gpp.org/ftp/tsg_sa/WG2_Arch/TSGS2_141e_Electronic/Docs/S2-2006894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FS_5MBS Papers: Handling proposal 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2696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KI#6: Conclusion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694820"/>
              </p:ext>
            </p:extLst>
          </p:nvPr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KI#6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Conclusion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S2-2006990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Huawei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altLang="zh-CN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S2-2006983 and S2-2006898 </a:t>
                      </a:r>
                      <a:r>
                        <a:rPr lang="en-US" altLang="zh-CN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altLang="zh-CN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S2-2006990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160876"/>
              </p:ext>
            </p:extLst>
          </p:nvPr>
        </p:nvGraphicFramePr>
        <p:xfrm>
          <a:off x="1555333" y="1946025"/>
          <a:ext cx="8357786" cy="560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S2-2006990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#6: Conclusion.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S2-2006983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KI#6: proposal for conclusion.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 Electronics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S2-2006898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K#6 - Local MBS service.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01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KI#7: evaluation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51166"/>
              </p:ext>
            </p:extLst>
          </p:nvPr>
        </p:nvGraphicFramePr>
        <p:xfrm>
          <a:off x="1555333" y="4156775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KI#7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Evaluation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S2-2006835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CATT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S2-2006895 </a:t>
                      </a: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kern="1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S2-2006835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62478"/>
              </p:ext>
            </p:extLst>
          </p:nvPr>
        </p:nvGraphicFramePr>
        <p:xfrm>
          <a:off x="1555333" y="1946025"/>
          <a:ext cx="8357786" cy="746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S2-2006835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 evaluation.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S2-2006895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Evaluation on K#7 - delivery method switching.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S2-2007465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Evaluation and Conclusion of KI#7.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S2-2006973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Evaluation and conclusion of MBS Handover.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60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KI#7: conclusion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687989"/>
              </p:ext>
            </p:extLst>
          </p:nvPr>
        </p:nvGraphicFramePr>
        <p:xfrm>
          <a:off x="1555333" y="4156775"/>
          <a:ext cx="8357787" cy="1747893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KI#7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Conclusion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S2-2007465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Huawei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S2-2006836, S2-2006899, S2-2007593 and S2-2006973 </a:t>
                      </a: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S2-2007465 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47867"/>
              </p:ext>
            </p:extLst>
          </p:nvPr>
        </p:nvGraphicFramePr>
        <p:xfrm>
          <a:off x="1555333" y="1946025"/>
          <a:ext cx="8357786" cy="9334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S2-2006836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 interim conclusion.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S2-2006899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K#7 - delivery method switching.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S2-2007593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 proposal on the conclusion.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S2-2007465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Evaluation and Conclusion of KI#7.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S2-2006973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Evaluation and conclusion of MBS Handover.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456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</a:t>
            </a:r>
            <a:r>
              <a:rPr lang="en-US" altLang="zh-CN" b="1" dirty="0"/>
              <a:t>9</a:t>
            </a:r>
            <a:r>
              <a:rPr lang="en-GB" altLang="zh-CN" b="1" dirty="0"/>
              <a:t>: Conclusion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42365"/>
              </p:ext>
            </p:extLst>
          </p:nvPr>
        </p:nvGraphicFramePr>
        <p:xfrm>
          <a:off x="1555333" y="4156775"/>
          <a:ext cx="8357787" cy="1107813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KI#9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Conclusion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S2-2007595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ZTE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S2-2007685 is </a:t>
                      </a: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merged into 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S2-2007595 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941499"/>
              </p:ext>
            </p:extLst>
          </p:nvPr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496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S2-2007595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 proposal on the interim conclusion.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S2-2007685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KI#9: Sol. 43 update and conclusions.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783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0509BE-B60B-455C-B8DC-B4BF544D3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553" y="2895224"/>
            <a:ext cx="10515600" cy="1325563"/>
          </a:xfrm>
        </p:spPr>
        <p:txBody>
          <a:bodyPr/>
          <a:lstStyle/>
          <a:p>
            <a:pPr algn="ctr"/>
            <a:r>
              <a:rPr lang="en-US" altLang="zh-CN" b="1" dirty="0"/>
              <a:t>Annex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956642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KI#4: Conclusion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KI#4 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Conclusion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S2-2007637?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Qualcomm?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 S2-2006834/S2-2006897/S2-2007565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746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S2-2006834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#4 interim conclusion.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S2-2006897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K#4 - QoS level support.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S2-2007565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#4: Conclusion for MBS QoS Model and QoS Control.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S2-2007637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KI#4: Conclusions of QoS support for MBS 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AC2968F2-BB2A-44DA-A9DD-EFF7875420E9}"/>
              </a:ext>
            </a:extLst>
          </p:cNvPr>
          <p:cNvSpPr txBox="1"/>
          <p:nvPr/>
        </p:nvSpPr>
        <p:spPr>
          <a:xfrm>
            <a:off x="1327312" y="5017866"/>
            <a:ext cx="74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The baseline doc will be determined after we discuss the WA.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7838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General: </a:t>
            </a:r>
            <a:r>
              <a:rPr lang="en-GB" altLang="zh-CN" b="1" dirty="0"/>
              <a:t>Others</a:t>
            </a:r>
            <a:r>
              <a:rPr lang="en-US" altLang="zh-CN" b="1" baseline="30000" dirty="0"/>
              <a:t>*</a:t>
            </a:r>
            <a:endParaRPr lang="zh-CN" altLang="en-US" b="1" baseline="300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55333" y="1969882"/>
          <a:ext cx="8357787" cy="7904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47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2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b="0" u="sng" dirty="0">
                          <a:solidFill>
                            <a:srgbClr val="800080"/>
                          </a:solidFill>
                          <a:effectLst/>
                          <a:latin typeface="+mn-lt"/>
                          <a:ea typeface="宋体" panose="02010600030101010101" pitchFamily="2" charset="-122"/>
                          <a:hlinkClick r:id="rId2"/>
                        </a:rPr>
                        <a:t>S2-2007262</a:t>
                      </a:r>
                      <a:endParaRPr lang="zh-CN" sz="1800" b="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宋体" panose="02010600030101010101" pitchFamily="2" charset="-122"/>
                        </a:rPr>
                        <a:t>23.757: Traffic delivery methods.</a:t>
                      </a:r>
                      <a:endParaRPr lang="zh-CN" sz="180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宋体" panose="02010600030101010101" pitchFamily="2" charset="-122"/>
                        </a:rPr>
                        <a:t>Ericsson</a:t>
                      </a:r>
                      <a:endParaRPr lang="zh-CN" sz="180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b="0" u="sng" dirty="0">
                          <a:solidFill>
                            <a:srgbClr val="800080"/>
                          </a:solidFill>
                          <a:effectLst/>
                          <a:latin typeface="+mn-lt"/>
                          <a:ea typeface="宋体" panose="02010600030101010101" pitchFamily="2" charset="-122"/>
                          <a:hlinkClick r:id="rId3"/>
                        </a:rPr>
                        <a:t>S2-2007281</a:t>
                      </a:r>
                      <a:endParaRPr lang="zh-CN" sz="1800" b="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宋体" panose="02010600030101010101" pitchFamily="2" charset="-122"/>
                        </a:rPr>
                        <a:t>23.757: Clarification on individual delivery definition.</a:t>
                      </a:r>
                      <a:endParaRPr lang="zh-CN" sz="1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宋体" panose="02010600030101010101" pitchFamily="2" charset="-122"/>
                        </a:rPr>
                        <a:t>Samsung</a:t>
                      </a:r>
                      <a:endParaRPr lang="zh-CN" sz="1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79383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2" y="4394346"/>
          <a:ext cx="8357787" cy="1211695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365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78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Others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Traffic delivery methods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S2-2007262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Ericsson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25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Others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Clarification of individual delivery definition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S2-2007281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Samsung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992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KI#1:Broadcast papers</a:t>
            </a:r>
            <a:r>
              <a:rPr lang="en-US" altLang="zh-CN" b="1" baseline="30000" dirty="0"/>
              <a:t>*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55333" y="1969882"/>
          <a:ext cx="8357787" cy="15887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47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S2-2007263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new Sol: Support broadcast service.</a:t>
                      </a:r>
                      <a:endParaRPr lang="zh-CN" sz="14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Ericsson, AT&amp;T</a:t>
                      </a:r>
                      <a:endParaRPr lang="zh-CN" sz="14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S2-2007688</a:t>
                      </a:r>
                      <a:endParaRPr lang="zh-CN" sz="14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New Solution to Key Issue #1 for Broadcast Service.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14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S2-2007329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#1: Update of solution #5 on broadcast.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CBN, CATT, Huawei, 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HiSilicon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86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S2-2007557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 Update of solution #5.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S2-2007531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Sol#9: adding leave and release procedures.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637730171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4293838"/>
          <a:ext cx="8357787" cy="961826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057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25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KI#1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Broadcast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(#4)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 the content of S2-2007329.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79383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57228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KI#1: Solution Update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4806587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KI#1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(#11).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S2-2006985 merged in S2-2007196.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4306582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20535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S2-2007282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Solution 2 EN clarifications.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S2-2006900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Sol#4: Modification for clarification.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S2-2006901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Sol#4: Clarification on N9 tunnel operation.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S2-2007530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Sol#6: adding leave and release procedures.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S2-2007516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sol#10 update to clarify the ENs.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S2-2007567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#1, Sol #14: Update MBS Session Management procedure.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S2-2006902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Sol#15: Update handover when target gNB does not transmit data for a MB session.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S2-2006971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Update to solution #13.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S2-2006985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 Update of Solution #3.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S2-2007197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#1, Update to Interim Requirements on UP join/leave and Application Awareness.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S2-2007287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 Update of Solution #33 to address editor´s note.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595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KI#3: Solution Update</a:t>
            </a:r>
            <a:r>
              <a:rPr lang="en-US" altLang="zh-CN" b="1" baseline="30000" dirty="0"/>
              <a:t>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KI#3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20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Separately.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S2-2007196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KI#3 Update of Solution #3.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S2-2007268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KI#3: Evaluation and Conclusion on authorization.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A36BDE8-A9E6-4AB1-947C-55E286B11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283251"/>
              </p:ext>
            </p:extLst>
          </p:nvPr>
        </p:nvGraphicFramePr>
        <p:xfrm>
          <a:off x="632177" y="586734"/>
          <a:ext cx="5364998" cy="53251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01203">
                  <a:extLst>
                    <a:ext uri="{9D8B030D-6E8A-4147-A177-3AD203B41FA5}">
                      <a16:colId xmlns:a16="http://schemas.microsoft.com/office/drawing/2014/main" val="3934388736"/>
                    </a:ext>
                  </a:extLst>
                </a:gridCol>
                <a:gridCol w="2184065">
                  <a:extLst>
                    <a:ext uri="{9D8B030D-6E8A-4147-A177-3AD203B41FA5}">
                      <a16:colId xmlns:a16="http://schemas.microsoft.com/office/drawing/2014/main" val="2450735673"/>
                    </a:ext>
                  </a:extLst>
                </a:gridCol>
                <a:gridCol w="836908">
                  <a:extLst>
                    <a:ext uri="{9D8B030D-6E8A-4147-A177-3AD203B41FA5}">
                      <a16:colId xmlns:a16="http://schemas.microsoft.com/office/drawing/2014/main" val="3694339678"/>
                    </a:ext>
                  </a:extLst>
                </a:gridCol>
                <a:gridCol w="1642822">
                  <a:extLst>
                    <a:ext uri="{9D8B030D-6E8A-4147-A177-3AD203B41FA5}">
                      <a16:colId xmlns:a16="http://schemas.microsoft.com/office/drawing/2014/main" val="95714900"/>
                    </a:ext>
                  </a:extLst>
                </a:gridCol>
              </a:tblGrid>
              <a:tr h="15802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2"/>
                        </a:rPr>
                        <a:t>S2-2006988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On the Consolidated Architecture.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Huawei, </a:t>
                      </a:r>
                      <a:r>
                        <a:rPr lang="en-GB" sz="800" dirty="0" err="1">
                          <a:effectLst/>
                          <a:latin typeface="+mn-lt"/>
                        </a:rPr>
                        <a:t>HiSilicon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S2-2007512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015598"/>
                  </a:ext>
                </a:extLst>
              </a:tr>
              <a:tr h="15802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3"/>
                        </a:rPr>
                        <a:t>S2-2007261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Architecture consideration.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Ericsson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S2-2007512</a:t>
                      </a:r>
                      <a:endParaRPr lang="zh-CN" alt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84497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4"/>
                        </a:rPr>
                        <a:t>S2-2006890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Evaluation and conclusion on architecture.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Vivo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S2-2007512</a:t>
                      </a:r>
                      <a:endParaRPr lang="zh-CN" alt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25888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5"/>
                        </a:rPr>
                        <a:t>S2-2007528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[DRAFT] LS on Stage 2 work on interface between MSF-C and MSF-U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Nokia, Nokia Shanghai Bell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S2-2007691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581597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6"/>
                        </a:rPr>
                        <a:t>S2-2007266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KI#1: Sol#3: Evaluation and Conclusion on IGMP JOIN 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Ericsson, Samsung, LG Electronics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S2-2007774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056418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7"/>
                        </a:rPr>
                        <a:t>S2-2007267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KI#1: Sol#3 Evaluation on PCC rule handling and multicast group configuration.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Ericsson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331310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>
                          <a:effectLst/>
                          <a:hlinkClick r:id="rId8"/>
                        </a:rPr>
                        <a:t>S2-2007514</a:t>
                      </a:r>
                      <a:endParaRPr lang="zh-CN" sz="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KI#1, proposal on evaluation for KI#1.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ZTE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506092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>
                          <a:effectLst/>
                          <a:hlinkClick r:id="rId9"/>
                        </a:rPr>
                        <a:t>S2-2006832</a:t>
                      </a:r>
                      <a:endParaRPr lang="zh-CN" sz="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 #1 evaluation.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CATT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752258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>
                          <a:effectLst/>
                          <a:hlinkClick r:id="rId10"/>
                        </a:rPr>
                        <a:t>S2-2006891</a:t>
                      </a:r>
                      <a:endParaRPr lang="zh-CN" sz="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Evaluation on K#1 - session operation.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Vivo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615893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>
                          <a:effectLst/>
                          <a:hlinkClick r:id="rId11"/>
                        </a:rPr>
                        <a:t>S2-2006892</a:t>
                      </a:r>
                      <a:endParaRPr lang="zh-CN" sz="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Evaluation on K#1 - service continuity.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Vivo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550991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>
                          <a:effectLst/>
                          <a:hlinkClick r:id="rId12"/>
                        </a:rPr>
                        <a:t>S2-2006986</a:t>
                      </a:r>
                      <a:endParaRPr lang="zh-CN" sz="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 #1: Evaluation.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Huawei, </a:t>
                      </a:r>
                      <a:r>
                        <a:rPr lang="en-GB" sz="800" dirty="0" err="1">
                          <a:effectLst/>
                          <a:latin typeface="+mn-lt"/>
                        </a:rPr>
                        <a:t>HiSilicon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586884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u="sng" dirty="0">
                          <a:effectLst/>
                          <a:hlinkClick r:id="rId13"/>
                        </a:rPr>
                        <a:t>S2-2006972</a:t>
                      </a:r>
                      <a:endParaRPr lang="zh-CN" sz="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23.757: KI#1: Evaluation and conclusion on MBS Session deactivation and activation.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OPPO</a:t>
                      </a:r>
                      <a:endParaRPr lang="zh-CN" sz="800" dirty="0">
                        <a:effectLst/>
                        <a:latin typeface="+mn-lt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Batang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272612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S2-2007264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Interim Conclusion: 5GC Individual MBS traffic delivery method.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614719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5"/>
                        </a:rPr>
                        <a:t>S2-2007265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Interim conclusion on MBS Session/Service Id.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92383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6"/>
                        </a:rPr>
                        <a:t>S2-2006987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#1: Conclusion.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</a:t>
                      </a:r>
                      <a:r>
                        <a:rPr lang="en-GB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HiSilicon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318836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S2-2006896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KI#1 - MBS session management.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435092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/>
                        </a:rPr>
                        <a:t>S2-2006972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Evaluation and conclusion on MBS Session deactivation and activation.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80108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8"/>
                        </a:rPr>
                        <a:t>S2-2006991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 interim conclusion for MBS session management triggered by AF.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07236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9"/>
                        </a:rPr>
                        <a:t>S2-2007513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conclusion on the MBS session ID.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13594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0"/>
                        </a:rPr>
                        <a:t>S2-2007515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discussion and interim conclusion on the several aspect of key issue #1.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376653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1"/>
                        </a:rPr>
                        <a:t>S2-2007566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#1: Update the conclusion of MBS session management to include MBS Session Stop.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kumimoji="0" lang="en-US" altLang="zh-CN" sz="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kumimoji="0" lang="zh-CN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470221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378FA1D-A140-4A53-AF60-D2499F32B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024757"/>
              </p:ext>
            </p:extLst>
          </p:nvPr>
        </p:nvGraphicFramePr>
        <p:xfrm>
          <a:off x="6226443" y="586734"/>
          <a:ext cx="5139304" cy="20383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8605">
                  <a:extLst>
                    <a:ext uri="{9D8B030D-6E8A-4147-A177-3AD203B41FA5}">
                      <a16:colId xmlns:a16="http://schemas.microsoft.com/office/drawing/2014/main" val="3872969004"/>
                    </a:ext>
                  </a:extLst>
                </a:gridCol>
                <a:gridCol w="1934373">
                  <a:extLst>
                    <a:ext uri="{9D8B030D-6E8A-4147-A177-3AD203B41FA5}">
                      <a16:colId xmlns:a16="http://schemas.microsoft.com/office/drawing/2014/main" val="3651442001"/>
                    </a:ext>
                  </a:extLst>
                </a:gridCol>
                <a:gridCol w="1119752">
                  <a:extLst>
                    <a:ext uri="{9D8B030D-6E8A-4147-A177-3AD203B41FA5}">
                      <a16:colId xmlns:a16="http://schemas.microsoft.com/office/drawing/2014/main" val="1533741085"/>
                    </a:ext>
                  </a:extLst>
                </a:gridCol>
                <a:gridCol w="1516574">
                  <a:extLst>
                    <a:ext uri="{9D8B030D-6E8A-4147-A177-3AD203B41FA5}">
                      <a16:colId xmlns:a16="http://schemas.microsoft.com/office/drawing/2014/main" val="38138195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2"/>
                        </a:rPr>
                        <a:t>S2-2007195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KI#2 Update of Solution #1.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S2-2007285</a:t>
                      </a: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171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3"/>
                        </a:rPr>
                        <a:t>S2-2006893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Evaluation on K#4 - QoS.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S2-2006833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795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4"/>
                        </a:rPr>
                        <a:t>S2-2006989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#6: Evaluation.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</a:t>
                      </a:r>
                      <a:r>
                        <a:rPr lang="en-GB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HiSilicon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S2-2006894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85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5"/>
                        </a:rPr>
                        <a:t>S2-2006983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KI#6: proposal for conclusion.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 Electronics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altLang="zh-CN" sz="800" dirty="0">
                          <a:effectLst/>
                          <a:latin typeface="+mn-lt"/>
                          <a:ea typeface="Batang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S2-2006990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541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6"/>
                        </a:rPr>
                        <a:t>S2-2006898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K#6 - Local MBS service.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S2-2006990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274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7"/>
                        </a:rPr>
                        <a:t>S2-2006895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Evaluation on K#7 - delivery method switching.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S2-2006835 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4796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8"/>
                        </a:rPr>
                        <a:t>S2-2006973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Evaluation and conclusion of MBS Handover.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S2-2007465 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422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9"/>
                        </a:rPr>
                        <a:t>S2-2006836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 interim conclusion.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S2-2007465 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198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0"/>
                        </a:rPr>
                        <a:t>S2-2006899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K#7 - delivery method switching.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S2-2007465 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863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1"/>
                        </a:rPr>
                        <a:t>S2-2007593</a:t>
                      </a:r>
                      <a:endParaRPr lang="zh-CN" sz="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 proposal on the conclusion.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S2-2007465 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884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2"/>
                        </a:rPr>
                        <a:t>S2-2007685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KI#9: Sol. 43 update and conclusions.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atang"/>
                          <a:cs typeface="+mn-cs"/>
                        </a:rPr>
                        <a:t>Merged into </a:t>
                      </a:r>
                      <a:r>
                        <a:rPr lang="en-US" altLang="zh-CN" sz="800" kern="10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S2-2007595</a:t>
                      </a:r>
                      <a:endParaRPr lang="zh-CN" altLang="zh-CN" sz="800" kern="100" dirty="0"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9958072"/>
                  </a:ext>
                </a:extLst>
              </a:tr>
            </a:tbl>
          </a:graphicData>
        </a:graphic>
      </p:graphicFrame>
      <p:sp>
        <p:nvSpPr>
          <p:cNvPr id="6" name="内容占位符 2">
            <a:extLst>
              <a:ext uri="{FF2B5EF4-FFF2-40B4-BE49-F238E27FC236}">
                <a16:creationId xmlns:a16="http://schemas.microsoft.com/office/drawing/2014/main" id="{E548B6DB-16F3-4E7F-BE0B-50321FEB6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552" y="2964787"/>
            <a:ext cx="4988195" cy="396282"/>
          </a:xfrm>
        </p:spPr>
        <p:txBody>
          <a:bodyPr>
            <a:normAutofit fontScale="92500"/>
          </a:bodyPr>
          <a:lstStyle/>
          <a:p>
            <a:r>
              <a:rPr lang="en-US" altLang="zh-CN" sz="2000" b="1" dirty="0"/>
              <a:t>The WA proposals are in the other slideshow.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5954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KI#4: Solution Update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KI#4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 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(#3).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GBR/non-GBR issue TBD.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746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S2-2006847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#4, Sol #17: Update to resolve </a:t>
                      </a:r>
                      <a:r>
                        <a:rPr lang="en-GB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S2-2007283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KI#4, Solution 2 QoS update.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S2-2007564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#4, Sol #36: Remove the EN for the QoS Control for MBS Session 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S2-2007284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KI#4, Non-GBR for 5MBS.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478420" y="4990744"/>
            <a:ext cx="74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GBR/non-GBR thing, we can discuss later using Qualcomm’s slides.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4086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KI#6: Solution update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3601298"/>
          <a:ext cx="8357787" cy="1235622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437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24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KI#6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(#5)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 S2-2006982/S2-2007529</a:t>
                      </a:r>
                      <a:r>
                        <a:rPr lang="en-US" sz="8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9334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S2-2007450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#6, Sol#7, Update to clarify signaling procedures.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S2-2006980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KI#6, Sol#20: Add SMF providing the latest multicast service area info to UE.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 Electronics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S2-2007238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 Update of Solution #21.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S2-2006982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KI#6, Sol#38: Clarify target service area.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 Electronics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S2-2007529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KI#6, Sol#38: Solve EN.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665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KI#7: Solution update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4156775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KI#7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(#8)</a:t>
                      </a:r>
                      <a:endParaRPr lang="zh-CN" sz="16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Progress separately.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1661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S2-2006837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#7, Sol #18: Update to resolve ENs.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S2-2007199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#7, Sol #18: Clarification on MBS assistance information for delivery mode switching and update to remove </a:t>
                      </a:r>
                      <a:r>
                        <a:rPr lang="en-GB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S2-2007591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 update the sol#25 to keep align with sol#10 and clarify the EN.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S2-2007592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 update the sol#26 to keep align with sol#10.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S2-2007466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KI#7: Update to Solution#27 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S2-2006903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KI#7, Sol#29: Update handover from legacy to enhanced RAN node.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S2-2007198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#7, Sol #29: Update to clarify MBS switching procedures.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S2-2007194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KI#7, Sol#24: Multiple updates to solution.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288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KI#9: New Solution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4156775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KI#9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New Solution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(#3)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560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S2-2007269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KI#9: New solution.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S2-2007532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KI#9, new solution: MBS service continuity between NR/5GC and E-UTRAN/EPC 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S2-2007594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KI#9, New Sol: service continuity with eMBMS.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194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</a:t>
            </a:r>
            <a:r>
              <a:rPr lang="en-US" altLang="zh-CN" b="1" dirty="0"/>
              <a:t>9</a:t>
            </a:r>
            <a:r>
              <a:rPr lang="en-GB" altLang="zh-CN" b="1" dirty="0"/>
              <a:t>: Solution Update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55333" y="4156775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KI#9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 (#2)</a:t>
                      </a:r>
                      <a:endParaRPr lang="zh-CN" sz="16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Progress separately.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65677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S2-2007467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KI#9: Update date to Solution #41 to resolve the Editor's note.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S2-2007685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KI#9: Sol. 43 update and conclusions.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2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General: Architecture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78324"/>
              </p:ext>
            </p:extLst>
          </p:nvPr>
        </p:nvGraphicFramePr>
        <p:xfrm>
          <a:off x="1604283" y="2036615"/>
          <a:ext cx="7975553" cy="13933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52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1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u="sng" dirty="0">
                          <a:effectLst/>
                          <a:hlinkClick r:id="rId2"/>
                        </a:rPr>
                        <a:t>S2-2007512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23.757: Architecture#: Discussion and proposal on the convergence of architecture.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ZTE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0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u="sng" dirty="0">
                          <a:effectLst/>
                          <a:hlinkClick r:id="rId3"/>
                        </a:rPr>
                        <a:t>S2-2007671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23.757: Proposed Merged Baseline Architecture.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Qualcomm Inc.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0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u="sng" dirty="0">
                          <a:effectLst/>
                          <a:hlinkClick r:id="rId4"/>
                        </a:rPr>
                        <a:t>S2-2006988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23.757: On the Consolidated Architecture.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Huawei, HiSilicon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0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u="sng" dirty="0">
                          <a:effectLst/>
                          <a:hlinkClick r:id="rId5"/>
                        </a:rPr>
                        <a:t>S2-2007261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23.757: Architecture consideration.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Ericsson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3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u="sng" dirty="0">
                          <a:effectLst/>
                          <a:hlinkClick r:id="rId6"/>
                        </a:rPr>
                        <a:t>S2-2006890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23.757: Evaluation and conclusion on architecture.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Vivo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224748"/>
              </p:ext>
            </p:extLst>
          </p:nvPr>
        </p:nvGraphicFramePr>
        <p:xfrm>
          <a:off x="1604283" y="4334605"/>
          <a:ext cx="9616488" cy="1871207"/>
        </p:xfrm>
        <a:graphic>
          <a:graphicData uri="http://schemas.openxmlformats.org/drawingml/2006/table">
            <a:tbl>
              <a:tblPr firstRow="1" firstCol="1" bandRow="1"/>
              <a:tblGrid>
                <a:gridCol w="1559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6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4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08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51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66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5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Architecture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Functionality description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S2-2007512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ZTE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altLang="zh-CN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S2-2006988, S2-2007261 and S2-2006890 </a:t>
                      </a:r>
                      <a:r>
                        <a:rPr lang="en-US" altLang="zh-CN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altLang="zh-CN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S2-2007512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45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Architecture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Reference point architecture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S2-2007671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SB architecture will be added accordingly</a:t>
                      </a:r>
                      <a:endParaRPr lang="zh-CN" altLang="en-US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45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Architecture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Deployment option of MBSF/MBSU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S2-2007671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WA achieved.</a:t>
                      </a:r>
                      <a:endParaRPr lang="zh-CN" altLang="en-US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838200" y="379383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0099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General: LS in/out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550910"/>
              </p:ext>
            </p:extLst>
          </p:nvPr>
        </p:nvGraphicFramePr>
        <p:xfrm>
          <a:off x="1555333" y="1969882"/>
          <a:ext cx="8357787" cy="15887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47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u="sng" dirty="0">
                          <a:effectLst/>
                          <a:hlinkClick r:id="rId2"/>
                        </a:rPr>
                        <a:t>S2-2007528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[DRAFT] LS on Stage 2 work on interface between MSF-C and MSF-U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Nokia, Nokia Shanghai Bell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u="sng" dirty="0">
                          <a:effectLst/>
                          <a:hlinkClick r:id="rId3"/>
                        </a:rPr>
                        <a:t>S2-2007691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[DRAFT] LS on Service Layer aspects for 5G MBS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Qualcomm Technologies </a:t>
                      </a:r>
                      <a:r>
                        <a:rPr lang="en-GB" sz="1400" dirty="0" err="1">
                          <a:effectLst/>
                        </a:rPr>
                        <a:t>Int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u="sng" dirty="0">
                          <a:effectLst/>
                          <a:hlinkClick r:id="rId4"/>
                        </a:rPr>
                        <a:t>S2-2007659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[DRAFT] LS on Feedback on conclusions for QoS support in MBS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Qualcomm Incorporated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u="sng" dirty="0">
                          <a:effectLst/>
                          <a:hlinkClick r:id="rId5"/>
                        </a:rPr>
                        <a:t>S2-2006817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LS from TSG RAN: Reply LS on RAN impact of FS_5MBS Study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TSG RAN (RP-202086)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u="sng" dirty="0">
                          <a:effectLst/>
                          <a:hlinkClick r:id="rId6"/>
                        </a:rPr>
                        <a:t>S2-2006828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LS from TSG SA: Reply LS on RAN impact of FS_5MBS Study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TSG SA (SP-200884)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987600"/>
              </p:ext>
            </p:extLst>
          </p:nvPr>
        </p:nvGraphicFramePr>
        <p:xfrm>
          <a:off x="1555333" y="4293838"/>
          <a:ext cx="8357787" cy="1609106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182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44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LS in/out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LS to SA4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S2-2007691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S2-2007528 </a:t>
                      </a: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S2-2007691</a:t>
                      </a: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We can determine the content later.  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37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LS in/out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LS to RAN2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S2-2007659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This document will be handled separately.  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838200" y="379383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65648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KI#1: Evaluation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317775"/>
              </p:ext>
            </p:extLst>
          </p:nvPr>
        </p:nvGraphicFramePr>
        <p:xfrm>
          <a:off x="1555333" y="4507485"/>
          <a:ext cx="9653816" cy="1887116"/>
        </p:xfrm>
        <a:graphic>
          <a:graphicData uri="http://schemas.openxmlformats.org/drawingml/2006/table">
            <a:tbl>
              <a:tblPr firstRow="1" firstCol="1" bandRow="1"/>
              <a:tblGrid>
                <a:gridCol w="920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7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1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695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62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KI#1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Evaluation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S2-2007774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Nokia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S2-2007266, S2-2007267, S2-2007514, S2-2006832, S2-2006891, S2-2006892, S2-2006986 and S2-2006972 </a:t>
                      </a: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S2-2007774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Evaluate the solution based on different technical aspects separately;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Try to have a table summarize the solutions;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400748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111008"/>
              </p:ext>
            </p:extLst>
          </p:nvPr>
        </p:nvGraphicFramePr>
        <p:xfrm>
          <a:off x="1555333" y="1946025"/>
          <a:ext cx="8357786" cy="20154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71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8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7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 dirty="0">
                          <a:effectLst/>
                          <a:hlinkClick r:id="rId2"/>
                        </a:rPr>
                        <a:t>S2-2007266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KI#1: Sol#3: Evaluation and Conclusion on IGMP JOIN 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Ericsson, Samsung, LG Electronics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 dirty="0">
                          <a:effectLst/>
                          <a:hlinkClick r:id="rId3"/>
                        </a:rPr>
                        <a:t>S2-2007267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KI#1: Sol#3 Evaluation on PCC rule handling and multicast group configuration.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Ericsson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 dirty="0">
                          <a:effectLst/>
                          <a:hlinkClick r:id="rId4"/>
                        </a:rPr>
                        <a:t>S2-2007774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KI#1 Evaluation.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</a:rPr>
                        <a:t>Nokia, Nokia Shanghai Bell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>
                          <a:effectLst/>
                          <a:hlinkClick r:id="rId5"/>
                        </a:rPr>
                        <a:t>S2-2007514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KI#1, proposal on evaluation for KI#1.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ZTE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>
                          <a:effectLst/>
                          <a:hlinkClick r:id="rId6"/>
                        </a:rPr>
                        <a:t>S2-2006832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 #1 evaluation.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</a:rPr>
                        <a:t>CATT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>
                          <a:effectLst/>
                          <a:hlinkClick r:id="rId7"/>
                        </a:rPr>
                        <a:t>S2-2006891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Evaluation on K#1 - session operation.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</a:rPr>
                        <a:t>Vivo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>
                          <a:effectLst/>
                          <a:hlinkClick r:id="rId8"/>
                        </a:rPr>
                        <a:t>S2-2006892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Evaluation on K#1 - service continuity.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</a:rPr>
                        <a:t>Vivo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>
                          <a:effectLst/>
                          <a:hlinkClick r:id="rId9"/>
                        </a:rPr>
                        <a:t>S2-2006986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 #1: Evaluation.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</a:rPr>
                        <a:t>Huawei, HiSilicon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u="sng" dirty="0">
                          <a:effectLst/>
                          <a:hlinkClick r:id="rId10"/>
                        </a:rPr>
                        <a:t>S2-2006972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23.757: KI#1: Evaluation and conclusion on MBS Session deactivation and activation.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OPPO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983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KI#1: Conclusion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200963"/>
              </p:ext>
            </p:extLst>
          </p:nvPr>
        </p:nvGraphicFramePr>
        <p:xfrm>
          <a:off x="1338357" y="4403762"/>
          <a:ext cx="9719684" cy="1806341"/>
        </p:xfrm>
        <a:graphic>
          <a:graphicData uri="http://schemas.openxmlformats.org/drawingml/2006/table">
            <a:tbl>
              <a:tblPr firstRow="1" firstCol="1" bandRow="1"/>
              <a:tblGrid>
                <a:gridCol w="846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49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782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62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KI#1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Conclusion</a:t>
                      </a:r>
                      <a:endParaRPr lang="zh-CN" sz="18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S2-2007672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Qualcomm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altLang="zh-CN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S2-2007264, S2-2007265, S2-2006987, S2-2006896, S2-2006972, S2-2006991, S2-2007513, S2-2007515 and S2-2007566 </a:t>
                      </a:r>
                      <a:r>
                        <a:rPr lang="en-US" altLang="zh-CN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altLang="zh-CN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S2-2007672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Use concept in 4.4;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Find commonalities among solutions;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6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4007480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55461"/>
              </p:ext>
            </p:extLst>
          </p:nvPr>
        </p:nvGraphicFramePr>
        <p:xfrm>
          <a:off x="1555333" y="1946025"/>
          <a:ext cx="8357786" cy="18669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S2-2007264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Interim Conclusion: 5GC Individual MBS traffic delivery method.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S2-2007265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Interim conclusion on MBS Session/Service Id.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S2-2006987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#1: Conclusion.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HiSilicon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S2-2006896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 on KI#1 - MBS session management.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S2-2006972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KI#1: Evaluation and conclusion on MBS Session deactivation and activation.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S2-2006991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 interim conclusion for MBS session management triggered by AF.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S2-2007513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conclusion on the MBS session ID.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S2-2007515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KI#1, discussion and interim conclusion on the several aspect of key issue #1.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S2-2007566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#1: Update the conclusion of MBS session management to include MBS Session Stop.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S2-2007672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Conclusions for Key Issue #1 on Multicast session model.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Qualcomm Incorporated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1485591" y="6215291"/>
            <a:ext cx="74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Also adds the WAs?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971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KI#2: </a:t>
            </a:r>
            <a:r>
              <a:rPr lang="en-GB" altLang="zh-CN" b="1"/>
              <a:t>Solution Update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209697"/>
              </p:ext>
            </p:extLst>
          </p:nvPr>
        </p:nvGraphicFramePr>
        <p:xfrm>
          <a:off x="1555332" y="3892187"/>
          <a:ext cx="8907514" cy="1747893"/>
        </p:xfrm>
        <a:graphic>
          <a:graphicData uri="http://schemas.openxmlformats.org/drawingml/2006/table">
            <a:tbl>
              <a:tblPr firstRow="1" firstCol="1" bandRow="1"/>
              <a:tblGrid>
                <a:gridCol w="1444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7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36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KI#2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Solution update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S2-2007285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Samsung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S2-2007195 </a:t>
                      </a: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S2-2007285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The discussion part is TB filled. </a:t>
                      </a:r>
                    </a:p>
                    <a:p>
                      <a:pPr marL="285750" marR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Content should align with Working Assumption.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199" y="3392182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127278"/>
              </p:ext>
            </p:extLst>
          </p:nvPr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S2-2007195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KI#2 Update of Solution #1.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Nokia, Nokia Shanghai Bell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S2-2007285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KI#2, Sol#1: Completion of multicast service levels.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Samsung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582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KI#4: Evaluation</a:t>
            </a:r>
            <a:r>
              <a:rPr lang="en-US" altLang="zh-CN" b="1" baseline="30000" dirty="0"/>
              <a:t> *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765384"/>
              </p:ext>
            </p:extLst>
          </p:nvPr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KI#4</a:t>
                      </a:r>
                      <a:endParaRPr lang="zh-CN" sz="2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Evaluation</a:t>
                      </a:r>
                      <a:endParaRPr lang="zh-CN" sz="24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S2-2006833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CATT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S2-2006893 </a:t>
                      </a:r>
                      <a:r>
                        <a:rPr lang="en-US" sz="11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S2-2006833.</a:t>
                      </a:r>
                      <a:endParaRPr lang="zh-CN" sz="16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9482"/>
              </p:ext>
            </p:extLst>
          </p:nvPr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S2-2006833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#4 evaluation.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S2-2006893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Evaluation on K#4 - QoS.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83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dirty="0"/>
              <a:t>KI#6: Evaluation</a:t>
            </a:r>
            <a:endParaRPr lang="zh-CN" altLang="en-US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596356"/>
              </p:ext>
            </p:extLst>
          </p:nvPr>
        </p:nvGraphicFramePr>
        <p:xfrm>
          <a:off x="1555333" y="3601298"/>
          <a:ext cx="8357787" cy="1072920"/>
        </p:xfrm>
        <a:graphic>
          <a:graphicData uri="http://schemas.openxmlformats.org/drawingml/2006/table">
            <a:tbl>
              <a:tblPr firstRow="1" firstCol="1" bandRow="1"/>
              <a:tblGrid>
                <a:gridCol w="135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9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 topic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Baseline document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Company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Note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KI#6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Evaluation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S2-2006894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vivo</a:t>
                      </a:r>
                      <a:endParaRPr lang="zh-CN" sz="2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Merge</a:t>
                      </a:r>
                      <a:r>
                        <a:rPr lang="en-US" sz="105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S2-2006989 </a:t>
                      </a:r>
                      <a:r>
                        <a:rPr lang="en-US" sz="1050" b="1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into</a:t>
                      </a:r>
                      <a:r>
                        <a:rPr lang="en-US" sz="1050" kern="100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S2-2006894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535068"/>
            <a:ext cx="10515600" cy="396282"/>
          </a:xfrm>
        </p:spPr>
        <p:txBody>
          <a:bodyPr>
            <a:normAutofit/>
          </a:bodyPr>
          <a:lstStyle/>
          <a:p>
            <a:r>
              <a:rPr lang="en-US" altLang="zh-CN" sz="2000" b="1" dirty="0"/>
              <a:t>Docs</a:t>
            </a:r>
            <a:endParaRPr lang="zh-CN" altLang="en-US" sz="20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3101293"/>
            <a:ext cx="10515600" cy="396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430142"/>
              </p:ext>
            </p:extLst>
          </p:nvPr>
        </p:nvGraphicFramePr>
        <p:xfrm>
          <a:off x="1555333" y="1946025"/>
          <a:ext cx="8357786" cy="3733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1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3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S2-2006894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Evaluation on K#6 - Local MBS service.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Vivo</a:t>
                      </a:r>
                      <a:endParaRPr lang="zh-CN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S2-2006989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23.757: KI #6: Evaluation.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Huawei, </a:t>
                      </a:r>
                      <a:r>
                        <a:rPr lang="en-GB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HiSilicon</a:t>
                      </a:r>
                      <a:endParaRPr lang="zh-CN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96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2864</Words>
  <Application>Microsoft Office PowerPoint</Application>
  <PresentationFormat>宽屏</PresentationFormat>
  <Paragraphs>715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主题</vt:lpstr>
      <vt:lpstr>FS_5MBS Papers: Handling proposal </vt:lpstr>
      <vt:lpstr>PowerPoint 演示文稿</vt:lpstr>
      <vt:lpstr>General: Architecture</vt:lpstr>
      <vt:lpstr>General: LS in/out</vt:lpstr>
      <vt:lpstr>KI#1: Evaluation</vt:lpstr>
      <vt:lpstr>KI#1: Conclusion</vt:lpstr>
      <vt:lpstr>KI#2: Solution Update</vt:lpstr>
      <vt:lpstr>KI#4: Evaluation *</vt:lpstr>
      <vt:lpstr>KI#6: Evaluation</vt:lpstr>
      <vt:lpstr>KI#6: Conclusion</vt:lpstr>
      <vt:lpstr>KI#7: evaluation</vt:lpstr>
      <vt:lpstr>KI#7: conclusion</vt:lpstr>
      <vt:lpstr>KI#9: Conclusion</vt:lpstr>
      <vt:lpstr>Annex</vt:lpstr>
      <vt:lpstr>KI#4: Conclusion *</vt:lpstr>
      <vt:lpstr>General: Others*</vt:lpstr>
      <vt:lpstr>KI#1:Broadcast papers*</vt:lpstr>
      <vt:lpstr>KI#1: Solution Update *</vt:lpstr>
      <vt:lpstr>KI#3: Solution Update*</vt:lpstr>
      <vt:lpstr>KI#4: Solution Update *</vt:lpstr>
      <vt:lpstr>KI#6: Solution update *</vt:lpstr>
      <vt:lpstr>KI#7: Solution update *</vt:lpstr>
      <vt:lpstr>KI#9: New Solution</vt:lpstr>
      <vt:lpstr>KI#9: Solution Update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SA2#141E FS_5MBS Papers Summary</dc:title>
  <dc:creator>Huawei Revision</dc:creator>
  <cp:lastModifiedBy>S2-2006299</cp:lastModifiedBy>
  <cp:revision>55</cp:revision>
  <dcterms:created xsi:type="dcterms:W3CDTF">2020-10-15T08:14:53Z</dcterms:created>
  <dcterms:modified xsi:type="dcterms:W3CDTF">2020-10-15T16:08:22Z</dcterms:modified>
</cp:coreProperties>
</file>