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1"/>
  </p:sldMasterIdLst>
  <p:notesMasterIdLst>
    <p:notesMasterId r:id="rId14"/>
  </p:notesMasterIdLst>
  <p:handoutMasterIdLst>
    <p:handoutMasterId r:id="rId15"/>
  </p:handoutMasterIdLst>
  <p:sldIdLst>
    <p:sldId id="303" r:id="rId2"/>
    <p:sldId id="792" r:id="rId3"/>
    <p:sldId id="809" r:id="rId4"/>
    <p:sldId id="807" r:id="rId5"/>
    <p:sldId id="808" r:id="rId6"/>
    <p:sldId id="799" r:id="rId7"/>
    <p:sldId id="800" r:id="rId8"/>
    <p:sldId id="801" r:id="rId9"/>
    <p:sldId id="802" r:id="rId10"/>
    <p:sldId id="803" r:id="rId11"/>
    <p:sldId id="804" r:id="rId12"/>
    <p:sldId id="805" r:id="rId13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  <p:cmAuthor id="2" name="Huawei User 0204" initials="HU" lastIdx="3" clrIdx="1">
    <p:extLst>
      <p:ext uri="{19B8F6BF-5375-455C-9EA6-DF929625EA0E}">
        <p15:presenceInfo xmlns:p15="http://schemas.microsoft.com/office/powerpoint/2012/main" userId="Huawei User 0204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3300"/>
    <a:srgbClr val="000000"/>
    <a:srgbClr val="62A14D"/>
    <a:srgbClr val="C6D254"/>
    <a:srgbClr val="B1D254"/>
    <a:srgbClr val="72AF2F"/>
    <a:srgbClr val="5C88D0"/>
    <a:srgbClr val="2A6EA8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688" autoAdjust="0"/>
    <p:restoredTop sz="94625" autoAdjust="0"/>
  </p:normalViewPr>
  <p:slideViewPr>
    <p:cSldViewPr snapToGrid="0">
      <p:cViewPr varScale="1">
        <p:scale>
          <a:sx n="112" d="100"/>
          <a:sy n="112" d="100"/>
        </p:scale>
        <p:origin x="2016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9/3/2020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9/3/2020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 dirty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4356832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11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3018658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12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4529443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5943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3067221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796242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5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786894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7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1375924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8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1103553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9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9218935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10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5249429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 userDrawn="1"/>
        </p:nvSpPr>
        <p:spPr bwMode="auto">
          <a:xfrm>
            <a:off x="298450" y="85317"/>
            <a:ext cx="58102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en-US" sz="1200" b="1" dirty="0">
              <a:latin typeface="Arial "/>
            </a:endParaRPr>
          </a:p>
          <a:p>
            <a:r>
              <a:rPr lang="de-DE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3GPP TSG SA WG2 </a:t>
            </a:r>
            <a:r>
              <a:rPr lang="de-DE" sz="1200" b="1" kern="1200" dirty="0" smtClean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Meeting #140E</a:t>
            </a:r>
            <a:endParaRPr lang="de-DE" sz="1200" b="1" kern="1200" dirty="0">
              <a:solidFill>
                <a:schemeClr val="tx1"/>
              </a:solidFill>
              <a:latin typeface="Arial "/>
              <a:ea typeface="+mn-ea"/>
              <a:cs typeface="Arial" panose="020B0604020202020204" pitchFamily="34" charset="0"/>
            </a:endParaRPr>
          </a:p>
          <a:p>
            <a:r>
              <a:rPr lang="de-DE" sz="1200" b="1" kern="1200" dirty="0" smtClean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Elbonia, </a:t>
            </a:r>
            <a:r>
              <a:rPr lang="en-US" altLang="zh-CN" sz="1200" b="1" kern="1200" dirty="0" smtClean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August </a:t>
            </a:r>
            <a:r>
              <a:rPr lang="de-DE" sz="1200" b="1" kern="1200" dirty="0" smtClean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19</a:t>
            </a:r>
            <a:r>
              <a:rPr lang="de-DE" sz="1200" b="1" kern="1200" baseline="0" dirty="0" smtClean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 – September 1, 2020</a:t>
            </a:r>
            <a:endParaRPr lang="sv-SE" altLang="en-US" sz="1200" b="1" kern="1200" dirty="0">
              <a:solidFill>
                <a:schemeClr val="tx1"/>
              </a:solidFill>
              <a:latin typeface="Arial 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5566042" y="334106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en-US" altLang="zh-CN" sz="1400" b="1" dirty="0" smtClean="0">
                <a:effectLst/>
              </a:rPr>
              <a:t>S2-2005557</a:t>
            </a:r>
            <a:endParaRPr lang="de-DE" sz="1400" b="1" dirty="0" smtClean="0">
              <a:effectLst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TSG SA </a:t>
            </a:r>
            <a:r>
              <a:rPr lang="en-GB" altLang="de-DE" sz="1200" dirty="0" smtClean="0">
                <a:solidFill>
                  <a:schemeClr val="bg1"/>
                </a:solidFill>
              </a:rPr>
              <a:t>WG2#140E</a:t>
            </a:r>
            <a:r>
              <a:rPr lang="en-GB" altLang="de-DE" sz="1200" baseline="0" dirty="0" smtClean="0">
                <a:solidFill>
                  <a:schemeClr val="bg1"/>
                </a:solidFill>
              </a:rPr>
              <a:t> Elbonia</a:t>
            </a:r>
            <a:r>
              <a:rPr lang="en-GB" altLang="de-DE" sz="1200" dirty="0" smtClean="0">
                <a:solidFill>
                  <a:schemeClr val="bg1"/>
                </a:solidFill>
              </a:rPr>
              <a:t>,</a:t>
            </a:r>
            <a:r>
              <a:rPr lang="en-GB" altLang="de-DE" sz="1200" baseline="0" dirty="0" smtClean="0">
                <a:solidFill>
                  <a:schemeClr val="bg1"/>
                </a:solidFill>
              </a:rPr>
              <a:t> August 19 – September 1, </a:t>
            </a:r>
            <a:r>
              <a:rPr lang="en-GB" altLang="de-DE" sz="1200" baseline="0" dirty="0">
                <a:solidFill>
                  <a:schemeClr val="bg1"/>
                </a:solidFill>
              </a:rPr>
              <a:t>2020</a:t>
            </a:r>
            <a:endParaRPr lang="en-GB" altLang="de-DE" sz="1200" dirty="0">
              <a:solidFill>
                <a:schemeClr val="bg1"/>
              </a:solidFill>
            </a:endParaRP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3gpp.org/ftp/Specs/archive/23_series/23.757/23757-040.zip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3gpp.org/ftp/Specs/archive/23_series/23.757/23757-050.zip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3gpp.org/ftp/Specs/archive/23_series/23.757/23757-030.zip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41243" y="2194370"/>
            <a:ext cx="6201254" cy="1101329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altLang="de-DE" sz="3600" b="1" dirty="0"/>
              <a:t>FS_5MBS</a:t>
            </a:r>
            <a:r>
              <a:rPr lang="en-US" altLang="de-DE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de-DE" sz="3600" b="1" dirty="0" smtClean="0"/>
              <a:t>Status </a:t>
            </a:r>
            <a:r>
              <a:rPr lang="en-GB" altLang="zh-CN" sz="3600" b="1" dirty="0"/>
              <a:t>Report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1541243" y="4006360"/>
            <a:ext cx="6400800" cy="13144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000" b="1" dirty="0"/>
              <a:t/>
            </a:r>
            <a:br>
              <a:rPr lang="en-US" altLang="en-US" sz="2000" b="1" dirty="0"/>
            </a:br>
            <a:r>
              <a:rPr lang="en-US" altLang="zh-CN" sz="1800" b="1" dirty="0" smtClean="0">
                <a:latin typeface="Arial" charset="0"/>
              </a:rPr>
              <a:t>Li, Meng</a:t>
            </a:r>
          </a:p>
          <a:p>
            <a:pPr>
              <a:lnSpc>
                <a:spcPct val="80000"/>
              </a:lnSpc>
            </a:pPr>
            <a:r>
              <a:rPr lang="en-GB" sz="1800" b="1" dirty="0" smtClean="0">
                <a:latin typeface="Arial" charset="0"/>
              </a:rPr>
              <a:t>Huawei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5"/>
          <p:cNvSpPr>
            <a:spLocks noGrp="1"/>
          </p:cNvSpPr>
          <p:nvPr>
            <p:ph type="title"/>
          </p:nvPr>
        </p:nvSpPr>
        <p:spPr>
          <a:xfrm>
            <a:off x="179388" y="208196"/>
            <a:ext cx="6950986" cy="787400"/>
          </a:xfrm>
        </p:spPr>
        <p:txBody>
          <a:bodyPr/>
          <a:lstStyle/>
          <a:p>
            <a:r>
              <a:rPr lang="en-US" altLang="de-DE" sz="2800" b="1" dirty="0" smtClean="0"/>
              <a:t>FS_5MBS status </a:t>
            </a:r>
            <a:r>
              <a:rPr lang="en-US" altLang="de-DE" sz="2800" b="1" dirty="0"/>
              <a:t>after </a:t>
            </a:r>
            <a:r>
              <a:rPr lang="en-US" altLang="de-DE" sz="2800" b="1" dirty="0" smtClean="0"/>
              <a:t>SA2#139E </a:t>
            </a:r>
            <a:r>
              <a:rPr lang="en-US" altLang="de-DE" sz="2800" b="1" dirty="0"/>
              <a:t>(</a:t>
            </a:r>
            <a:r>
              <a:rPr lang="en-US" altLang="de-DE" sz="2800" b="1" dirty="0" smtClean="0"/>
              <a:t>1/3)</a:t>
            </a:r>
            <a:endParaRPr lang="de-DE" altLang="de-DE" sz="2800" b="1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1"/>
            <p:extLst/>
          </p:nvPr>
        </p:nvGraphicFramePr>
        <p:xfrm>
          <a:off x="179388" y="1376363"/>
          <a:ext cx="8810067" cy="942136"/>
        </p:xfrm>
        <a:graphic>
          <a:graphicData uri="http://schemas.openxmlformats.org/drawingml/2006/table">
            <a:tbl>
              <a:tblPr firstRow="1" bandRow="1">
                <a:tableStyleId>{8FD4443E-F989-4FC4-A0C8-D5A2AF1F390B}</a:tableStyleId>
              </a:tblPr>
              <a:tblGrid>
                <a:gridCol w="132145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02619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4808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9513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12412">
                <a:tc>
                  <a:txBody>
                    <a:bodyPr/>
                    <a:lstStyle/>
                    <a:p>
                      <a:r>
                        <a:rPr lang="en-US" sz="1600" b="1" dirty="0"/>
                        <a:t>WI Code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Work Item Title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WP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Target Date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WID#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65313">
                <a:tc>
                  <a:txBody>
                    <a:bodyPr/>
                    <a:lstStyle/>
                    <a:p>
                      <a:r>
                        <a:rPr lang="en-US" sz="1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FS_5MBS</a:t>
                      </a:r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Study on architectural enhancements for 5G multicast-broadcast services</a:t>
                      </a:r>
                      <a:endParaRPr lang="de-DE" sz="14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8800" marR="118800" marT="90039" marB="9003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35% -&gt; 50%</a:t>
                      </a:r>
                      <a:endParaRPr lang="en-US" sz="1400" b="1" kern="1200" dirty="0">
                        <a:solidFill>
                          <a:srgbClr val="7030A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i="0" dirty="0">
                        <a:solidFill>
                          <a:srgbClr val="FF0000"/>
                        </a:solidFill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SP-200092</a:t>
                      </a:r>
                      <a:endParaRPr lang="en-US" sz="1400" b="1" i="0" dirty="0">
                        <a:solidFill>
                          <a:srgbClr val="7030A0"/>
                        </a:solidFill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62306"/>
            <a:ext cx="8554481" cy="3885739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 smtClean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 smtClean="0"/>
              <a:t>TR </a:t>
            </a:r>
            <a:r>
              <a:rPr lang="de-DE" altLang="de-DE" sz="1400" dirty="0" smtClean="0">
                <a:hlinkClick r:id="rId3"/>
              </a:rPr>
              <a:t>23.757v0.4.0</a:t>
            </a:r>
            <a:r>
              <a:rPr lang="de-DE" altLang="de-DE" sz="1400" dirty="0" smtClean="0"/>
              <a:t> is available.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400" dirty="0" smtClean="0"/>
              <a:t>In 2020Q2 FS_5MBS was only discussed in SA2#139E.</a:t>
            </a:r>
            <a:endParaRPr lang="de-DE" altLang="de-DE" sz="1400" dirty="0" smtClean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400" dirty="0" smtClean="0">
                <a:solidFill>
                  <a:srgbClr val="000000"/>
                </a:solidFill>
              </a:rPr>
              <a:t>No new key issue. 24 new solutions added, mostly vs. KI1 and </a:t>
            </a:r>
            <a:r>
              <a:rPr lang="en-US" altLang="de-DE" sz="1400" dirty="0" smtClean="0"/>
              <a:t>KI7. </a:t>
            </a:r>
            <a:r>
              <a:rPr lang="en-US" altLang="de-DE" sz="1400" dirty="0" smtClean="0">
                <a:solidFill>
                  <a:srgbClr val="000000"/>
                </a:solidFill>
              </a:rPr>
              <a:t>Previously existing solutions updated.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400" dirty="0" smtClean="0">
                <a:solidFill>
                  <a:srgbClr val="000000"/>
                </a:solidFill>
              </a:rPr>
              <a:t>Terminology issues fixed: </a:t>
            </a:r>
            <a:r>
              <a:rPr lang="en-US" altLang="de-DE" sz="1400" i="1" dirty="0" smtClean="0">
                <a:solidFill>
                  <a:srgbClr val="000000"/>
                </a:solidFill>
              </a:rPr>
              <a:t>PTP vs. PTM </a:t>
            </a:r>
            <a:r>
              <a:rPr lang="en-US" altLang="de-DE" sz="1400" dirty="0" smtClean="0">
                <a:solidFill>
                  <a:srgbClr val="000000"/>
                </a:solidFill>
              </a:rPr>
              <a:t>and </a:t>
            </a:r>
            <a:r>
              <a:rPr lang="en-US" altLang="de-DE" sz="1400" i="1" dirty="0" smtClean="0">
                <a:solidFill>
                  <a:srgbClr val="000000"/>
                </a:solidFill>
              </a:rPr>
              <a:t>Individual vs. Shared MBS traffic delivery </a:t>
            </a:r>
            <a:r>
              <a:rPr lang="en-US" altLang="de-DE" sz="1400" dirty="0" smtClean="0">
                <a:solidFill>
                  <a:srgbClr val="000000"/>
                </a:solidFill>
              </a:rPr>
              <a:t>methods.</a:t>
            </a:r>
            <a:endParaRPr lang="de-DE" altLang="de-DE" sz="1400" dirty="0" smtClean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 smtClean="0">
                <a:solidFill>
                  <a:srgbClr val="000000"/>
                </a:solidFill>
              </a:rPr>
              <a:t>Architectural options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 smtClean="0">
                <a:solidFill>
                  <a:srgbClr val="000000"/>
                </a:solidFill>
              </a:rPr>
              <a:t>The two architectural options captured in Annex A have been updated and are now more mature.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b="1" dirty="0" smtClean="0">
                <a:solidFill>
                  <a:srgbClr val="000000"/>
                </a:solidFill>
              </a:rPr>
              <a:t>Next step: </a:t>
            </a:r>
            <a:r>
              <a:rPr lang="de-DE" altLang="de-DE" sz="1400" dirty="0" smtClean="0">
                <a:solidFill>
                  <a:srgbClr val="000000"/>
                </a:solidFill>
              </a:rPr>
              <a:t>Start evaluation and attempt interim conclusion.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 smtClean="0">
                <a:solidFill>
                  <a:srgbClr val="000000"/>
                </a:solidFill>
              </a:rPr>
              <a:t>Key Issue 1 (MBS session management)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 smtClean="0"/>
              <a:t>14 solutions available: 5 already existing (of which 4 updated in SA2#139E) plus 9 new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b="1" dirty="0" smtClean="0"/>
              <a:t>Next step:</a:t>
            </a:r>
            <a:r>
              <a:rPr lang="de-DE" altLang="de-DE" sz="1400" dirty="0" smtClean="0"/>
              <a:t> Conclude descripton of solutions. S</a:t>
            </a:r>
            <a:r>
              <a:rPr lang="en-US" altLang="de-DE" sz="1400" dirty="0" smtClean="0"/>
              <a:t>tart evaluation and, if possible, capture interim conclusions.</a:t>
            </a:r>
            <a:endParaRPr lang="de-DE" altLang="de-DE" sz="1400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 smtClean="0"/>
              <a:t>Key Issue 7 (MC-UC switch)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 smtClean="0"/>
              <a:t>11 solutions available (all new)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b="1" dirty="0" smtClean="0">
                <a:solidFill>
                  <a:srgbClr val="000000"/>
                </a:solidFill>
              </a:rPr>
              <a:t>Next step:</a:t>
            </a:r>
            <a:r>
              <a:rPr lang="de-DE" altLang="de-DE" sz="1400" dirty="0">
                <a:solidFill>
                  <a:srgbClr val="000000"/>
                </a:solidFill>
              </a:rPr>
              <a:t> Conclude descripton of </a:t>
            </a:r>
            <a:r>
              <a:rPr lang="de-DE" altLang="de-DE" sz="1400" dirty="0" smtClean="0">
                <a:solidFill>
                  <a:srgbClr val="000000"/>
                </a:solidFill>
              </a:rPr>
              <a:t>solutions</a:t>
            </a:r>
            <a:r>
              <a:rPr lang="de-DE" altLang="de-DE" sz="1400" dirty="0">
                <a:solidFill>
                  <a:srgbClr val="000000"/>
                </a:solidFill>
              </a:rPr>
              <a:t>. S</a:t>
            </a:r>
            <a:r>
              <a:rPr lang="en-US" altLang="de-DE" sz="1400" dirty="0">
                <a:solidFill>
                  <a:srgbClr val="000000"/>
                </a:solidFill>
              </a:rPr>
              <a:t>tart evaluation and, if possible, capture interim conclusions.</a:t>
            </a:r>
            <a:endParaRPr lang="de-DE" altLang="de-DE" sz="1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528143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5"/>
          <p:cNvSpPr>
            <a:spLocks noGrp="1"/>
          </p:cNvSpPr>
          <p:nvPr>
            <p:ph type="title"/>
          </p:nvPr>
        </p:nvSpPr>
        <p:spPr>
          <a:xfrm>
            <a:off x="179388" y="208196"/>
            <a:ext cx="6950986" cy="787400"/>
          </a:xfrm>
        </p:spPr>
        <p:txBody>
          <a:bodyPr/>
          <a:lstStyle/>
          <a:p>
            <a:r>
              <a:rPr lang="en-US" altLang="de-DE" sz="2800" b="1" dirty="0" smtClean="0"/>
              <a:t>FS_5MBS status </a:t>
            </a:r>
            <a:r>
              <a:rPr lang="en-US" altLang="de-DE" sz="2800" b="1" dirty="0"/>
              <a:t>after </a:t>
            </a:r>
            <a:r>
              <a:rPr lang="en-US" altLang="de-DE" sz="2800" b="1" dirty="0" smtClean="0"/>
              <a:t>SA2#139E (2/3)</a:t>
            </a:r>
            <a:endParaRPr lang="de-DE" altLang="de-DE" sz="2800" b="1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1"/>
            <p:extLst/>
          </p:nvPr>
        </p:nvGraphicFramePr>
        <p:xfrm>
          <a:off x="179388" y="1376363"/>
          <a:ext cx="8810067" cy="942136"/>
        </p:xfrm>
        <a:graphic>
          <a:graphicData uri="http://schemas.openxmlformats.org/drawingml/2006/table">
            <a:tbl>
              <a:tblPr firstRow="1" bandRow="1">
                <a:tableStyleId>{8FD4443E-F989-4FC4-A0C8-D5A2AF1F390B}</a:tableStyleId>
              </a:tblPr>
              <a:tblGrid>
                <a:gridCol w="132145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02619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4808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9513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12412">
                <a:tc>
                  <a:txBody>
                    <a:bodyPr/>
                    <a:lstStyle/>
                    <a:p>
                      <a:r>
                        <a:rPr lang="en-US" sz="1600" b="1" dirty="0"/>
                        <a:t>WI Code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Work Item Title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WP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Target Date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WID#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65313">
                <a:tc>
                  <a:txBody>
                    <a:bodyPr/>
                    <a:lstStyle/>
                    <a:p>
                      <a:r>
                        <a:rPr lang="en-US" sz="1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FS_5MBS</a:t>
                      </a:r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Study on architectural enhancements for 5G multicast-broadcast services</a:t>
                      </a:r>
                      <a:endParaRPr lang="de-DE" sz="14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8800" marR="118800" marT="90039" marB="9003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35% -&gt; 50%</a:t>
                      </a:r>
                      <a:endParaRPr lang="en-US" sz="1400" b="1" kern="1200" dirty="0">
                        <a:solidFill>
                          <a:srgbClr val="7030A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i="0" dirty="0">
                        <a:solidFill>
                          <a:srgbClr val="FF0000"/>
                        </a:solidFill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SP-200092</a:t>
                      </a:r>
                      <a:endParaRPr lang="en-US" sz="1400" b="1" i="0" dirty="0">
                        <a:solidFill>
                          <a:srgbClr val="7030A0"/>
                        </a:solidFill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62306"/>
            <a:ext cx="8554481" cy="3885739"/>
          </a:xfrm>
        </p:spPr>
        <p:txBody>
          <a:bodyPr>
            <a:normAutofit lnSpcReduction="10000"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 smtClean="0">
                <a:solidFill>
                  <a:srgbClr val="000000"/>
                </a:solidFill>
              </a:rPr>
              <a:t>Key </a:t>
            </a:r>
            <a:r>
              <a:rPr lang="de-DE" altLang="de-DE" sz="1800" b="1" dirty="0" smtClean="0"/>
              <a:t>Issue 4 (QoS)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 smtClean="0"/>
              <a:t>3 solutions available (all new, of which two apply also to KI1).</a:t>
            </a:r>
            <a:endParaRPr lang="de-DE" altLang="de-DE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b="1" dirty="0"/>
              <a:t>Next </a:t>
            </a:r>
            <a:r>
              <a:rPr lang="de-DE" altLang="de-DE" sz="1400" b="1" dirty="0" smtClean="0"/>
              <a:t>step:</a:t>
            </a:r>
            <a:r>
              <a:rPr lang="de-DE" altLang="de-DE" sz="1400" dirty="0"/>
              <a:t> </a:t>
            </a:r>
            <a:r>
              <a:rPr lang="de-DE" altLang="de-DE" sz="1400" dirty="0" smtClean="0"/>
              <a:t>Capture new solutions, if </a:t>
            </a:r>
            <a:r>
              <a:rPr lang="de-DE" altLang="de-DE" sz="1400" dirty="0"/>
              <a:t>available. Finalize descriptions </a:t>
            </a:r>
            <a:r>
              <a:rPr lang="de-DE" altLang="de-DE" sz="1400" dirty="0" smtClean="0"/>
              <a:t>of solutions</a:t>
            </a:r>
            <a:r>
              <a:rPr lang="de-DE" altLang="de-DE" sz="1400" dirty="0"/>
              <a:t>. </a:t>
            </a:r>
            <a:endParaRPr lang="de-DE" altLang="de-DE" sz="1400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 smtClean="0"/>
              <a:t>Key Issue 6 (Local MBS)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 smtClean="0"/>
              <a:t>4 solutions available: 1 already existing (and updated in SA2#139E) plus 3 new.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b="1" dirty="0" smtClean="0"/>
              <a:t>Next step: </a:t>
            </a:r>
            <a:r>
              <a:rPr lang="de-DE" altLang="de-DE" sz="1400" dirty="0" smtClean="0"/>
              <a:t>Capture </a:t>
            </a:r>
            <a:r>
              <a:rPr lang="de-DE" altLang="de-DE" sz="1400" dirty="0"/>
              <a:t>new solutions, if available</a:t>
            </a:r>
            <a:r>
              <a:rPr lang="de-DE" altLang="de-DE" sz="1400" dirty="0" smtClean="0"/>
              <a:t>. </a:t>
            </a:r>
            <a:r>
              <a:rPr lang="de-DE" altLang="de-DE" sz="1400" dirty="0"/>
              <a:t>Finalize </a:t>
            </a:r>
            <a:r>
              <a:rPr lang="de-DE" altLang="de-DE" sz="1400" dirty="0" smtClean="0"/>
              <a:t>descriptions of solutions</a:t>
            </a:r>
            <a:r>
              <a:rPr lang="de-DE" altLang="de-DE" sz="1400" dirty="0"/>
              <a:t>. </a:t>
            </a:r>
            <a:endParaRPr lang="de-DE" altLang="de-DE" sz="1400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Key Issue 9 (</a:t>
            </a:r>
            <a:r>
              <a:rPr lang="de-DE" altLang="de-DE" sz="1800" b="1" dirty="0" smtClean="0"/>
              <a:t>Interworking </a:t>
            </a:r>
            <a:r>
              <a:rPr lang="de-DE" altLang="de-DE" sz="1800" b="1" dirty="0"/>
              <a:t>with </a:t>
            </a:r>
            <a:r>
              <a:rPr lang="de-DE" altLang="de-DE" sz="1800" b="1" dirty="0" smtClean="0"/>
              <a:t>EPC/eMBMS </a:t>
            </a:r>
            <a:r>
              <a:rPr lang="de-DE" altLang="de-DE" sz="1800" b="1" dirty="0"/>
              <a:t>for Public Safety)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 smtClean="0"/>
              <a:t>2 solutions </a:t>
            </a:r>
            <a:r>
              <a:rPr lang="de-DE" altLang="de-DE" sz="1400" dirty="0"/>
              <a:t>proposed </a:t>
            </a:r>
            <a:r>
              <a:rPr lang="de-DE" altLang="de-DE" sz="1400" dirty="0" smtClean="0"/>
              <a:t>in SA2#139E but </a:t>
            </a:r>
            <a:r>
              <a:rPr lang="de-DE" altLang="de-DE" sz="1400" dirty="0"/>
              <a:t>not captured to wait for </a:t>
            </a:r>
            <a:r>
              <a:rPr lang="de-DE" altLang="de-DE" sz="1400" dirty="0" smtClean="0"/>
              <a:t>KI#1/2/7 </a:t>
            </a:r>
            <a:r>
              <a:rPr lang="de-DE" altLang="de-DE" sz="1400" dirty="0"/>
              <a:t>to progress.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b="1" dirty="0"/>
              <a:t>Next step: </a:t>
            </a:r>
            <a:r>
              <a:rPr lang="de-DE" altLang="de-DE" sz="1400" dirty="0"/>
              <a:t>Capture new </a:t>
            </a:r>
            <a:r>
              <a:rPr lang="de-DE" altLang="de-DE" sz="1400" dirty="0" smtClean="0"/>
              <a:t>solutions. </a:t>
            </a:r>
            <a:r>
              <a:rPr lang="de-DE" altLang="de-DE" sz="1400" dirty="0"/>
              <a:t>Finalize descriptions </a:t>
            </a:r>
            <a:r>
              <a:rPr lang="de-DE" altLang="de-DE" sz="1400" dirty="0" smtClean="0"/>
              <a:t>of solutions.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Key Issue 2 (Levels of services)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/>
              <a:t>1 solution available which was introduced in SA2#136AH and updated in </a:t>
            </a:r>
            <a:r>
              <a:rPr lang="de-DE" altLang="de-DE" sz="1400" dirty="0" smtClean="0"/>
              <a:t>SA2#139E.</a:t>
            </a:r>
            <a:endParaRPr lang="de-DE" altLang="de-DE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b="1" dirty="0"/>
              <a:t>Next step:</a:t>
            </a:r>
            <a:r>
              <a:rPr lang="de-DE" altLang="de-DE" sz="1400" dirty="0"/>
              <a:t> </a:t>
            </a:r>
            <a:r>
              <a:rPr lang="de-DE" altLang="de-DE" sz="1400" dirty="0" smtClean="0"/>
              <a:t>If companies still have interest, try to conclude solution description.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 smtClean="0">
                <a:solidFill>
                  <a:srgbClr val="000000"/>
                </a:solidFill>
              </a:rPr>
              <a:t>Key Issue 8 (BC-UC switch)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 smtClean="0">
                <a:solidFill>
                  <a:srgbClr val="000000"/>
                </a:solidFill>
              </a:rPr>
              <a:t>Agreed not to address this KI in Rel-17 timeframe.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 smtClean="0">
                <a:solidFill>
                  <a:srgbClr val="000000"/>
                </a:solidFill>
              </a:rPr>
              <a:t>Key Issue </a:t>
            </a:r>
            <a:r>
              <a:rPr lang="de-DE" altLang="de-DE" sz="1800" b="1" dirty="0">
                <a:solidFill>
                  <a:srgbClr val="000000"/>
                </a:solidFill>
              </a:rPr>
              <a:t>3 </a:t>
            </a:r>
            <a:r>
              <a:rPr lang="de-DE" altLang="de-DE" sz="1800" b="1" dirty="0" smtClean="0">
                <a:solidFill>
                  <a:srgbClr val="000000"/>
                </a:solidFill>
              </a:rPr>
              <a:t>(Levels </a:t>
            </a:r>
            <a:r>
              <a:rPr lang="de-DE" altLang="de-DE" sz="1800" b="1" dirty="0">
                <a:solidFill>
                  <a:srgbClr val="000000"/>
                </a:solidFill>
              </a:rPr>
              <a:t>of </a:t>
            </a:r>
            <a:r>
              <a:rPr lang="de-DE" altLang="de-DE" sz="1800" b="1" dirty="0" smtClean="0">
                <a:solidFill>
                  <a:srgbClr val="000000"/>
                </a:solidFill>
              </a:rPr>
              <a:t>authorization)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 smtClean="0">
                <a:solidFill>
                  <a:srgbClr val="000000"/>
                </a:solidFill>
              </a:rPr>
              <a:t>No solutions submitted for this KI.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b="1" dirty="0" smtClean="0"/>
              <a:t>Next step: </a:t>
            </a:r>
            <a:r>
              <a:rPr lang="de-DE" altLang="de-DE" sz="1400" dirty="0" smtClean="0"/>
              <a:t>agree not to address this in KI in Rel-17 timeframe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de-DE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de-DE" sz="14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de-DE" altLang="de-DE" sz="1800" dirty="0" smtClean="0"/>
          </a:p>
        </p:txBody>
      </p:sp>
    </p:spTree>
    <p:extLst>
      <p:ext uri="{BB962C8B-B14F-4D97-AF65-F5344CB8AC3E}">
        <p14:creationId xmlns:p14="http://schemas.microsoft.com/office/powerpoint/2010/main" val="155341036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5"/>
          <p:cNvSpPr>
            <a:spLocks noGrp="1"/>
          </p:cNvSpPr>
          <p:nvPr>
            <p:ph type="title"/>
          </p:nvPr>
        </p:nvSpPr>
        <p:spPr>
          <a:xfrm>
            <a:off x="179388" y="208196"/>
            <a:ext cx="6902348" cy="787400"/>
          </a:xfrm>
        </p:spPr>
        <p:txBody>
          <a:bodyPr/>
          <a:lstStyle/>
          <a:p>
            <a:r>
              <a:rPr lang="en-US" altLang="de-DE" sz="2800" b="1" dirty="0" smtClean="0"/>
              <a:t>FS_5MBS status </a:t>
            </a:r>
            <a:r>
              <a:rPr lang="en-US" altLang="de-DE" sz="2800" b="1" dirty="0"/>
              <a:t>after </a:t>
            </a:r>
            <a:r>
              <a:rPr lang="en-US" altLang="de-DE" sz="2800" b="1" dirty="0" smtClean="0"/>
              <a:t>SA2#139E (3/3)</a:t>
            </a:r>
            <a:endParaRPr lang="de-DE" altLang="de-DE" sz="2800" b="1" dirty="0"/>
          </a:p>
        </p:txBody>
      </p:sp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400784"/>
            <a:ext cx="8554481" cy="4824918"/>
          </a:xfrm>
        </p:spPr>
        <p:txBody>
          <a:bodyPr>
            <a:normAutofit fontScale="92500"/>
          </a:bodyPr>
          <a:lstStyle/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r>
              <a:rPr lang="en-US" sz="1800" b="1" dirty="0">
                <a:ea typeface="+mn-ea"/>
                <a:cs typeface="+mn-cs"/>
              </a:rPr>
              <a:t>RAN impacts and dependencies</a:t>
            </a:r>
            <a:r>
              <a:rPr lang="en-US" sz="1800" dirty="0">
                <a:ea typeface="+mn-ea"/>
                <a:cs typeface="+mn-cs"/>
              </a:rPr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dirty="0" smtClean="0"/>
              <a:t>Most </a:t>
            </a:r>
            <a:r>
              <a:rPr lang="en-US" sz="1400" dirty="0"/>
              <a:t>of the </a:t>
            </a:r>
            <a:r>
              <a:rPr lang="en-US" sz="1400" dirty="0" smtClean="0"/>
              <a:t>key issues and related solutions </a:t>
            </a:r>
            <a:r>
              <a:rPr lang="en-US" sz="1400" dirty="0"/>
              <a:t>may lead to RAN impact</a:t>
            </a:r>
            <a:r>
              <a:rPr lang="en-US" sz="1400" dirty="0" smtClean="0"/>
              <a:t>.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dirty="0" smtClean="0"/>
              <a:t>Solutions specific questions may need to be asked to reach conclusion.</a:t>
            </a:r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800" b="1" dirty="0" smtClean="0"/>
              <a:t>Contentious </a:t>
            </a:r>
            <a:r>
              <a:rPr lang="de-DE" sz="1800" b="1" dirty="0"/>
              <a:t>Issue</a:t>
            </a:r>
            <a:r>
              <a:rPr lang="de-DE" sz="1800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dirty="0" smtClean="0"/>
              <a:t>Evaluation and selection of architectural option.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dirty="0" smtClean="0"/>
              <a:t>Evaluation and selection of solution(s) for MBS session establishment/management and UC-MC switch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800" b="1" dirty="0" smtClean="0"/>
              <a:t>Focus for the Next Meeting (SA2#140E)</a:t>
            </a:r>
            <a:r>
              <a:rPr lang="de-DE" sz="1800" dirty="0" smtClean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dirty="0" smtClean="0"/>
              <a:t>No new key issues. Last meeting for new solutions</a:t>
            </a:r>
            <a:r>
              <a:rPr lang="en-US" sz="1400" dirty="0"/>
              <a:t>. New solutions allowed only if </a:t>
            </a:r>
            <a:r>
              <a:rPr lang="en-US" sz="1400" dirty="0" smtClean="0"/>
              <a:t>complete.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dirty="0" smtClean="0"/>
              <a:t>Merging of solutions is encouraged.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dirty="0"/>
              <a:t>Prioritize </a:t>
            </a:r>
            <a:r>
              <a:rPr lang="en-US" sz="1400" dirty="0">
                <a:solidFill>
                  <a:srgbClr val="000000"/>
                </a:solidFill>
              </a:rPr>
              <a:t>solutions for </a:t>
            </a:r>
            <a:r>
              <a:rPr lang="en-US" sz="1400" dirty="0" smtClean="0">
                <a:solidFill>
                  <a:srgbClr val="000000"/>
                </a:solidFill>
              </a:rPr>
              <a:t>KI1 (MBS session management) and KI7 (MC-UC switch)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sz="1200" dirty="0" smtClean="0">
                <a:solidFill>
                  <a:srgbClr val="000000"/>
                </a:solidFill>
              </a:rPr>
              <a:t>Complete solution descriptions and list RAN impacts for which feedback is needed.</a:t>
            </a:r>
            <a:endParaRPr lang="en-US" sz="1200" strike="sngStrike" dirty="0" smtClean="0">
              <a:solidFill>
                <a:srgbClr val="FF3300"/>
              </a:solidFill>
            </a:endParaRP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sz="1200" dirty="0" smtClean="0">
                <a:solidFill>
                  <a:srgbClr val="000000"/>
                </a:solidFill>
              </a:rPr>
              <a:t>Start solution evaluations and draw interim conclusions wherever possible.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dirty="0" smtClean="0">
                <a:solidFill>
                  <a:srgbClr val="000000"/>
                </a:solidFill>
              </a:rPr>
              <a:t>Address other Key Issues and related solutions.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sz="1200" dirty="0" smtClean="0">
                <a:solidFill>
                  <a:srgbClr val="000000"/>
                </a:solidFill>
              </a:rPr>
              <a:t>If possible, evaluate solutions and capture conclusions.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dirty="0"/>
              <a:t>Rappoteur will collect RAN impacts. </a:t>
            </a:r>
            <a:r>
              <a:rPr lang="en-US" sz="1400" dirty="0" smtClean="0"/>
              <a:t>TR </a:t>
            </a:r>
            <a:r>
              <a:rPr lang="en-US" sz="1400" dirty="0"/>
              <a:t>23.757 </a:t>
            </a:r>
            <a:r>
              <a:rPr lang="en-US" sz="1400" dirty="0" smtClean="0"/>
              <a:t>for </a:t>
            </a:r>
            <a:r>
              <a:rPr lang="en-US" sz="1400" dirty="0"/>
              <a:t>information</a:t>
            </a:r>
            <a:r>
              <a:rPr lang="en-US" sz="1400" dirty="0" smtClean="0"/>
              <a:t>. Specific questions for feedback may be included.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800" b="1" dirty="0" smtClean="0"/>
              <a:t>Overall </a:t>
            </a:r>
            <a:r>
              <a:rPr lang="en-US" altLang="zh-CN" sz="1800" b="1" dirty="0"/>
              <a:t>Plan</a:t>
            </a:r>
            <a:r>
              <a:rPr lang="en-US" altLang="zh-CN" sz="18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400" dirty="0"/>
              <a:t>Conclusion of all KIs </a:t>
            </a:r>
            <a:r>
              <a:rPr lang="en-US" sz="1400" dirty="0" smtClean="0"/>
              <a:t>(and therefore of SI) by Sep. 2020 </a:t>
            </a:r>
            <a:r>
              <a:rPr lang="en-US" sz="1400" dirty="0"/>
              <a:t>unlikely, due to RAN dependencies</a:t>
            </a:r>
            <a:r>
              <a:rPr lang="en-US" sz="1400" dirty="0" smtClean="0"/>
              <a:t>.</a:t>
            </a:r>
            <a:endParaRPr lang="en-US" altLang="zh-CN" sz="1400" dirty="0" smtClean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400" dirty="0" smtClean="0"/>
              <a:t>2020H2: </a:t>
            </a:r>
          </a:p>
          <a:p>
            <a:pPr lvl="2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 smtClean="0">
                <a:solidFill>
                  <a:srgbClr val="000000"/>
                </a:solidFill>
              </a:rPr>
              <a:t>Complete description of solutions for all open KIs. </a:t>
            </a:r>
          </a:p>
          <a:p>
            <a:pPr lvl="2">
              <a:spcBef>
                <a:spcPts val="0"/>
              </a:spcBef>
              <a:spcAft>
                <a:spcPts val="300"/>
              </a:spcAft>
            </a:pPr>
            <a:r>
              <a:rPr lang="en-US" sz="1200" dirty="0" smtClean="0">
                <a:solidFill>
                  <a:srgbClr val="000000"/>
                </a:solidFill>
              </a:rPr>
              <a:t>Complete evaluation of solutions and architecture options evaluations, including RAN feedback where needed, and complete conclusions for all open KIs.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400" dirty="0" smtClean="0"/>
              <a:t>TR 23.757 and WID expected to be sent to SA#90E for approval.</a:t>
            </a:r>
            <a:endParaRPr lang="en-US" altLang="zh-CN" sz="1400" dirty="0"/>
          </a:p>
        </p:txBody>
      </p:sp>
    </p:spTree>
    <p:extLst>
      <p:ext uri="{BB962C8B-B14F-4D97-AF65-F5344CB8AC3E}">
        <p14:creationId xmlns:p14="http://schemas.microsoft.com/office/powerpoint/2010/main" val="187520987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ontent Placeholder 8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786716084"/>
              </p:ext>
            </p:extLst>
          </p:nvPr>
        </p:nvGraphicFramePr>
        <p:xfrm>
          <a:off x="179388" y="1376363"/>
          <a:ext cx="8810067" cy="942136"/>
        </p:xfrm>
        <a:graphic>
          <a:graphicData uri="http://schemas.openxmlformats.org/drawingml/2006/table">
            <a:tbl>
              <a:tblPr firstRow="1" bandRow="1">
                <a:tableStyleId>{8FD4443E-F989-4FC4-A0C8-D5A2AF1F390B}</a:tableStyleId>
              </a:tblPr>
              <a:tblGrid>
                <a:gridCol w="132145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02619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14808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095135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312412">
                <a:tc>
                  <a:txBody>
                    <a:bodyPr/>
                    <a:lstStyle/>
                    <a:p>
                      <a:r>
                        <a:rPr lang="en-US" sz="1600" dirty="0"/>
                        <a:t>WI Code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Work Item Title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WP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Target Date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WID#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65313">
                <a:tc>
                  <a:txBody>
                    <a:bodyPr/>
                    <a:lstStyle/>
                    <a:p>
                      <a:r>
                        <a:rPr lang="en-US" sz="1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FS_5MBS</a:t>
                      </a:r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Study on architectural enhancements for 5G multicast-broadcast services</a:t>
                      </a:r>
                      <a:endParaRPr lang="de-DE" sz="14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8800" marR="118800" marT="90039" marB="9003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50% </a:t>
                      </a:r>
                      <a:r>
                        <a:rPr lang="en-US" sz="1400" b="1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&gt; </a:t>
                      </a: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70</a:t>
                      </a:r>
                      <a:r>
                        <a:rPr lang="en-US" sz="1400" b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 %</a:t>
                      </a:r>
                      <a:endParaRPr lang="en-US" sz="1400" b="1" kern="1200" dirty="0">
                        <a:solidFill>
                          <a:srgbClr val="7030A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Sep, 2020 -&gt; </a:t>
                      </a:r>
                      <a:r>
                        <a:rPr kumimoji="0" lang="en-US" altLang="zh-CN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Dec, 2020</a:t>
                      </a:r>
                      <a:endParaRPr lang="en-US" altLang="zh-CN" sz="1400" b="1" i="0" dirty="0">
                        <a:solidFill>
                          <a:srgbClr val="FF0000"/>
                        </a:solidFill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altLang="zh-CN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SP-200092</a:t>
                      </a:r>
                      <a:endParaRPr lang="en-US" altLang="zh-CN" sz="1400" b="1" i="0" dirty="0">
                        <a:solidFill>
                          <a:srgbClr val="7030A0"/>
                        </a:solidFill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5" y="2498671"/>
            <a:ext cx="8554480" cy="3481054"/>
          </a:xfrm>
        </p:spPr>
        <p:txBody>
          <a:bodyPr/>
          <a:lstStyle/>
          <a:p>
            <a:pPr>
              <a:spcBef>
                <a:spcPts val="300"/>
              </a:spcBef>
              <a:spcAft>
                <a:spcPts val="0"/>
              </a:spcAft>
            </a:pPr>
            <a:r>
              <a:rPr lang="de-DE" altLang="de-DE" sz="2000" b="1" dirty="0"/>
              <a:t>Progress since </a:t>
            </a:r>
            <a:r>
              <a:rPr lang="de-DE" altLang="de-DE" sz="2000" b="1" dirty="0" smtClean="0"/>
              <a:t>SA#88-e</a:t>
            </a:r>
            <a:r>
              <a:rPr lang="de-DE" altLang="de-DE" sz="2000" b="1" dirty="0"/>
              <a:t>:</a:t>
            </a:r>
          </a:p>
          <a:p>
            <a:pPr lvl="1">
              <a:spcBef>
                <a:spcPts val="300"/>
              </a:spcBef>
              <a:defRPr/>
            </a:pPr>
            <a:r>
              <a:rPr lang="en-US" altLang="zh-CN" sz="1400" dirty="0" smtClean="0"/>
              <a:t>12 new solutions added, and 29 contributions agreed to update current solutions. </a:t>
            </a:r>
          </a:p>
          <a:p>
            <a:pPr lvl="1">
              <a:spcBef>
                <a:spcPts val="300"/>
              </a:spcBef>
              <a:defRPr/>
            </a:pPr>
            <a:r>
              <a:rPr lang="en-US" altLang="zh-CN" sz="1400" dirty="0" smtClean="0"/>
              <a:t>Conclude KI#5 and KI#8, and have an interim requirement for conclusion on KI#1. </a:t>
            </a:r>
          </a:p>
          <a:p>
            <a:pPr lvl="1">
              <a:spcBef>
                <a:spcPts val="300"/>
              </a:spcBef>
              <a:defRPr/>
            </a:pPr>
            <a:r>
              <a:rPr lang="en-US" altLang="zh-CN" sz="1400" dirty="0" smtClean="0"/>
              <a:t>1 LS sent to SA, RAN, RAN2 and RAN3 informing the interim agreement and </a:t>
            </a:r>
            <a:r>
              <a:rPr lang="de-DE" altLang="zh-CN" sz="1400" dirty="0" smtClean="0"/>
              <a:t>list </a:t>
            </a:r>
            <a:r>
              <a:rPr lang="de-DE" altLang="zh-CN" sz="1400" dirty="0"/>
              <a:t>identified RAN </a:t>
            </a:r>
            <a:r>
              <a:rPr lang="de-DE" altLang="zh-CN" sz="1400" dirty="0" smtClean="0"/>
              <a:t>dependencies</a:t>
            </a:r>
            <a:r>
              <a:rPr lang="en-US" altLang="zh-CN" sz="1400" dirty="0" smtClean="0"/>
              <a:t>.</a:t>
            </a:r>
          </a:p>
          <a:p>
            <a:pPr lvl="1">
              <a:spcBef>
                <a:spcPts val="300"/>
              </a:spcBef>
              <a:defRPr/>
            </a:pPr>
            <a:r>
              <a:rPr lang="en-US" altLang="zh-CN" sz="1400" dirty="0" smtClean="0"/>
              <a:t>TR 23.757 is sent to SA plenary for information.</a:t>
            </a:r>
            <a:endParaRPr lang="en-US" altLang="zh-CN" sz="1400" dirty="0"/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sz="2000" b="1" dirty="0" smtClean="0"/>
              <a:t>RAN </a:t>
            </a:r>
            <a:r>
              <a:rPr lang="en-US" sz="2000" b="1" dirty="0"/>
              <a:t>impacts and dependencies:</a:t>
            </a:r>
            <a:endParaRPr lang="de-DE" sz="2000" b="1" dirty="0"/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altLang="zh-CN" sz="1400" dirty="0"/>
              <a:t>Most of the key issues may lead to RAN </a:t>
            </a:r>
            <a:r>
              <a:rPr lang="en-US" altLang="zh-CN" sz="1400" dirty="0" smtClean="0"/>
              <a:t>impact.</a:t>
            </a:r>
            <a:endParaRPr lang="en-US" sz="1400" dirty="0"/>
          </a:p>
          <a:p>
            <a:pPr lvl="0">
              <a:spcBef>
                <a:spcPts val="300"/>
              </a:spcBef>
              <a:spcAft>
                <a:spcPts val="0"/>
              </a:spcAft>
            </a:pPr>
            <a:r>
              <a:rPr lang="de-DE" sz="2000" b="1" dirty="0"/>
              <a:t>Next steps:</a:t>
            </a:r>
          </a:p>
          <a:p>
            <a:pPr lvl="1">
              <a:spcBef>
                <a:spcPts val="300"/>
              </a:spcBef>
              <a:spcAft>
                <a:spcPts val="0"/>
              </a:spcAft>
            </a:pPr>
            <a:r>
              <a:rPr lang="en-US" altLang="zh-CN" sz="1400" dirty="0">
                <a:solidFill>
                  <a:srgbClr val="000000"/>
                </a:solidFill>
              </a:rPr>
              <a:t>Organize a conference call to discuss Way Forward proposals to finalize the conclusions.</a:t>
            </a:r>
          </a:p>
          <a:p>
            <a:pPr lvl="1">
              <a:spcBef>
                <a:spcPts val="300"/>
              </a:spcBef>
              <a:spcAft>
                <a:spcPts val="0"/>
              </a:spcAft>
            </a:pPr>
            <a:r>
              <a:rPr lang="en-US" altLang="zh-CN" sz="1400" dirty="0">
                <a:solidFill>
                  <a:srgbClr val="000000"/>
                </a:solidFill>
              </a:rPr>
              <a:t>Draw final evaluations and conclusions in Q4</a:t>
            </a:r>
            <a:r>
              <a:rPr lang="en-US" altLang="zh-CN" sz="1400" dirty="0" smtClean="0">
                <a:solidFill>
                  <a:srgbClr val="000000"/>
                </a:solidFill>
              </a:rPr>
              <a:t>.</a:t>
            </a:r>
            <a:endParaRPr lang="en-US" altLang="zh-CN" sz="1400" dirty="0" smtClean="0"/>
          </a:p>
          <a:p>
            <a:pPr lvl="1">
              <a:spcBef>
                <a:spcPts val="300"/>
              </a:spcBef>
              <a:spcAft>
                <a:spcPts val="0"/>
              </a:spcAft>
            </a:pPr>
            <a:r>
              <a:rPr lang="en-US" altLang="zh-CN" sz="1400" dirty="0" smtClean="0"/>
              <a:t>Submit </a:t>
            </a:r>
            <a:r>
              <a:rPr lang="en-US" altLang="zh-CN" sz="1400" dirty="0"/>
              <a:t>a WID to SA plenary for normative work</a:t>
            </a:r>
            <a:r>
              <a:rPr lang="en-US" altLang="zh-CN" sz="1400" dirty="0" smtClean="0"/>
              <a:t>.</a:t>
            </a:r>
            <a:endParaRPr lang="en-US" altLang="zh-CN" sz="1400" dirty="0"/>
          </a:p>
        </p:txBody>
      </p:sp>
      <p:sp>
        <p:nvSpPr>
          <p:cNvPr id="6" name="Title 1">
            <a:extLst>
              <a:ext uri="{FF2B5EF4-FFF2-40B4-BE49-F238E27FC236}">
                <a16:creationId xmlns="" xmlns:a16="http://schemas.microsoft.com/office/drawing/2014/main" id="{9DCA2BC4-B078-4670-AE66-CA34B3F0CF4A}"/>
              </a:ext>
            </a:extLst>
          </p:cNvPr>
          <p:cNvSpPr txBox="1">
            <a:spLocks/>
          </p:cNvSpPr>
          <p:nvPr/>
        </p:nvSpPr>
        <p:spPr bwMode="auto">
          <a:xfrm>
            <a:off x="80756" y="180230"/>
            <a:ext cx="7249716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GB" altLang="en-US" b="1" dirty="0"/>
              <a:t>2.4) Rel-17 Study/Work (2/10)</a:t>
            </a:r>
            <a:endParaRPr lang="en-GB" altLang="en-US" b="1" kern="0" dirty="0"/>
          </a:p>
        </p:txBody>
      </p:sp>
    </p:spTree>
    <p:extLst>
      <p:ext uri="{BB962C8B-B14F-4D97-AF65-F5344CB8AC3E}">
        <p14:creationId xmlns:p14="http://schemas.microsoft.com/office/powerpoint/2010/main" val="17218067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5"/>
          <p:cNvSpPr>
            <a:spLocks noGrp="1"/>
          </p:cNvSpPr>
          <p:nvPr>
            <p:ph type="title"/>
          </p:nvPr>
        </p:nvSpPr>
        <p:spPr>
          <a:xfrm>
            <a:off x="179388" y="208196"/>
            <a:ext cx="6950986" cy="787400"/>
          </a:xfrm>
        </p:spPr>
        <p:txBody>
          <a:bodyPr/>
          <a:lstStyle/>
          <a:p>
            <a:r>
              <a:rPr lang="en-US" altLang="de-DE" sz="2800" b="1" dirty="0" smtClean="0"/>
              <a:t>FS_5MBS status </a:t>
            </a:r>
            <a:r>
              <a:rPr lang="en-US" altLang="de-DE" sz="2800" b="1" dirty="0"/>
              <a:t>after SA2#140</a:t>
            </a:r>
            <a:r>
              <a:rPr lang="en-US" altLang="zh-CN" sz="2800" b="1" dirty="0"/>
              <a:t>e</a:t>
            </a:r>
            <a:r>
              <a:rPr lang="en-US" altLang="de-DE" sz="2800" b="1" dirty="0"/>
              <a:t> (</a:t>
            </a:r>
            <a:r>
              <a:rPr lang="en-US" altLang="de-DE" sz="2800" b="1" dirty="0" smtClean="0"/>
              <a:t>1/3)</a:t>
            </a:r>
            <a:endParaRPr lang="de-DE" altLang="de-DE" sz="2800" b="1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805367689"/>
              </p:ext>
            </p:extLst>
          </p:nvPr>
        </p:nvGraphicFramePr>
        <p:xfrm>
          <a:off x="179388" y="1376363"/>
          <a:ext cx="8810067" cy="942136"/>
        </p:xfrm>
        <a:graphic>
          <a:graphicData uri="http://schemas.openxmlformats.org/drawingml/2006/table">
            <a:tbl>
              <a:tblPr firstRow="1" bandRow="1">
                <a:tableStyleId>{8FD4443E-F989-4FC4-A0C8-D5A2AF1F390B}</a:tableStyleId>
              </a:tblPr>
              <a:tblGrid>
                <a:gridCol w="132145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02619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4808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9513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12412">
                <a:tc>
                  <a:txBody>
                    <a:bodyPr/>
                    <a:lstStyle/>
                    <a:p>
                      <a:r>
                        <a:rPr lang="en-US" sz="1600" b="1" dirty="0"/>
                        <a:t>WI Code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Work Item Title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WP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Target Date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WID#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65313">
                <a:tc>
                  <a:txBody>
                    <a:bodyPr/>
                    <a:lstStyle/>
                    <a:p>
                      <a:r>
                        <a:rPr lang="en-US" sz="1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FS_5MBS</a:t>
                      </a:r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Study on architectural enhancements for 5G multicast-broadcast services</a:t>
                      </a:r>
                      <a:endParaRPr lang="de-DE" sz="14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8800" marR="118800" marT="90039" marB="9003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50% </a:t>
                      </a:r>
                      <a:r>
                        <a:rPr lang="en-US" sz="1400" b="1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&gt; </a:t>
                      </a: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70</a:t>
                      </a:r>
                      <a:r>
                        <a:rPr lang="en-US" sz="1400" b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 %</a:t>
                      </a:r>
                      <a:endParaRPr lang="en-US" sz="1400" b="1" kern="1200" dirty="0">
                        <a:solidFill>
                          <a:srgbClr val="7030A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Sep, 2020 -&gt; </a:t>
                      </a:r>
                      <a:r>
                        <a:rPr kumimoji="0" lang="en-US" altLang="zh-CN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Dec, 2020</a:t>
                      </a:r>
                      <a:endParaRPr lang="en-US" altLang="zh-CN" sz="1400" b="1" i="0" dirty="0">
                        <a:solidFill>
                          <a:srgbClr val="FF0000"/>
                        </a:solidFill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SP-200092</a:t>
                      </a:r>
                      <a:endParaRPr lang="en-US" sz="1400" b="1" i="0" dirty="0">
                        <a:solidFill>
                          <a:srgbClr val="7030A0"/>
                        </a:solidFill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62306"/>
            <a:ext cx="8554481" cy="3885739"/>
          </a:xfrm>
        </p:spPr>
        <p:txBody>
          <a:bodyPr>
            <a:noAutofit/>
          </a:bodyPr>
          <a:lstStyle/>
          <a:p>
            <a:pPr>
              <a:spcBef>
                <a:spcPts val="400"/>
              </a:spcBef>
              <a:spcAft>
                <a:spcPts val="0"/>
              </a:spcAft>
            </a:pPr>
            <a:r>
              <a:rPr lang="de-DE" altLang="de-DE" sz="1800" b="1" dirty="0" smtClean="0"/>
              <a:t>General</a:t>
            </a:r>
          </a:p>
          <a:p>
            <a:pPr lvl="1">
              <a:spcBef>
                <a:spcPts val="400"/>
              </a:spcBef>
              <a:spcAft>
                <a:spcPts val="0"/>
              </a:spcAft>
            </a:pPr>
            <a:r>
              <a:rPr lang="de-DE" altLang="de-DE" sz="1400" dirty="0" smtClean="0"/>
              <a:t>TR </a:t>
            </a:r>
            <a:r>
              <a:rPr lang="de-DE" altLang="de-DE" sz="1400" dirty="0" smtClean="0">
                <a:hlinkClick r:id="rId3"/>
              </a:rPr>
              <a:t>23.757v0.5.0</a:t>
            </a:r>
            <a:r>
              <a:rPr lang="de-DE" altLang="de-DE" sz="1400" dirty="0" smtClean="0"/>
              <a:t> is available. The TR is sent to SA plenary for information. </a:t>
            </a:r>
          </a:p>
          <a:p>
            <a:pPr lvl="1">
              <a:spcBef>
                <a:spcPts val="400"/>
              </a:spcBef>
              <a:spcAft>
                <a:spcPts val="0"/>
              </a:spcAft>
            </a:pPr>
            <a:r>
              <a:rPr lang="en-US" altLang="de-DE" sz="1400" dirty="0" smtClean="0"/>
              <a:t>In 2020Q3 FS_5MBS was discussed in SA2#140E.</a:t>
            </a:r>
            <a:endParaRPr lang="de-DE" altLang="de-DE" sz="1400" dirty="0" smtClean="0"/>
          </a:p>
          <a:p>
            <a:pPr>
              <a:spcBef>
                <a:spcPts val="400"/>
              </a:spcBef>
              <a:spcAft>
                <a:spcPts val="0"/>
              </a:spcAft>
            </a:pPr>
            <a:r>
              <a:rPr lang="de-DE" altLang="de-DE" sz="1800" b="1" dirty="0" smtClean="0">
                <a:solidFill>
                  <a:srgbClr val="000000"/>
                </a:solidFill>
              </a:rPr>
              <a:t>Architectural options</a:t>
            </a:r>
          </a:p>
          <a:p>
            <a:pPr lvl="1">
              <a:spcBef>
                <a:spcPts val="400"/>
              </a:spcBef>
              <a:spcAft>
                <a:spcPts val="0"/>
              </a:spcAft>
            </a:pPr>
            <a:r>
              <a:rPr lang="de-DE" altLang="de-DE" sz="1400" dirty="0" smtClean="0">
                <a:solidFill>
                  <a:srgbClr val="000000"/>
                </a:solidFill>
              </a:rPr>
              <a:t>Companies tried to have a consolidated architecture in SA2#140E.</a:t>
            </a:r>
          </a:p>
          <a:p>
            <a:pPr lvl="1">
              <a:spcBef>
                <a:spcPts val="400"/>
              </a:spcBef>
              <a:spcAft>
                <a:spcPts val="0"/>
              </a:spcAft>
            </a:pPr>
            <a:r>
              <a:rPr lang="de-DE" altLang="de-DE" sz="1400" b="1" dirty="0" smtClean="0">
                <a:solidFill>
                  <a:srgbClr val="000000"/>
                </a:solidFill>
              </a:rPr>
              <a:t>Next step: </a:t>
            </a:r>
            <a:r>
              <a:rPr lang="de-DE" altLang="de-DE" sz="1400" dirty="0" smtClean="0">
                <a:solidFill>
                  <a:srgbClr val="000000"/>
                </a:solidFill>
              </a:rPr>
              <a:t>Conclude the architecture.</a:t>
            </a:r>
          </a:p>
          <a:p>
            <a:pPr>
              <a:spcBef>
                <a:spcPts val="400"/>
              </a:spcBef>
              <a:spcAft>
                <a:spcPts val="0"/>
              </a:spcAft>
            </a:pPr>
            <a:r>
              <a:rPr lang="de-DE" altLang="de-DE" sz="1800" b="1" dirty="0" smtClean="0">
                <a:solidFill>
                  <a:srgbClr val="000000"/>
                </a:solidFill>
              </a:rPr>
              <a:t>Key Issue 1 (MBS session management)</a:t>
            </a:r>
          </a:p>
          <a:p>
            <a:pPr lvl="1">
              <a:spcBef>
                <a:spcPts val="400"/>
              </a:spcBef>
              <a:spcAft>
                <a:spcPts val="0"/>
              </a:spcAft>
            </a:pPr>
            <a:r>
              <a:rPr lang="de-DE" altLang="de-DE" sz="1400" dirty="0" smtClean="0"/>
              <a:t>16 solutions available: 14 already existing (of which 12 updated in SA2#140E) plus 2 new.</a:t>
            </a:r>
          </a:p>
          <a:p>
            <a:pPr lvl="1">
              <a:spcBef>
                <a:spcPts val="400"/>
              </a:spcBef>
              <a:spcAft>
                <a:spcPts val="0"/>
              </a:spcAft>
            </a:pPr>
            <a:r>
              <a:rPr lang="de-DE" altLang="de-DE" sz="1400" dirty="0"/>
              <a:t>Interim requirements for conclusions </a:t>
            </a:r>
            <a:r>
              <a:rPr lang="de-DE" altLang="de-DE" sz="1400" dirty="0" smtClean="0"/>
              <a:t>agreed. </a:t>
            </a:r>
          </a:p>
          <a:p>
            <a:pPr lvl="1">
              <a:spcBef>
                <a:spcPts val="400"/>
              </a:spcBef>
              <a:spcAft>
                <a:spcPts val="0"/>
              </a:spcAft>
            </a:pPr>
            <a:r>
              <a:rPr lang="de-DE" altLang="de-DE" sz="1400" b="1" dirty="0" smtClean="0"/>
              <a:t>Next step:</a:t>
            </a:r>
            <a:r>
              <a:rPr lang="de-DE" altLang="de-DE" sz="1400" dirty="0" smtClean="0"/>
              <a:t> </a:t>
            </a:r>
            <a:r>
              <a:rPr lang="en-US" altLang="zh-CN" sz="1400" dirty="0"/>
              <a:t>Evaluate and Conclude the </a:t>
            </a:r>
            <a:r>
              <a:rPr lang="en-US" altLang="zh-CN" sz="1400" dirty="0" smtClean="0"/>
              <a:t>solutions</a:t>
            </a:r>
            <a:r>
              <a:rPr lang="en-US" altLang="de-DE" sz="1400" dirty="0" smtClean="0"/>
              <a:t>.</a:t>
            </a:r>
            <a:endParaRPr lang="de-DE" altLang="de-DE" sz="1400" dirty="0" smtClean="0"/>
          </a:p>
          <a:p>
            <a:pPr>
              <a:spcBef>
                <a:spcPts val="400"/>
              </a:spcBef>
              <a:spcAft>
                <a:spcPts val="0"/>
              </a:spcAft>
            </a:pPr>
            <a:r>
              <a:rPr lang="de-DE" altLang="de-DE" sz="1800" b="1" dirty="0" smtClean="0"/>
              <a:t>Key Issue 7 (MC-UC switch)</a:t>
            </a:r>
          </a:p>
          <a:p>
            <a:pPr lvl="1">
              <a:spcBef>
                <a:spcPts val="400"/>
              </a:spcBef>
              <a:spcAft>
                <a:spcPts val="0"/>
              </a:spcAft>
            </a:pPr>
            <a:r>
              <a:rPr lang="de-DE" altLang="de-DE" sz="1400" dirty="0" smtClean="0"/>
              <a:t>13 solutions available: 11 already existing (of which 9 updated in SA2#140E) plus 2 new. </a:t>
            </a:r>
          </a:p>
          <a:p>
            <a:pPr lvl="1">
              <a:spcBef>
                <a:spcPts val="400"/>
              </a:spcBef>
              <a:spcAft>
                <a:spcPts val="0"/>
              </a:spcAft>
            </a:pPr>
            <a:r>
              <a:rPr lang="de-DE" altLang="de-DE" sz="1400" b="1" dirty="0" smtClean="0">
                <a:solidFill>
                  <a:srgbClr val="000000"/>
                </a:solidFill>
              </a:rPr>
              <a:t>Next step:</a:t>
            </a:r>
            <a:r>
              <a:rPr lang="de-DE" altLang="de-DE" sz="1400" dirty="0">
                <a:solidFill>
                  <a:srgbClr val="000000"/>
                </a:solidFill>
              </a:rPr>
              <a:t> </a:t>
            </a:r>
            <a:r>
              <a:rPr lang="en-US" altLang="zh-CN" sz="1400" dirty="0"/>
              <a:t>Evaluate and Conclude the </a:t>
            </a:r>
            <a:r>
              <a:rPr lang="en-US" altLang="zh-CN" sz="1400" dirty="0" smtClean="0"/>
              <a:t>solutions</a:t>
            </a:r>
            <a:r>
              <a:rPr lang="en-US" altLang="de-DE" sz="1400" dirty="0" smtClean="0"/>
              <a:t>.</a:t>
            </a:r>
            <a:endParaRPr lang="de-DE" altLang="de-DE" sz="1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232735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5"/>
          <p:cNvSpPr>
            <a:spLocks noGrp="1"/>
          </p:cNvSpPr>
          <p:nvPr>
            <p:ph type="title"/>
          </p:nvPr>
        </p:nvSpPr>
        <p:spPr>
          <a:xfrm>
            <a:off x="179388" y="208196"/>
            <a:ext cx="6950986" cy="787400"/>
          </a:xfrm>
        </p:spPr>
        <p:txBody>
          <a:bodyPr/>
          <a:lstStyle/>
          <a:p>
            <a:r>
              <a:rPr lang="en-US" altLang="de-DE" sz="2800" b="1" dirty="0" smtClean="0"/>
              <a:t>FS_5MBS status </a:t>
            </a:r>
            <a:r>
              <a:rPr lang="en-US" altLang="de-DE" sz="2800" b="1" dirty="0"/>
              <a:t>after SA2#140</a:t>
            </a:r>
            <a:r>
              <a:rPr lang="en-US" altLang="zh-CN" sz="2800" b="1" dirty="0"/>
              <a:t>e</a:t>
            </a:r>
            <a:r>
              <a:rPr lang="en-US" altLang="de-DE" sz="2800" b="1" dirty="0" smtClean="0"/>
              <a:t> (2/3)</a:t>
            </a:r>
            <a:endParaRPr lang="de-DE" altLang="de-DE" sz="2800" b="1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088051828"/>
              </p:ext>
            </p:extLst>
          </p:nvPr>
        </p:nvGraphicFramePr>
        <p:xfrm>
          <a:off x="179388" y="1376363"/>
          <a:ext cx="8810067" cy="942136"/>
        </p:xfrm>
        <a:graphic>
          <a:graphicData uri="http://schemas.openxmlformats.org/drawingml/2006/table">
            <a:tbl>
              <a:tblPr firstRow="1" bandRow="1">
                <a:tableStyleId>{8FD4443E-F989-4FC4-A0C8-D5A2AF1F390B}</a:tableStyleId>
              </a:tblPr>
              <a:tblGrid>
                <a:gridCol w="132145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02619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4808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9513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12412">
                <a:tc>
                  <a:txBody>
                    <a:bodyPr/>
                    <a:lstStyle/>
                    <a:p>
                      <a:r>
                        <a:rPr lang="en-US" sz="1600" b="1" dirty="0"/>
                        <a:t>WI Code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Work Item Title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WP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Target Date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WID#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65313">
                <a:tc>
                  <a:txBody>
                    <a:bodyPr/>
                    <a:lstStyle/>
                    <a:p>
                      <a:r>
                        <a:rPr lang="en-US" sz="1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FS_5MBS</a:t>
                      </a:r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Study on architectural enhancements for 5G multicast-broadcast services</a:t>
                      </a:r>
                      <a:endParaRPr lang="de-DE" sz="14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8800" marR="118800" marT="90039" marB="9003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50% </a:t>
                      </a:r>
                      <a:r>
                        <a:rPr lang="en-US" sz="1400" b="1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&gt; </a:t>
                      </a: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70</a:t>
                      </a:r>
                      <a:r>
                        <a:rPr lang="en-US" sz="1400" b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 %</a:t>
                      </a:r>
                      <a:endParaRPr lang="en-US" sz="1400" b="1" kern="1200" dirty="0">
                        <a:solidFill>
                          <a:srgbClr val="7030A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Sep, 2020 -&gt; </a:t>
                      </a:r>
                      <a:r>
                        <a:rPr kumimoji="0" lang="en-US" altLang="zh-CN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Dec, 2020</a:t>
                      </a:r>
                      <a:endParaRPr lang="en-US" altLang="zh-CN" sz="1400" b="1" i="0" dirty="0">
                        <a:solidFill>
                          <a:srgbClr val="FF0000"/>
                        </a:solidFill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SP-200092</a:t>
                      </a:r>
                      <a:endParaRPr lang="en-US" sz="1400" b="1" i="0" dirty="0">
                        <a:solidFill>
                          <a:srgbClr val="7030A0"/>
                        </a:solidFill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62306"/>
            <a:ext cx="8554481" cy="3885739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 smtClean="0">
                <a:solidFill>
                  <a:srgbClr val="000000"/>
                </a:solidFill>
              </a:rPr>
              <a:t>Key </a:t>
            </a:r>
            <a:r>
              <a:rPr lang="de-DE" altLang="de-DE" sz="1800" b="1" dirty="0" smtClean="0"/>
              <a:t>Issue 4 (QoS)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 smtClean="0"/>
              <a:t>8 solutions available (3 new, and 1 up</a:t>
            </a:r>
            <a:r>
              <a:rPr lang="en-US" altLang="zh-CN" sz="1400" dirty="0" smtClean="0"/>
              <a:t>d</a:t>
            </a:r>
            <a:r>
              <a:rPr lang="de-DE" altLang="de-DE" sz="1400" dirty="0" smtClean="0"/>
              <a:t>ated).</a:t>
            </a:r>
            <a:endParaRPr lang="de-DE" altLang="de-DE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b="1" dirty="0"/>
              <a:t>Next </a:t>
            </a:r>
            <a:r>
              <a:rPr lang="de-DE" altLang="de-DE" sz="1400" b="1" dirty="0" smtClean="0"/>
              <a:t>step:</a:t>
            </a:r>
            <a:r>
              <a:rPr lang="de-DE" altLang="de-DE" sz="1400" dirty="0"/>
              <a:t> </a:t>
            </a:r>
            <a:r>
              <a:rPr lang="en-US" altLang="zh-CN" sz="1400" dirty="0"/>
              <a:t>Evaluate and </a:t>
            </a:r>
            <a:r>
              <a:rPr lang="en-US" altLang="zh-CN" sz="1400" dirty="0" smtClean="0"/>
              <a:t>conclude </a:t>
            </a:r>
            <a:r>
              <a:rPr lang="en-US" altLang="zh-CN" sz="1400" dirty="0"/>
              <a:t>the solutions</a:t>
            </a:r>
            <a:r>
              <a:rPr lang="en-US" altLang="zh-CN" sz="1400" dirty="0" smtClean="0"/>
              <a:t>.</a:t>
            </a:r>
            <a:endParaRPr lang="de-DE" altLang="de-DE" sz="1400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 smtClean="0"/>
              <a:t>Key Issue 6 (Local MBS)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 smtClean="0"/>
              <a:t>5 solutions available: 3 updated in SA2#140E plus 1 new.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b="1" dirty="0" smtClean="0"/>
              <a:t>Next step: </a:t>
            </a:r>
            <a:r>
              <a:rPr lang="en-US" altLang="zh-CN" sz="1400" dirty="0"/>
              <a:t>Evaluate and </a:t>
            </a:r>
            <a:r>
              <a:rPr lang="en-US" altLang="zh-CN" sz="1400" dirty="0" smtClean="0"/>
              <a:t>conclude </a:t>
            </a:r>
            <a:r>
              <a:rPr lang="en-US" altLang="zh-CN" sz="1400" dirty="0"/>
              <a:t>the solutions.</a:t>
            </a:r>
            <a:r>
              <a:rPr lang="de-DE" altLang="de-DE" sz="1400" dirty="0" smtClean="0"/>
              <a:t>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Key Issue 9 (</a:t>
            </a:r>
            <a:r>
              <a:rPr lang="de-DE" altLang="de-DE" sz="1800" b="1" dirty="0" smtClean="0"/>
              <a:t>Interworking </a:t>
            </a:r>
            <a:r>
              <a:rPr lang="de-DE" altLang="de-DE" sz="1800" b="1" dirty="0"/>
              <a:t>with </a:t>
            </a:r>
            <a:r>
              <a:rPr lang="de-DE" altLang="de-DE" sz="1800" b="1" dirty="0" smtClean="0"/>
              <a:t>EPC/eMBMS </a:t>
            </a:r>
            <a:r>
              <a:rPr lang="de-DE" altLang="de-DE" sz="1800" b="1" dirty="0"/>
              <a:t>for Public Safety)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 smtClean="0"/>
              <a:t>3 solutions agreed in SA2#140E.</a:t>
            </a:r>
            <a:endParaRPr lang="de-DE" altLang="de-DE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b="1" dirty="0"/>
              <a:t>Next step: </a:t>
            </a:r>
            <a:r>
              <a:rPr lang="de-DE" altLang="de-DE" sz="1400" dirty="0" smtClean="0"/>
              <a:t>Finalize </a:t>
            </a:r>
            <a:r>
              <a:rPr lang="de-DE" altLang="de-DE" sz="1400" dirty="0"/>
              <a:t>descriptions </a:t>
            </a:r>
            <a:r>
              <a:rPr lang="de-DE" altLang="de-DE" sz="1400" dirty="0" smtClean="0"/>
              <a:t>of solutions and new solutions can be proposed.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Key Issue 2 (Levels of services)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/>
              <a:t>1 solution available which was introduced in SA2#136AH and updated in </a:t>
            </a:r>
            <a:r>
              <a:rPr lang="de-DE" altLang="de-DE" sz="1400" dirty="0" smtClean="0"/>
              <a:t>SA2#139E.</a:t>
            </a:r>
            <a:endParaRPr lang="de-DE" altLang="de-DE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b="1" dirty="0"/>
              <a:t>Next step:</a:t>
            </a:r>
            <a:r>
              <a:rPr lang="de-DE" altLang="de-DE" sz="1400" dirty="0"/>
              <a:t> </a:t>
            </a:r>
            <a:r>
              <a:rPr lang="de-DE" altLang="de-DE" sz="1400" dirty="0" smtClean="0"/>
              <a:t>Address other KIs firstly and come back after concluding those KIs.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 smtClean="0">
                <a:solidFill>
                  <a:srgbClr val="000000"/>
                </a:solidFill>
              </a:rPr>
              <a:t>Key Issue </a:t>
            </a:r>
            <a:r>
              <a:rPr lang="de-DE" altLang="de-DE" sz="1800" b="1" dirty="0">
                <a:solidFill>
                  <a:srgbClr val="000000"/>
                </a:solidFill>
              </a:rPr>
              <a:t>3 </a:t>
            </a:r>
            <a:r>
              <a:rPr lang="de-DE" altLang="de-DE" sz="1800" b="1" dirty="0" smtClean="0">
                <a:solidFill>
                  <a:srgbClr val="000000"/>
                </a:solidFill>
              </a:rPr>
              <a:t>(Levels </a:t>
            </a:r>
            <a:r>
              <a:rPr lang="de-DE" altLang="de-DE" sz="1800" b="1" dirty="0">
                <a:solidFill>
                  <a:srgbClr val="000000"/>
                </a:solidFill>
              </a:rPr>
              <a:t>of </a:t>
            </a:r>
            <a:r>
              <a:rPr lang="de-DE" altLang="de-DE" sz="1800" b="1" dirty="0" smtClean="0">
                <a:solidFill>
                  <a:srgbClr val="000000"/>
                </a:solidFill>
              </a:rPr>
              <a:t>authorization)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 smtClean="0">
                <a:solidFill>
                  <a:srgbClr val="000000"/>
                </a:solidFill>
              </a:rPr>
              <a:t>Agreed not to have a separate solutions in the TR.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b="1" dirty="0" smtClean="0"/>
              <a:t>Next step</a:t>
            </a:r>
            <a:r>
              <a:rPr lang="de-DE" altLang="de-DE" sz="1400" b="1" dirty="0">
                <a:solidFill>
                  <a:srgbClr val="000000"/>
                </a:solidFill>
              </a:rPr>
              <a:t>:</a:t>
            </a:r>
            <a:r>
              <a:rPr lang="de-DE" altLang="de-DE" sz="1400" dirty="0">
                <a:solidFill>
                  <a:srgbClr val="000000"/>
                </a:solidFill>
              </a:rPr>
              <a:t> If authorization is need, </a:t>
            </a:r>
            <a:r>
              <a:rPr lang="en-US" altLang="de-DE" sz="1400" dirty="0">
                <a:solidFill>
                  <a:srgbClr val="000000"/>
                </a:solidFill>
              </a:rPr>
              <a:t>address this KI in the </a:t>
            </a:r>
            <a:r>
              <a:rPr lang="en-US" altLang="de-DE" sz="1400" dirty="0" smtClean="0"/>
              <a:t>individual solutions and conclude as part of KI#1</a:t>
            </a:r>
            <a:r>
              <a:rPr lang="de-DE" altLang="de-DE" sz="1400" dirty="0" smtClean="0"/>
              <a:t>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de-DE" sz="1400" b="1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de-DE" altLang="de-DE" sz="1800" dirty="0" smtClean="0"/>
          </a:p>
        </p:txBody>
      </p:sp>
    </p:spTree>
    <p:extLst>
      <p:ext uri="{BB962C8B-B14F-4D97-AF65-F5344CB8AC3E}">
        <p14:creationId xmlns:p14="http://schemas.microsoft.com/office/powerpoint/2010/main" val="127886489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5"/>
          <p:cNvSpPr>
            <a:spLocks noGrp="1"/>
          </p:cNvSpPr>
          <p:nvPr>
            <p:ph type="title"/>
          </p:nvPr>
        </p:nvSpPr>
        <p:spPr>
          <a:xfrm>
            <a:off x="179388" y="208196"/>
            <a:ext cx="6902348" cy="787400"/>
          </a:xfrm>
        </p:spPr>
        <p:txBody>
          <a:bodyPr/>
          <a:lstStyle/>
          <a:p>
            <a:r>
              <a:rPr lang="en-US" altLang="de-DE" sz="2800" b="1" dirty="0" smtClean="0"/>
              <a:t>FS_5MBS status </a:t>
            </a:r>
            <a:r>
              <a:rPr lang="en-US" altLang="de-DE" sz="2800" b="1" dirty="0"/>
              <a:t>after SA2#140</a:t>
            </a:r>
            <a:r>
              <a:rPr lang="en-US" altLang="zh-CN" sz="2800" b="1" dirty="0"/>
              <a:t>e</a:t>
            </a:r>
            <a:r>
              <a:rPr lang="en-US" altLang="de-DE" sz="2800" b="1" dirty="0" smtClean="0"/>
              <a:t> (3/3)</a:t>
            </a:r>
            <a:endParaRPr lang="de-DE" altLang="de-DE" sz="2800" b="1" dirty="0"/>
          </a:p>
        </p:txBody>
      </p:sp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400784"/>
            <a:ext cx="8554481" cy="4824918"/>
          </a:xfrm>
        </p:spPr>
        <p:txBody>
          <a:bodyPr>
            <a:normAutofit/>
          </a:bodyPr>
          <a:lstStyle/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r>
              <a:rPr lang="en-US" sz="1800" b="1" dirty="0">
                <a:ea typeface="+mn-ea"/>
                <a:cs typeface="+mn-cs"/>
              </a:rPr>
              <a:t>RAN impacts and dependencies</a:t>
            </a:r>
            <a:r>
              <a:rPr lang="en-US" sz="1800" dirty="0">
                <a:ea typeface="+mn-ea"/>
                <a:cs typeface="+mn-cs"/>
              </a:rPr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dirty="0" smtClean="0"/>
              <a:t>Most </a:t>
            </a:r>
            <a:r>
              <a:rPr lang="en-US" sz="1400" dirty="0"/>
              <a:t>of the </a:t>
            </a:r>
            <a:r>
              <a:rPr lang="en-US" sz="1400" dirty="0" smtClean="0"/>
              <a:t>key issues and related solutions </a:t>
            </a:r>
            <a:r>
              <a:rPr lang="en-US" sz="1400" dirty="0"/>
              <a:t>may lead to RAN impact</a:t>
            </a:r>
            <a:r>
              <a:rPr lang="en-US" sz="1400" dirty="0" smtClean="0"/>
              <a:t>.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dirty="0" smtClean="0"/>
              <a:t>Solutions specific questions were included in the LS sent to RAN, RAN2 and RAN3. </a:t>
            </a:r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800" b="1" dirty="0" smtClean="0"/>
              <a:t>Contentious </a:t>
            </a:r>
            <a:r>
              <a:rPr lang="de-DE" sz="1800" b="1" dirty="0"/>
              <a:t>Issue</a:t>
            </a:r>
            <a:r>
              <a:rPr lang="de-DE" sz="1800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dirty="0" smtClean="0"/>
              <a:t>None.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800" b="1" dirty="0" smtClean="0"/>
              <a:t>Focus for the Next Meeting (SA2#141E)</a:t>
            </a:r>
            <a:r>
              <a:rPr lang="de-DE" sz="1800" dirty="0" smtClean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dirty="0"/>
              <a:t>Proposals for new </a:t>
            </a:r>
            <a:r>
              <a:rPr lang="en-US" sz="1400" dirty="0" smtClean="0"/>
              <a:t>solution </a:t>
            </a:r>
            <a:r>
              <a:rPr lang="en-US" sz="1400" dirty="0"/>
              <a:t>will NOT be </a:t>
            </a:r>
            <a:r>
              <a:rPr lang="en-US" sz="1400" dirty="0" smtClean="0"/>
              <a:t>discussed unless they are for KI#9. New/updated </a:t>
            </a:r>
            <a:r>
              <a:rPr lang="en-US" sz="1400" dirty="0"/>
              <a:t>key </a:t>
            </a:r>
            <a:r>
              <a:rPr lang="en-US" sz="1400" dirty="0" smtClean="0"/>
              <a:t>issue will NOT be discussed.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 smtClean="0"/>
              <a:t>Evaluate </a:t>
            </a:r>
            <a:r>
              <a:rPr lang="en-US" altLang="zh-CN" sz="1400" dirty="0"/>
              <a:t>and conclude the architecture and </a:t>
            </a:r>
            <a:r>
              <a:rPr lang="en-US" altLang="zh-CN" sz="1400" dirty="0" smtClean="0"/>
              <a:t>KIs.</a:t>
            </a:r>
            <a:endParaRPr lang="en-US" sz="1400" dirty="0" smtClean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800" b="1" dirty="0" smtClean="0"/>
              <a:t>Overall </a:t>
            </a:r>
            <a:r>
              <a:rPr lang="en-US" altLang="zh-CN" sz="1800" b="1" dirty="0"/>
              <a:t>Plan</a:t>
            </a:r>
            <a:r>
              <a:rPr lang="en-US" altLang="zh-CN" sz="1800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400" b="1" dirty="0"/>
              <a:t>SA2#141e: </a:t>
            </a:r>
            <a:r>
              <a:rPr lang="en-US" altLang="zh-CN" sz="1400" dirty="0"/>
              <a:t>Evaluate and conclude the </a:t>
            </a:r>
            <a:r>
              <a:rPr lang="en-US" altLang="zh-CN" sz="1400" dirty="0" smtClean="0"/>
              <a:t>architecture and KIs.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zh-CN" sz="1400" b="1" dirty="0"/>
              <a:t>SA2#142</a:t>
            </a:r>
            <a:r>
              <a:rPr lang="en-US" altLang="zh-CN" sz="1400" b="1" dirty="0"/>
              <a:t>e: </a:t>
            </a:r>
            <a:r>
              <a:rPr lang="en-US" sz="1400" dirty="0" smtClean="0"/>
              <a:t>Evaluate and conclude the remaining KIs.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400" dirty="0" smtClean="0"/>
              <a:t>TR 23.757 and WID expected to be sent to SA#90E for approval.</a:t>
            </a:r>
            <a:endParaRPr lang="en-US" altLang="zh-CN" sz="140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800" b="1" dirty="0"/>
              <a:t>Risks: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 smtClean="0"/>
              <a:t>Due </a:t>
            </a:r>
            <a:r>
              <a:rPr lang="en-US" altLang="zh-CN" sz="1400" dirty="0"/>
              <a:t>to RAN </a:t>
            </a:r>
            <a:r>
              <a:rPr lang="en-US" altLang="zh-CN" sz="1400" dirty="0" smtClean="0"/>
              <a:t>dependencies, completion </a:t>
            </a:r>
            <a:r>
              <a:rPr lang="en-US" altLang="zh-CN" sz="1400" dirty="0"/>
              <a:t>of the study may not be possible in Q4 for all key issues, </a:t>
            </a:r>
            <a:endParaRPr lang="en-US" altLang="zh-CN" sz="1400" dirty="0" smtClean="0"/>
          </a:p>
        </p:txBody>
      </p:sp>
    </p:spTree>
    <p:extLst>
      <p:ext uri="{BB962C8B-B14F-4D97-AF65-F5344CB8AC3E}">
        <p14:creationId xmlns:p14="http://schemas.microsoft.com/office/powerpoint/2010/main" val="201008801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0609" y="2720083"/>
            <a:ext cx="6827838" cy="1143000"/>
          </a:xfrm>
        </p:spPr>
        <p:txBody>
          <a:bodyPr/>
          <a:lstStyle/>
          <a:p>
            <a:r>
              <a:rPr lang="en-US" altLang="zh-CN" dirty="0" smtClean="0"/>
              <a:t>backup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4318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5"/>
          <p:cNvSpPr>
            <a:spLocks noGrp="1"/>
          </p:cNvSpPr>
          <p:nvPr>
            <p:ph type="title"/>
          </p:nvPr>
        </p:nvSpPr>
        <p:spPr>
          <a:xfrm>
            <a:off x="179388" y="208196"/>
            <a:ext cx="6827838" cy="787400"/>
          </a:xfrm>
        </p:spPr>
        <p:txBody>
          <a:bodyPr/>
          <a:lstStyle/>
          <a:p>
            <a:r>
              <a:rPr lang="en-US" altLang="de-DE" sz="2800" b="1" dirty="0" smtClean="0"/>
              <a:t>FS_5MBS status </a:t>
            </a:r>
            <a:r>
              <a:rPr lang="en-US" altLang="de-DE" sz="2800" b="1" dirty="0"/>
              <a:t>at SA#87</a:t>
            </a:r>
            <a:endParaRPr lang="de-DE" altLang="de-DE" sz="2800" b="1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1"/>
            <p:extLst/>
          </p:nvPr>
        </p:nvGraphicFramePr>
        <p:xfrm>
          <a:off x="179388" y="1376363"/>
          <a:ext cx="8810067" cy="942136"/>
        </p:xfrm>
        <a:graphic>
          <a:graphicData uri="http://schemas.openxmlformats.org/drawingml/2006/table">
            <a:tbl>
              <a:tblPr firstRow="1" bandRow="1">
                <a:tableStyleId>{8FD4443E-F989-4FC4-A0C8-D5A2AF1F390B}</a:tableStyleId>
              </a:tblPr>
              <a:tblGrid>
                <a:gridCol w="132145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02619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4808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9513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12412">
                <a:tc>
                  <a:txBody>
                    <a:bodyPr/>
                    <a:lstStyle/>
                    <a:p>
                      <a:r>
                        <a:rPr lang="en-US" sz="1600" b="1" dirty="0"/>
                        <a:t>WI Code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Work Item Title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WP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Target Date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WID#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65313">
                <a:tc>
                  <a:txBody>
                    <a:bodyPr/>
                    <a:lstStyle/>
                    <a:p>
                      <a:r>
                        <a:rPr lang="en-US" sz="1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FS_5MBS</a:t>
                      </a:r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Study on architectural enhancements for 5G multicast-broadcast services</a:t>
                      </a:r>
                      <a:endParaRPr lang="de-DE" sz="14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8800" marR="118800" marT="90039" marB="9003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15% </a:t>
                      </a:r>
                      <a:r>
                        <a:rPr lang="en-US" sz="1400" b="1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&gt; </a:t>
                      </a:r>
                      <a:r>
                        <a:rPr lang="en-US" sz="1400" b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35%</a:t>
                      </a:r>
                      <a:endParaRPr lang="en-US" sz="1400" b="1" kern="1200" dirty="0">
                        <a:solidFill>
                          <a:srgbClr val="7030A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Jun, 20</a:t>
                      </a:r>
                      <a:endParaRPr lang="en-US" sz="1400" b="1" i="0" dirty="0">
                        <a:solidFill>
                          <a:srgbClr val="FF0000"/>
                        </a:solidFill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830030/</a:t>
                      </a:r>
                    </a:p>
                    <a:p>
                      <a:pPr algn="ctr"/>
                      <a:r>
                        <a:rPr kumimoji="0" lang="en-GB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SP-200xxx</a:t>
                      </a: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62307"/>
            <a:ext cx="8709026" cy="376577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dirty="0"/>
              <a:t>Progress since SA#86: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 smtClean="0"/>
              <a:t>Only </a:t>
            </a:r>
            <a:r>
              <a:rPr lang="de-DE" altLang="de-DE" sz="1200" dirty="0"/>
              <a:t>one SA2 WG meeting in </a:t>
            </a:r>
            <a:r>
              <a:rPr lang="de-DE" altLang="de-DE" sz="1200" dirty="0" smtClean="0"/>
              <a:t>Q1 (SA2#136AH)</a:t>
            </a:r>
            <a:endParaRPr lang="de-DE" altLang="de-DE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>
                <a:solidFill>
                  <a:srgbClr val="000000"/>
                </a:solidFill>
              </a:rPr>
              <a:t>Total TUs requested for Study Phase in 2020 is 8, 2 TUs used in SA2#136AH and </a:t>
            </a:r>
            <a:r>
              <a:rPr lang="de-DE" altLang="de-DE" sz="1200" dirty="0" smtClean="0">
                <a:solidFill>
                  <a:srgbClr val="000000"/>
                </a:solidFill>
              </a:rPr>
              <a:t>6 TUs </a:t>
            </a:r>
            <a:r>
              <a:rPr lang="de-DE" altLang="de-DE" sz="1200" dirty="0">
                <a:solidFill>
                  <a:srgbClr val="000000"/>
                </a:solidFill>
              </a:rPr>
              <a:t>remaining. </a:t>
            </a:r>
            <a:endParaRPr lang="de-DE" altLang="de-DE" sz="1200" dirty="0" smtClean="0">
              <a:solidFill>
                <a:srgbClr val="000000"/>
              </a:solidFill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 smtClean="0">
                <a:solidFill>
                  <a:srgbClr val="000000"/>
                </a:solidFill>
              </a:rPr>
              <a:t>Objective B/Key </a:t>
            </a:r>
            <a:r>
              <a:rPr lang="de-DE" altLang="de-DE" sz="1200" dirty="0">
                <a:solidFill>
                  <a:srgbClr val="000000"/>
                </a:solidFill>
              </a:rPr>
              <a:t>Issue #5 (enTV services) </a:t>
            </a:r>
            <a:r>
              <a:rPr lang="de-DE" altLang="de-DE" sz="1200" dirty="0" smtClean="0">
                <a:solidFill>
                  <a:srgbClr val="000000"/>
                </a:solidFill>
              </a:rPr>
              <a:t>and E-UTRA access removed </a:t>
            </a:r>
            <a:r>
              <a:rPr lang="de-DE" altLang="de-DE" sz="1200" dirty="0">
                <a:solidFill>
                  <a:srgbClr val="000000"/>
                </a:solidFill>
              </a:rPr>
              <a:t>as a result of downscoping </a:t>
            </a:r>
            <a:r>
              <a:rPr lang="de-DE" altLang="de-DE" sz="1200" dirty="0" smtClean="0">
                <a:solidFill>
                  <a:srgbClr val="000000"/>
                </a:solidFill>
              </a:rPr>
              <a:t>in SA#86 and of NR_MBS WI approved in RAN#86.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>
                <a:solidFill>
                  <a:srgbClr val="000000"/>
                </a:solidFill>
              </a:rPr>
              <a:t>Added new Key Issue 9 (NR/5GC and E-UTRAN/EPC </a:t>
            </a:r>
            <a:r>
              <a:rPr lang="de-DE" altLang="de-DE" sz="1200" dirty="0" smtClean="0">
                <a:solidFill>
                  <a:srgbClr val="000000"/>
                </a:solidFill>
              </a:rPr>
              <a:t>interworking for </a:t>
            </a:r>
            <a:r>
              <a:rPr lang="de-DE" altLang="de-DE" sz="1200" dirty="0">
                <a:solidFill>
                  <a:srgbClr val="000000"/>
                </a:solidFill>
              </a:rPr>
              <a:t>public </a:t>
            </a:r>
            <a:r>
              <a:rPr lang="de-DE" altLang="de-DE" sz="1200" dirty="0" smtClean="0">
                <a:solidFill>
                  <a:srgbClr val="000000"/>
                </a:solidFill>
              </a:rPr>
              <a:t>safety)</a:t>
            </a:r>
            <a:endParaRPr lang="en-US" altLang="zh-CN" sz="1200" dirty="0" smtClean="0">
              <a:solidFill>
                <a:srgbClr val="000000"/>
              </a:solidFill>
            </a:endParaRPr>
          </a:p>
          <a:p>
            <a:pPr marL="457200" lvl="1" indent="-457200">
              <a:spcBef>
                <a:spcPts val="0"/>
              </a:spcBef>
              <a:spcAft>
                <a:spcPts val="0"/>
              </a:spcAft>
              <a:buBlip>
                <a:blip r:embed="rId3"/>
              </a:buBlip>
            </a:pPr>
            <a:endParaRPr lang="en-US" sz="1600" dirty="0">
              <a:ea typeface="+mn-ea"/>
              <a:cs typeface="+mn-cs"/>
            </a:endParaRPr>
          </a:p>
          <a:p>
            <a:pPr marL="457200" lvl="1" indent="-457200">
              <a:spcBef>
                <a:spcPts val="0"/>
              </a:spcBef>
              <a:spcAft>
                <a:spcPts val="0"/>
              </a:spcAft>
              <a:buBlip>
                <a:blip r:embed="rId3"/>
              </a:buBlip>
            </a:pPr>
            <a:r>
              <a:rPr lang="en-US" sz="1600" dirty="0">
                <a:ea typeface="+mn-ea"/>
                <a:cs typeface="+mn-cs"/>
              </a:rPr>
              <a:t>RAN impacts and dependencies:</a:t>
            </a:r>
            <a:endParaRPr lang="de-DE" sz="1600" dirty="0">
              <a:ea typeface="+mn-ea"/>
              <a:cs typeface="+mn-cs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200" dirty="0" smtClean="0"/>
              <a:t>Most of the key issues may lead to RAN impact.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de-DE" sz="1600" dirty="0"/>
          </a:p>
          <a:p>
            <a:pPr lvl="0">
              <a:spcBef>
                <a:spcPts val="0"/>
              </a:spcBef>
              <a:spcAft>
                <a:spcPts val="0"/>
              </a:spcAft>
            </a:pPr>
            <a:r>
              <a:rPr lang="de-DE" sz="1600" dirty="0"/>
              <a:t>Next steps: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sz="1200" dirty="0" smtClean="0"/>
              <a:t>Address open key </a:t>
            </a:r>
            <a:r>
              <a:rPr lang="de-DE" sz="1200" dirty="0" smtClean="0">
                <a:solidFill>
                  <a:srgbClr val="000000"/>
                </a:solidFill>
              </a:rPr>
              <a:t>issues with focus on the most important ones.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sz="1200" dirty="0" smtClean="0">
                <a:solidFill>
                  <a:srgbClr val="000000"/>
                </a:solidFill>
              </a:rPr>
              <a:t>Finalize description for already captured solutions with strong support.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sz="1200" dirty="0" smtClean="0">
                <a:solidFill>
                  <a:srgbClr val="000000"/>
                </a:solidFill>
              </a:rPr>
              <a:t>Capture new solutions with strong support.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sz="1200" dirty="0" smtClean="0">
                <a:solidFill>
                  <a:srgbClr val="000000"/>
                </a:solidFill>
              </a:rPr>
              <a:t>Select solutions for at least most important key issues.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sz="1200" dirty="0" smtClean="0"/>
              <a:t>List identified RAN dependencies and send liaisons to relevant RAN WGs.</a:t>
            </a:r>
            <a:endParaRPr lang="de-DE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endParaRPr lang="en-US" altLang="zh-CN" sz="1200" dirty="0"/>
          </a:p>
        </p:txBody>
      </p:sp>
    </p:spTree>
    <p:extLst>
      <p:ext uri="{BB962C8B-B14F-4D97-AF65-F5344CB8AC3E}">
        <p14:creationId xmlns:p14="http://schemas.microsoft.com/office/powerpoint/2010/main" val="421041803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5"/>
          <p:cNvSpPr>
            <a:spLocks noGrp="1"/>
          </p:cNvSpPr>
          <p:nvPr>
            <p:ph type="title"/>
          </p:nvPr>
        </p:nvSpPr>
        <p:spPr>
          <a:xfrm>
            <a:off x="179388" y="208196"/>
            <a:ext cx="6950986" cy="787400"/>
          </a:xfrm>
        </p:spPr>
        <p:txBody>
          <a:bodyPr/>
          <a:lstStyle/>
          <a:p>
            <a:r>
              <a:rPr lang="en-US" altLang="de-DE" sz="2800" b="1" dirty="0" smtClean="0"/>
              <a:t>FS_5MBS status </a:t>
            </a:r>
            <a:r>
              <a:rPr lang="en-US" altLang="de-DE" sz="2800" b="1" dirty="0"/>
              <a:t>after SA2#136AH (1/2)</a:t>
            </a:r>
            <a:endParaRPr lang="de-DE" altLang="de-DE" sz="2800" b="1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1"/>
            <p:extLst/>
          </p:nvPr>
        </p:nvGraphicFramePr>
        <p:xfrm>
          <a:off x="179388" y="1376363"/>
          <a:ext cx="8810067" cy="942136"/>
        </p:xfrm>
        <a:graphic>
          <a:graphicData uri="http://schemas.openxmlformats.org/drawingml/2006/table">
            <a:tbl>
              <a:tblPr firstRow="1" bandRow="1">
                <a:tableStyleId>{8FD4443E-F989-4FC4-A0C8-D5A2AF1F390B}</a:tableStyleId>
              </a:tblPr>
              <a:tblGrid>
                <a:gridCol w="132145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02619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4808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9513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12412">
                <a:tc>
                  <a:txBody>
                    <a:bodyPr/>
                    <a:lstStyle/>
                    <a:p>
                      <a:r>
                        <a:rPr lang="en-US" sz="1600" b="1" dirty="0"/>
                        <a:t>WI Code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Work Item Title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WP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Target Date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WID#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65313">
                <a:tc>
                  <a:txBody>
                    <a:bodyPr/>
                    <a:lstStyle/>
                    <a:p>
                      <a:r>
                        <a:rPr lang="en-US" sz="1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FS_5MBS</a:t>
                      </a:r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Study on architectural enhancements for 5G multicast-broadcast services</a:t>
                      </a:r>
                      <a:endParaRPr lang="de-DE" sz="14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8800" marR="118800" marT="90039" marB="9003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15% </a:t>
                      </a:r>
                      <a:r>
                        <a:rPr lang="en-US" sz="1400" b="1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&gt; </a:t>
                      </a:r>
                      <a:r>
                        <a:rPr lang="en-US" sz="1400" b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35%</a:t>
                      </a:r>
                      <a:endParaRPr lang="en-US" sz="1400" b="1" kern="1200" dirty="0">
                        <a:solidFill>
                          <a:srgbClr val="7030A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Jun</a:t>
                      </a: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20</a:t>
                      </a:r>
                      <a:endParaRPr lang="en-US" sz="1400" b="1" i="0" dirty="0">
                        <a:solidFill>
                          <a:srgbClr val="FF0000"/>
                        </a:solidFill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830030/</a:t>
                      </a:r>
                    </a:p>
                    <a:p>
                      <a:pPr algn="ctr"/>
                      <a:r>
                        <a:rPr kumimoji="0" lang="en-GB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SP-200xxx</a:t>
                      </a: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62306"/>
            <a:ext cx="8554481" cy="3885739"/>
          </a:xfrm>
        </p:spPr>
        <p:txBody>
          <a:bodyPr>
            <a:normAutofit fontScale="85000" lnSpcReduction="10000"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 smtClean="0"/>
              <a:t>TR </a:t>
            </a:r>
            <a:r>
              <a:rPr lang="de-DE" altLang="de-DE" sz="1200" dirty="0" smtClean="0">
                <a:hlinkClick r:id="rId3"/>
              </a:rPr>
              <a:t>23.757v0.3.0</a:t>
            </a:r>
            <a:r>
              <a:rPr lang="de-DE" altLang="de-DE" sz="1200" dirty="0" smtClean="0"/>
              <a:t> </a:t>
            </a:r>
            <a:r>
              <a:rPr lang="de-DE" altLang="de-DE" sz="1200" dirty="0"/>
              <a:t>is </a:t>
            </a:r>
            <a:r>
              <a:rPr lang="de-DE" altLang="de-DE" sz="1200" dirty="0" smtClean="0"/>
              <a:t>available. </a:t>
            </a:r>
            <a:endParaRPr lang="de-DE" altLang="de-DE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/>
              <a:t>Total TUs requested for Study Phase in 2020 is </a:t>
            </a:r>
            <a:r>
              <a:rPr lang="de-DE" altLang="de-DE" sz="1200" dirty="0" smtClean="0"/>
              <a:t>8, 2 TUs used in SA2#136AH and </a:t>
            </a:r>
            <a:r>
              <a:rPr lang="de-DE" altLang="de-DE" sz="1200" dirty="0" smtClean="0">
                <a:solidFill>
                  <a:srgbClr val="FF0000"/>
                </a:solidFill>
              </a:rPr>
              <a:t>6 </a:t>
            </a:r>
            <a:r>
              <a:rPr lang="de-DE" altLang="de-DE" sz="1200" dirty="0" smtClean="0"/>
              <a:t>TUs remaining</a:t>
            </a:r>
            <a:r>
              <a:rPr lang="de-DE" altLang="de-DE" sz="1200" dirty="0"/>
              <a:t>.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 smtClean="0">
                <a:solidFill>
                  <a:srgbClr val="000000"/>
                </a:solidFill>
              </a:rPr>
              <a:t>Objective </a:t>
            </a:r>
            <a:r>
              <a:rPr lang="de-DE" altLang="de-DE" sz="1200" dirty="0">
                <a:solidFill>
                  <a:srgbClr val="000000"/>
                </a:solidFill>
              </a:rPr>
              <a:t>B/Key Issue #5 (enTV services) and </a:t>
            </a:r>
            <a:r>
              <a:rPr lang="de-DE" altLang="de-DE" sz="1200" dirty="0" smtClean="0">
                <a:solidFill>
                  <a:srgbClr val="000000"/>
                </a:solidFill>
              </a:rPr>
              <a:t>E-UTRA access </a:t>
            </a:r>
            <a:r>
              <a:rPr lang="de-DE" altLang="de-DE" sz="1200" dirty="0">
                <a:solidFill>
                  <a:srgbClr val="000000"/>
                </a:solidFill>
              </a:rPr>
              <a:t>removed as a result of downscoping in SA#86 and of NR_MBS WI approved in RAN#86. </a:t>
            </a:r>
            <a:endParaRPr lang="en-US" altLang="zh-CN" sz="1200" dirty="0">
              <a:solidFill>
                <a:srgbClr val="000000"/>
              </a:solidFill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 smtClean="0">
                <a:solidFill>
                  <a:srgbClr val="000000"/>
                </a:solidFill>
              </a:rPr>
              <a:t>Added new Key Issue 9 (NR/5GC and E-UTRAN/EPC iwk for public safety)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smtClean="0">
                <a:solidFill>
                  <a:srgbClr val="000000"/>
                </a:solidFill>
              </a:rPr>
              <a:t>Architectural options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 smtClean="0">
                <a:solidFill>
                  <a:srgbClr val="000000"/>
                </a:solidFill>
              </a:rPr>
              <a:t>Two architectural options captured in Annex A. Option 1 has no new network entities for transport only mode while additional CP and UP entities are needed for full service mode. Option 2 uses new, MBS specific functional components both for transport only mode and full service mode.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smtClean="0">
                <a:solidFill>
                  <a:srgbClr val="000000"/>
                </a:solidFill>
              </a:rPr>
              <a:t>Key Issue 1 (MBS session management)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 smtClean="0">
                <a:solidFill>
                  <a:srgbClr val="000000"/>
                </a:solidFill>
              </a:rPr>
              <a:t>Five new solutions were included in the TR.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b="1" dirty="0" smtClean="0">
                <a:solidFill>
                  <a:srgbClr val="000000"/>
                </a:solidFill>
              </a:rPr>
              <a:t>Next step: </a:t>
            </a:r>
            <a:r>
              <a:rPr lang="de-DE" altLang="de-DE" sz="1200" dirty="0" smtClean="0">
                <a:solidFill>
                  <a:srgbClr val="000000"/>
                </a:solidFill>
              </a:rPr>
              <a:t>in SA2#138 finalize description for solutions with strong support. Proceed with solution evaluation and interim conclusion.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smtClean="0">
                <a:solidFill>
                  <a:srgbClr val="000000"/>
                </a:solidFill>
              </a:rPr>
              <a:t>Key Issue 2 (Levels of services)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 smtClean="0">
                <a:solidFill>
                  <a:srgbClr val="000000"/>
                </a:solidFill>
              </a:rPr>
              <a:t>One solution captured.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b="1" dirty="0" smtClean="0">
                <a:solidFill>
                  <a:srgbClr val="000000"/>
                </a:solidFill>
              </a:rPr>
              <a:t>Next step: </a:t>
            </a:r>
            <a:r>
              <a:rPr lang="de-DE" altLang="de-DE" sz="1200" dirty="0">
                <a:solidFill>
                  <a:srgbClr val="000000"/>
                </a:solidFill>
              </a:rPr>
              <a:t>in SA2#138 </a:t>
            </a:r>
            <a:r>
              <a:rPr lang="de-DE" altLang="de-DE" sz="1200" dirty="0" smtClean="0">
                <a:solidFill>
                  <a:srgbClr val="000000"/>
                </a:solidFill>
              </a:rPr>
              <a:t>finalize solution description and discuss other solutions if time allows. Proceed with solution evaluation and interim conclusion.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>
                <a:solidFill>
                  <a:srgbClr val="000000"/>
                </a:solidFill>
              </a:rPr>
              <a:t>Key Issues 7/8 (MC-UC switch/BC-UC switch)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>
                <a:solidFill>
                  <a:srgbClr val="000000"/>
                </a:solidFill>
              </a:rPr>
              <a:t>No solution captured.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b="1" dirty="0">
                <a:solidFill>
                  <a:srgbClr val="000000"/>
                </a:solidFill>
              </a:rPr>
              <a:t>Next step: </a:t>
            </a:r>
            <a:r>
              <a:rPr lang="de-DE" altLang="de-DE" sz="1200" dirty="0">
                <a:solidFill>
                  <a:srgbClr val="000000"/>
                </a:solidFill>
              </a:rPr>
              <a:t>in SA2#138 discuss </a:t>
            </a:r>
            <a:r>
              <a:rPr lang="de-DE" altLang="de-DE" sz="1200" dirty="0" smtClean="0">
                <a:solidFill>
                  <a:srgbClr val="000000"/>
                </a:solidFill>
              </a:rPr>
              <a:t>and capture solutions</a:t>
            </a:r>
            <a:r>
              <a:rPr lang="de-DE" altLang="de-DE" sz="1200" dirty="0">
                <a:solidFill>
                  <a:srgbClr val="000000"/>
                </a:solidFill>
              </a:rPr>
              <a:t>, evaluate and </a:t>
            </a:r>
            <a:r>
              <a:rPr lang="de-DE" altLang="de-DE" sz="1200" dirty="0" smtClean="0">
                <a:solidFill>
                  <a:srgbClr val="000000"/>
                </a:solidFill>
              </a:rPr>
              <a:t>proceed with interim conclusions.</a:t>
            </a:r>
            <a:endParaRPr lang="de-DE" altLang="de-DE" sz="1200" dirty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smtClean="0">
                <a:solidFill>
                  <a:srgbClr val="000000"/>
                </a:solidFill>
              </a:rPr>
              <a:t>Key Issue 6 (Local MBS)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 smtClean="0">
                <a:solidFill>
                  <a:srgbClr val="000000"/>
                </a:solidFill>
              </a:rPr>
              <a:t>One solution captured.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b="1" dirty="0" smtClean="0">
                <a:solidFill>
                  <a:srgbClr val="000000"/>
                </a:solidFill>
              </a:rPr>
              <a:t>Next step: </a:t>
            </a:r>
            <a:r>
              <a:rPr lang="de-DE" altLang="de-DE" sz="1200" dirty="0" smtClean="0">
                <a:solidFill>
                  <a:srgbClr val="000000"/>
                </a:solidFill>
              </a:rPr>
              <a:t>if time allows, discuss other solutions if available, evaluate and reach interim conclusions.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smtClean="0">
                <a:solidFill>
                  <a:srgbClr val="000000"/>
                </a:solidFill>
              </a:rPr>
              <a:t>Key </a:t>
            </a:r>
            <a:r>
              <a:rPr lang="de-DE" altLang="de-DE" sz="1600" b="1" dirty="0">
                <a:solidFill>
                  <a:srgbClr val="000000"/>
                </a:solidFill>
              </a:rPr>
              <a:t>Issues </a:t>
            </a:r>
            <a:r>
              <a:rPr lang="de-DE" altLang="de-DE" sz="1600" b="1" dirty="0" smtClean="0">
                <a:solidFill>
                  <a:srgbClr val="000000"/>
                </a:solidFill>
              </a:rPr>
              <a:t>3/4/9 (levels of authorization/QoS/IWK with EPC/eMBMS for Public Safety)</a:t>
            </a:r>
            <a:endParaRPr lang="de-DE" altLang="de-DE" sz="1600" b="1" dirty="0">
              <a:solidFill>
                <a:srgbClr val="000000"/>
              </a:solidFill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>
                <a:solidFill>
                  <a:srgbClr val="000000"/>
                </a:solidFill>
              </a:rPr>
              <a:t>No </a:t>
            </a:r>
            <a:r>
              <a:rPr lang="de-DE" altLang="de-DE" sz="1200" dirty="0" smtClean="0">
                <a:solidFill>
                  <a:srgbClr val="000000"/>
                </a:solidFill>
              </a:rPr>
              <a:t>solution captured.</a:t>
            </a:r>
            <a:endParaRPr lang="de-DE" altLang="de-DE" sz="1200" dirty="0">
              <a:solidFill>
                <a:srgbClr val="000000"/>
              </a:solidFill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b="1" dirty="0">
                <a:solidFill>
                  <a:srgbClr val="000000"/>
                </a:solidFill>
              </a:rPr>
              <a:t>Next step: </a:t>
            </a:r>
            <a:r>
              <a:rPr lang="de-DE" altLang="de-DE" sz="1200" dirty="0" smtClean="0">
                <a:solidFill>
                  <a:srgbClr val="000000"/>
                </a:solidFill>
              </a:rPr>
              <a:t>if time allows, </a:t>
            </a:r>
            <a:r>
              <a:rPr lang="de-DE" altLang="de-DE" sz="1200" dirty="0">
                <a:solidFill>
                  <a:srgbClr val="000000"/>
                </a:solidFill>
              </a:rPr>
              <a:t>discuss </a:t>
            </a:r>
            <a:r>
              <a:rPr lang="de-DE" altLang="de-DE" sz="1200" dirty="0" smtClean="0">
                <a:solidFill>
                  <a:srgbClr val="000000"/>
                </a:solidFill>
              </a:rPr>
              <a:t>solutions if available and time allows, </a:t>
            </a:r>
            <a:r>
              <a:rPr lang="de-DE" altLang="de-DE" sz="1200" dirty="0">
                <a:solidFill>
                  <a:srgbClr val="000000"/>
                </a:solidFill>
              </a:rPr>
              <a:t>evaluate and </a:t>
            </a:r>
            <a:r>
              <a:rPr lang="de-DE" altLang="de-DE" sz="1200" dirty="0" smtClean="0">
                <a:solidFill>
                  <a:srgbClr val="000000"/>
                </a:solidFill>
              </a:rPr>
              <a:t>reach interim conclusion.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de-DE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de-DE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de-DE" sz="12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de-DE" altLang="de-DE" sz="1600" dirty="0" smtClean="0"/>
          </a:p>
        </p:txBody>
      </p:sp>
    </p:spTree>
    <p:extLst>
      <p:ext uri="{BB962C8B-B14F-4D97-AF65-F5344CB8AC3E}">
        <p14:creationId xmlns:p14="http://schemas.microsoft.com/office/powerpoint/2010/main" val="209384903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5"/>
          <p:cNvSpPr>
            <a:spLocks noGrp="1"/>
          </p:cNvSpPr>
          <p:nvPr>
            <p:ph type="title"/>
          </p:nvPr>
        </p:nvSpPr>
        <p:spPr>
          <a:xfrm>
            <a:off x="179388" y="208196"/>
            <a:ext cx="6902348" cy="787400"/>
          </a:xfrm>
        </p:spPr>
        <p:txBody>
          <a:bodyPr/>
          <a:lstStyle/>
          <a:p>
            <a:r>
              <a:rPr lang="en-US" altLang="de-DE" sz="2800" b="1" dirty="0" smtClean="0"/>
              <a:t>FS_5MBS status </a:t>
            </a:r>
            <a:r>
              <a:rPr lang="en-US" altLang="de-DE" sz="2800" b="1" dirty="0"/>
              <a:t>after SA2#136AH (2/2)</a:t>
            </a:r>
            <a:endParaRPr lang="de-DE" altLang="de-DE" sz="2800" b="1" dirty="0"/>
          </a:p>
        </p:txBody>
      </p:sp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400784"/>
            <a:ext cx="8554481" cy="4824918"/>
          </a:xfrm>
        </p:spPr>
        <p:txBody>
          <a:bodyPr/>
          <a:lstStyle/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r>
              <a:rPr lang="en-US" sz="1600" b="1" dirty="0">
                <a:ea typeface="+mn-ea"/>
                <a:cs typeface="+mn-cs"/>
              </a:rPr>
              <a:t>RAN impacts and dependencies</a:t>
            </a:r>
            <a:r>
              <a:rPr lang="en-US" sz="1600" dirty="0">
                <a:ea typeface="+mn-ea"/>
                <a:cs typeface="+mn-cs"/>
              </a:rPr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200" dirty="0"/>
              <a:t>Most of the key issues may lead to RAN impact</a:t>
            </a:r>
            <a:r>
              <a:rPr lang="en-US" sz="1200" dirty="0" smtClean="0"/>
              <a:t>.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600" b="1" dirty="0" smtClean="0"/>
              <a:t>Contentious </a:t>
            </a:r>
            <a:r>
              <a:rPr lang="de-DE" sz="1600" b="1" dirty="0"/>
              <a:t>Issue</a:t>
            </a:r>
            <a:r>
              <a:rPr lang="de-DE" sz="1600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200" dirty="0"/>
              <a:t>S</a:t>
            </a:r>
            <a:r>
              <a:rPr lang="en-US" sz="1200" dirty="0" smtClean="0"/>
              <a:t>election of architectural option.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200" dirty="0" smtClean="0"/>
              <a:t>Selection of solution(s) for MBS session establishment/management.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 smtClean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600" b="1" dirty="0" smtClean="0"/>
              <a:t>Focus for the Next Meeting (SA2#138)</a:t>
            </a:r>
            <a:r>
              <a:rPr lang="de-DE" sz="1600" dirty="0" smtClean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200" dirty="0" smtClean="0"/>
              <a:t>No new key issues.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200" dirty="0"/>
              <a:t>Prioritize </a:t>
            </a:r>
            <a:r>
              <a:rPr lang="en-US" sz="1200" dirty="0">
                <a:solidFill>
                  <a:srgbClr val="000000"/>
                </a:solidFill>
              </a:rPr>
              <a:t>solutions for Key Issue 2 (Levels of </a:t>
            </a:r>
            <a:r>
              <a:rPr lang="en-US" sz="1200" dirty="0" smtClean="0">
                <a:solidFill>
                  <a:srgbClr val="000000"/>
                </a:solidFill>
              </a:rPr>
              <a:t>services), KI1 (MBS session management) and KI7 (MC-UC switch). 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 smtClean="0">
                <a:solidFill>
                  <a:srgbClr val="000000"/>
                </a:solidFill>
              </a:rPr>
              <a:t>	Complete solution descriptions and list RAN impacts for which feedback is needed. Liaise RAN WGs as needed.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 smtClean="0">
                <a:solidFill>
                  <a:srgbClr val="000000"/>
                </a:solidFill>
              </a:rPr>
              <a:t>	Start solution evaluations and draw interim conclusions.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200" dirty="0" smtClean="0">
                <a:solidFill>
                  <a:srgbClr val="000000"/>
                </a:solidFill>
              </a:rPr>
              <a:t>If time allows, address other Key Issues and related solutions.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rgbClr val="000000"/>
                </a:solidFill>
              </a:rPr>
              <a:t>	</a:t>
            </a:r>
            <a:r>
              <a:rPr lang="en-US" sz="1200" dirty="0" smtClean="0">
                <a:solidFill>
                  <a:srgbClr val="000000"/>
                </a:solidFill>
              </a:rPr>
              <a:t>Evaluate solutions and capture conclusions.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de-DE" altLang="de-DE" sz="1200" b="1" i="1" dirty="0" smtClean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600" b="1" dirty="0" smtClean="0"/>
              <a:t>Overall </a:t>
            </a:r>
            <a:r>
              <a:rPr lang="en-US" altLang="zh-CN" sz="1600" b="1" dirty="0"/>
              <a:t>Plan</a:t>
            </a:r>
            <a:r>
              <a:rPr lang="en-US" altLang="zh-CN" sz="16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 smtClean="0">
                <a:solidFill>
                  <a:srgbClr val="000000"/>
                </a:solidFill>
              </a:rPr>
              <a:t>2020Q2: </a:t>
            </a:r>
          </a:p>
          <a:p>
            <a:pPr marL="457200" lvl="1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altLang="zh-CN" sz="1200" dirty="0">
                <a:solidFill>
                  <a:srgbClr val="000000"/>
                </a:solidFill>
              </a:rPr>
              <a:t>	</a:t>
            </a:r>
            <a:r>
              <a:rPr lang="en-US" altLang="zh-CN" sz="1200" dirty="0" smtClean="0">
                <a:solidFill>
                  <a:srgbClr val="000000"/>
                </a:solidFill>
              </a:rPr>
              <a:t>Complete </a:t>
            </a:r>
            <a:r>
              <a:rPr lang="en-US" altLang="zh-CN" sz="1200" dirty="0">
                <a:solidFill>
                  <a:srgbClr val="000000"/>
                </a:solidFill>
              </a:rPr>
              <a:t>description of existing </a:t>
            </a:r>
            <a:r>
              <a:rPr lang="en-US" altLang="zh-CN" sz="1200" dirty="0" smtClean="0">
                <a:solidFill>
                  <a:srgbClr val="000000"/>
                </a:solidFill>
              </a:rPr>
              <a:t>solutions and new solutions with strong support for most important KIs (KI2/1/7). </a:t>
            </a:r>
          </a:p>
          <a:p>
            <a:pPr marL="457200" lvl="1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altLang="zh-CN" sz="1200" dirty="0" smtClean="0">
                <a:solidFill>
                  <a:srgbClr val="000000"/>
                </a:solidFill>
              </a:rPr>
              <a:t>	</a:t>
            </a:r>
            <a:r>
              <a:rPr lang="en-US" sz="1200" dirty="0" smtClean="0">
                <a:solidFill>
                  <a:srgbClr val="000000"/>
                </a:solidFill>
              </a:rPr>
              <a:t>Start solutions and architecture options </a:t>
            </a:r>
            <a:r>
              <a:rPr lang="en-US" sz="1200" dirty="0">
                <a:solidFill>
                  <a:srgbClr val="000000"/>
                </a:solidFill>
              </a:rPr>
              <a:t>evaluations and draw interim </a:t>
            </a:r>
            <a:r>
              <a:rPr lang="en-US" sz="1200" dirty="0" smtClean="0">
                <a:solidFill>
                  <a:srgbClr val="000000"/>
                </a:solidFill>
              </a:rPr>
              <a:t>conclusions for most important KIs.</a:t>
            </a:r>
          </a:p>
          <a:p>
            <a:pPr marL="457200" lvl="1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1200" dirty="0">
                <a:solidFill>
                  <a:srgbClr val="000000"/>
                </a:solidFill>
              </a:rPr>
              <a:t>	</a:t>
            </a:r>
            <a:r>
              <a:rPr lang="en-US" altLang="zh-CN" sz="1200" dirty="0">
                <a:solidFill>
                  <a:srgbClr val="000000"/>
                </a:solidFill>
              </a:rPr>
              <a:t>If time allows, address solutions for other </a:t>
            </a:r>
            <a:r>
              <a:rPr lang="en-US" altLang="zh-CN" sz="1200" dirty="0" smtClean="0">
                <a:solidFill>
                  <a:srgbClr val="000000"/>
                </a:solidFill>
              </a:rPr>
              <a:t>KIs.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 smtClean="0">
                <a:solidFill>
                  <a:srgbClr val="000000"/>
                </a:solidFill>
              </a:rPr>
              <a:t>TR 23.757 and WID expected to be sent to SA#88 </a:t>
            </a:r>
            <a:r>
              <a:rPr lang="en-US" altLang="zh-CN" sz="1200" dirty="0" smtClean="0"/>
              <a:t>for approval.</a:t>
            </a:r>
            <a:endParaRPr lang="en-US" altLang="zh-CN" sz="1200" dirty="0"/>
          </a:p>
          <a:p>
            <a:pPr marL="457200" lvl="1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altLang="zh-CN" sz="1200" dirty="0" smtClean="0">
                <a:solidFill>
                  <a:srgbClr val="000000"/>
                </a:solidFill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416366087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7306</TotalTime>
  <Words>1921</Words>
  <Application>Microsoft Office PowerPoint</Application>
  <PresentationFormat>全屏显示(4:3)</PresentationFormat>
  <Paragraphs>262</Paragraphs>
  <Slides>12</Slides>
  <Notes>11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18" baseType="lpstr">
      <vt:lpstr>Arial </vt:lpstr>
      <vt:lpstr>宋体</vt:lpstr>
      <vt:lpstr>Arial</vt:lpstr>
      <vt:lpstr>Calibri</vt:lpstr>
      <vt:lpstr>Times New Roman</vt:lpstr>
      <vt:lpstr>Office Theme</vt:lpstr>
      <vt:lpstr>FS_5MBS Status Report</vt:lpstr>
      <vt:lpstr>PowerPoint 演示文稿</vt:lpstr>
      <vt:lpstr>FS_5MBS status after SA2#140e (1/3)</vt:lpstr>
      <vt:lpstr>FS_5MBS status after SA2#140e (2/3)</vt:lpstr>
      <vt:lpstr>FS_5MBS status after SA2#140e (3/3)</vt:lpstr>
      <vt:lpstr>backup</vt:lpstr>
      <vt:lpstr>FS_5MBS status at SA#87</vt:lpstr>
      <vt:lpstr>FS_5MBS status after SA2#136AH (1/2)</vt:lpstr>
      <vt:lpstr>FS_5MBS status after SA2#136AH (2/2)</vt:lpstr>
      <vt:lpstr>FS_5MBS status after SA2#139E (1/3)</vt:lpstr>
      <vt:lpstr>FS_5MBS status after SA2#139E (2/3)</vt:lpstr>
      <vt:lpstr>FS_5MBS status after SA2#139E (3/3)</vt:lpstr>
    </vt:vector>
  </TitlesOfParts>
  <Company>3GPP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Huawei User revision</cp:lastModifiedBy>
  <cp:revision>1510</cp:revision>
  <dcterms:created xsi:type="dcterms:W3CDTF">2008-08-30T09:32:10Z</dcterms:created>
  <dcterms:modified xsi:type="dcterms:W3CDTF">2020-09-03T04:42:34Z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2c7635f8-94c0-4125-af53-3ffb066031e5</vt:lpwstr>
  </property>
  <property fmtid="{D5CDD505-2E9C-101B-9397-08002B2CF9AE}" pid="3" name="CTP_TimeStamp">
    <vt:lpwstr>2020-01-29 20:41:49Z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  <property fmtid="{D5CDD505-2E9C-101B-9397-08002B2CF9AE}" pid="8" name="_2015_ms_pID_725343">
    <vt:lpwstr>(3)eiaUX8lw7FhQA9cUIqG2yemRsS92hzYTRlga41EGCUQFD/ZZCifAbA2F6SsQhxd7yPKIFVgE
Metnvxpn4qHSg5iazIXQ7Fq0DLQ9YiZJbG+XH1ygzKMAe4FDpp62aOn8yPStn9yI/pfntSe+
sSjYwodIyf7mC37PBM5TSfWYgiiG0VpQphDY9hd3hyC1gCe3HTB+TKcXLFt+CHWP5xqIsL/w
MpBa4e56F9a/+SZCYG</vt:lpwstr>
  </property>
  <property fmtid="{D5CDD505-2E9C-101B-9397-08002B2CF9AE}" pid="9" name="_2015_ms_pID_7253431">
    <vt:lpwstr>negocLvw08QroJSi3N1oV1ZNH/pWn7GWP0A3lcmVPDdfysn0ioGB/k
8D+YH8BL3PmZOln8XPAy/euH9aWrr79zCVsgr9PeghRfcIvvSG8u0/ZDC77lfZSuoVXUbzei
u9QAlxchK79Kl3WHHyAYGCrhoh8BBbIDwPe73nB5JOuhsjii/EOeJuly3VwWZpNBFWkUojdF
UuoluS/zVp5k0BJnJTgLaHi7yZFlRVywhmlR</vt:lpwstr>
  </property>
  <property fmtid="{D5CDD505-2E9C-101B-9397-08002B2CF9AE}" pid="10" name="_2015_ms_pID_7253432">
    <vt:lpwstr>YQ==</vt:lpwstr>
  </property>
  <property fmtid="{D5CDD505-2E9C-101B-9397-08002B2CF9AE}" pid="11" name="_readonly">
    <vt:lpwstr/>
  </property>
  <property fmtid="{D5CDD505-2E9C-101B-9397-08002B2CF9AE}" pid="12" name="_change">
    <vt:lpwstr/>
  </property>
  <property fmtid="{D5CDD505-2E9C-101B-9397-08002B2CF9AE}" pid="13" name="_full-control">
    <vt:lpwstr/>
  </property>
  <property fmtid="{D5CDD505-2E9C-101B-9397-08002B2CF9AE}" pid="14" name="sflag">
    <vt:lpwstr>1599052311</vt:lpwstr>
  </property>
</Properties>
</file>