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
    <Relationship Id="rId3" Type="http://schemas.openxmlformats.org/package/2006/relationships/metadata/core-properties" Target="docProps/core.xml"/>
    <Relationship Id="rId2" Type="http://schemas.openxmlformats.org/package/2006/relationships/metadata/thumbnail" Target="docProps/thumbnail.jpeg"/>
    <Relationship Id="rId1" Type="http://schemas.openxmlformats.org/officeDocument/2006/relationships/officeDocument" Target="ppt/presentation.xml"/>
    <Relationship Id="rId4" Type="http://schemas.openxmlformats.org/officeDocument/2006/relationships/extended-properties" Target="docProps/app.xml"/>
  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0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625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923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633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69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983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5642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902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525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2794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502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239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727C4-8121-4F16-90E6-EB61D9F25C3E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10811-6447-48C7-9A3E-02070703F1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133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Way forward </a:t>
            </a:r>
            <a:r>
              <a:rPr lang="en-US" altLang="zh-CN" dirty="0"/>
              <a:t>on “LDNSR placement ”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Hui Ni (</a:t>
            </a:r>
            <a:r>
              <a:rPr lang="en-US" altLang="zh-CN" dirty="0" smtClean="0"/>
              <a:t>Rapporteur)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1617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</a:t>
            </a:r>
            <a:endParaRPr lang="zh-CN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427259"/>
            <a:ext cx="10690124" cy="4749704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sz="2000" dirty="0" smtClean="0"/>
              <a:t>Solution </a:t>
            </a:r>
            <a:r>
              <a:rPr lang="en-US" altLang="zh-CN" sz="2000" dirty="0" smtClean="0"/>
              <a:t>22 uses a “LDNSR” to:</a:t>
            </a:r>
          </a:p>
          <a:p>
            <a:pPr lvl="1"/>
            <a:r>
              <a:rPr lang="en-US" altLang="zh-CN" sz="1800" dirty="0" smtClean="0"/>
              <a:t>1) receive </a:t>
            </a:r>
            <a:r>
              <a:rPr lang="en-US" altLang="zh-CN" sz="1800" dirty="0" smtClean="0"/>
              <a:t>DNS queries from UE</a:t>
            </a:r>
          </a:p>
          <a:p>
            <a:pPr lvl="1"/>
            <a:r>
              <a:rPr lang="en-US" altLang="zh-CN" sz="1800" dirty="0" smtClean="0"/>
              <a:t>2) obtain </a:t>
            </a:r>
            <a:r>
              <a:rPr lang="en-US" altLang="zh-CN" sz="1800" dirty="0" smtClean="0"/>
              <a:t>ECS option/L-DNS server IP from the SMF</a:t>
            </a:r>
          </a:p>
          <a:p>
            <a:pPr lvl="1"/>
            <a:r>
              <a:rPr lang="en-US" altLang="zh-CN" sz="1800" dirty="0" smtClean="0"/>
              <a:t>3) insert </a:t>
            </a:r>
            <a:r>
              <a:rPr lang="en-US" altLang="zh-CN" sz="1800" dirty="0" smtClean="0"/>
              <a:t>ECS option into DNS query then send to other DNS servers for EAS </a:t>
            </a:r>
            <a:r>
              <a:rPr lang="en-US" altLang="zh-CN" sz="1800" dirty="0" smtClean="0"/>
              <a:t>resolve, or, send </a:t>
            </a:r>
            <a:r>
              <a:rPr lang="en-US" altLang="zh-CN" sz="1800" dirty="0" smtClean="0"/>
              <a:t>a DNS query to L-DNS server for EAS </a:t>
            </a:r>
            <a:r>
              <a:rPr lang="en-US" altLang="zh-CN" sz="1800" dirty="0" smtClean="0"/>
              <a:t>resolve</a:t>
            </a:r>
          </a:p>
          <a:p>
            <a:pPr lvl="1"/>
            <a:r>
              <a:rPr lang="en-US" altLang="zh-CN" sz="1800" dirty="0" smtClean="0"/>
              <a:t>4) trigger SMF to perform ULCL/BP insertion</a:t>
            </a:r>
            <a:endParaRPr lang="en-US" altLang="zh-CN" sz="1800" dirty="0" smtClean="0"/>
          </a:p>
          <a:p>
            <a:r>
              <a:rPr lang="en-US" altLang="zh-CN" sz="2200" dirty="0" smtClean="0"/>
              <a:t>Solution 22 is proposed by multiple companies as conclusion of DNS based EAS discovery in session breakout case. But </a:t>
            </a:r>
            <a:r>
              <a:rPr lang="en-US" altLang="zh-CN" sz="2200" dirty="0"/>
              <a:t>o</a:t>
            </a:r>
            <a:r>
              <a:rPr lang="en-US" altLang="zh-CN" sz="2200" dirty="0" smtClean="0"/>
              <a:t>ne key EN on LDNSR placement should be resolved:</a:t>
            </a:r>
          </a:p>
          <a:p>
            <a:pPr lvl="1"/>
            <a:r>
              <a:rPr lang="en-GB" altLang="zh-CN" sz="2000" dirty="0">
                <a:solidFill>
                  <a:srgbClr val="FF0000"/>
                </a:solidFill>
              </a:rPr>
              <a:t>Editor's note:	It's FFS whether the LDNSR can be integrated into SMF or UPF.</a:t>
            </a:r>
            <a:endParaRPr lang="zh-CN" altLang="zh-CN" sz="2000" dirty="0">
              <a:solidFill>
                <a:srgbClr val="FF0000"/>
              </a:solidFill>
            </a:endParaRPr>
          </a:p>
          <a:p>
            <a:r>
              <a:rPr lang="en-US" altLang="zh-CN" sz="2200" dirty="0" smtClean="0"/>
              <a:t>3 papers updated solution 22 with different options</a:t>
            </a:r>
          </a:p>
          <a:p>
            <a:pPr lvl="1"/>
            <a:r>
              <a:rPr lang="en-US" altLang="zh-CN" sz="1800" dirty="0" smtClean="0"/>
              <a:t>S2-2004963(</a:t>
            </a:r>
            <a:r>
              <a:rPr lang="en-GB" altLang="zh-CN" sz="1800" dirty="0"/>
              <a:t>Ericsson</a:t>
            </a:r>
            <a:r>
              <a:rPr lang="en-US" altLang="zh-CN" sz="1800" dirty="0" smtClean="0"/>
              <a:t>) assumes LDNSR is in SMF</a:t>
            </a:r>
          </a:p>
          <a:p>
            <a:pPr lvl="1"/>
            <a:r>
              <a:rPr lang="en-US" altLang="zh-CN" sz="1800" dirty="0" smtClean="0"/>
              <a:t>S2-2005048(NTT DCM) assumes LDNSR is a standalone NF</a:t>
            </a:r>
          </a:p>
          <a:p>
            <a:pPr lvl="1"/>
            <a:r>
              <a:rPr lang="en-US" altLang="zh-CN" sz="1800" dirty="0" smtClean="0"/>
              <a:t>S2-2005364(Huawei) assumes LDNSR is in UPF</a:t>
            </a:r>
          </a:p>
          <a:p>
            <a:r>
              <a:rPr lang="en-US" altLang="zh-CN" sz="2200" dirty="0" smtClean="0"/>
              <a:t>Pros/cons of each option </a:t>
            </a:r>
            <a:r>
              <a:rPr lang="en-US" altLang="zh-CN" sz="2200" dirty="0"/>
              <a:t>are analyzed in </a:t>
            </a:r>
            <a:endParaRPr lang="en-US" altLang="zh-CN" sz="2200" dirty="0" smtClean="0"/>
          </a:p>
          <a:p>
            <a:pPr lvl="1"/>
            <a:r>
              <a:rPr lang="en-US" altLang="zh-CN" sz="1800" dirty="0" smtClean="0"/>
              <a:t>Ericsson S2-2004955</a:t>
            </a:r>
          </a:p>
          <a:p>
            <a:pPr lvl="1"/>
            <a:r>
              <a:rPr lang="en-US" altLang="zh-CN" sz="1800" dirty="0"/>
              <a:t>DCM </a:t>
            </a:r>
            <a:r>
              <a:rPr lang="en-US" altLang="zh-CN" sz="1800" dirty="0" smtClean="0"/>
              <a:t>S2-2005046</a:t>
            </a:r>
            <a:endParaRPr lang="en-US" altLang="zh-CN" sz="1800" dirty="0"/>
          </a:p>
          <a:p>
            <a:pPr lvl="1"/>
            <a:r>
              <a:rPr lang="en-US" altLang="zh-CN" sz="1800" dirty="0"/>
              <a:t>CMCC S2-2005195</a:t>
            </a:r>
          </a:p>
          <a:p>
            <a:pPr lvl="1"/>
            <a:r>
              <a:rPr lang="en-US" altLang="zh-CN" sz="1800" dirty="0" smtClean="0"/>
              <a:t>HW S2-2005364</a:t>
            </a:r>
          </a:p>
          <a:p>
            <a:pPr lvl="1"/>
            <a:r>
              <a:rPr lang="en-US" altLang="zh-CN" sz="1800" dirty="0" smtClean="0"/>
              <a:t>VDF S2-2005855</a:t>
            </a:r>
          </a:p>
          <a:p>
            <a:pPr lvl="1"/>
            <a:endParaRPr lang="en-US" altLang="zh-CN" sz="1800" dirty="0"/>
          </a:p>
          <a:p>
            <a:pPr lvl="1"/>
            <a:endParaRPr lang="zh-CN" altLang="en-US" sz="1800" dirty="0"/>
          </a:p>
        </p:txBody>
      </p:sp>
      <p:grpSp>
        <p:nvGrpSpPr>
          <p:cNvPr id="5" name="画布 225"/>
          <p:cNvGrpSpPr/>
          <p:nvPr/>
        </p:nvGrpSpPr>
        <p:grpSpPr>
          <a:xfrm>
            <a:off x="7617349" y="4022725"/>
            <a:ext cx="3443413" cy="2022295"/>
            <a:chOff x="0" y="0"/>
            <a:chExt cx="5890260" cy="3428365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5890260" cy="3428365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7" name="Text Box 120"/>
            <p:cNvSpPr txBox="1">
              <a:spLocks noChangeArrowheads="1"/>
            </p:cNvSpPr>
            <p:nvPr/>
          </p:nvSpPr>
          <p:spPr bwMode="auto">
            <a:xfrm>
              <a:off x="1852295" y="0"/>
              <a:ext cx="659130" cy="411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hangingPunct="0">
                <a:spcAft>
                  <a:spcPts val="900"/>
                </a:spcAft>
              </a:pPr>
              <a:r>
                <a:rPr lang="en-GB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C-DNS server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8" name="Text Box 121"/>
            <p:cNvSpPr txBox="1">
              <a:spLocks noChangeArrowheads="1"/>
            </p:cNvSpPr>
            <p:nvPr/>
          </p:nvSpPr>
          <p:spPr bwMode="auto">
            <a:xfrm>
              <a:off x="1839595" y="3011805"/>
              <a:ext cx="685165" cy="4165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hangingPunct="0">
                <a:spcBef>
                  <a:spcPts val="500"/>
                </a:spcBef>
                <a:spcAft>
                  <a:spcPts val="0"/>
                </a:spcAft>
              </a:pPr>
              <a:r>
                <a:rPr lang="en-GB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UE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9" name="Text Box 122"/>
            <p:cNvSpPr txBox="1">
              <a:spLocks noChangeArrowheads="1"/>
            </p:cNvSpPr>
            <p:nvPr/>
          </p:nvSpPr>
          <p:spPr bwMode="auto">
            <a:xfrm>
              <a:off x="3787140" y="2279015"/>
              <a:ext cx="666115" cy="4216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hangingPunct="0">
                <a:spcAft>
                  <a:spcPts val="900"/>
                </a:spcAft>
              </a:pPr>
              <a:r>
                <a:rPr lang="en-GB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L-DNS resolver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10" name="Text Box 123"/>
            <p:cNvSpPr txBox="1">
              <a:spLocks noChangeArrowheads="1"/>
            </p:cNvSpPr>
            <p:nvPr/>
          </p:nvSpPr>
          <p:spPr bwMode="auto">
            <a:xfrm>
              <a:off x="704850" y="814070"/>
              <a:ext cx="641350" cy="4216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hangingPunct="0">
                <a:spcBef>
                  <a:spcPts val="500"/>
                </a:spcBef>
                <a:spcAft>
                  <a:spcPts val="0"/>
                </a:spcAft>
              </a:pPr>
              <a:r>
                <a:rPr lang="en-GB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SMF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11" name="AutoShape 124"/>
            <p:cNvCxnSpPr>
              <a:cxnSpLocks noChangeShapeType="1"/>
              <a:stCxn id="13" idx="0"/>
              <a:endCxn id="7" idx="2"/>
            </p:cNvCxnSpPr>
            <p:nvPr/>
          </p:nvCxnSpPr>
          <p:spPr bwMode="auto">
            <a:xfrm flipV="1">
              <a:off x="2181860" y="411480"/>
              <a:ext cx="635" cy="400050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 Box 125"/>
            <p:cNvSpPr txBox="1">
              <a:spLocks noChangeArrowheads="1"/>
            </p:cNvSpPr>
            <p:nvPr/>
          </p:nvSpPr>
          <p:spPr bwMode="auto">
            <a:xfrm>
              <a:off x="2254885" y="484505"/>
              <a:ext cx="717550" cy="275590"/>
            </a:xfrm>
            <a:prstGeom prst="rect">
              <a:avLst/>
            </a:prstGeom>
            <a:solidFill>
              <a:srgbClr val="FFFFFF"/>
            </a:solidFill>
            <a:ln w="9525">
              <a:pattFill prst="pct5">
                <a:fgClr>
                  <a:srgbClr val="FFFFFF"/>
                </a:fgClr>
                <a:bgClr>
                  <a:srgbClr val="FFFFFF"/>
                </a:bgClr>
              </a:patt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en-GB" sz="400" dirty="0">
                  <a:solidFill>
                    <a:srgbClr val="00B0F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(1)</a:t>
              </a:r>
              <a:endParaRPr lang="zh-CN" sz="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  <a:p>
              <a:pPr hangingPunct="0">
                <a:spcAft>
                  <a:spcPts val="900"/>
                </a:spcAft>
              </a:pPr>
              <a:r>
                <a:rPr lang="en-GB" sz="4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</a:rPr>
                <a:t> </a:t>
              </a:r>
              <a:endParaRPr lang="zh-CN" sz="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13" name="Text Box 126"/>
            <p:cNvSpPr txBox="1">
              <a:spLocks noChangeArrowheads="1"/>
            </p:cNvSpPr>
            <p:nvPr/>
          </p:nvSpPr>
          <p:spPr bwMode="auto">
            <a:xfrm>
              <a:off x="1849755" y="811530"/>
              <a:ext cx="663575" cy="42672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hangingPunct="0">
                <a:spcBef>
                  <a:spcPts val="500"/>
                </a:spcBef>
                <a:spcAft>
                  <a:spcPts val="0"/>
                </a:spcAft>
              </a:pPr>
              <a:r>
                <a:rPr lang="en-GB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LDNSR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14" name="Text Box 127"/>
            <p:cNvSpPr txBox="1">
              <a:spLocks noChangeArrowheads="1"/>
            </p:cNvSpPr>
            <p:nvPr/>
          </p:nvSpPr>
          <p:spPr bwMode="auto">
            <a:xfrm>
              <a:off x="1812290" y="1567180"/>
              <a:ext cx="682625" cy="4248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hangingPunct="0">
                <a:spcAft>
                  <a:spcPts val="900"/>
                </a:spcAft>
              </a:pPr>
              <a:r>
                <a:rPr lang="en-GB" sz="4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Remote PSA</a:t>
              </a:r>
              <a:endParaRPr lang="zh-CN" sz="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15" name="AutoShape 128"/>
            <p:cNvCxnSpPr>
              <a:cxnSpLocks noChangeShapeType="1"/>
              <a:stCxn id="13" idx="3"/>
              <a:endCxn id="9" idx="0"/>
            </p:cNvCxnSpPr>
            <p:nvPr/>
          </p:nvCxnSpPr>
          <p:spPr bwMode="auto">
            <a:xfrm>
              <a:off x="2513330" y="1024890"/>
              <a:ext cx="1607185" cy="1254125"/>
            </a:xfrm>
            <a:prstGeom prst="bentConnector2">
              <a:avLst/>
            </a:prstGeom>
            <a:noFill/>
            <a:ln w="9525">
              <a:solidFill>
                <a:srgbClr val="823B0B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129"/>
            <p:cNvSpPr txBox="1">
              <a:spLocks noChangeArrowheads="1"/>
            </p:cNvSpPr>
            <p:nvPr/>
          </p:nvSpPr>
          <p:spPr bwMode="auto">
            <a:xfrm>
              <a:off x="1805940" y="2277110"/>
              <a:ext cx="683260" cy="4235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hangingPunct="0">
                <a:spcAft>
                  <a:spcPts val="900"/>
                </a:spcAft>
              </a:pPr>
              <a:r>
                <a:rPr lang="en-GB" sz="4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ULCL/BP</a:t>
              </a:r>
              <a:endParaRPr lang="zh-CN" sz="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cxnSp>
          <p:nvCxnSpPr>
            <p:cNvPr id="17" name="AutoShape 130"/>
            <p:cNvCxnSpPr>
              <a:cxnSpLocks noChangeShapeType="1"/>
              <a:stCxn id="16" idx="3"/>
              <a:endCxn id="9" idx="1"/>
            </p:cNvCxnSpPr>
            <p:nvPr/>
          </p:nvCxnSpPr>
          <p:spPr bwMode="auto">
            <a:xfrm>
              <a:off x="2489200" y="2489200"/>
              <a:ext cx="1297940" cy="6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Text Box 131"/>
            <p:cNvSpPr txBox="1">
              <a:spLocks noChangeArrowheads="1"/>
            </p:cNvSpPr>
            <p:nvPr/>
          </p:nvSpPr>
          <p:spPr bwMode="auto">
            <a:xfrm>
              <a:off x="2995295" y="822325"/>
              <a:ext cx="590550" cy="262255"/>
            </a:xfrm>
            <a:prstGeom prst="rect">
              <a:avLst/>
            </a:prstGeom>
            <a:noFill/>
            <a:ln w="9525">
              <a:pattFill prst="pct5">
                <a:fgClr>
                  <a:srgbClr val="FFFFFF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en-GB" sz="400">
                  <a:solidFill>
                    <a:srgbClr val="C4591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(2) 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19" name="Text Box 132"/>
            <p:cNvSpPr txBox="1">
              <a:spLocks noChangeArrowheads="1"/>
            </p:cNvSpPr>
            <p:nvPr/>
          </p:nvSpPr>
          <p:spPr bwMode="auto">
            <a:xfrm>
              <a:off x="2119630" y="1270635"/>
              <a:ext cx="595630" cy="264795"/>
            </a:xfrm>
            <a:prstGeom prst="rect">
              <a:avLst/>
            </a:prstGeom>
            <a:noFill/>
            <a:ln w="9525">
              <a:pattFill prst="pct5">
                <a:fgClr>
                  <a:srgbClr val="FFFFFF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en-GB" sz="40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 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20" name="Text Box 133"/>
            <p:cNvSpPr txBox="1">
              <a:spLocks noChangeArrowheads="1"/>
            </p:cNvSpPr>
            <p:nvPr/>
          </p:nvSpPr>
          <p:spPr bwMode="auto">
            <a:xfrm>
              <a:off x="2812415" y="2263775"/>
              <a:ext cx="682625" cy="4286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hangingPunct="0">
                <a:spcAft>
                  <a:spcPts val="900"/>
                </a:spcAft>
              </a:pPr>
              <a:r>
                <a:rPr lang="en-GB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Local PSA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21" name="AutoShape 134"/>
            <p:cNvCxnSpPr>
              <a:cxnSpLocks noChangeShapeType="1"/>
              <a:stCxn id="13" idx="1"/>
              <a:endCxn id="10" idx="3"/>
            </p:cNvCxnSpPr>
            <p:nvPr/>
          </p:nvCxnSpPr>
          <p:spPr bwMode="auto">
            <a:xfrm flipH="1">
              <a:off x="1346200" y="1024890"/>
              <a:ext cx="503555" cy="6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135"/>
            <p:cNvCxnSpPr>
              <a:cxnSpLocks noChangeShapeType="1"/>
              <a:stCxn id="13" idx="2"/>
              <a:endCxn id="8" idx="0"/>
            </p:cNvCxnSpPr>
            <p:nvPr/>
          </p:nvCxnSpPr>
          <p:spPr bwMode="auto">
            <a:xfrm>
              <a:off x="2181860" y="1238250"/>
              <a:ext cx="635" cy="1773555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136"/>
            <p:cNvCxnSpPr>
              <a:cxnSpLocks noChangeShapeType="1"/>
            </p:cNvCxnSpPr>
            <p:nvPr/>
          </p:nvCxnSpPr>
          <p:spPr bwMode="auto">
            <a:xfrm>
              <a:off x="286385" y="2346960"/>
              <a:ext cx="556895" cy="635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137"/>
            <p:cNvCxnSpPr>
              <a:cxnSpLocks noChangeShapeType="1"/>
            </p:cNvCxnSpPr>
            <p:nvPr/>
          </p:nvCxnSpPr>
          <p:spPr bwMode="auto">
            <a:xfrm>
              <a:off x="300355" y="2590800"/>
              <a:ext cx="556895" cy="635"/>
            </a:xfrm>
            <a:prstGeom prst="straightConnector1">
              <a:avLst/>
            </a:prstGeom>
            <a:noFill/>
            <a:ln w="9525">
              <a:solidFill>
                <a:srgbClr val="823B0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5" name="Text Box 138"/>
            <p:cNvSpPr txBox="1">
              <a:spLocks noChangeArrowheads="1"/>
            </p:cNvSpPr>
            <p:nvPr/>
          </p:nvSpPr>
          <p:spPr bwMode="auto">
            <a:xfrm>
              <a:off x="880110" y="2200275"/>
              <a:ext cx="685800" cy="834390"/>
            </a:xfrm>
            <a:prstGeom prst="rect">
              <a:avLst/>
            </a:prstGeom>
            <a:noFill/>
            <a:ln w="9525">
              <a:pattFill prst="pct5">
                <a:fgClr>
                  <a:srgbClr val="FFFFFF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en-GB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Option 1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  <a:p>
              <a:pPr hangingPunct="0">
                <a:spcAft>
                  <a:spcPts val="900"/>
                </a:spcAft>
              </a:pPr>
              <a:r>
                <a:rPr lang="en-GB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Option 2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  <a:p>
              <a:pPr hangingPunct="0">
                <a:spcAft>
                  <a:spcPts val="900"/>
                </a:spcAft>
              </a:pPr>
              <a:r>
                <a:rPr lang="en-GB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Option 3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26" name="AutoShape 139"/>
            <p:cNvCxnSpPr>
              <a:cxnSpLocks noChangeShapeType="1"/>
            </p:cNvCxnSpPr>
            <p:nvPr/>
          </p:nvCxnSpPr>
          <p:spPr bwMode="auto">
            <a:xfrm rot="16200000">
              <a:off x="2831465" y="1912620"/>
              <a:ext cx="635635" cy="1573530"/>
            </a:xfrm>
            <a:prstGeom prst="bentConnector2">
              <a:avLst/>
            </a:prstGeom>
            <a:noFill/>
            <a:ln w="9525">
              <a:solidFill>
                <a:srgbClr val="7030A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" name="Text Box 140"/>
            <p:cNvSpPr txBox="1">
              <a:spLocks noChangeArrowheads="1"/>
            </p:cNvSpPr>
            <p:nvPr/>
          </p:nvSpPr>
          <p:spPr bwMode="auto">
            <a:xfrm>
              <a:off x="3422650" y="2141855"/>
              <a:ext cx="802005" cy="246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en-GB" sz="400">
                  <a:solidFill>
                    <a:srgbClr val="7030A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(3)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28" name="AutoShape 141"/>
            <p:cNvCxnSpPr>
              <a:cxnSpLocks noChangeShapeType="1"/>
            </p:cNvCxnSpPr>
            <p:nvPr/>
          </p:nvCxnSpPr>
          <p:spPr bwMode="auto">
            <a:xfrm>
              <a:off x="312420" y="2850515"/>
              <a:ext cx="549910" cy="635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142"/>
            <p:cNvCxnSpPr>
              <a:cxnSpLocks noChangeShapeType="1"/>
            </p:cNvCxnSpPr>
            <p:nvPr/>
          </p:nvCxnSpPr>
          <p:spPr bwMode="auto">
            <a:xfrm>
              <a:off x="1416685" y="878205"/>
              <a:ext cx="377190" cy="6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Text Box 143"/>
            <p:cNvSpPr txBox="1">
              <a:spLocks noChangeArrowheads="1"/>
            </p:cNvSpPr>
            <p:nvPr/>
          </p:nvSpPr>
          <p:spPr bwMode="auto">
            <a:xfrm>
              <a:off x="1182370" y="628650"/>
              <a:ext cx="1010920" cy="275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pattFill prst="pct5">
                    <a:fgClr>
                      <a:srgbClr val="FFFFFF"/>
                    </a:fgClr>
                    <a:bgClr>
                      <a:srgbClr val="FFFFFF"/>
                    </a:bgClr>
                  </a:patt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en-GB" sz="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Obtain ECS option 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  <a:p>
              <a:pPr hangingPunct="0">
                <a:spcAft>
                  <a:spcPts val="900"/>
                </a:spcAft>
              </a:pPr>
              <a:r>
                <a:rPr lang="en-GB" sz="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</a:rPr>
                <a:t> 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31" name="Text Box 144"/>
            <p:cNvSpPr txBox="1">
              <a:spLocks noChangeArrowheads="1"/>
            </p:cNvSpPr>
            <p:nvPr/>
          </p:nvSpPr>
          <p:spPr bwMode="auto">
            <a:xfrm>
              <a:off x="1165225" y="1225550"/>
              <a:ext cx="1113155" cy="275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pattFill prst="pct5">
                    <a:fgClr>
                      <a:srgbClr val="FFFFFF"/>
                    </a:fgClr>
                    <a:bgClr>
                      <a:srgbClr val="FFFFFF"/>
                    </a:bgClr>
                  </a:patt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en-GB" sz="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Trigger ULCL insertion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  <a:p>
              <a:pPr hangingPunct="0">
                <a:spcAft>
                  <a:spcPts val="900"/>
                </a:spcAft>
              </a:pPr>
              <a:r>
                <a:rPr lang="en-GB" sz="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</a:rPr>
                <a:t> 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32" name="AutoShape 145"/>
            <p:cNvCxnSpPr>
              <a:cxnSpLocks noChangeShapeType="1"/>
            </p:cNvCxnSpPr>
            <p:nvPr/>
          </p:nvCxnSpPr>
          <p:spPr bwMode="auto">
            <a:xfrm>
              <a:off x="1416685" y="1144905"/>
              <a:ext cx="377190" cy="6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146"/>
            <p:cNvCxnSpPr>
              <a:cxnSpLocks noChangeShapeType="1"/>
              <a:endCxn id="7" idx="3"/>
            </p:cNvCxnSpPr>
            <p:nvPr/>
          </p:nvCxnSpPr>
          <p:spPr bwMode="auto">
            <a:xfrm rot="5400000" flipH="1">
              <a:off x="2359025" y="358140"/>
              <a:ext cx="2058035" cy="1753235"/>
            </a:xfrm>
            <a:prstGeom prst="bentConnector2">
              <a:avLst/>
            </a:prstGeom>
            <a:noFill/>
            <a:ln w="9525">
              <a:solidFill>
                <a:srgbClr val="7030A0"/>
              </a:solidFill>
              <a:prstDash val="dash"/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147"/>
            <p:cNvCxnSpPr>
              <a:cxnSpLocks noChangeShapeType="1"/>
              <a:stCxn id="9" idx="3"/>
              <a:endCxn id="35" idx="1"/>
            </p:cNvCxnSpPr>
            <p:nvPr/>
          </p:nvCxnSpPr>
          <p:spPr bwMode="auto">
            <a:xfrm flipV="1">
              <a:off x="4453255" y="2484755"/>
              <a:ext cx="468630" cy="5080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35" name="Text Box 148"/>
            <p:cNvSpPr txBox="1">
              <a:spLocks noChangeArrowheads="1"/>
            </p:cNvSpPr>
            <p:nvPr/>
          </p:nvSpPr>
          <p:spPr bwMode="auto">
            <a:xfrm>
              <a:off x="4921885" y="2277110"/>
              <a:ext cx="686435" cy="415290"/>
            </a:xfrm>
            <a:prstGeom prst="rect">
              <a:avLst/>
            </a:prstGeom>
            <a:noFill/>
            <a:ln w="9525" algn="ctr">
              <a:solidFill>
                <a:srgbClr val="0D0D0D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hangingPunct="0">
                <a:spcAft>
                  <a:spcPts val="900"/>
                </a:spcAft>
              </a:pPr>
              <a:r>
                <a:rPr lang="en-US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</a:rPr>
                <a:t>L-DNS</a:t>
              </a:r>
              <a:br>
                <a:rPr lang="en-US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</a:rPr>
              </a:br>
              <a:r>
                <a:rPr lang="en-US" sz="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</a:rPr>
                <a:t>Server</a:t>
              </a:r>
              <a:endParaRPr lang="zh-CN" sz="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36" name="AutoShape 149"/>
            <p:cNvCxnSpPr>
              <a:cxnSpLocks noChangeShapeType="1"/>
              <a:stCxn id="35" idx="0"/>
            </p:cNvCxnSpPr>
            <p:nvPr/>
          </p:nvCxnSpPr>
          <p:spPr bwMode="auto">
            <a:xfrm rot="5400000" flipH="1">
              <a:off x="2799080" y="-188595"/>
              <a:ext cx="2191385" cy="2740660"/>
            </a:xfrm>
            <a:prstGeom prst="bentConnector2">
              <a:avLst/>
            </a:prstGeom>
            <a:noFill/>
            <a:ln w="9525">
              <a:solidFill>
                <a:srgbClr val="7030A0"/>
              </a:solidFill>
              <a:prstDash val="dash"/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357317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881" y="31170"/>
            <a:ext cx="10515600" cy="1325563"/>
          </a:xfrm>
        </p:spPr>
        <p:txBody>
          <a:bodyPr/>
          <a:lstStyle/>
          <a:p>
            <a:r>
              <a:rPr lang="en-US" altLang="zh-CN" dirty="0" smtClean="0"/>
              <a:t>Way forward proposal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713" y="1320717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Show-of-hands on LDNSR placement in CC#2</a:t>
            </a:r>
          </a:p>
          <a:p>
            <a:pPr lvl="1"/>
            <a:r>
              <a:rPr lang="en-US" altLang="zh-CN" dirty="0" smtClean="0"/>
              <a:t>Option 1: LDNSR in SMF</a:t>
            </a:r>
          </a:p>
          <a:p>
            <a:pPr lvl="2"/>
            <a:r>
              <a:rPr lang="en-US" altLang="zh-CN" dirty="0" smtClean="0"/>
              <a:t>Support:</a:t>
            </a:r>
          </a:p>
          <a:p>
            <a:pPr lvl="2"/>
            <a:r>
              <a:rPr lang="en-US" altLang="zh-CN" dirty="0" smtClean="0"/>
              <a:t>Object:</a:t>
            </a:r>
          </a:p>
          <a:p>
            <a:pPr lvl="1"/>
            <a:r>
              <a:rPr lang="en-US" altLang="zh-CN" dirty="0" smtClean="0"/>
              <a:t>Option 2:  LDNSR as standalone AF</a:t>
            </a:r>
          </a:p>
          <a:p>
            <a:pPr lvl="2"/>
            <a:r>
              <a:rPr lang="en-US" altLang="zh-CN" dirty="0" smtClean="0"/>
              <a:t>Support:</a:t>
            </a:r>
          </a:p>
          <a:p>
            <a:pPr lvl="2"/>
            <a:r>
              <a:rPr lang="en-US" altLang="zh-CN" dirty="0" smtClean="0"/>
              <a:t>Object:</a:t>
            </a:r>
          </a:p>
          <a:p>
            <a:pPr lvl="1"/>
            <a:r>
              <a:rPr lang="en-US" altLang="zh-CN" dirty="0" smtClean="0"/>
              <a:t>Option 3: LDNSR in UPF</a:t>
            </a:r>
          </a:p>
          <a:p>
            <a:pPr lvl="2"/>
            <a:r>
              <a:rPr lang="en-US" altLang="zh-CN" dirty="0" smtClean="0"/>
              <a:t>Support:</a:t>
            </a:r>
          </a:p>
          <a:p>
            <a:pPr lvl="2"/>
            <a:r>
              <a:rPr lang="en-US" altLang="zh-CN" dirty="0" smtClean="0"/>
              <a:t>Object:</a:t>
            </a:r>
          </a:p>
          <a:p>
            <a:r>
              <a:rPr lang="en-US" altLang="zh-CN" dirty="0" smtClean="0"/>
              <a:t>Update solution 22 based </a:t>
            </a:r>
            <a:r>
              <a:rPr lang="en-US" altLang="zh-CN" dirty="0"/>
              <a:t>on the </a:t>
            </a:r>
            <a:r>
              <a:rPr lang="en-US" altLang="zh-CN" dirty="0" smtClean="0"/>
              <a:t>majority position:</a:t>
            </a:r>
          </a:p>
          <a:p>
            <a:pPr lvl="1"/>
            <a:r>
              <a:rPr lang="en-US" altLang="zh-CN" dirty="0" smtClean="0"/>
              <a:t>If option 1 is agreed, take </a:t>
            </a:r>
            <a:r>
              <a:rPr lang="en-US" altLang="zh-CN" dirty="0"/>
              <a:t>S2-2004963(</a:t>
            </a:r>
            <a:r>
              <a:rPr lang="en-GB" altLang="zh-CN" dirty="0"/>
              <a:t>Ericsson</a:t>
            </a:r>
            <a:r>
              <a:rPr lang="en-US" altLang="zh-CN" dirty="0"/>
              <a:t>) </a:t>
            </a:r>
            <a:r>
              <a:rPr lang="en-US" altLang="zh-CN" dirty="0" smtClean="0"/>
              <a:t>as baseline for solution 22 update.</a:t>
            </a:r>
          </a:p>
          <a:p>
            <a:pPr lvl="1"/>
            <a:r>
              <a:rPr lang="en-US" altLang="zh-CN" dirty="0"/>
              <a:t>If option </a:t>
            </a:r>
            <a:r>
              <a:rPr lang="en-US" altLang="zh-CN" dirty="0" smtClean="0"/>
              <a:t>2 </a:t>
            </a:r>
            <a:r>
              <a:rPr lang="en-US" altLang="zh-CN" dirty="0"/>
              <a:t>is </a:t>
            </a:r>
            <a:r>
              <a:rPr lang="en-US" altLang="zh-CN" dirty="0" smtClean="0"/>
              <a:t>agreed</a:t>
            </a:r>
            <a:r>
              <a:rPr lang="en-US" altLang="zh-CN" dirty="0"/>
              <a:t>, take S2-2005048(NTT DCM) as baseline for solution 22 </a:t>
            </a:r>
            <a:r>
              <a:rPr lang="en-US" altLang="zh-CN" dirty="0" smtClean="0"/>
              <a:t>update.</a:t>
            </a:r>
            <a:endParaRPr lang="en-US" altLang="zh-CN" dirty="0"/>
          </a:p>
          <a:p>
            <a:pPr lvl="1"/>
            <a:r>
              <a:rPr lang="en-US" altLang="zh-CN" dirty="0" smtClean="0"/>
              <a:t>If </a:t>
            </a:r>
            <a:r>
              <a:rPr lang="en-US" altLang="zh-CN" dirty="0"/>
              <a:t>option </a:t>
            </a:r>
            <a:r>
              <a:rPr lang="en-US" altLang="zh-CN" dirty="0" smtClean="0"/>
              <a:t>3 </a:t>
            </a:r>
            <a:r>
              <a:rPr lang="en-US" altLang="zh-CN" dirty="0"/>
              <a:t>is </a:t>
            </a:r>
            <a:r>
              <a:rPr lang="en-US" altLang="zh-CN" dirty="0" smtClean="0"/>
              <a:t>agreed</a:t>
            </a:r>
            <a:r>
              <a:rPr lang="en-US" altLang="zh-CN" dirty="0"/>
              <a:t>, take S2-2005364(Huawei) as baseline for solution 22 update.</a:t>
            </a:r>
          </a:p>
          <a:p>
            <a:pPr lvl="1"/>
            <a:endParaRPr lang="en-US" altLang="zh-CN" dirty="0"/>
          </a:p>
        </p:txBody>
      </p:sp>
      <p:sp>
        <p:nvSpPr>
          <p:cNvPr id="4" name="TextBox 3"/>
          <p:cNvSpPr txBox="1"/>
          <p:nvPr/>
        </p:nvSpPr>
        <p:spPr>
          <a:xfrm rot="21017501">
            <a:off x="3791608" y="3040173"/>
            <a:ext cx="806419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whether the show-of-hands is needed depends on the email discussion before CC#2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18429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255</Words>
  <Application>Microsoft Office PowerPoint</Application>
  <PresentationFormat>Widescreen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Malgun Gothic</vt:lpstr>
      <vt:lpstr>宋体</vt:lpstr>
      <vt:lpstr>Arial</vt:lpstr>
      <vt:lpstr>Calibri</vt:lpstr>
      <vt:lpstr>Calibri Light</vt:lpstr>
      <vt:lpstr>Times New Roman</vt:lpstr>
      <vt:lpstr>Office Theme</vt:lpstr>
      <vt:lpstr>Way forward on “LDNSR placement ”</vt:lpstr>
      <vt:lpstr>Background</vt:lpstr>
      <vt:lpstr>Way forward proposal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 22 update issue</dc:title>
  <dc:creator>HW_NH2</dc:creator>
  <cp:lastModifiedBy>HW_NH3</cp:lastModifiedBy>
  <cp:revision>12</cp:revision>
  <dcterms:created xsi:type="dcterms:W3CDTF">2020-08-20T03:21:05Z</dcterms:created>
  <dcterms:modified xsi:type="dcterms:W3CDTF">2020-08-24T04:47:25Z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(2)leIU/T46RvN/NVJlmAVGbs5Syrj3lV1ZAfZICQZpKOHyyrcXhOmcCepusCokkAKrjFRO1TGF
D+t6pG7IzE40aPm2oAcESIk/saOYQSTrFmZwPWhyu5vL7a3sXjGs8tfs7ohhboy3PExZ6A1c
E3A07/5+mdhS1Xe1akW/9ARUFs2HmAXJjUvE9gmv+Qp3veiXnGkKBY6nbiGdh4RlQveKaZta
F+sXABfE1ta+V5hWUE</vt:lpwstr>
  </property>
  <property fmtid="{D5CDD505-2E9C-101B-9397-08002B2CF9AE}" pid="3" name="_2015_ms_pID_7253431">
    <vt:lpwstr>43acWUdsS7S8ae6Vzy+TTTWypryKZVZFajPylnZ91k6sVg638jfrLp
KgdiT8F+pNVGk86A2wsaSlnku+DDWBsC7Ske2joRxDqZsQfo83oUEweF7p5GP2dsoYSSsGzx
hr5ygP9LfTbjWIHiRV/ltUD4iDZb7AEHhdd6NAx2LGOogEua5nxMImoP2lSWcE1C1tI=</vt:lpwstr>
  </property>
</Properties>
</file>