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01" r:id="rId6"/>
    <p:sldMasterId id="2147484783" r:id="rId7"/>
  </p:sldMasterIdLst>
  <p:notesMasterIdLst>
    <p:notesMasterId r:id="rId16"/>
  </p:notesMasterIdLst>
  <p:handoutMasterIdLst>
    <p:handoutMasterId r:id="rId17"/>
  </p:handoutMasterIdLst>
  <p:sldIdLst>
    <p:sldId id="258" r:id="rId8"/>
    <p:sldId id="915" r:id="rId9"/>
    <p:sldId id="917" r:id="rId10"/>
    <p:sldId id="921" r:id="rId11"/>
    <p:sldId id="919" r:id="rId12"/>
    <p:sldId id="922" r:id="rId13"/>
    <p:sldId id="923" r:id="rId14"/>
    <p:sldId id="924" r:id="rId15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003399"/>
    <a:srgbClr val="777777"/>
    <a:srgbClr val="808080"/>
    <a:srgbClr val="969696"/>
    <a:srgbClr val="FFFFFF"/>
    <a:srgbClr val="FF9900"/>
    <a:srgbClr val="ED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89" autoAdjust="0"/>
    <p:restoredTop sz="95401" autoAdjust="0"/>
  </p:normalViewPr>
  <p:slideViewPr>
    <p:cSldViewPr>
      <p:cViewPr varScale="1">
        <p:scale>
          <a:sx n="145" d="100"/>
          <a:sy n="145" d="100"/>
        </p:scale>
        <p:origin x="156" y="462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15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35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9FAF8B3-3936-4B64-88C0-7D0515DBBD21}" type="datetimeFigureOut">
              <a:rPr lang="en-US"/>
              <a:pPr/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F5D4501-6CB9-44AA-9FCA-2146F99B86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84049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66E29D8-8CF1-4643-80FC-DAFA225B874F}" type="datetimeFigureOut">
              <a:rPr lang="en-US"/>
              <a:pPr/>
              <a:t>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DB525742-3FBA-44BE-8761-DC90A777D5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42211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>
          <a:xfrm>
            <a:off x="2692401" y="4803998"/>
            <a:ext cx="655464" cy="134715"/>
          </a:xfrm>
          <a:prstGeom prst="rect">
            <a:avLst/>
          </a:prstGeo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Nokia Internal Use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407539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9109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774864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056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076689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8544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9000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88" y="170260"/>
            <a:ext cx="8717817" cy="792956"/>
          </a:xfrm>
          <a:prstGeom prst="rect">
            <a:avLst/>
          </a:prstGeom>
        </p:spPr>
        <p:txBody>
          <a:bodyPr lIns="69686" tIns="34843" rIns="69686" bIns="34843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925" y="4805363"/>
            <a:ext cx="69056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>
          <a:xfrm>
            <a:off x="2692401" y="4803998"/>
            <a:ext cx="655464" cy="134715"/>
          </a:xfrm>
          <a:prstGeom prst="rect">
            <a:avLst/>
          </a:prstGeom>
        </p:spPr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00113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Nokia Internal Use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am's Ultra Cool Nokia Slide Customization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26E837-3C1D-49A5-8F7E-F6B8F9D1FF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80" y="36813"/>
            <a:ext cx="2512107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798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8365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6051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43087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hteck 52">
            <a:hlinkClick r:id="" action="ppaction://hlinkshowjump?jump=nextslide"/>
          </p:cNvPr>
          <p:cNvSpPr>
            <a:spLocks noChangeArrowheads="1"/>
          </p:cNvSpPr>
          <p:nvPr userDrawn="1"/>
        </p:nvSpPr>
        <p:spPr bwMode="auto">
          <a:xfrm>
            <a:off x="8712200" y="842963"/>
            <a:ext cx="431800" cy="35655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603250" eaLnBrk="1" hangingPunct="1">
              <a:lnSpc>
                <a:spcPct val="90000"/>
              </a:lnSpc>
              <a:spcAft>
                <a:spcPts val="600"/>
              </a:spcAft>
              <a:buSzPct val="100000"/>
            </a:pPr>
            <a:endParaRPr lang="en-US" sz="1400">
              <a:solidFill>
                <a:srgbClr val="124191"/>
              </a:solidFill>
              <a:latin typeface="Nokia Pure Text Light" pitchFamily="34" charset="0"/>
            </a:endParaRPr>
          </a:p>
        </p:txBody>
      </p:sp>
      <p:sp>
        <p:nvSpPr>
          <p:cNvPr id="39" name="Slide Number Placeholder 5"/>
          <p:cNvSpPr txBox="1">
            <a:spLocks/>
          </p:cNvSpPr>
          <p:nvPr userDrawn="1"/>
        </p:nvSpPr>
        <p:spPr>
          <a:xfrm>
            <a:off x="59060" y="4969793"/>
            <a:ext cx="144463" cy="1222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eaLnBrk="1" hangingPunct="1"/>
            <a:fld id="{F62DCEBA-E261-4225-A539-F70BF8ED6F9C}" type="slidenum">
              <a:rPr lang="en-GB" altLang="en-US" sz="800">
                <a:solidFill>
                  <a:srgbClr val="001135"/>
                </a:solidFill>
                <a:latin typeface="Nokia Pure Text Light" pitchFamily="34" charset="0"/>
              </a:rPr>
              <a:pPr eaLnBrk="1" hangingPunct="1"/>
              <a:t>‹#›</a:t>
            </a:fld>
            <a:endParaRPr lang="en-GB" altLang="en-US" sz="1000">
              <a:solidFill>
                <a:srgbClr val="001135"/>
              </a:solidFill>
              <a:latin typeface="Nokia Pure Text Light" pitchFamily="34" charset="0"/>
            </a:endParaRPr>
          </a:p>
        </p:txBody>
      </p:sp>
      <p:sp>
        <p:nvSpPr>
          <p:cNvPr id="10246" name="TextBox 40"/>
          <p:cNvSpPr txBox="1">
            <a:spLocks noChangeArrowheads="1"/>
          </p:cNvSpPr>
          <p:nvPr userDrawn="1"/>
        </p:nvSpPr>
        <p:spPr bwMode="auto">
          <a:xfrm>
            <a:off x="297185" y="4968919"/>
            <a:ext cx="8184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>
            <a:spAutoFit/>
          </a:bodyPr>
          <a:lstStyle/>
          <a:p>
            <a:pPr defTabSz="457200" eaLnBrk="1" hangingPunct="1"/>
            <a:r>
              <a:rPr lang="en-GB" sz="800" dirty="0">
                <a:solidFill>
                  <a:srgbClr val="001135"/>
                </a:solidFill>
                <a:latin typeface="Nokia Pure Text Light" pitchFamily="34" charset="0"/>
              </a:rPr>
              <a:t>© Nokia 2020</a:t>
            </a:r>
          </a:p>
        </p:txBody>
      </p:sp>
      <p:pic>
        <p:nvPicPr>
          <p:cNvPr id="10247" name="Picture 41"/>
          <p:cNvPicPr>
            <a:picLocks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3925" y="4907309"/>
            <a:ext cx="690563" cy="11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  <p:sldLayoutId id="2147484684" r:id="rId2"/>
    <p:sldLayoutId id="2147484693" r:id="rId3"/>
    <p:sldLayoutId id="2147484695" r:id="rId4"/>
    <p:sldLayoutId id="2147484697" r:id="rId5"/>
    <p:sldLayoutId id="2147484793" r:id="rId6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Nokia Pure Headline Light" panose="020B0304040602060303" pitchFamily="34" charset="0"/>
          <a:ea typeface="Nokia Pure Headline Ultra Light" panose="020B0204040602060303" pitchFamily="34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0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84" r:id="rId1"/>
    <p:sldLayoutId id="2147484785" r:id="rId2"/>
    <p:sldLayoutId id="2147484786" r:id="rId3"/>
    <p:sldLayoutId id="2147484787" r:id="rId4"/>
    <p:sldLayoutId id="2147484788" r:id="rId5"/>
    <p:sldLayoutId id="2147484789" r:id="rId6"/>
    <p:sldLayoutId id="2147484790" r:id="rId7"/>
    <p:sldLayoutId id="2147484791" r:id="rId8"/>
    <p:sldLayoutId id="2147484792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5G-GUTI re-assignment for 5G MT-EDT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story</a:t>
            </a:r>
            <a:r>
              <a:rPr lang="fi-FI" dirty="0"/>
              <a:t> </a:t>
            </a:r>
            <a:r>
              <a:rPr lang="fi-FI" dirty="0" err="1"/>
              <a:t>behind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MT-EDT CR in S2-2002259</a:t>
            </a:r>
          </a:p>
          <a:p>
            <a:pPr lvl="0">
              <a:lnSpc>
                <a:spcPct val="100000"/>
              </a:lnSpc>
            </a:pPr>
            <a:r>
              <a:rPr lang="fi-FI" dirty="0"/>
              <a:t>Hannu Hietalahti</a:t>
            </a:r>
            <a:endParaRPr lang="cs-CZ" dirty="0"/>
          </a:p>
          <a:p>
            <a:pPr lvl="0">
              <a:lnSpc>
                <a:spcPct val="100000"/>
              </a:lnSpc>
            </a:pPr>
            <a:r>
              <a:rPr lang="en-US" dirty="0"/>
              <a:t>18.2.2020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62CA5C-268A-42B6-A326-CB69CDC597F1}"/>
              </a:ext>
            </a:extLst>
          </p:cNvPr>
          <p:cNvSpPr txBox="1"/>
          <p:nvPr/>
        </p:nvSpPr>
        <p:spPr>
          <a:xfrm>
            <a:off x="7812360" y="195486"/>
            <a:ext cx="102111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400" b="1" dirty="0">
                <a:solidFill>
                  <a:schemeClr val="bg1"/>
                </a:solidFill>
                <a:latin typeface="+mn-lt"/>
                <a:cs typeface="Nokia Pure Headline Light"/>
              </a:rPr>
              <a:t>S2-2002260</a:t>
            </a: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MT-EDT challenges</a:t>
            </a:r>
          </a:p>
        </p:txBody>
      </p:sp>
      <p:sp>
        <p:nvSpPr>
          <p:cNvPr id="114" name="Text Placeholder 1">
            <a:extLst>
              <a:ext uri="{FF2B5EF4-FFF2-40B4-BE49-F238E27FC236}">
                <a16:creationId xmlns:a16="http://schemas.microsoft.com/office/drawing/2014/main" id="{55659049-0FE7-456F-B855-8A64A9377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528" y="699541"/>
            <a:ext cx="8496944" cy="4032449"/>
          </a:xfrm>
        </p:spPr>
        <p:txBody>
          <a:bodyPr/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SA3 requires that the same 5G-S-TMSI value shall be used for paging only once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5G-GUTI re-assignment is designed for UE NAS level acknowledgement to ensure the UE has received the newly assigned 5G-GUTI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Re-use of 5G-S-TMSI violates SA3 requirement by opening up a privacy threat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Re-assignment of 5G-GUTI without NAS acknowledgement is not acceptable, as it risks out of sync situation between UE and AMF. 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Recovery via fallback to old 5G-GUTI is technically possible, but it wastes paging resources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5G-GUTI_1 in previous serving cell (incl. paging repetitions)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5G-GUTI_1 in neighbor cells and eventually across all cells supported by AMF (including paging repetitions in all steps)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5G-GUTI_2 in previous serving cell (incl. paging repetitions)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Paging with 5G-GUTI_2 in neighbor cells and eventually across all cells supported by AMF (including paging repetitions in all steps)</a:t>
            </a:r>
            <a:endParaRPr lang="en-US" sz="1600" dirty="0">
              <a:solidFill>
                <a:schemeClr val="tx1"/>
              </a:solidFill>
            </a:endParaRP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MT-EDT followed by immediate 5G-GUTI re-assignment and NAS level acknowledgement eliminates the signaling optimization of MT-EDT</a:t>
            </a:r>
          </a:p>
        </p:txBody>
      </p:sp>
    </p:spTree>
    <p:extLst>
      <p:ext uri="{BB962C8B-B14F-4D97-AF65-F5344CB8AC3E}">
        <p14:creationId xmlns:p14="http://schemas.microsoft.com/office/powerpoint/2010/main" val="1500820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MT-EDT using pre-assigned 5G-TMSI values</a:t>
            </a:r>
          </a:p>
        </p:txBody>
      </p:sp>
      <p:sp>
        <p:nvSpPr>
          <p:cNvPr id="114" name="Text Placeholder 1">
            <a:extLst>
              <a:ext uri="{FF2B5EF4-FFF2-40B4-BE49-F238E27FC236}">
                <a16:creationId xmlns:a16="http://schemas.microsoft.com/office/drawing/2014/main" id="{55659049-0FE7-456F-B855-8A64A9377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528" y="699541"/>
            <a:ext cx="8496944" cy="4032449"/>
          </a:xfrm>
        </p:spPr>
        <p:txBody>
          <a:bodyPr/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5G-GUTI assignment requires NAS acknowledgement from the UE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Re-assignment during MT-EDT should be avoided for efficient one-shot data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Multiple 5G-GUTI values could be pre-assigned using the normal NAS negotiation procedure with UE acknowledgement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5G-GUTI structure: 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&lt;5G-GUTI&gt; = &lt;GUAMI&gt;&lt;5G-TMSI&gt;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&lt;GUAMI&gt; = &lt;MCC&gt;&lt;MNC&gt;&lt;AMF identifier&gt;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Assignment of 5G-TMSI offset to derive new 5G-TMSI values associated with the same GUAMI part that was assigned as part of 5G-GUTI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Different 5G-TMSI is used with the same GUAMI to construct 5G-S-TMSI for each paging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New 5G-S-TMSI is adopted only when UE responds to paging, so no out of sync situation can occur</a:t>
            </a:r>
          </a:p>
        </p:txBody>
      </p:sp>
    </p:spTree>
    <p:extLst>
      <p:ext uri="{BB962C8B-B14F-4D97-AF65-F5344CB8AC3E}">
        <p14:creationId xmlns:p14="http://schemas.microsoft.com/office/powerpoint/2010/main" val="3305153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Registration with 5G-TMSI offset assignment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D14B624-85A0-4BFA-B77F-8BDC11BF16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098745"/>
              </p:ext>
            </p:extLst>
          </p:nvPr>
        </p:nvGraphicFramePr>
        <p:xfrm>
          <a:off x="5583238" y="26988"/>
          <a:ext cx="2800350" cy="508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Picture" r:id="rId3" imgW="5658480" imgH="9091800" progId="Word.Picture.8">
                  <p:embed/>
                </p:oleObj>
              </mc:Choice>
              <mc:Fallback>
                <p:oleObj name="Picture" r:id="rId3" imgW="5658480" imgH="9091800" progId="Word.Picture.8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D14B624-85A0-4BFA-B77F-8BDC11BF16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3238" y="26988"/>
                        <a:ext cx="2800350" cy="5087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963D9EA-377A-4217-8386-2D977E228D71}"/>
              </a:ext>
            </a:extLst>
          </p:cNvPr>
          <p:cNvSpPr txBox="1"/>
          <p:nvPr/>
        </p:nvSpPr>
        <p:spPr>
          <a:xfrm>
            <a:off x="6403956" y="4120212"/>
            <a:ext cx="1048364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700" dirty="0">
                <a:solidFill>
                  <a:srgbClr val="FF0000"/>
                </a:solidFill>
                <a:latin typeface="+mn-lt"/>
                <a:cs typeface="Nokia Pure Headline Light"/>
              </a:rPr>
              <a:t>(5G-GUTI, 5G-TMSI offset)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30ED84-DDF2-40E6-9434-5B3F5EE590DC}"/>
              </a:ext>
            </a:extLst>
          </p:cNvPr>
          <p:cNvSpPr txBox="1"/>
          <p:nvPr/>
        </p:nvSpPr>
        <p:spPr>
          <a:xfrm>
            <a:off x="6804248" y="555526"/>
            <a:ext cx="556243" cy="1077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700" dirty="0">
                <a:solidFill>
                  <a:srgbClr val="FF0000"/>
                </a:solidFill>
                <a:latin typeface="+mn-lt"/>
                <a:cs typeface="Nokia Pure Headline Light"/>
              </a:rPr>
              <a:t>(UE </a:t>
            </a:r>
            <a:r>
              <a:rPr lang="fi-FI" sz="700" dirty="0" err="1">
                <a:solidFill>
                  <a:srgbClr val="FF0000"/>
                </a:solidFill>
                <a:latin typeface="+mn-lt"/>
                <a:cs typeface="Nokia Pure Headline Light"/>
              </a:rPr>
              <a:t>capability</a:t>
            </a:r>
            <a:r>
              <a:rPr lang="fi-FI" sz="700" dirty="0">
                <a:solidFill>
                  <a:srgbClr val="FF0000"/>
                </a:solidFill>
                <a:latin typeface="+mn-lt"/>
                <a:cs typeface="Nokia Pure Headline Light"/>
              </a:rPr>
              <a:t>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64AF9E-0D00-4476-9ED8-44208A4A66B2}"/>
              </a:ext>
            </a:extLst>
          </p:cNvPr>
          <p:cNvSpPr/>
          <p:nvPr/>
        </p:nvSpPr>
        <p:spPr>
          <a:xfrm>
            <a:off x="237663" y="699542"/>
            <a:ext cx="5270441" cy="41044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UE indicates its 5G-GUTI offset capability in Registration Request (as in S2-2000264)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If UE has indicated 5G-GUTI offset capability, the AMF may assign 5G-GUTI and 5G-TMSI offset as part of Registration Accept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Registration Complete acknowledges that the UE has received both 5G-GUTI and 5G-TMSI offset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Use of 5G-TMSI offset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and AMF use the assigned 5G-TMSI to derive 5G-S-TMSI for the first paging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Service Request procedure confirms the derivation of the next 5G-S-TMSI using the assigned 5G-TMSI offset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Paging failure does not change 5G-S-TMSI in UE or AMF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The AMF may re-assign new 5G-GUTI (and 5G-TMSI offset) at any time</a:t>
            </a:r>
          </a:p>
        </p:txBody>
      </p:sp>
    </p:spTree>
    <p:extLst>
      <p:ext uri="{BB962C8B-B14F-4D97-AF65-F5344CB8AC3E}">
        <p14:creationId xmlns:p14="http://schemas.microsoft.com/office/powerpoint/2010/main" val="210161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279249"/>
            <a:ext cx="4658456" cy="309600"/>
          </a:xfrm>
        </p:spPr>
        <p:txBody>
          <a:bodyPr/>
          <a:lstStyle/>
          <a:p>
            <a:r>
              <a:rPr lang="en-US" dirty="0"/>
              <a:t>MT-EDT and 5G-TMSI update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237663" y="588849"/>
            <a:ext cx="4196887" cy="4184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Pre-requisite 5G-TMSI offset assignment during 5G-GUTI allocation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Main principles of S2-2000264 are followed for MT-EDT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When 5G-TMSI has been used once for 5G-S-TMSI paging, both UE and AMF step up the 5G-TMSI as follows: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New 5G-TMSI = 5G-TMSI + offset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AMF increments 5G-TMSI by 5G-TMSI offset upon receiving CP SR in step 6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NG-RAN sends msg4 only after 6 &amp; 7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increments 5G-TMSI by 5G-TMSI offset based on lower layer indication of successful delivery of CP SR across the radio interface in step 8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condition to update 5G-TMSI follows the Registration call flow step 22 logic</a:t>
            </a:r>
          </a:p>
          <a:p>
            <a:pPr marL="404813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AMF pages for MT-EDT using one 5G-S-TMSI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DD6370-4786-4375-A23B-A2AB00855F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710277"/>
              </p:ext>
            </p:extLst>
          </p:nvPr>
        </p:nvGraphicFramePr>
        <p:xfrm>
          <a:off x="4932380" y="343129"/>
          <a:ext cx="3999156" cy="4457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Visio" r:id="rId3" imgW="5238912" imgH="5838825" progId="Visio.Drawing.11">
                  <p:embed/>
                </p:oleObj>
              </mc:Choice>
              <mc:Fallback>
                <p:oleObj name="Visio" r:id="rId3" imgW="5238912" imgH="5838825" progId="Visio.Drawing.11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80" y="343129"/>
                        <a:ext cx="3999156" cy="44572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212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279249"/>
            <a:ext cx="4658456" cy="309600"/>
          </a:xfrm>
        </p:spPr>
        <p:txBody>
          <a:bodyPr/>
          <a:lstStyle/>
          <a:p>
            <a:r>
              <a:rPr lang="en-US" dirty="0"/>
              <a:t>5G-GUTI re-allocation in S2-2000264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237663" y="588849"/>
            <a:ext cx="3254217" cy="4184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S2-2000264 proposes to change the criteria to start using newly assigned 5G-GUTI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UE does not acknowledge 5G-GUTI reception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AMF receives no NAS level acknowledgment to new 5G-GUTI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The condition to take new 5G-GUTI is weaker than in Registration and UCU: </a:t>
            </a:r>
          </a:p>
          <a:p>
            <a:pPr marL="86042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AMF criteria: AMF starts using 5G-GUTI based on RRC ack on the sending side of radio interface</a:t>
            </a:r>
          </a:p>
          <a:p>
            <a:pPr marL="860425" lvl="1" indent="-2857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UE criteria: UE starts using  new 5G-GUTI if it has received it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FE3B9F2-83A3-452F-AF1D-018BFB90D1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586470"/>
              </p:ext>
            </p:extLst>
          </p:nvPr>
        </p:nvGraphicFramePr>
        <p:xfrm>
          <a:off x="5220072" y="627534"/>
          <a:ext cx="3704223" cy="412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Visio" r:id="rId3" imgW="5254989" imgH="5855904" progId="Visio.Drawing.11">
                  <p:embed/>
                </p:oleObj>
              </mc:Choice>
              <mc:Fallback>
                <p:oleObj name="Visio" r:id="rId3" imgW="5254989" imgH="5855904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627534"/>
                        <a:ext cx="3704223" cy="4126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FD805D8-DB4F-4AC5-ADBE-C7D299D0BBB6}"/>
              </a:ext>
            </a:extLst>
          </p:cNvPr>
          <p:cNvSpPr txBox="1"/>
          <p:nvPr/>
        </p:nvSpPr>
        <p:spPr>
          <a:xfrm>
            <a:off x="3635896" y="2139702"/>
            <a:ext cx="138018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Paging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does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not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initiate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use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of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CD26FEB-F085-4A2C-A60E-BE8A345061F8}"/>
              </a:ext>
            </a:extLst>
          </p:cNvPr>
          <p:cNvCxnSpPr/>
          <p:nvPr/>
        </p:nvCxnSpPr>
        <p:spPr>
          <a:xfrm>
            <a:off x="4572000" y="2499742"/>
            <a:ext cx="1008112" cy="288032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B3F3FBC-D77C-429D-8B67-639E1CF793CF}"/>
              </a:ext>
            </a:extLst>
          </p:cNvPr>
          <p:cNvSpPr txBox="1"/>
          <p:nvPr/>
        </p:nvSpPr>
        <p:spPr>
          <a:xfrm>
            <a:off x="3635896" y="3219822"/>
            <a:ext cx="154850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5G-GUTI is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assigned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only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last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DL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message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8A6E89-F6B4-4C9D-AFE1-892DA217ED26}"/>
              </a:ext>
            </a:extLst>
          </p:cNvPr>
          <p:cNvCxnSpPr>
            <a:cxnSpLocks/>
          </p:cNvCxnSpPr>
          <p:nvPr/>
        </p:nvCxnSpPr>
        <p:spPr>
          <a:xfrm>
            <a:off x="5184397" y="3527599"/>
            <a:ext cx="555888" cy="104526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AD2672B1-95A6-401A-B1F6-AEEC848C0909}"/>
              </a:ext>
            </a:extLst>
          </p:cNvPr>
          <p:cNvSpPr/>
          <p:nvPr/>
        </p:nvSpPr>
        <p:spPr>
          <a:xfrm>
            <a:off x="5724128" y="3579862"/>
            <a:ext cx="151216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fi-FI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BB9341-CC8F-4943-A714-665C2C7CF540}"/>
              </a:ext>
            </a:extLst>
          </p:cNvPr>
          <p:cNvSpPr txBox="1"/>
          <p:nvPr/>
        </p:nvSpPr>
        <p:spPr>
          <a:xfrm>
            <a:off x="3635896" y="4352205"/>
            <a:ext cx="148919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No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acknowledgement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from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UE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BE7DCBA-AE54-4E32-A19B-1D46DEDBCB57}"/>
              </a:ext>
            </a:extLst>
          </p:cNvPr>
          <p:cNvCxnSpPr>
            <a:cxnSpLocks/>
          </p:cNvCxnSpPr>
          <p:nvPr/>
        </p:nvCxnSpPr>
        <p:spPr>
          <a:xfrm flipV="1">
            <a:off x="4716016" y="4083918"/>
            <a:ext cx="576064" cy="23577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15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872" y="195486"/>
            <a:ext cx="5544616" cy="309600"/>
          </a:xfrm>
        </p:spPr>
        <p:txBody>
          <a:bodyPr/>
          <a:lstStyle/>
          <a:p>
            <a:r>
              <a:rPr lang="en-US" sz="1800" dirty="0"/>
              <a:t>5G-GUTI re-assignment in Registration vs. 5G-TMSI offset</a:t>
            </a:r>
            <a:br>
              <a:rPr lang="en-US" sz="1800" dirty="0"/>
            </a:br>
            <a:r>
              <a:rPr lang="en-US" sz="1800" dirty="0"/>
              <a:t>					</a:t>
            </a:r>
            <a:r>
              <a:rPr lang="en-US" sz="1600" dirty="0"/>
              <a:t>(please view in slide show mode)</a:t>
            </a:r>
            <a:endParaRPr lang="en-US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ADA5B3-69F4-4779-8E99-FE30CC4B9430}"/>
              </a:ext>
            </a:extLst>
          </p:cNvPr>
          <p:cNvSpPr/>
          <p:nvPr/>
        </p:nvSpPr>
        <p:spPr>
          <a:xfrm>
            <a:off x="3275856" y="555526"/>
            <a:ext cx="2210101" cy="1588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17475"/>
            <a:r>
              <a:rPr lang="en-US" sz="1100" dirty="0">
                <a:solidFill>
                  <a:schemeClr val="bg1"/>
                </a:solidFill>
              </a:rPr>
              <a:t>Corresponding reliability levels: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AMF indicates new 5G-GUTI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UE ack in NAS level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AMF starts using new 5G-GUTI after NAS response from UE</a:t>
            </a:r>
          </a:p>
          <a:p>
            <a:pPr marL="403225" indent="-285750">
              <a:buFont typeface="+mj-lt"/>
              <a:buAutoNum type="arabicPeriod"/>
            </a:pPr>
            <a:r>
              <a:rPr lang="en-US" sz="1050" dirty="0">
                <a:solidFill>
                  <a:schemeClr val="bg1"/>
                </a:solidFill>
              </a:rPr>
              <a:t>UE starts using new 5G-GUTI after RRC ack to NAS response sent by UE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CD26FEB-F085-4A2C-A60E-BE8A345061F8}"/>
              </a:ext>
            </a:extLst>
          </p:cNvPr>
          <p:cNvCxnSpPr>
            <a:cxnSpLocks/>
          </p:cNvCxnSpPr>
          <p:nvPr/>
        </p:nvCxnSpPr>
        <p:spPr>
          <a:xfrm>
            <a:off x="5331386" y="2958743"/>
            <a:ext cx="464750" cy="136810"/>
          </a:xfrm>
          <a:prstGeom prst="straightConnector1">
            <a:avLst/>
          </a:prstGeom>
          <a:ln w="6350" cmpd="sng">
            <a:solidFill>
              <a:srgbClr val="FF0000"/>
            </a:solidFill>
            <a:prstDash val="lgDash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B3F3FBC-D77C-429D-8B67-639E1CF793CF}"/>
              </a:ext>
            </a:extLst>
          </p:cNvPr>
          <p:cNvSpPr txBox="1"/>
          <p:nvPr/>
        </p:nvSpPr>
        <p:spPr>
          <a:xfrm>
            <a:off x="3419872" y="2211710"/>
            <a:ext cx="2143215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indicates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to UE and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MT-EDT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triggers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the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for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5G-GUTI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generation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8A6E89-F6B4-4C9D-AFE1-892DA217ED26}"/>
              </a:ext>
            </a:extLst>
          </p:cNvPr>
          <p:cNvCxnSpPr>
            <a:cxnSpLocks/>
          </p:cNvCxnSpPr>
          <p:nvPr/>
        </p:nvCxnSpPr>
        <p:spPr>
          <a:xfrm>
            <a:off x="5004048" y="2571750"/>
            <a:ext cx="1680307" cy="362453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DBB9341-CC8F-4943-A714-665C2C7CF540}"/>
              </a:ext>
            </a:extLst>
          </p:cNvPr>
          <p:cNvSpPr txBox="1"/>
          <p:nvPr/>
        </p:nvSpPr>
        <p:spPr>
          <a:xfrm>
            <a:off x="3419872" y="3619353"/>
            <a:ext cx="203581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takes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use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after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acknowledgement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from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UE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BE7DCBA-AE54-4E32-A19B-1D46DEDBCB57}"/>
              </a:ext>
            </a:extLst>
          </p:cNvPr>
          <p:cNvCxnSpPr>
            <a:cxnSpLocks/>
          </p:cNvCxnSpPr>
          <p:nvPr/>
        </p:nvCxnSpPr>
        <p:spPr>
          <a:xfrm>
            <a:off x="5391439" y="3352640"/>
            <a:ext cx="1052769" cy="230122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02C3DF5-5624-4D9A-96D0-26CFD65DC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84226"/>
              </p:ext>
            </p:extLst>
          </p:nvPr>
        </p:nvGraphicFramePr>
        <p:xfrm>
          <a:off x="5619418" y="968267"/>
          <a:ext cx="3334304" cy="3716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0" name="Visio" r:id="rId3" imgW="5238912" imgH="5838825" progId="Visio.Drawing.11">
                  <p:embed/>
                </p:oleObj>
              </mc:Choice>
              <mc:Fallback>
                <p:oleObj name="Visio" r:id="rId3" imgW="5238912" imgH="583882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418" y="968267"/>
                        <a:ext cx="3334304" cy="37162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26CEA79-CF4D-49B5-A1B7-D5AE8E449E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575336"/>
              </p:ext>
            </p:extLst>
          </p:nvPr>
        </p:nvGraphicFramePr>
        <p:xfrm>
          <a:off x="206435" y="123478"/>
          <a:ext cx="2997413" cy="4738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Picture" r:id="rId5" imgW="5675127" imgH="9111256" progId="Word.Picture.8">
                  <p:embed/>
                </p:oleObj>
              </mc:Choice>
              <mc:Fallback>
                <p:oleObj name="Picture" r:id="rId5" imgW="5675127" imgH="9111256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435" y="123478"/>
                        <a:ext cx="2997413" cy="47389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AD93D24-E286-4E17-81DF-AFEA8C1AF473}"/>
              </a:ext>
            </a:extLst>
          </p:cNvPr>
          <p:cNvSpPr txBox="1"/>
          <p:nvPr/>
        </p:nvSpPr>
        <p:spPr>
          <a:xfrm>
            <a:off x="3435051" y="2768029"/>
            <a:ext cx="21450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UE and AMF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know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is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needed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but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it’s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not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confirmed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yet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A2E0256-9AE7-4908-91D7-31105769ED95}"/>
              </a:ext>
            </a:extLst>
          </p:cNvPr>
          <p:cNvCxnSpPr>
            <a:cxnSpLocks/>
          </p:cNvCxnSpPr>
          <p:nvPr/>
        </p:nvCxnSpPr>
        <p:spPr>
          <a:xfrm flipH="1">
            <a:off x="683568" y="2283718"/>
            <a:ext cx="2695750" cy="1584176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7F37839-AD3C-40F8-A159-5254B080E4C8}"/>
              </a:ext>
            </a:extLst>
          </p:cNvPr>
          <p:cNvCxnSpPr>
            <a:cxnSpLocks/>
          </p:cNvCxnSpPr>
          <p:nvPr/>
        </p:nvCxnSpPr>
        <p:spPr>
          <a:xfrm flipH="1">
            <a:off x="356230" y="2934203"/>
            <a:ext cx="3023088" cy="1149715"/>
          </a:xfrm>
          <a:prstGeom prst="straightConnector1">
            <a:avLst/>
          </a:prstGeom>
          <a:ln w="6350" cmpd="sng">
            <a:solidFill>
              <a:srgbClr val="FF0000"/>
            </a:solidFill>
            <a:prstDash val="lgDash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757289D-F015-4C76-9671-6AD6839633B7}"/>
              </a:ext>
            </a:extLst>
          </p:cNvPr>
          <p:cNvSpPr txBox="1"/>
          <p:nvPr/>
        </p:nvSpPr>
        <p:spPr>
          <a:xfrm>
            <a:off x="3419872" y="3219822"/>
            <a:ext cx="214506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UE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sends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acknowledgement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9B89C9B-6443-47F7-A84C-817A5D501FF8}"/>
              </a:ext>
            </a:extLst>
          </p:cNvPr>
          <p:cNvSpPr txBox="1"/>
          <p:nvPr/>
        </p:nvSpPr>
        <p:spPr>
          <a:xfrm>
            <a:off x="3419872" y="4136181"/>
            <a:ext cx="223779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UE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takes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new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5G-GUTI in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use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after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RRC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to RRC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msg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containing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NAS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ack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FD00340-FC7F-487F-BB50-F6FDC5300353}"/>
              </a:ext>
            </a:extLst>
          </p:cNvPr>
          <p:cNvCxnSpPr>
            <a:cxnSpLocks/>
          </p:cNvCxnSpPr>
          <p:nvPr/>
        </p:nvCxnSpPr>
        <p:spPr>
          <a:xfrm flipH="1">
            <a:off x="971600" y="3296766"/>
            <a:ext cx="2428556" cy="85615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D40D166-FF29-482B-9911-01E69FBE8377}"/>
              </a:ext>
            </a:extLst>
          </p:cNvPr>
          <p:cNvCxnSpPr/>
          <p:nvPr/>
        </p:nvCxnSpPr>
        <p:spPr>
          <a:xfrm>
            <a:off x="5636941" y="3111631"/>
            <a:ext cx="321614" cy="0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AD1D8C3-A9CA-463D-8949-0DE7AFDBBD63}"/>
              </a:ext>
            </a:extLst>
          </p:cNvPr>
          <p:cNvCxnSpPr/>
          <p:nvPr/>
        </p:nvCxnSpPr>
        <p:spPr>
          <a:xfrm>
            <a:off x="233009" y="4109275"/>
            <a:ext cx="321614" cy="0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9B7D1DE-B87A-41CE-BCC3-A1C7B81A9AC0}"/>
              </a:ext>
            </a:extLst>
          </p:cNvPr>
          <p:cNvCxnSpPr>
            <a:cxnSpLocks/>
          </p:cNvCxnSpPr>
          <p:nvPr/>
        </p:nvCxnSpPr>
        <p:spPr>
          <a:xfrm flipV="1">
            <a:off x="5455686" y="3674514"/>
            <a:ext cx="1564586" cy="49364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1601F53-F29B-48D6-BCDD-F95590F4E5FD}"/>
              </a:ext>
            </a:extLst>
          </p:cNvPr>
          <p:cNvCxnSpPr>
            <a:cxnSpLocks/>
          </p:cNvCxnSpPr>
          <p:nvPr/>
        </p:nvCxnSpPr>
        <p:spPr>
          <a:xfrm flipH="1">
            <a:off x="1259632" y="3765292"/>
            <a:ext cx="2140524" cy="471131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E513297-6523-4A45-94C8-B80B04D1E989}"/>
              </a:ext>
            </a:extLst>
          </p:cNvPr>
          <p:cNvCxnSpPr>
            <a:cxnSpLocks/>
          </p:cNvCxnSpPr>
          <p:nvPr/>
        </p:nvCxnSpPr>
        <p:spPr>
          <a:xfrm flipH="1">
            <a:off x="393816" y="4290069"/>
            <a:ext cx="2985502" cy="19636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F1AFBF8-F7BA-4349-B6E4-40DB022EEC90}"/>
              </a:ext>
            </a:extLst>
          </p:cNvPr>
          <p:cNvCxnSpPr>
            <a:cxnSpLocks/>
          </p:cNvCxnSpPr>
          <p:nvPr/>
        </p:nvCxnSpPr>
        <p:spPr>
          <a:xfrm>
            <a:off x="5391439" y="4152917"/>
            <a:ext cx="404697" cy="0"/>
          </a:xfrm>
          <a:prstGeom prst="straightConnector1">
            <a:avLst/>
          </a:prstGeom>
          <a:ln w="6350" cmpd="sng">
            <a:solidFill>
              <a:srgbClr val="FF0000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3A69AAC-CE5B-479B-AE3E-CCC836FA6D40}"/>
              </a:ext>
            </a:extLst>
          </p:cNvPr>
          <p:cNvSpPr txBox="1"/>
          <p:nvPr/>
        </p:nvSpPr>
        <p:spPr>
          <a:xfrm>
            <a:off x="3419872" y="4515966"/>
            <a:ext cx="206146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Both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5G-TMSI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delivery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methods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are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Equally</a:t>
            </a:r>
            <a:r>
              <a:rPr lang="fi-FI" sz="1000" dirty="0">
                <a:solidFill>
                  <a:srgbClr val="FF0000"/>
                </a:solidFill>
                <a:latin typeface="+mn-lt"/>
                <a:cs typeface="Nokia Pure Headline Light"/>
              </a:rPr>
              <a:t> </a:t>
            </a:r>
            <a:r>
              <a:rPr lang="fi-FI" sz="1000" dirty="0" err="1">
                <a:solidFill>
                  <a:srgbClr val="FF0000"/>
                </a:solidFill>
                <a:latin typeface="+mn-lt"/>
                <a:cs typeface="Nokia Pure Headline Light"/>
              </a:rPr>
              <a:t>secure</a:t>
            </a:r>
            <a:endParaRPr lang="fi-FI" sz="1000" dirty="0">
              <a:solidFill>
                <a:srgbClr val="FF0000"/>
              </a:solidFill>
              <a:latin typeface="+mn-lt"/>
              <a:cs typeface="Nokia Pure Headline Light"/>
            </a:endParaRPr>
          </a:p>
        </p:txBody>
      </p:sp>
    </p:spTree>
    <p:extLst>
      <p:ext uri="{BB962C8B-B14F-4D97-AF65-F5344CB8AC3E}">
        <p14:creationId xmlns:p14="http://schemas.microsoft.com/office/powerpoint/2010/main" val="411109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9" grpId="0"/>
      <p:bldP spid="30" grpId="0"/>
      <p:bldP spid="31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694FCE-BFF7-4338-A245-5438F940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  <a:endParaRPr lang="en-US" dirty="0"/>
          </a:p>
        </p:txBody>
      </p:sp>
      <p:sp>
        <p:nvSpPr>
          <p:cNvPr id="114" name="Text Placeholder 1">
            <a:extLst>
              <a:ext uri="{FF2B5EF4-FFF2-40B4-BE49-F238E27FC236}">
                <a16:creationId xmlns:a16="http://schemas.microsoft.com/office/drawing/2014/main" id="{55659049-0FE7-456F-B855-8A64A93774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3528" y="699541"/>
            <a:ext cx="8496944" cy="4248473"/>
          </a:xfrm>
        </p:spPr>
        <p:txBody>
          <a:bodyPr/>
          <a:lstStyle/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Registration / UCU assign 5G-TMSI offset to UE along with new 5G-GUTI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No change in 5G-TMSI assignment reliability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New 5G-TMSI value is first indicated in DL NAS message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Explicitly assigned 5G-GUTI value (Registration/UCU)</a:t>
            </a:r>
          </a:p>
          <a:p>
            <a:pPr marL="862013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Indication of generate new 5G-TMSI value using already received 5G-TMSI offset (MT-EDT)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Reception / generation of new 5G-GUTI value does not take it in active use yet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Adoption of new 5G-GUTI requires UE NAS level acknowledgement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AMF starts using new 5G-GUTI in use after UE NAS level acknowledgement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UE starts using 5G-GUTI after RRC ack to UE NAS level acknowledgment</a:t>
            </a:r>
          </a:p>
          <a:p>
            <a:pPr marL="403225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1"/>
              </a:solidFill>
            </a:endParaRPr>
          </a:p>
          <a:p>
            <a:pPr marL="403225" indent="-285750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</a:rPr>
              <a:t>5G-TMSI offset is as reliable means to deliver new 5G-GUTI as Registration and UCU procedures in TS 23.502</a:t>
            </a:r>
          </a:p>
          <a:p>
            <a:pPr marL="403225" indent="-285750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1"/>
                </a:solidFill>
              </a:rPr>
              <a:t>The related CR is S2-2002259</a:t>
            </a:r>
          </a:p>
        </p:txBody>
      </p:sp>
    </p:spTree>
    <p:extLst>
      <p:ext uri="{BB962C8B-B14F-4D97-AF65-F5344CB8AC3E}">
        <p14:creationId xmlns:p14="http://schemas.microsoft.com/office/powerpoint/2010/main" val="3816720747"/>
      </p:ext>
    </p:extLst>
  </p:cSld>
  <p:clrMapOvr>
    <a:masterClrMapping/>
  </p:clrMapOvr>
</p:sld>
</file>

<file path=ppt/theme/theme1.xml><?xml version="1.0" encoding="utf-8"?>
<a:theme xmlns:a="http://schemas.openxmlformats.org/drawingml/2006/main" name="11_PPT_Example_Newtheme_v30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0" indent="0">
          <a:spcBef>
            <a:spcPts val="0"/>
          </a:spcBef>
          <a:buNone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0" id="{DA980A40-078E-48DC-8D04-5D225305665E}" vid="{8ED24D09-FD32-4636-A74B-E0307A050BA7}"/>
    </a:ext>
  </a:ext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4" ma:contentTypeDescription="Create a new document." ma:contentTypeScope="" ma:versionID="1644153a2a471aad41a2ba000af13b5a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e0a4883263f3edd259add6add2a7a8ac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  <xsd:element ref="ns4:MediaServiceAutoTag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>
  <documentManagement>
    <Information xmlns="3b34c8f0-1ef5-4d1e-bb66-517ce7fe7356" xsi:nil="true"/>
    <Associated_x0020_Task xmlns="3b34c8f0-1ef5-4d1e-bb66-517ce7fe7356"/>
    <_dlc_DocId xmlns="71c5aaf6-e6ce-465b-b873-5148d2a4c105">5AIRPNAIUNRU-2028481721-2250</_dlc_DocId>
    <_dlc_DocIdUrl xmlns="71c5aaf6-e6ce-465b-b873-5148d2a4c105">
      <Url>https://nokia.sharepoint.com/sites/c5g/e2earch/_layouts/15/DocIdRedir.aspx?ID=5AIRPNAIUNRU-2028481721-2250</Url>
      <Description>5AIRPNAIUNRU-2028481721-2250</Description>
    </_dlc_DocIdUrl>
    <SharedWithUsers xmlns="a3840f4f-04be-43d1-b2ef-6ff1382503c7">
      <UserInfo>
        <DisplayName>Porter, Andy (Nokia - US)</DisplayName>
        <AccountId>2356</AccountId>
        <AccountType/>
      </UserInfo>
    </SharedWithUsers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7E0D06FA-14B8-4093-B1E2-55C031507D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192D34-7F79-4A5B-8EE7-F8A787EC64E8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8571756-E31A-4903-A946-868156A5305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D8AB0FD-C2D0-4DF6-934F-A73DDE926B3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0B97C08-603A-4CDE-B5B1-6A28DE9A9309}">
  <ds:schemaRefs>
    <ds:schemaRef ds:uri="3b34c8f0-1ef5-4d1e-bb66-517ce7fe7356"/>
    <ds:schemaRef ds:uri="http://purl.org/dc/elements/1.1/"/>
    <ds:schemaRef ds:uri="71c5aaf6-e6ce-465b-b873-5148d2a4c105"/>
    <ds:schemaRef ds:uri="http://purl.org/dc/terms/"/>
    <ds:schemaRef ds:uri="http://schemas.openxmlformats.org/package/2006/metadata/core-properties"/>
    <ds:schemaRef ds:uri="a3840f4f-04be-43d1-b2ef-6ff1382503c7"/>
    <ds:schemaRef ds:uri="http://purl.org/dc/dcmitype/"/>
    <ds:schemaRef ds:uri="http://schemas.microsoft.com/office/2006/documentManagement/types"/>
    <ds:schemaRef ds:uri="http://schemas.microsoft.com/office/infopath/2007/PartnerControls"/>
    <ds:schemaRef ds:uri="f659f8e2-1f61-4f73-8f5e-1b768c00d15a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Nokia_Pure_PPT_NOKIA_BELL_LABS_V2.2</Template>
  <TotalTime>0</TotalTime>
  <Words>876</Words>
  <Application>Microsoft Office PowerPoint</Application>
  <PresentationFormat>On-screen Show (16:9)</PresentationFormat>
  <Paragraphs>90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Wingdings</vt:lpstr>
      <vt:lpstr>11_PPT_Example_Newtheme_v30</vt:lpstr>
      <vt:lpstr>3_Nokia White Master with headline</vt:lpstr>
      <vt:lpstr>Picture</vt:lpstr>
      <vt:lpstr>Visio</vt:lpstr>
      <vt:lpstr>PowerPoint Presentation</vt:lpstr>
      <vt:lpstr>5G MT-EDT challenges</vt:lpstr>
      <vt:lpstr>MT-EDT using pre-assigned 5G-TMSI values</vt:lpstr>
      <vt:lpstr>Registration with 5G-TMSI offset assignment</vt:lpstr>
      <vt:lpstr>MT-EDT and 5G-TMSI update</vt:lpstr>
      <vt:lpstr>5G-GUTI re-allocation in S2-2000264</vt:lpstr>
      <vt:lpstr>5G-GUTI re-assignment in Registration vs. 5G-TMSI offset      (please view in slide show mode)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2016-06-06T12:36:19Z</dcterms:created>
  <dcterms:modified xsi:type="dcterms:W3CDTF">2020-02-18T15:31:11Z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{FA867ADF-0854-4EEA-9888-D8B44F01242E}</vt:lpwstr>
  </property>
  <property fmtid="{D5CDD505-2E9C-101B-9397-08002B2CF9AE}" pid="3" name="ContentTypeId">
    <vt:lpwstr>0x010100B82721952339BD4AA67475AA1B500C36</vt:lpwstr>
  </property>
  <property fmtid="{D5CDD505-2E9C-101B-9397-08002B2CF9AE}" pid="4" name="_NewReviewCycle">
    <vt:lpwstr/>
  </property>
  <property fmtid="{D5CDD505-2E9C-101B-9397-08002B2CF9AE}" pid="5" name="_dlc_DocIdItemGuid">
    <vt:lpwstr>e973f377-5504-4637-a0ed-b03ffd0567e6</vt:lpwstr>
  </property>
</Properties>
</file>