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
  </p:notesMasterIdLst>
  <p:handoutMasterIdLst>
    <p:handoutMasterId r:id="rId7"/>
  </p:handoutMasterIdLst>
  <p:sldIdLst>
    <p:sldId id="303" r:id="rId2"/>
    <p:sldId id="786" r:id="rId3"/>
    <p:sldId id="787" r:id="rId4"/>
    <p:sldId id="788" r:id="rId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Huawei" initials="HW" lastIdx="3" clrIdx="1">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9" d="100"/>
          <a:sy n="89" d="100"/>
        </p:scale>
        <p:origin x="1517"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2/12/2020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2/12/2020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#137E</a:t>
            </a:r>
          </a:p>
          <a:p>
            <a:r>
              <a:rPr lang="de-DE" sz="1200" b="1" kern="1200" dirty="0">
                <a:solidFill>
                  <a:schemeClr val="tx1"/>
                </a:solidFill>
                <a:latin typeface="Arial "/>
                <a:ea typeface="+mn-ea"/>
                <a:cs typeface="Arial" panose="020B0604020202020204" pitchFamily="34" charset="0"/>
              </a:rPr>
              <a:t>Electronic meeting, 24-27 Feb 2020</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S2-2001825</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WG2#137E</a:t>
            </a:r>
            <a:r>
              <a:rPr lang="en-GB" altLang="de-DE" sz="1200" baseline="0" dirty="0">
                <a:solidFill>
                  <a:schemeClr val="bg1"/>
                </a:solidFill>
              </a:rPr>
              <a:t> Electronic meeting, Feb 24 - 27, 2020</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2_Arch/Latest_SA2_Specs/Latest_draft_S2_Specs/23761-030.zi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FS_MUSIM </a:t>
            </a: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GB" sz="1800" b="1" dirty="0" err="1">
                <a:latin typeface="Arial" charset="0"/>
              </a:rPr>
              <a:t>Sašo</a:t>
            </a:r>
            <a:r>
              <a:rPr lang="en-GB" sz="1800" b="1" dirty="0">
                <a:latin typeface="Arial" charset="0"/>
              </a:rPr>
              <a:t> Stojanovski</a:t>
            </a:r>
          </a:p>
          <a:p>
            <a:pPr>
              <a:lnSpc>
                <a:spcPct val="80000"/>
              </a:lnSpc>
            </a:pPr>
            <a:r>
              <a:rPr lang="en-GB" sz="1800" b="1" dirty="0">
                <a:latin typeface="Arial" charset="0"/>
              </a:rPr>
              <a:t>Intel Corporation</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at SA#87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17660988"/>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29% &gt; 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29716" name="Content Placeholder 7"/>
          <p:cNvSpPr>
            <a:spLocks noGrp="1"/>
          </p:cNvSpPr>
          <p:nvPr>
            <p:ph sz="half" idx="2"/>
          </p:nvPr>
        </p:nvSpPr>
        <p:spPr>
          <a:xfrm>
            <a:off x="434974" y="2462307"/>
            <a:ext cx="8709026" cy="3765774"/>
          </a:xfrm>
        </p:spPr>
        <p:txBody>
          <a:bodyPr/>
          <a:lstStyle/>
          <a:p>
            <a:pPr>
              <a:spcBef>
                <a:spcPts val="0"/>
              </a:spcBef>
              <a:spcAft>
                <a:spcPts val="0"/>
              </a:spcAft>
            </a:pPr>
            <a:r>
              <a:rPr lang="de-DE" altLang="de-DE" sz="1600" dirty="0"/>
              <a:t>Progress since SA#86:</a:t>
            </a:r>
          </a:p>
          <a:p>
            <a:pPr lvl="1">
              <a:spcBef>
                <a:spcPts val="0"/>
              </a:spcBef>
              <a:spcAft>
                <a:spcPts val="0"/>
              </a:spcAft>
            </a:pPr>
            <a:r>
              <a:rPr lang="de-DE" altLang="de-DE" sz="1200" dirty="0"/>
              <a:t>Only one SA2 WG meeting in Q1</a:t>
            </a:r>
          </a:p>
          <a:p>
            <a:pPr lvl="1">
              <a:spcBef>
                <a:spcPts val="0"/>
              </a:spcBef>
              <a:spcAft>
                <a:spcPts val="0"/>
              </a:spcAft>
            </a:pPr>
            <a:r>
              <a:rPr lang="de-DE" altLang="de-DE" sz="1200" dirty="0"/>
              <a:t>Total TUs requested for Study Phase in 2020 is 4.5. 1 TU is used and 3.5 TUs are remaining. </a:t>
            </a:r>
          </a:p>
          <a:p>
            <a:pPr lvl="1">
              <a:spcBef>
                <a:spcPts val="0"/>
              </a:spcBef>
              <a:spcAft>
                <a:spcPts val="0"/>
              </a:spcAft>
            </a:pPr>
            <a:r>
              <a:rPr lang="de-DE" altLang="de-DE" sz="1200" dirty="0"/>
              <a:t>Key Issue #4 (Emergency services) removed as a result of downscoping exercise. </a:t>
            </a:r>
            <a:endParaRPr lang="en-US" altLang="zh-CN" sz="1200" dirty="0"/>
          </a:p>
          <a:p>
            <a:pPr marL="457200" lvl="1" indent="-457200">
              <a:spcBef>
                <a:spcPts val="0"/>
              </a:spcBef>
              <a:spcAft>
                <a:spcPts val="0"/>
              </a:spcAft>
              <a:buBlip>
                <a:blip r:embed="rId3"/>
              </a:buBlip>
            </a:pPr>
            <a:endParaRPr lang="en-US" sz="1600" dirty="0">
              <a:ea typeface="+mn-ea"/>
              <a:cs typeface="+mn-cs"/>
            </a:endParaRPr>
          </a:p>
          <a:p>
            <a:pPr marL="457200" lvl="1" indent="-457200">
              <a:spcBef>
                <a:spcPts val="0"/>
              </a:spcBef>
              <a:spcAft>
                <a:spcPts val="0"/>
              </a:spcAft>
              <a:buBlip>
                <a:blip r:embed="rId3"/>
              </a:buBlip>
            </a:pPr>
            <a:r>
              <a:rPr lang="en-US" sz="1600" dirty="0">
                <a:ea typeface="+mn-ea"/>
                <a:cs typeface="+mn-cs"/>
              </a:rPr>
              <a:t>RAN impacts and dependencies:</a:t>
            </a:r>
            <a:endParaRPr lang="de-DE" sz="1600" dirty="0">
              <a:ea typeface="+mn-ea"/>
              <a:cs typeface="+mn-cs"/>
            </a:endParaRPr>
          </a:p>
          <a:p>
            <a:pPr lvl="1">
              <a:spcBef>
                <a:spcPts val="0"/>
              </a:spcBef>
              <a:spcAft>
                <a:spcPts val="300"/>
              </a:spcAft>
            </a:pPr>
            <a:r>
              <a:rPr lang="en-US" sz="1200" dirty="0"/>
              <a:t>All three key issues may potentially lead to solutions with RAN impact and may require RAN coordination.</a:t>
            </a:r>
          </a:p>
          <a:p>
            <a:pPr lvl="1">
              <a:spcBef>
                <a:spcPts val="0"/>
              </a:spcBef>
              <a:spcAft>
                <a:spcPts val="300"/>
              </a:spcAft>
            </a:pPr>
            <a:r>
              <a:rPr lang="en-US" altLang="zh-CN" sz="1200" dirty="0"/>
              <a:t>RAN has delayed start on MUSIM (in Q3), SA2 need to finish FS_MUSIM by Q2. </a:t>
            </a:r>
          </a:p>
          <a:p>
            <a:pPr marL="457200" lvl="1" indent="0">
              <a:spcBef>
                <a:spcPts val="0"/>
              </a:spcBef>
              <a:spcAft>
                <a:spcPts val="600"/>
              </a:spcAft>
              <a:buNone/>
            </a:pPr>
            <a:endParaRPr lang="de-DE" sz="1600" dirty="0"/>
          </a:p>
          <a:p>
            <a:pPr lvl="0">
              <a:spcBef>
                <a:spcPts val="0"/>
              </a:spcBef>
              <a:spcAft>
                <a:spcPts val="0"/>
              </a:spcAft>
            </a:pPr>
            <a:r>
              <a:rPr lang="de-DE" sz="1600" dirty="0"/>
              <a:t>Next steps:</a:t>
            </a:r>
          </a:p>
          <a:p>
            <a:pPr lvl="1">
              <a:spcBef>
                <a:spcPts val="0"/>
              </a:spcBef>
              <a:spcAft>
                <a:spcPts val="300"/>
              </a:spcAft>
            </a:pPr>
            <a:r>
              <a:rPr lang="en-US" altLang="zh-CN" sz="1200" dirty="0"/>
              <a:t>Find a way to resolve RAN dependencies given the delayed start (Q3) of MUSIM work in RAN. Collect open issues / questions and seek RAN WGs’ feedback with LS OUT from SA2#138.</a:t>
            </a:r>
          </a:p>
          <a:p>
            <a:pPr lvl="1">
              <a:spcBef>
                <a:spcPts val="0"/>
              </a:spcBef>
              <a:spcAft>
                <a:spcPts val="0"/>
              </a:spcAft>
            </a:pPr>
            <a:endParaRPr lang="de-DE"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275492358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SA2#136AH (1/2)</a:t>
            </a:r>
            <a:endParaRPr lang="de-DE" altLang="de-DE" sz="2800"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29% &gt; 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29716" name="Content Placeholder 7"/>
          <p:cNvSpPr>
            <a:spLocks noGrp="1"/>
          </p:cNvSpPr>
          <p:nvPr>
            <p:ph sz="half" idx="2"/>
          </p:nvPr>
        </p:nvSpPr>
        <p:spPr>
          <a:xfrm>
            <a:off x="434974" y="2462306"/>
            <a:ext cx="8554481" cy="3885739"/>
          </a:xfrm>
          <a:noFill/>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FS_MUSIM TR 23.761 v0.3.0 is available </a:t>
            </a:r>
            <a:r>
              <a:rPr lang="de-DE" altLang="de-DE" sz="1200" dirty="0">
                <a:hlinkClick r:id="rId3"/>
              </a:rPr>
              <a:t>here</a:t>
            </a:r>
            <a:r>
              <a:rPr lang="de-DE" altLang="de-DE" sz="1200" dirty="0"/>
              <a:t>. </a:t>
            </a:r>
          </a:p>
          <a:p>
            <a:pPr lvl="1">
              <a:spcBef>
                <a:spcPts val="0"/>
              </a:spcBef>
              <a:spcAft>
                <a:spcPts val="0"/>
              </a:spcAft>
            </a:pPr>
            <a:r>
              <a:rPr lang="de-DE" altLang="de-DE" sz="1200" dirty="0"/>
              <a:t>Total TUs requested for Study Phase in 2020 is 4.5. 1 TU is used and 3.5 TUs are remaining. </a:t>
            </a:r>
          </a:p>
          <a:p>
            <a:pPr lvl="1">
              <a:spcBef>
                <a:spcPts val="0"/>
              </a:spcBef>
              <a:spcAft>
                <a:spcPts val="0"/>
              </a:spcAft>
            </a:pPr>
            <a:r>
              <a:rPr lang="de-DE" altLang="de-DE" sz="1200" dirty="0"/>
              <a:t>Key Issue #4 (Emergency services) removed as a result of downscoping exercise. </a:t>
            </a:r>
          </a:p>
          <a:p>
            <a:pPr>
              <a:spcBef>
                <a:spcPts val="0"/>
              </a:spcBef>
              <a:spcAft>
                <a:spcPts val="0"/>
              </a:spcAft>
            </a:pPr>
            <a:r>
              <a:rPr lang="de-DE" altLang="de-DE" sz="1600" b="1" dirty="0"/>
              <a:t>Key Issue 1 (Handling of MT Service):</a:t>
            </a:r>
          </a:p>
          <a:p>
            <a:pPr lvl="1">
              <a:spcBef>
                <a:spcPts val="0"/>
              </a:spcBef>
              <a:spcAft>
                <a:spcPts val="0"/>
              </a:spcAft>
            </a:pPr>
            <a:r>
              <a:rPr lang="en-US" altLang="zh-CN" sz="1200" dirty="0"/>
              <a:t>2 new solutions were agreed for inclusion in the TR at SA2#136AH. Total number of solutions for KI#1 is 5.</a:t>
            </a:r>
          </a:p>
          <a:p>
            <a:pPr lvl="1">
              <a:spcBef>
                <a:spcPts val="0"/>
              </a:spcBef>
              <a:spcAft>
                <a:spcPts val="0"/>
              </a:spcAft>
            </a:pPr>
            <a:r>
              <a:rPr lang="en-US" altLang="zh-CN" sz="1200" b="1" dirty="0"/>
              <a:t>Next Steps</a:t>
            </a:r>
            <a:r>
              <a:rPr lang="en-US" altLang="zh-CN" sz="1200" dirty="0"/>
              <a:t>: SA2#138 meeting should be the last meeting to propose new solutions for the basic functionality (i.e. other than optimizations). Proceed with initial solution evolutions and interim conclusions. Liaise with RAN on solution impacts so final evaluations and conclusions can be drawn.</a:t>
            </a:r>
          </a:p>
          <a:p>
            <a:pPr>
              <a:spcBef>
                <a:spcPts val="0"/>
              </a:spcBef>
              <a:spcAft>
                <a:spcPts val="0"/>
              </a:spcAft>
            </a:pPr>
            <a:r>
              <a:rPr lang="de-DE" altLang="de-DE" sz="1600" b="1" dirty="0"/>
              <a:t>Key Issue 2 (Enable Paging reception)</a:t>
            </a:r>
            <a:r>
              <a:rPr lang="de-DE" altLang="de-DE" sz="1600" dirty="0"/>
              <a:t>:</a:t>
            </a:r>
          </a:p>
          <a:p>
            <a:pPr lvl="1">
              <a:spcBef>
                <a:spcPts val="0"/>
              </a:spcBef>
              <a:spcAft>
                <a:spcPts val="0"/>
              </a:spcAft>
            </a:pPr>
            <a:r>
              <a:rPr lang="en-US" altLang="zh-CN" sz="1200" dirty="0"/>
              <a:t>No contributions focused on this KI could be handled due to lack of time. Solution #7 addresses this KI </a:t>
            </a:r>
            <a:r>
              <a:rPr lang="en-US" altLang="zh-CN" sz="1200" dirty="0" smtClean="0"/>
              <a:t>indirectly.</a:t>
            </a:r>
            <a:endParaRPr lang="en-US" altLang="zh-CN" sz="1200" dirty="0"/>
          </a:p>
          <a:p>
            <a:pPr>
              <a:spcBef>
                <a:spcPts val="0"/>
              </a:spcBef>
              <a:spcAft>
                <a:spcPts val="0"/>
              </a:spcAft>
            </a:pPr>
            <a:r>
              <a:rPr lang="de-DE" altLang="de-DE" sz="1600" b="1" dirty="0"/>
              <a:t>Key Issue 3 (Co-ordinated leaving)</a:t>
            </a:r>
            <a:r>
              <a:rPr lang="de-DE" altLang="de-DE" sz="1600" dirty="0"/>
              <a:t>:</a:t>
            </a:r>
          </a:p>
          <a:p>
            <a:pPr lvl="1">
              <a:spcBef>
                <a:spcPts val="0"/>
              </a:spcBef>
              <a:spcAft>
                <a:spcPts val="0"/>
              </a:spcAft>
            </a:pPr>
            <a:r>
              <a:rPr lang="en-US" altLang="zh-CN" sz="1200" dirty="0"/>
              <a:t>3 </a:t>
            </a:r>
            <a:r>
              <a:rPr lang="en-US" altLang="zh-CN" sz="1200" dirty="0" smtClean="0"/>
              <a:t>solutions </a:t>
            </a:r>
            <a:r>
              <a:rPr lang="en-US" altLang="zh-CN" sz="1200" dirty="0"/>
              <a:t>were </a:t>
            </a:r>
            <a:r>
              <a:rPr lang="en-US" altLang="zh-CN" sz="1200" dirty="0" smtClean="0"/>
              <a:t>added</a:t>
            </a:r>
            <a:r>
              <a:rPr lang="en-US" altLang="zh-CN" sz="1200" dirty="0"/>
              <a:t> at SA2#136AH</a:t>
            </a:r>
            <a:r>
              <a:rPr lang="en-US" altLang="zh-CN" sz="1200" dirty="0" smtClean="0"/>
              <a:t>. </a:t>
            </a:r>
            <a:r>
              <a:rPr lang="en-US" altLang="zh-CN" sz="1200" dirty="0"/>
              <a:t>Solutions can be categorized as NAS-level and RRC-level solutions. RRC-level solution require feedback from RAN.</a:t>
            </a:r>
          </a:p>
          <a:p>
            <a:pPr lvl="1">
              <a:spcBef>
                <a:spcPts val="0"/>
              </a:spcBef>
              <a:spcAft>
                <a:spcPts val="0"/>
              </a:spcAft>
            </a:pPr>
            <a:r>
              <a:rPr lang="en-US" altLang="zh-CN" sz="1200" b="1" dirty="0"/>
              <a:t>Next Steps</a:t>
            </a:r>
            <a:r>
              <a:rPr lang="en-US" altLang="zh-CN" sz="1200" dirty="0"/>
              <a:t>: SA2#138 meeting should be the last meeting to propose new solutions for the basic functionality (i.e. other than optimizations). Proceed with </a:t>
            </a:r>
            <a:r>
              <a:rPr lang="en-US" altLang="zh-CN" sz="1200" dirty="0" smtClean="0"/>
              <a:t>initial solution </a:t>
            </a:r>
            <a:r>
              <a:rPr lang="en-US" altLang="zh-CN" sz="1200" dirty="0"/>
              <a:t>evolutions and interim conclusions. Liaise with RAN on </a:t>
            </a:r>
            <a:r>
              <a:rPr lang="en-US" altLang="zh-CN" sz="1200" dirty="0" smtClean="0"/>
              <a:t>solution </a:t>
            </a:r>
            <a:r>
              <a:rPr lang="en-US" altLang="zh-CN" sz="1200" dirty="0"/>
              <a:t>impacts so final evaluations and conclusions can be drawn</a:t>
            </a:r>
            <a:r>
              <a:rPr lang="en-US" altLang="zh-CN" sz="1200" dirty="0" smtClean="0"/>
              <a:t>.</a:t>
            </a:r>
            <a:endParaRPr lang="en-US" altLang="zh-CN" sz="1200" strike="sngStrike" dirty="0"/>
          </a:p>
          <a:p>
            <a:pPr lvl="2">
              <a:spcBef>
                <a:spcPts val="0"/>
              </a:spcBef>
              <a:spcAft>
                <a:spcPts val="600"/>
              </a:spcAft>
            </a:pPr>
            <a:endParaRPr lang="en-US" sz="900" dirty="0"/>
          </a:p>
        </p:txBody>
      </p:sp>
    </p:spTree>
    <p:extLst>
      <p:ext uri="{BB962C8B-B14F-4D97-AF65-F5344CB8AC3E}">
        <p14:creationId xmlns:p14="http://schemas.microsoft.com/office/powerpoint/2010/main" val="4654911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SA2#136AH (2/2)</a:t>
            </a:r>
            <a:endParaRPr lang="de-DE" altLang="de-DE" sz="2800" b="1" dirty="0"/>
          </a:p>
        </p:txBody>
      </p:sp>
      <p:sp>
        <p:nvSpPr>
          <p:cNvPr id="29716" name="Content Placeholder 7"/>
          <p:cNvSpPr>
            <a:spLocks noGrp="1"/>
          </p:cNvSpPr>
          <p:nvPr>
            <p:ph sz="half" idx="2"/>
          </p:nvPr>
        </p:nvSpPr>
        <p:spPr>
          <a:xfrm>
            <a:off x="405791" y="1400784"/>
            <a:ext cx="8554481" cy="4824918"/>
          </a:xfrm>
        </p:spPr>
        <p:txBody>
          <a:bodyPr/>
          <a:lstStyle/>
          <a:p>
            <a:pPr marL="457200" lvl="1" indent="-457200">
              <a:spcBef>
                <a:spcPts val="0"/>
              </a:spcBef>
              <a:spcAft>
                <a:spcPts val="300"/>
              </a:spcAft>
              <a:buBlip>
                <a:blip r:embed="rId3"/>
              </a:buBlip>
            </a:pPr>
            <a:r>
              <a:rPr lang="en-US" sz="1200" b="1" dirty="0">
                <a:ea typeface="+mn-ea"/>
                <a:cs typeface="+mn-cs"/>
              </a:rPr>
              <a:t>RAN impacts and dependencies</a:t>
            </a:r>
            <a:r>
              <a:rPr lang="en-US" sz="1200" dirty="0">
                <a:ea typeface="+mn-ea"/>
                <a:cs typeface="+mn-cs"/>
              </a:rPr>
              <a:t>:</a:t>
            </a:r>
            <a:endParaRPr lang="de-DE" sz="1200" dirty="0">
              <a:ea typeface="+mn-ea"/>
              <a:cs typeface="+mn-cs"/>
            </a:endParaRPr>
          </a:p>
          <a:p>
            <a:pPr lvl="1">
              <a:spcBef>
                <a:spcPts val="0"/>
              </a:spcBef>
              <a:spcAft>
                <a:spcPts val="300"/>
              </a:spcAft>
            </a:pPr>
            <a:r>
              <a:rPr lang="en-US" sz="1050" dirty="0"/>
              <a:t>All three key issues may potentially lead to solutions with RAN impact and may require RAN coordination.</a:t>
            </a:r>
          </a:p>
          <a:p>
            <a:pPr lvl="1">
              <a:spcBef>
                <a:spcPts val="0"/>
              </a:spcBef>
              <a:spcAft>
                <a:spcPts val="300"/>
              </a:spcAft>
            </a:pPr>
            <a:r>
              <a:rPr lang="en-US" altLang="zh-CN" sz="1050" dirty="0"/>
              <a:t>RAN has delayed start on MUSIM (in Q3), SA2 need to finish FS_MUSIM by Q2</a:t>
            </a:r>
            <a:r>
              <a:rPr lang="en-US" altLang="zh-CN" sz="1050" dirty="0" smtClean="0"/>
              <a:t>.</a:t>
            </a:r>
          </a:p>
          <a:p>
            <a:pPr lvl="1">
              <a:spcBef>
                <a:spcPts val="0"/>
              </a:spcBef>
              <a:spcAft>
                <a:spcPts val="300"/>
              </a:spcAft>
            </a:pPr>
            <a:r>
              <a:rPr lang="en-US" altLang="zh-CN" sz="1050" dirty="0"/>
              <a:t>No interleaving of RAN and SA2 meetings, which will make obtaining feedback quickly impossible (i.e. LSs sent from SA2#138 may not get a reply until SA2#140 in Q3, unless extraordinary steps are taken at SA2/RAN2 meetings</a:t>
            </a:r>
            <a:r>
              <a:rPr lang="en-US" altLang="zh-CN" sz="1050" dirty="0" smtClean="0"/>
              <a:t>).</a:t>
            </a:r>
          </a:p>
          <a:p>
            <a:pPr marL="457200" lvl="1" indent="0">
              <a:spcBef>
                <a:spcPts val="0"/>
              </a:spcBef>
              <a:spcAft>
                <a:spcPts val="300"/>
              </a:spcAft>
              <a:buNone/>
            </a:pPr>
            <a:endParaRPr lang="en-US" altLang="zh-CN"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de-DE" sz="1050" dirty="0"/>
              <a:t>None</a:t>
            </a:r>
          </a:p>
          <a:p>
            <a:pPr lvl="1">
              <a:spcBef>
                <a:spcPts val="0"/>
              </a:spcBef>
              <a:spcAft>
                <a:spcPts val="300"/>
              </a:spcAft>
            </a:pPr>
            <a:endParaRPr lang="de-DE" sz="1050" dirty="0"/>
          </a:p>
          <a:p>
            <a:pPr>
              <a:spcBef>
                <a:spcPts val="0"/>
              </a:spcBef>
              <a:spcAft>
                <a:spcPts val="300"/>
              </a:spcAft>
            </a:pPr>
            <a:r>
              <a:rPr lang="de-DE" sz="1200" b="1" dirty="0"/>
              <a:t>Focus for the Next Meeting (SA2#138)</a:t>
            </a:r>
            <a:r>
              <a:rPr lang="de-DE" sz="1200" dirty="0"/>
              <a:t>:</a:t>
            </a:r>
          </a:p>
          <a:p>
            <a:pPr lvl="1">
              <a:spcBef>
                <a:spcPts val="0"/>
              </a:spcBef>
              <a:spcAft>
                <a:spcPts val="300"/>
              </a:spcAft>
            </a:pPr>
            <a:r>
              <a:rPr lang="en-US" altLang="zh-CN" sz="1050" dirty="0"/>
              <a:t>Find a way to resolve RAN dependencies given the delayed start (Q3) of MUSIM work in RAN. Collect open issues / questions and seek RAN WGs’ feedback with LS OUT from SA2#138.</a:t>
            </a:r>
          </a:p>
          <a:p>
            <a:pPr lvl="1">
              <a:spcBef>
                <a:spcPts val="0"/>
              </a:spcBef>
              <a:spcAft>
                <a:spcPts val="300"/>
              </a:spcAft>
            </a:pPr>
            <a:r>
              <a:rPr lang="en-US" altLang="zh-CN" sz="1050" dirty="0"/>
              <a:t>Prioritize handling of contributions that complete the spectrum of possible RAN impacts. Specifically:</a:t>
            </a:r>
          </a:p>
          <a:p>
            <a:pPr lvl="2">
              <a:spcBef>
                <a:spcPts val="0"/>
              </a:spcBef>
              <a:spcAft>
                <a:spcPts val="300"/>
              </a:spcAft>
            </a:pPr>
            <a:r>
              <a:rPr lang="en-US" altLang="zh-CN" sz="800" dirty="0"/>
              <a:t>Try to agree solutions on KI#2 that summarize the main RAN-impacting options.</a:t>
            </a:r>
          </a:p>
          <a:p>
            <a:pPr lvl="2">
              <a:spcBef>
                <a:spcPts val="0"/>
              </a:spcBef>
              <a:spcAft>
                <a:spcPts val="300"/>
              </a:spcAft>
            </a:pPr>
            <a:r>
              <a:rPr lang="en-US" altLang="zh-CN" sz="800" dirty="0"/>
              <a:t>Clarify solutions in the TR that have significant RAN impact, but are not yet documented in sufficient detail (e.g. Solution #2).</a:t>
            </a:r>
          </a:p>
          <a:p>
            <a:pPr lvl="1">
              <a:spcBef>
                <a:spcPts val="0"/>
              </a:spcBef>
              <a:spcAft>
                <a:spcPts val="300"/>
              </a:spcAft>
            </a:pPr>
            <a:r>
              <a:rPr lang="de-DE" altLang="de-DE" sz="1050" dirty="0"/>
              <a:t>Any new Key Issue will be low priority unless supported by large number of companies. </a:t>
            </a:r>
            <a:r>
              <a:rPr lang="en-US" altLang="de-DE" sz="1050" dirty="0"/>
              <a:t>Optimizations for the case where multiple USIMs are served by the same network will be handled with low priority.</a:t>
            </a:r>
            <a:endParaRPr lang="de-DE" altLang="de-DE" sz="1050" dirty="0"/>
          </a:p>
          <a:p>
            <a:pPr lvl="2">
              <a:spcBef>
                <a:spcPts val="0"/>
              </a:spcBef>
              <a:spcAft>
                <a:spcPts val="300"/>
              </a:spcAft>
            </a:pPr>
            <a:endParaRPr lang="en-US" altLang="zh-CN" sz="800" dirty="0"/>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SA2#138 (Apr): Complete description of existing solutions. Start initial evaluation. New solutions can still be proposed.</a:t>
            </a:r>
          </a:p>
          <a:p>
            <a:pPr lvl="1">
              <a:spcBef>
                <a:spcPts val="0"/>
              </a:spcBef>
              <a:spcAft>
                <a:spcPts val="300"/>
              </a:spcAft>
            </a:pPr>
            <a:r>
              <a:rPr lang="en-US" altLang="zh-CN" sz="1050" dirty="0"/>
              <a:t>SA2#139 (May): Final </a:t>
            </a:r>
            <a:r>
              <a:rPr lang="en-US" altLang="zh-CN" sz="1050" dirty="0" smtClean="0"/>
              <a:t>evaluation </a:t>
            </a:r>
            <a:r>
              <a:rPr lang="en-US" altLang="zh-CN" sz="1050" dirty="0"/>
              <a:t>and conclusions. Submit TR 23.761 to SA#87 plenary for one-stop approval. Agree a WID</a:t>
            </a:r>
            <a:r>
              <a:rPr lang="en-US" altLang="zh-CN" sz="1050" dirty="0" smtClean="0"/>
              <a:t>.</a:t>
            </a:r>
          </a:p>
          <a:p>
            <a:pPr lvl="1">
              <a:spcBef>
                <a:spcPts val="0"/>
              </a:spcBef>
              <a:spcAft>
                <a:spcPts val="300"/>
              </a:spcAft>
            </a:pPr>
            <a:endParaRPr lang="en-US" altLang="zh-CN" sz="1050" dirty="0" smtClean="0"/>
          </a:p>
          <a:p>
            <a:pPr>
              <a:spcBef>
                <a:spcPts val="0"/>
              </a:spcBef>
              <a:spcAft>
                <a:spcPts val="300"/>
              </a:spcAft>
            </a:pPr>
            <a:r>
              <a:rPr lang="en-US" altLang="zh-CN" sz="1200" b="1" dirty="0" smtClean="0"/>
              <a:t>Risks:</a:t>
            </a:r>
          </a:p>
          <a:p>
            <a:pPr lvl="1">
              <a:spcBef>
                <a:spcPts val="0"/>
              </a:spcBef>
              <a:spcAft>
                <a:spcPts val="300"/>
              </a:spcAft>
            </a:pPr>
            <a:r>
              <a:rPr lang="en-US" altLang="zh-CN" sz="1050" dirty="0" smtClean="0"/>
              <a:t>Completion of the study may not be possible in Q2 for all key issues, due to RAN dependencies and meeting timings between SA2 and RAN.</a:t>
            </a:r>
            <a:endParaRPr lang="en-US" altLang="zh-CN" sz="1050" strike="sngStrike" dirty="0"/>
          </a:p>
        </p:txBody>
      </p:sp>
    </p:spTree>
    <p:extLst>
      <p:ext uri="{BB962C8B-B14F-4D97-AF65-F5344CB8AC3E}">
        <p14:creationId xmlns:p14="http://schemas.microsoft.com/office/powerpoint/2010/main" val="14223721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6083</TotalTime>
  <Words>743</Words>
  <Application>Microsoft Office PowerPoint</Application>
  <PresentationFormat>On-screen Show (4:3)</PresentationFormat>
  <Paragraphs>74</Paragraphs>
  <Slides>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vt:lpstr>
      <vt:lpstr>Calibri</vt:lpstr>
      <vt:lpstr>Times New Roman</vt:lpstr>
      <vt:lpstr>Office Theme</vt:lpstr>
      <vt:lpstr>   FS_MUSIM Status Report</vt:lpstr>
      <vt:lpstr>FS_MUSIM Status at SA#87</vt:lpstr>
      <vt:lpstr>FS_MUSIM status after SA2#136AH (1/2)</vt:lpstr>
      <vt:lpstr>FS_MUSIM status after SA2#136AH (2/2)</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intel user v2</cp:lastModifiedBy>
  <cp:revision>1268</cp:revision>
  <dcterms:created xsi:type="dcterms:W3CDTF">2008-08-30T09:32:10Z</dcterms:created>
  <dcterms:modified xsi:type="dcterms:W3CDTF">2020-02-12T12:51:14Z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2020-02-12 12:51:14Z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1580894816</vt:lpwstr>
  </property>
</Properties>
</file>