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304" r:id="rId3"/>
    <p:sldId id="305" r:id="rId4"/>
    <p:sldId id="306" r:id="rId5"/>
    <p:sldId id="307" r:id="rId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47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EB6859A-82DF-44EC-8845-C72A3B5807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142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8AA6C36-8726-4E69-AC73-8C6498AAB5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580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82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54BE8F-F7BF-4384-A9BD-52D154DD66D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598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70F83B-2B43-429A-864F-02CD648E6E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4666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F7AB83-3229-47F9-8776-6EF8E38E22B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433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CE2724-4ABB-4F55-8526-FC5B0ACD7C0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298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E88E66-6F7D-4691-8FC3-2BF446F2967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14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AC4A1E-9B2B-46F2-9E89-EF0AE08B7F3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8431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1EAFF1-38D4-40A8-864E-4BB1731A95E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177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E8E3AA-3607-4057-B010-1C3C9F0F52B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006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7D38F-0A67-4191-84A1-8984599406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566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D64E11-391D-4F51-86F2-5CF08E5D424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349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28764D-5BB8-4F72-A3DB-41668C44336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634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7" descr="green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8" descr="green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6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56326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0F2C6E49-41AC-41F5-AA1C-53BA9391F70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en-US" baseline="30000">
                <a:solidFill>
                  <a:schemeClr val="bg1"/>
                </a:solidFill>
              </a:rPr>
              <a:t>th</a:t>
            </a:r>
            <a:r>
              <a:rPr lang="en-US" altLang="en-US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56329" name="Picture 7" descr="green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0" name="Picture 8" descr="green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1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2" name="Picture 13" descr="green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© 3GPP 2009     &lt;Title, date&gt;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9C00CA-59E6-4189-BDB0-57C32FBFE66C}" type="slidenum">
              <a:rPr lang="en-US" altLang="en-US" sz="1100">
                <a:solidFill>
                  <a:schemeClr val="bg1"/>
                </a:solidFill>
              </a:rPr>
              <a:pPr eaLnBrk="1" hangingPunct="1"/>
              <a:t>‹#›</a:t>
            </a:fld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sspeiche\OneDrive%20-%20Qualcomm\Documents\Standards\3GPP\SA2\SA2#129bis\Inbox\ChairmansNotes\Docs\S2-1811791.zip" TargetMode="External"/><Relationship Id="rId3" Type="http://schemas.openxmlformats.org/officeDocument/2006/relationships/hyperlink" Target="file:///C:\Users\sspeiche\OneDrive%20-%20Qualcomm\Documents\Standards\3GPP\SA2\SA2#129bis\Inbox\ChairmansNotes\Docs\S2-1812303.zip" TargetMode="External"/><Relationship Id="rId7" Type="http://schemas.openxmlformats.org/officeDocument/2006/relationships/hyperlink" Target="file:///C:\Users\sspeiche\OneDrive%20-%20Qualcomm\Documents\Standards\3GPP\SA2\SA2#129bis\Inbox\ChairmansNotes\Docs\S2-1812305.zip" TargetMode="External"/><Relationship Id="rId2" Type="http://schemas.openxmlformats.org/officeDocument/2006/relationships/hyperlink" Target="file:///C:\Users\sspeiche\OneDrive%20-%20Qualcomm\Documents\Standards\3GPP\SA2\SA2#129bis\Inbox\ChairmansNotes\Docs\S2-18124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sspeiche\OneDrive%20-%20Qualcomm\Documents\Standards\3GPP\SA2\SA2#129bis\Inbox\ChairmansNotes\Docs\S2-1812436.zip" TargetMode="External"/><Relationship Id="rId5" Type="http://schemas.openxmlformats.org/officeDocument/2006/relationships/hyperlink" Target="file:///C:\Users\sspeiche\OneDrive%20-%20Qualcomm\Documents\Standards\3GPP\SA2\SA2#129bis\Inbox\ChairmansNotes\Docs\S2-1812438.zip" TargetMode="External"/><Relationship Id="rId4" Type="http://schemas.openxmlformats.org/officeDocument/2006/relationships/hyperlink" Target="file:///C:\Users\sspeiche\OneDrive%20-%20Qualcomm\Documents\Standards\3GPP\SA2\SA2#129bis\Inbox\ChairmansNotes\Docs\S2-1812367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/>
          <a:lstStyle/>
          <a:p>
            <a:pPr eaLnBrk="1" hangingPunct="1"/>
            <a:b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1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en-US" dirty="0">
                <a:latin typeface="Arial" charset="0"/>
              </a:rPr>
              <a:t>Rapporteur (Qualcomm)</a:t>
            </a: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641611" y="1762542"/>
            <a:ext cx="555152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alt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FS_CIoT_5G drafting</a:t>
            </a:r>
          </a:p>
          <a:p>
            <a:pPr algn="ctr"/>
            <a:r>
              <a:rPr lang="en-GB" alt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KI #15 (CN steering)</a:t>
            </a:r>
            <a:endParaRPr lang="fi-FI" alt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F66B1-495A-46CB-8E44-FD714826C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2B0BC-FBBA-4464-8FB3-408BD5EF4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Way forward / solution 42 details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3F685-4F61-4E46-9C0B-2A64664523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037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A8D47-FE5E-45CD-B6BB-3E527EC4E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/ solution 42 details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129B1-B38E-4ABB-A6AC-D8F5F5CEB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  <a:p>
            <a:pPr lvl="1"/>
            <a:r>
              <a:rPr lang="en-US" dirty="0"/>
              <a:t>All way forward papers for KI# 15 (CN steering) suggest to </a:t>
            </a:r>
          </a:p>
          <a:p>
            <a:pPr lvl="2"/>
            <a:r>
              <a:rPr lang="en-US" dirty="0"/>
              <a:t>either select solution #42 as the way forward; or </a:t>
            </a:r>
          </a:p>
          <a:p>
            <a:pPr lvl="2"/>
            <a:r>
              <a:rPr lang="en-US" dirty="0"/>
              <a:t>conclude that nothing is needed and to potentially continue the discussion in a separate study</a:t>
            </a:r>
          </a:p>
          <a:p>
            <a:pPr lvl="1"/>
            <a:r>
              <a:rPr lang="en-US" dirty="0"/>
              <a:t>W.r.t. solution #42 one question is open: Whether and how to cover scenarios where target CN is unavailable?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AC155-7034-4095-B520-C877D94C1E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0309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7DE09-4717-44C1-BF78-206F443CE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Solution 42: Whether and how to cover scenarios where target CN is unavailable?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347365-CD47-4117-AD29-231DA65075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9FDCB1A-7CF8-4174-A69A-F1084C9CCE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412753"/>
              </p:ext>
            </p:extLst>
          </p:nvPr>
        </p:nvGraphicFramePr>
        <p:xfrm>
          <a:off x="391885" y="1643535"/>
          <a:ext cx="8369560" cy="5441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4248">
                  <a:extLst>
                    <a:ext uri="{9D8B030D-6E8A-4147-A177-3AD203B41FA5}">
                      <a16:colId xmlns:a16="http://schemas.microsoft.com/office/drawing/2014/main" val="3923738161"/>
                    </a:ext>
                  </a:extLst>
                </a:gridCol>
                <a:gridCol w="954249">
                  <a:extLst>
                    <a:ext uri="{9D8B030D-6E8A-4147-A177-3AD203B41FA5}">
                      <a16:colId xmlns:a16="http://schemas.microsoft.com/office/drawing/2014/main" val="76346323"/>
                    </a:ext>
                  </a:extLst>
                </a:gridCol>
                <a:gridCol w="3449352">
                  <a:extLst>
                    <a:ext uri="{9D8B030D-6E8A-4147-A177-3AD203B41FA5}">
                      <a16:colId xmlns:a16="http://schemas.microsoft.com/office/drawing/2014/main" val="3737648258"/>
                    </a:ext>
                  </a:extLst>
                </a:gridCol>
                <a:gridCol w="1702861">
                  <a:extLst>
                    <a:ext uri="{9D8B030D-6E8A-4147-A177-3AD203B41FA5}">
                      <a16:colId xmlns:a16="http://schemas.microsoft.com/office/drawing/2014/main" val="2774143242"/>
                    </a:ext>
                  </a:extLst>
                </a:gridCol>
                <a:gridCol w="1238850">
                  <a:extLst>
                    <a:ext uri="{9D8B030D-6E8A-4147-A177-3AD203B41FA5}">
                      <a16:colId xmlns:a16="http://schemas.microsoft.com/office/drawing/2014/main" val="19368972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-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Key issue 15 (solution updates)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-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Comments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279275428"/>
                  </a:ext>
                </a:extLst>
              </a:tr>
              <a:tr h="22566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 action="ppaction://hlinkfile"/>
                        </a:rPr>
                        <a:t>S2-1812439</a:t>
                      </a:r>
                      <a:endParaRPr lang="en-US" sz="1400" b="1" u="sng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DISCUSSION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KI15 CN steering, Solution 42 options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NTT DOCOMO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85781633"/>
                  </a:ext>
                </a:extLst>
              </a:tr>
              <a:tr h="22566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file"/>
                        </a:rPr>
                        <a:t>S2-1812303</a:t>
                      </a:r>
                      <a:endParaRPr lang="en-US" sz="1400" b="1" u="sng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P-CR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23.724: KI#15 Solution 42 Update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Samsung, Qualcomm Incorporated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79968890"/>
                  </a:ext>
                </a:extLst>
              </a:tr>
              <a:tr h="22566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S2-1812367</a:t>
                      </a:r>
                      <a:endParaRPr lang="en-US" sz="1400" b="1" u="sng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P-CR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23.724: KI15: Solution 42 and 43 update for ping pong prevention.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Huawei, </a:t>
                      </a:r>
                      <a:r>
                        <a:rPr lang="en-GB" sz="1400" dirty="0" err="1">
                          <a:effectLst/>
                        </a:rPr>
                        <a:t>HiSilicon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800720750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endParaRPr lang="en-US" sz="14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endParaRPr lang="en-US" sz="14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bg1"/>
                          </a:solidFill>
                          <a:effectLst/>
                        </a:rPr>
                        <a:t>Key issue 15 (individual solution evaluations)</a:t>
                      </a:r>
                      <a:endParaRPr lang="en-US" sz="14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- 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773142"/>
                  </a:ext>
                </a:extLst>
              </a:tr>
              <a:tr h="423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u="sng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 action="ppaction://hlinkfile"/>
                        </a:rPr>
                        <a:t>S2-1812438</a:t>
                      </a:r>
                      <a:endParaRPr lang="en-US" sz="1400" b="1" u="sng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P-CR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23.724: EN removal and evaluation of solutions for KI#15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NTT DOCOMO, </a:t>
                      </a:r>
                      <a:r>
                        <a:rPr lang="en-GB" sz="1400" dirty="0" err="1">
                          <a:effectLst/>
                        </a:rPr>
                        <a:t>Convida</a:t>
                      </a:r>
                      <a:r>
                        <a:rPr lang="en-GB" sz="1400" dirty="0">
                          <a:effectLst/>
                        </a:rPr>
                        <a:t> Wireless, Sony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be revised to document the solution 42 update and solution evaluation 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113082275"/>
                  </a:ext>
                </a:extLst>
              </a:tr>
              <a:tr h="24768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endParaRPr lang="en-US" sz="1600" b="1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issue 15 (overall evaluation and conclusion)</a:t>
                      </a:r>
                      <a:endParaRPr lang="en-US" sz="1600" b="1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078582"/>
                  </a:ext>
                </a:extLst>
              </a:tr>
              <a:tr h="423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bg1"/>
                          </a:solidFill>
                          <a:effectLst/>
                          <a:hlinkClick r:id="rId6" action="ppaction://hlinkfile"/>
                        </a:rPr>
                        <a:t>S2-1812436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P-CR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23.724: Evaluation and conclusions for KI#15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NTT DOCOMO, </a:t>
                      </a:r>
                      <a:r>
                        <a:rPr lang="en-GB" sz="1400" dirty="0" err="1">
                          <a:effectLst/>
                        </a:rPr>
                        <a:t>Convida</a:t>
                      </a:r>
                      <a:r>
                        <a:rPr lang="en-GB" sz="1400" dirty="0">
                          <a:effectLst/>
                        </a:rPr>
                        <a:t> Wireless, Sony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6253309"/>
                  </a:ext>
                </a:extLst>
              </a:tr>
              <a:tr h="423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chemeClr val="bg1"/>
                          </a:solidFill>
                          <a:effectLst/>
                          <a:hlinkClick r:id="rId7" action="ppaction://hlinkfile"/>
                        </a:rPr>
                        <a:t>S2-1812305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P-CR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23.724: KI#15: Conclusion for Key Issue 15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Samsung, Qualcomm Incorporated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be revised to document the overall conclusion</a:t>
                      </a: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65808531"/>
                  </a:ext>
                </a:extLst>
              </a:tr>
              <a:tr h="423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bg1"/>
                          </a:solidFill>
                          <a:effectLst/>
                          <a:hlinkClick r:id="rId8" action="ppaction://hlinkfile"/>
                        </a:rPr>
                        <a:t>S2-1811791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P-CR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23.724: </a:t>
                      </a:r>
                      <a:r>
                        <a:rPr lang="en-GB" sz="1400" dirty="0" err="1">
                          <a:effectLst/>
                        </a:rPr>
                        <a:t>CIoT_KI</a:t>
                      </a:r>
                      <a:r>
                        <a:rPr lang="en-GB" sz="1400" dirty="0">
                          <a:effectLst/>
                        </a:rPr>
                        <a:t> 15 evaluation and conclusion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OPPO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45912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836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A2B72-709A-41C7-9E25-AE7B4C66D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A9EEE-5DC1-40DF-BCAB-C52D2ED4E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Select Solution #42 Option A (Samsung, QC, Sony, Nokia, AT&amp;T, NTT DoCoMo, LG)</a:t>
            </a:r>
          </a:p>
          <a:p>
            <a:r>
              <a:rPr lang="en-US" dirty="0"/>
              <a:t>Option 2: Select Solution #42 Option B (Huawei, </a:t>
            </a:r>
            <a:r>
              <a:rPr lang="en-US" dirty="0" err="1"/>
              <a:t>Convida</a:t>
            </a:r>
            <a:r>
              <a:rPr lang="en-US" dirty="0"/>
              <a:t> Wireless , NTT DoCoMo)</a:t>
            </a:r>
          </a:p>
          <a:p>
            <a:r>
              <a:rPr lang="en-US" dirty="0"/>
              <a:t>Option 3: Select Solution #42 Option C (Sony)</a:t>
            </a:r>
          </a:p>
          <a:p>
            <a:r>
              <a:rPr lang="en-US" dirty="0"/>
              <a:t>Option 4: Separate study on CN steering ()</a:t>
            </a:r>
          </a:p>
          <a:p>
            <a:endParaRPr lang="en-US" dirty="0"/>
          </a:p>
          <a:p>
            <a:r>
              <a:rPr lang="en-US" dirty="0"/>
              <a:t>Proposed way forward: Option 1 - Select Solution #42 Option A (Samsung, QC, Sony, Nokia, AT&amp;T, NTT DoCoMo, LG)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65B571-F01D-406C-9608-C60271B2C3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E2724-4ABB-4F55-8526-FC5B0ACD7C00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150E4A-70C9-43DF-9DEA-B56288055316}"/>
              </a:ext>
            </a:extLst>
          </p:cNvPr>
          <p:cNvSpPr/>
          <p:nvPr/>
        </p:nvSpPr>
        <p:spPr bwMode="auto">
          <a:xfrm>
            <a:off x="457200" y="4982547"/>
            <a:ext cx="8369559" cy="1326178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463726-975E-407D-B3CE-EF51C41DEF17}"/>
              </a:ext>
            </a:extLst>
          </p:cNvPr>
          <p:cNvSpPr txBox="1"/>
          <p:nvPr/>
        </p:nvSpPr>
        <p:spPr>
          <a:xfrm>
            <a:off x="5066522" y="6465920"/>
            <a:ext cx="4842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Details on Option A, B, C as per S2-1812439</a:t>
            </a:r>
          </a:p>
          <a:p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80876858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1784</TotalTime>
  <Words>392</Words>
  <Application>Microsoft Office PowerPoint</Application>
  <PresentationFormat>On-screen Show (4:3)</PresentationFormat>
  <Paragraphs>68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3gpp</vt:lpstr>
      <vt:lpstr>  </vt:lpstr>
      <vt:lpstr>Overview</vt:lpstr>
      <vt:lpstr>Way forward / solution 42 details </vt:lpstr>
      <vt:lpstr>Solution 42: Whether and how to cover scenarios where target CN is unavailable?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DCM2</dc:creator>
  <dc:description>©3GPP 2009. All rights reserved</dc:description>
  <cp:lastModifiedBy>QC_1</cp:lastModifiedBy>
  <cp:revision>58</cp:revision>
  <dcterms:created xsi:type="dcterms:W3CDTF">2017-06-06T13:51:33Z</dcterms:created>
  <dcterms:modified xsi:type="dcterms:W3CDTF">2018-11-26T21:32:10Z</dcterms:modified>
</cp:coreProperties>
</file>