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40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44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219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803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2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29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73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75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516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44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56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49B3E-DC6E-4F77-9637-6789F16667AA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9E588-7BAA-4753-A254-8A6BC1C55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708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1273" y="2320098"/>
            <a:ext cx="9144000" cy="2387600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Evaluation of “</a:t>
            </a:r>
            <a:r>
              <a:rPr lang="en-US" dirty="0" err="1" smtClean="0">
                <a:latin typeface="+mj-lt"/>
              </a:rPr>
              <a:t>ePSM</a:t>
            </a:r>
            <a:r>
              <a:rPr lang="en-US" dirty="0" smtClean="0">
                <a:latin typeface="+mj-lt"/>
              </a:rPr>
              <a:t>”  proposal in </a:t>
            </a:r>
            <a:r>
              <a:rPr lang="en-US" dirty="0" err="1" smtClean="0">
                <a:latin typeface="+mj-lt"/>
              </a:rPr>
              <a:t>FS_HLCom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1273" y="4981183"/>
            <a:ext cx="9144000" cy="1655762"/>
          </a:xfrm>
        </p:spPr>
        <p:txBody>
          <a:bodyPr/>
          <a:lstStyle/>
          <a:p>
            <a:r>
              <a:rPr lang="en-GB" dirty="0" smtClean="0"/>
              <a:t>Qualcomm Inc.,</a:t>
            </a:r>
            <a:r>
              <a:rPr lang="en-GB" dirty="0"/>
              <a:t> </a:t>
            </a:r>
            <a:r>
              <a:rPr lang="en-GB" dirty="0" smtClean="0"/>
              <a:t>LG Electronics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444766" y="206061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S2-151154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96214" y="202547"/>
            <a:ext cx="26692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SA2#108, 13-17 April 2015</a:t>
            </a:r>
            <a:endParaRPr lang="en-US" dirty="0" smtClean="0"/>
          </a:p>
          <a:p>
            <a:r>
              <a:rPr lang="en-GB" dirty="0" smtClean="0"/>
              <a:t>San Jose Del Cabo, Mexico</a:t>
            </a:r>
          </a:p>
        </p:txBody>
      </p:sp>
    </p:spTree>
    <p:extLst>
      <p:ext uri="{BB962C8B-B14F-4D97-AF65-F5344CB8AC3E}">
        <p14:creationId xmlns:p14="http://schemas.microsoft.com/office/powerpoint/2010/main" val="2446404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532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Where does “</a:t>
            </a:r>
            <a:r>
              <a:rPr lang="en-US" sz="4000" dirty="0" err="1" smtClean="0"/>
              <a:t>ePSM</a:t>
            </a:r>
            <a:r>
              <a:rPr lang="en-US" sz="4000" dirty="0" smtClean="0"/>
              <a:t> fit”?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Does it solve the handling of MT data for PSM?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NO</a:t>
            </a:r>
          </a:p>
          <a:p>
            <a:pPr lvl="2"/>
            <a:r>
              <a:rPr lang="en-US" dirty="0" smtClean="0"/>
              <a:t>In S2-151035 it is proposed that another solution is used for Rel-12 PSM: S-GW buffering (a Category 1 solution).</a:t>
            </a:r>
          </a:p>
          <a:p>
            <a:pPr lvl="2"/>
            <a:r>
              <a:rPr lang="en-US" dirty="0" smtClean="0"/>
              <a:t>However, it was already discussed that S-GW buffering alone may not be enough for PSM, as it may lead to needing to store data in the S-GW for hours.</a:t>
            </a:r>
          </a:p>
          <a:p>
            <a:pPr lvl="2"/>
            <a:r>
              <a:rPr lang="en-US" dirty="0" smtClean="0"/>
              <a:t>So another Category 2 solution would be needed for PSM.</a:t>
            </a:r>
          </a:p>
          <a:p>
            <a:pPr lvl="2"/>
            <a:r>
              <a:rPr lang="en-US" dirty="0" err="1" smtClean="0"/>
              <a:t>ePSM</a:t>
            </a:r>
            <a:r>
              <a:rPr lang="en-US" dirty="0" smtClean="0"/>
              <a:t> (alternative 8) actually creates a </a:t>
            </a:r>
            <a:r>
              <a:rPr lang="en-US" b="1" dirty="0" smtClean="0">
                <a:solidFill>
                  <a:srgbClr val="FF0000"/>
                </a:solidFill>
              </a:rPr>
              <a:t>new</a:t>
            </a:r>
            <a:r>
              <a:rPr lang="en-US" dirty="0" smtClean="0"/>
              <a:t> solution that is applicable </a:t>
            </a:r>
            <a:r>
              <a:rPr lang="en-US" b="1" u="sng" dirty="0" smtClean="0">
                <a:solidFill>
                  <a:srgbClr val="FF0000"/>
                </a:solidFill>
              </a:rPr>
              <a:t>only to rel.13 UEs and SGSN/MMEs </a:t>
            </a:r>
            <a:r>
              <a:rPr lang="en-US" dirty="0" smtClean="0"/>
              <a:t>that support </a:t>
            </a:r>
            <a:r>
              <a:rPr lang="en-US" dirty="0" err="1" smtClean="0"/>
              <a:t>ePSM</a:t>
            </a:r>
            <a:r>
              <a:rPr lang="en-US" dirty="0" smtClean="0"/>
              <a:t>. 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Not applicable to UEs that support PSM only (e.g. rel.12 UEs)</a:t>
            </a:r>
          </a:p>
          <a:p>
            <a:pPr lvl="3"/>
            <a:r>
              <a:rPr lang="en-GB" dirty="0" smtClean="0">
                <a:solidFill>
                  <a:srgbClr val="FF0000"/>
                </a:solidFill>
              </a:rPr>
              <a:t>Not applicable to MME/SGSN that support PSM only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“</a:t>
            </a:r>
            <a:r>
              <a:rPr lang="en-US" dirty="0" err="1" smtClean="0"/>
              <a:t>ePSM</a:t>
            </a:r>
            <a:r>
              <a:rPr lang="en-US" dirty="0" smtClean="0"/>
              <a:t>” (alternative 8) is an entirely new end to end solution that does not solve the goals of </a:t>
            </a:r>
            <a:r>
              <a:rPr lang="en-US" dirty="0" err="1" smtClean="0"/>
              <a:t>HLCom</a:t>
            </a:r>
            <a:r>
              <a:rPr lang="en-US" dirty="0" smtClean="0"/>
              <a:t> for PSM, nor for extended DRX UEs.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835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“</a:t>
            </a:r>
            <a:r>
              <a:rPr lang="en-US" dirty="0" err="1" smtClean="0"/>
              <a:t>ePSM</a:t>
            </a:r>
            <a:r>
              <a:rPr lang="en-US" dirty="0" smtClean="0"/>
              <a:t>” as an entirely new solution in the UE justified?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Use case –&gt; More Fitting Solution</a:t>
            </a:r>
          </a:p>
          <a:p>
            <a:pPr lvl="1"/>
            <a:r>
              <a:rPr lang="en-US" dirty="0" smtClean="0"/>
              <a:t>MO data Only -&gt; PSM </a:t>
            </a:r>
          </a:p>
          <a:p>
            <a:pPr lvl="2"/>
            <a:r>
              <a:rPr lang="en-US" dirty="0" smtClean="0"/>
              <a:t>No need to be available, UE only leaves PSM when MO data, signaling like </a:t>
            </a:r>
            <a:r>
              <a:rPr lang="en-US" dirty="0" err="1" smtClean="0"/>
              <a:t>pTAU</a:t>
            </a:r>
            <a:r>
              <a:rPr lang="en-US" dirty="0" smtClean="0"/>
              <a:t> required, so better power consumption than </a:t>
            </a:r>
            <a:r>
              <a:rPr lang="en-US" dirty="0" err="1" smtClean="0"/>
              <a:t>ePSM</a:t>
            </a:r>
            <a:endParaRPr lang="en-US" dirty="0" smtClean="0"/>
          </a:p>
          <a:p>
            <a:pPr lvl="1"/>
            <a:r>
              <a:rPr lang="en-US" dirty="0" smtClean="0"/>
              <a:t>MO data + Scheduled MT data -&gt; PSM</a:t>
            </a:r>
          </a:p>
          <a:p>
            <a:pPr lvl="2"/>
            <a:r>
              <a:rPr lang="en-US" dirty="0" smtClean="0"/>
              <a:t>No need to be available, UE only leaves PSM when MO data, scheduled MT data or signaling </a:t>
            </a:r>
            <a:r>
              <a:rPr lang="en-US" dirty="0" err="1" smtClean="0"/>
              <a:t>erquired</a:t>
            </a:r>
            <a:r>
              <a:rPr lang="en-US" dirty="0" smtClean="0"/>
              <a:t>, so better power consumption than PSM.</a:t>
            </a:r>
          </a:p>
          <a:p>
            <a:pPr lvl="1"/>
            <a:r>
              <a:rPr lang="en-US" dirty="0" smtClean="0"/>
              <a:t>MO data + Unscheduled MT data with constrained delay tolerance -&gt; Extended DRX.</a:t>
            </a:r>
          </a:p>
          <a:p>
            <a:pPr lvl="2"/>
            <a:r>
              <a:rPr lang="en-US" dirty="0" smtClean="0"/>
              <a:t>Only one paging occasion.</a:t>
            </a:r>
          </a:p>
          <a:p>
            <a:pPr lvl="2"/>
            <a:r>
              <a:rPr lang="en-US" dirty="0" smtClean="0"/>
              <a:t>UE needs to stay available for larger times and read multiple paging occasions at legacy DRX, due to e.g. possible MT SMS, NW originated signaling, so power consumption is worse than </a:t>
            </a:r>
            <a:r>
              <a:rPr lang="en-US" dirty="0" err="1" smtClean="0"/>
              <a:t>eDRX</a:t>
            </a:r>
            <a:r>
              <a:rPr lang="en-US" dirty="0" smtClean="0"/>
              <a:t> at same delay tolerance requirement.</a:t>
            </a:r>
          </a:p>
          <a:p>
            <a:endParaRPr lang="en-US" dirty="0" smtClean="0"/>
          </a:p>
          <a:p>
            <a:r>
              <a:rPr lang="en-US" dirty="0" smtClean="0"/>
              <a:t>Do we need a third power saving solution in the UE?</a:t>
            </a:r>
          </a:p>
          <a:p>
            <a:pPr lvl="1"/>
            <a:r>
              <a:rPr lang="en-US" dirty="0" smtClean="0"/>
              <a:t>All use cases are covered by either PSM or Extended DRX.</a:t>
            </a:r>
          </a:p>
          <a:p>
            <a:pPr lvl="2"/>
            <a:r>
              <a:rPr lang="en-US" dirty="0" err="1" smtClean="0">
                <a:solidFill>
                  <a:srgbClr val="FF0000"/>
                </a:solidFill>
              </a:rPr>
              <a:t>ePSM</a:t>
            </a:r>
            <a:r>
              <a:rPr lang="en-US" dirty="0" smtClean="0">
                <a:solidFill>
                  <a:srgbClr val="FF0000"/>
                </a:solidFill>
              </a:rPr>
              <a:t> does not cover any of the use cases with better performance</a:t>
            </a:r>
          </a:p>
          <a:p>
            <a:pPr lvl="1"/>
            <a:r>
              <a:rPr lang="en-US" dirty="0" err="1" smtClean="0"/>
              <a:t>ePSM</a:t>
            </a:r>
            <a:r>
              <a:rPr lang="en-US" dirty="0" smtClean="0"/>
              <a:t> does not seem to outperform both PSM and extended DRX in any scenario.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428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ePSM</a:t>
            </a:r>
            <a:r>
              <a:rPr lang="en-US" dirty="0" smtClean="0"/>
              <a:t>” is an entirely new UE power consumption solution that: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Does not really solve the issues that motivated by </a:t>
            </a:r>
            <a:r>
              <a:rPr lang="en-US" dirty="0" err="1" smtClean="0"/>
              <a:t>HLCom</a:t>
            </a:r>
            <a:r>
              <a:rPr lang="en-US" dirty="0" smtClean="0"/>
              <a:t> for UEs that support PSM</a:t>
            </a:r>
          </a:p>
          <a:p>
            <a:pPr marL="1314450" lvl="2" indent="-514350"/>
            <a:r>
              <a:rPr lang="en-US" dirty="0" smtClean="0"/>
              <a:t>It relies on other solutions to do that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As a new solution, it does not provide better power consumption than PSM and extended DRX in any scenario.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GB" dirty="0" smtClean="0"/>
              <a:t>It requires UE and SGSN/MME changes and as such is not applicable for UEs and SGSN/MMEs </a:t>
            </a:r>
            <a:r>
              <a:rPr lang="en-GB" smtClean="0"/>
              <a:t>that use </a:t>
            </a:r>
            <a:r>
              <a:rPr lang="en-GB" dirty="0" smtClean="0"/>
              <a:t>PSM or </a:t>
            </a:r>
            <a:r>
              <a:rPr lang="en-GB" dirty="0" err="1" smtClean="0"/>
              <a:t>eDRX</a:t>
            </a:r>
            <a:r>
              <a:rPr lang="en-GB" dirty="0" smtClean="0"/>
              <a:t>.</a:t>
            </a: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  <a:p>
            <a:r>
              <a:rPr lang="en-US" dirty="0" smtClean="0"/>
              <a:t>It is therefore proposed that “</a:t>
            </a:r>
            <a:r>
              <a:rPr lang="en-US" dirty="0" err="1" smtClean="0"/>
              <a:t>ePSM</a:t>
            </a:r>
            <a:r>
              <a:rPr lang="en-US" dirty="0" smtClean="0"/>
              <a:t>” is not further considered as a solution for </a:t>
            </a:r>
            <a:r>
              <a:rPr lang="en-US" dirty="0" err="1" smtClean="0"/>
              <a:t>FS_HLCom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668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Annex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760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9367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Status of UE Power Consumption Optimizations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Rel-12:</a:t>
            </a:r>
          </a:p>
          <a:p>
            <a:pPr lvl="1"/>
            <a:r>
              <a:rPr lang="en-US" dirty="0" smtClean="0"/>
              <a:t>SA2 MTC_UEPCOP:</a:t>
            </a:r>
          </a:p>
          <a:p>
            <a:pPr lvl="2"/>
            <a:r>
              <a:rPr lang="en-US" dirty="0" smtClean="0"/>
              <a:t>PSM was adopted as the power consumption reduction technique</a:t>
            </a:r>
          </a:p>
          <a:p>
            <a:pPr lvl="2"/>
            <a:r>
              <a:rPr lang="en-US" dirty="0" smtClean="0"/>
              <a:t>Extended DRX was studied in both RAN2 and SA2 and ultimately not adopted due to lack of time</a:t>
            </a:r>
          </a:p>
          <a:p>
            <a:pPr lvl="2"/>
            <a:r>
              <a:rPr lang="en-US" dirty="0" smtClean="0"/>
              <a:t>Power consumption reduction numbers were produced by multiple companies in RAN2.</a:t>
            </a:r>
          </a:p>
          <a:p>
            <a:r>
              <a:rPr lang="en-US" dirty="0" smtClean="0"/>
              <a:t>Rel-13:</a:t>
            </a:r>
          </a:p>
          <a:p>
            <a:pPr lvl="1"/>
            <a:r>
              <a:rPr lang="en-US" dirty="0" smtClean="0"/>
              <a:t>Extended DRX:</a:t>
            </a:r>
          </a:p>
          <a:p>
            <a:pPr lvl="2"/>
            <a:r>
              <a:rPr lang="en-US" dirty="0" smtClean="0"/>
              <a:t>Study Item in SA2 and Work Item in RAN2</a:t>
            </a:r>
          </a:p>
          <a:p>
            <a:pPr lvl="2"/>
            <a:r>
              <a:rPr lang="en-US" dirty="0" smtClean="0"/>
              <a:t>Extensive motivation analysis presented at both RAN plenary and SA2 (S2-143325).</a:t>
            </a:r>
          </a:p>
          <a:p>
            <a:pPr lvl="2"/>
            <a:r>
              <a:rPr lang="en-US" dirty="0" smtClean="0"/>
              <a:t>Main benefit for unscheduled MT data with delay tolerance constraints</a:t>
            </a:r>
          </a:p>
          <a:p>
            <a:pPr lvl="1"/>
            <a:r>
              <a:rPr lang="en-US" dirty="0" err="1" smtClean="0"/>
              <a:t>FS_HLCom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How to deal with MT data, when the UE may be unreachable for periods of time.</a:t>
            </a:r>
          </a:p>
          <a:p>
            <a:pPr lvl="2"/>
            <a:r>
              <a:rPr lang="en-US" dirty="0" smtClean="0"/>
              <a:t>It is clear that a solution for Power Saving Mode is required.</a:t>
            </a:r>
          </a:p>
          <a:p>
            <a:pPr lvl="2"/>
            <a:r>
              <a:rPr lang="en-US" dirty="0" smtClean="0"/>
              <a:t>It was also agreed that MT data aspects of extended DRX are studied as part of </a:t>
            </a:r>
            <a:r>
              <a:rPr lang="en-US" dirty="0" err="1" smtClean="0"/>
              <a:t>FS_HLCom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958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619</Words>
  <Application>Microsoft Office PowerPoint</Application>
  <PresentationFormat>Widescreen</PresentationFormat>
  <Paragraphs>53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Evaluation of “ePSM”  proposal in FS_HLCom</vt:lpstr>
      <vt:lpstr>Where does “ePSM fit”?</vt:lpstr>
      <vt:lpstr>Is “ePSM” as an entirely new solution in the UE justified?</vt:lpstr>
      <vt:lpstr>Conclusion</vt:lpstr>
      <vt:lpstr>Annex</vt:lpstr>
      <vt:lpstr>Status of UE Power Consumption Optimizations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of “ePSM” proposal in FS_HLCom</dc:title>
  <dc:creator>Zisimopoulos, Haris</dc:creator>
  <cp:lastModifiedBy>Qualcomm</cp:lastModifiedBy>
  <cp:revision>9</cp:revision>
  <dcterms:created xsi:type="dcterms:W3CDTF">2015-04-13T04:34:53Z</dcterms:created>
  <dcterms:modified xsi:type="dcterms:W3CDTF">2015-04-14T13:33:40Z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-1041581732</vt:i4>
  </property>
  <property fmtid="{D5CDD505-2E9C-101B-9397-08002B2CF9AE}" pid="3" name="_NewReviewCycle">
    <vt:lpwstr/>
  </property>
  <property fmtid="{D5CDD505-2E9C-101B-9397-08002B2CF9AE}" pid="4" name="_EmailSubject">
    <vt:lpwstr>Slides for ePSM</vt:lpwstr>
  </property>
  <property fmtid="{D5CDD505-2E9C-101B-9397-08002B2CF9AE}" pid="5" name="_AuthorEmail">
    <vt:lpwstr>harisz@qti.qualcomm.com</vt:lpwstr>
  </property>
  <property fmtid="{D5CDD505-2E9C-101B-9397-08002B2CF9AE}" pid="6" name="_AuthorEmailDisplayName">
    <vt:lpwstr>Zisimopoulos, Haris</vt:lpwstr>
  </property>
</Properties>
</file>