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78" r:id="rId4"/>
    <p:sldId id="279" r:id="rId5"/>
    <p:sldId id="281" r:id="rId6"/>
    <p:sldId id="282" r:id="rId7"/>
    <p:sldId id="283" r:id="rId8"/>
    <p:sldId id="286" r:id="rId9"/>
    <p:sldId id="287" r:id="rId10"/>
    <p:sldId id="288" r:id="rId11"/>
    <p:sldId id="280" r:id="rId12"/>
    <p:sldId id="289" r:id="rId13"/>
    <p:sldId id="284" r:id="rId14"/>
    <p:sldId id="274" r:id="rId15"/>
    <p:sldId id="275" r:id="rId16"/>
    <p:sldId id="276" r:id="rId17"/>
    <p:sldId id="277" r:id="rId18"/>
    <p:sldId id="269" r:id="rId19"/>
    <p:sldId id="270" r:id="rId20"/>
    <p:sldId id="271" r:id="rId21"/>
    <p:sldId id="26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40A9D5-E813-4A2A-9EBF-CC4A1195FA07}" type="datetimeFigureOut">
              <a:rPr lang="en-GB" smtClean="0"/>
              <a:t>07/04/2015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1F5B26-5E03-46FC-8E84-3C92CF353E81}" type="slidenum">
              <a:rPr lang="en-GB" smtClean="0"/>
              <a:t>‹#›</a:t>
            </a:fld>
            <a:endParaRPr lang="en-GB"/>
          </a:p>
        </p:txBody>
      </p:sp>
    </p:spTree>
    <p:extLst>
      <p:ext uri="{BB962C8B-B14F-4D97-AF65-F5344CB8AC3E}">
        <p14:creationId xmlns:p14="http://schemas.microsoft.com/office/powerpoint/2010/main" val="1345674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Presentation Title</a:t>
            </a:r>
            <a:endParaRPr lang="de-DE" dirty="0"/>
          </a:p>
        </p:txBody>
      </p:sp>
      <p:sp>
        <p:nvSpPr>
          <p:cNvPr id="5" name="Date Placeholder 4"/>
          <p:cNvSpPr>
            <a:spLocks noGrp="1"/>
          </p:cNvSpPr>
          <p:nvPr>
            <p:ph type="dt" sz="quarter" idx="11"/>
          </p:nvPr>
        </p:nvSpPr>
        <p:spPr/>
        <p:txBody>
          <a:bodyPr/>
          <a:lstStyle/>
          <a:p>
            <a:pPr>
              <a:defRPr/>
            </a:pPr>
            <a:fld id="{5398E22D-80CC-48C7-B1AC-0CC3EACD6942}" type="datetime4">
              <a:rPr lang="en-US" smtClean="0"/>
              <a:pPr>
                <a:defRPr/>
              </a:pPr>
              <a:t>April 7, 2015</a:t>
            </a:fld>
            <a:endParaRPr lang="en-US" dirty="0"/>
          </a:p>
        </p:txBody>
      </p:sp>
      <p:sp>
        <p:nvSpPr>
          <p:cNvPr id="6" name="Footer Placeholder 5"/>
          <p:cNvSpPr>
            <a:spLocks noGrp="1"/>
          </p:cNvSpPr>
          <p:nvPr>
            <p:ph type="ftr" sz="quarter" idx="12"/>
          </p:nvPr>
        </p:nvSpPr>
        <p:spPr/>
        <p:txBody>
          <a:bodyPr/>
          <a:lstStyle/>
          <a:p>
            <a:pPr>
              <a:defRPr/>
            </a:pPr>
            <a:r>
              <a:rPr lang="de-DE" smtClean="0"/>
              <a:t>Copyright © 2011 Intel Mobile Communications. All rights reserved.</a:t>
            </a:r>
            <a:endParaRPr lang="de-DE"/>
          </a:p>
        </p:txBody>
      </p:sp>
      <p:sp>
        <p:nvSpPr>
          <p:cNvPr id="7" name="Slide Number Placeholder 6"/>
          <p:cNvSpPr>
            <a:spLocks noGrp="1"/>
          </p:cNvSpPr>
          <p:nvPr>
            <p:ph type="sldNum" sz="quarter" idx="13"/>
          </p:nvPr>
        </p:nvSpPr>
        <p:spPr/>
        <p:txBody>
          <a:bodyPr/>
          <a:lstStyle/>
          <a:p>
            <a:pPr>
              <a:defRPr/>
            </a:pPr>
            <a:fld id="{20D8C6BC-68FF-40E5-A979-A3B5FAD4CE5E}" type="slidenum">
              <a:rPr lang="en-US" smtClean="0"/>
              <a:pPr>
                <a:defRPr/>
              </a:pPr>
              <a:t>8</a:t>
            </a:fld>
            <a:endParaRPr lang="en-US"/>
          </a:p>
        </p:txBody>
      </p:sp>
    </p:spTree>
    <p:extLst>
      <p:ext uri="{BB962C8B-B14F-4D97-AF65-F5344CB8AC3E}">
        <p14:creationId xmlns:p14="http://schemas.microsoft.com/office/powerpoint/2010/main" val="2587305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Presentation Title</a:t>
            </a:r>
            <a:endParaRPr lang="de-DE" dirty="0"/>
          </a:p>
        </p:txBody>
      </p:sp>
      <p:sp>
        <p:nvSpPr>
          <p:cNvPr id="5" name="Date Placeholder 4"/>
          <p:cNvSpPr>
            <a:spLocks noGrp="1"/>
          </p:cNvSpPr>
          <p:nvPr>
            <p:ph type="dt" sz="quarter" idx="11"/>
          </p:nvPr>
        </p:nvSpPr>
        <p:spPr/>
        <p:txBody>
          <a:bodyPr/>
          <a:lstStyle/>
          <a:p>
            <a:pPr>
              <a:defRPr/>
            </a:pPr>
            <a:fld id="{5398E22D-80CC-48C7-B1AC-0CC3EACD6942}" type="datetime4">
              <a:rPr lang="en-US" smtClean="0"/>
              <a:pPr>
                <a:defRPr/>
              </a:pPr>
              <a:t>April 7, 2015</a:t>
            </a:fld>
            <a:endParaRPr lang="en-US" dirty="0"/>
          </a:p>
        </p:txBody>
      </p:sp>
      <p:sp>
        <p:nvSpPr>
          <p:cNvPr id="6" name="Footer Placeholder 5"/>
          <p:cNvSpPr>
            <a:spLocks noGrp="1"/>
          </p:cNvSpPr>
          <p:nvPr>
            <p:ph type="ftr" sz="quarter" idx="12"/>
          </p:nvPr>
        </p:nvSpPr>
        <p:spPr/>
        <p:txBody>
          <a:bodyPr/>
          <a:lstStyle/>
          <a:p>
            <a:pPr>
              <a:defRPr/>
            </a:pPr>
            <a:r>
              <a:rPr lang="de-DE" smtClean="0"/>
              <a:t>Copyright © 2011 Intel Mobile Communications. All rights reserved.</a:t>
            </a:r>
            <a:endParaRPr lang="de-DE"/>
          </a:p>
        </p:txBody>
      </p:sp>
      <p:sp>
        <p:nvSpPr>
          <p:cNvPr id="7" name="Slide Number Placeholder 6"/>
          <p:cNvSpPr>
            <a:spLocks noGrp="1"/>
          </p:cNvSpPr>
          <p:nvPr>
            <p:ph type="sldNum" sz="quarter" idx="13"/>
          </p:nvPr>
        </p:nvSpPr>
        <p:spPr/>
        <p:txBody>
          <a:bodyPr/>
          <a:lstStyle/>
          <a:p>
            <a:pPr>
              <a:defRPr/>
            </a:pPr>
            <a:fld id="{20D8C6BC-68FF-40E5-A979-A3B5FAD4CE5E}" type="slidenum">
              <a:rPr lang="en-US" smtClean="0"/>
              <a:pPr>
                <a:defRPr/>
              </a:pPr>
              <a:t>11</a:t>
            </a:fld>
            <a:endParaRPr lang="en-US"/>
          </a:p>
        </p:txBody>
      </p:sp>
    </p:spTree>
    <p:extLst>
      <p:ext uri="{BB962C8B-B14F-4D97-AF65-F5344CB8AC3E}">
        <p14:creationId xmlns:p14="http://schemas.microsoft.com/office/powerpoint/2010/main" val="2587305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Presentation Title</a:t>
            </a:r>
            <a:endParaRPr lang="de-DE" dirty="0"/>
          </a:p>
        </p:txBody>
      </p:sp>
      <p:sp>
        <p:nvSpPr>
          <p:cNvPr id="5" name="Date Placeholder 4"/>
          <p:cNvSpPr>
            <a:spLocks noGrp="1"/>
          </p:cNvSpPr>
          <p:nvPr>
            <p:ph type="dt" sz="quarter" idx="11"/>
          </p:nvPr>
        </p:nvSpPr>
        <p:spPr/>
        <p:txBody>
          <a:bodyPr/>
          <a:lstStyle/>
          <a:p>
            <a:pPr>
              <a:defRPr/>
            </a:pPr>
            <a:fld id="{5398E22D-80CC-48C7-B1AC-0CC3EACD6942}" type="datetime4">
              <a:rPr lang="en-US" smtClean="0"/>
              <a:pPr>
                <a:defRPr/>
              </a:pPr>
              <a:t>April 7, 2015</a:t>
            </a:fld>
            <a:endParaRPr lang="en-US" dirty="0"/>
          </a:p>
        </p:txBody>
      </p:sp>
      <p:sp>
        <p:nvSpPr>
          <p:cNvPr id="6" name="Footer Placeholder 5"/>
          <p:cNvSpPr>
            <a:spLocks noGrp="1"/>
          </p:cNvSpPr>
          <p:nvPr>
            <p:ph type="ftr" sz="quarter" idx="12"/>
          </p:nvPr>
        </p:nvSpPr>
        <p:spPr/>
        <p:txBody>
          <a:bodyPr/>
          <a:lstStyle/>
          <a:p>
            <a:pPr>
              <a:defRPr/>
            </a:pPr>
            <a:r>
              <a:rPr lang="de-DE" smtClean="0"/>
              <a:t>Copyright © 2011 Intel Mobile Communications. All rights reserved.</a:t>
            </a:r>
            <a:endParaRPr lang="de-DE"/>
          </a:p>
        </p:txBody>
      </p:sp>
      <p:sp>
        <p:nvSpPr>
          <p:cNvPr id="7" name="Slide Number Placeholder 6"/>
          <p:cNvSpPr>
            <a:spLocks noGrp="1"/>
          </p:cNvSpPr>
          <p:nvPr>
            <p:ph type="sldNum" sz="quarter" idx="13"/>
          </p:nvPr>
        </p:nvSpPr>
        <p:spPr/>
        <p:txBody>
          <a:bodyPr/>
          <a:lstStyle/>
          <a:p>
            <a:pPr>
              <a:defRPr/>
            </a:pPr>
            <a:fld id="{20D8C6BC-68FF-40E5-A979-A3B5FAD4CE5E}" type="slidenum">
              <a:rPr lang="en-US" smtClean="0"/>
              <a:pPr>
                <a:defRPr/>
              </a:pPr>
              <a:t>12</a:t>
            </a:fld>
            <a:endParaRPr lang="en-US"/>
          </a:p>
        </p:txBody>
      </p:sp>
    </p:spTree>
    <p:extLst>
      <p:ext uri="{BB962C8B-B14F-4D97-AF65-F5344CB8AC3E}">
        <p14:creationId xmlns:p14="http://schemas.microsoft.com/office/powerpoint/2010/main" val="2587305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95B752-FCA3-4502-8FCB-DD4D1BD5B9D1}"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801353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95B752-FCA3-4502-8FCB-DD4D1BD5B9D1}"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927385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95B752-FCA3-4502-8FCB-DD4D1BD5B9D1}"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1898157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45334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95B752-FCA3-4502-8FCB-DD4D1BD5B9D1}"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1086526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95B752-FCA3-4502-8FCB-DD4D1BD5B9D1}"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1357162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95B752-FCA3-4502-8FCB-DD4D1BD5B9D1}"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657236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95B752-FCA3-4502-8FCB-DD4D1BD5B9D1}" type="datetimeFigureOut">
              <a:rPr lang="en-US" smtClean="0"/>
              <a:t>4/7/2015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2880980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F95B752-FCA3-4502-8FCB-DD4D1BD5B9D1}" type="datetimeFigureOut">
              <a:rPr lang="en-US" smtClean="0"/>
              <a:t>4/7/2015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607052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95B752-FCA3-4502-8FCB-DD4D1BD5B9D1}" type="datetimeFigureOut">
              <a:rPr lang="en-US" smtClean="0"/>
              <a:t>4/7/2015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1597081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95B752-FCA3-4502-8FCB-DD4D1BD5B9D1}"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3063938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95B752-FCA3-4502-8FCB-DD4D1BD5B9D1}"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2C47E-5DAF-4FD9-B6A1-239CAEAC4FBC}" type="slidenum">
              <a:rPr lang="en-US" smtClean="0"/>
              <a:t>‹#›</a:t>
            </a:fld>
            <a:endParaRPr lang="en-US"/>
          </a:p>
        </p:txBody>
      </p:sp>
    </p:spTree>
    <p:extLst>
      <p:ext uri="{BB962C8B-B14F-4D97-AF65-F5344CB8AC3E}">
        <p14:creationId xmlns:p14="http://schemas.microsoft.com/office/powerpoint/2010/main" val="876544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95B752-FCA3-4502-8FCB-DD4D1BD5B9D1}" type="datetimeFigureOut">
              <a:rPr lang="en-US" smtClean="0"/>
              <a:t>4/7/2015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2C47E-5DAF-4FD9-B6A1-239CAEAC4FBC}" type="slidenum">
              <a:rPr lang="en-US" smtClean="0"/>
              <a:t>‹#›</a:t>
            </a:fld>
            <a:endParaRPr lang="en-US"/>
          </a:p>
        </p:txBody>
      </p:sp>
    </p:spTree>
    <p:extLst>
      <p:ext uri="{BB962C8B-B14F-4D97-AF65-F5344CB8AC3E}">
        <p14:creationId xmlns:p14="http://schemas.microsoft.com/office/powerpoint/2010/main" val="745771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FS_HLCOM conclusion</a:t>
            </a:r>
            <a:endParaRPr lang="en-US" dirty="0"/>
          </a:p>
        </p:txBody>
      </p:sp>
      <p:sp>
        <p:nvSpPr>
          <p:cNvPr id="3" name="Subtitle 2"/>
          <p:cNvSpPr>
            <a:spLocks noGrp="1"/>
          </p:cNvSpPr>
          <p:nvPr>
            <p:ph type="subTitle" idx="1"/>
          </p:nvPr>
        </p:nvSpPr>
        <p:spPr>
          <a:xfrm>
            <a:off x="1403648" y="5517232"/>
            <a:ext cx="6400800" cy="625624"/>
          </a:xfrm>
        </p:spPr>
        <p:txBody>
          <a:bodyPr>
            <a:normAutofit/>
          </a:bodyPr>
          <a:lstStyle/>
          <a:p>
            <a:r>
              <a:rPr lang="en-US" dirty="0" smtClean="0"/>
              <a:t>Intel; </a:t>
            </a:r>
            <a:r>
              <a:rPr lang="en-US" dirty="0" smtClean="0"/>
              <a:t>S2-151035</a:t>
            </a:r>
            <a:endParaRPr lang="en-US" dirty="0"/>
          </a:p>
        </p:txBody>
      </p:sp>
    </p:spTree>
    <p:extLst>
      <p:ext uri="{BB962C8B-B14F-4D97-AF65-F5344CB8AC3E}">
        <p14:creationId xmlns:p14="http://schemas.microsoft.com/office/powerpoint/2010/main" val="4170358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3600" dirty="0" smtClean="0"/>
              <a:t>Why is </a:t>
            </a:r>
            <a:r>
              <a:rPr lang="en-US" sz="3600" dirty="0" err="1" smtClean="0"/>
              <a:t>ePSM</a:t>
            </a:r>
            <a:r>
              <a:rPr lang="en-US" sz="3600" dirty="0" smtClean="0"/>
              <a:t> good for </a:t>
            </a:r>
            <a:r>
              <a:rPr lang="en-US" sz="3600" dirty="0" err="1" smtClean="0"/>
              <a:t>FS_HLCom</a:t>
            </a:r>
            <a:r>
              <a:rPr lang="en-US" sz="3600" dirty="0" smtClean="0"/>
              <a:t>? (2/2)</a:t>
            </a:r>
            <a:endParaRPr lang="en-US" sz="3600" dirty="0"/>
          </a:p>
        </p:txBody>
      </p:sp>
      <p:sp>
        <p:nvSpPr>
          <p:cNvPr id="3" name="Content Placeholder 2"/>
          <p:cNvSpPr>
            <a:spLocks noGrp="1"/>
          </p:cNvSpPr>
          <p:nvPr>
            <p:ph idx="1"/>
          </p:nvPr>
        </p:nvSpPr>
        <p:spPr>
          <a:xfrm>
            <a:off x="683568" y="1124744"/>
            <a:ext cx="8280920" cy="5328592"/>
          </a:xfrm>
        </p:spPr>
        <p:txBody>
          <a:bodyPr>
            <a:noAutofit/>
          </a:bodyPr>
          <a:lstStyle/>
          <a:p>
            <a:pPr hangingPunct="0"/>
            <a:r>
              <a:rPr lang="en-GB" sz="1800" b="1" dirty="0" smtClean="0">
                <a:solidFill>
                  <a:schemeClr val="accent2"/>
                </a:solidFill>
              </a:rPr>
              <a:t>Load </a:t>
            </a:r>
            <a:r>
              <a:rPr lang="en-GB" sz="1800" b="1" dirty="0">
                <a:solidFill>
                  <a:schemeClr val="accent2"/>
                </a:solidFill>
              </a:rPr>
              <a:t>on the CN network</a:t>
            </a:r>
            <a:r>
              <a:rPr lang="en-GB" sz="1800" dirty="0"/>
              <a:t>: by using a deterministic </a:t>
            </a:r>
            <a:r>
              <a:rPr lang="en-GB" sz="1800" dirty="0" err="1"/>
              <a:t>ePSM</a:t>
            </a:r>
            <a:r>
              <a:rPr lang="en-GB" sz="1800" dirty="0"/>
              <a:t> cycle that needs to be signalled towards 3</a:t>
            </a:r>
            <a:r>
              <a:rPr lang="en-GB" sz="1800" baseline="30000" dirty="0"/>
              <a:t>rd</a:t>
            </a:r>
            <a:r>
              <a:rPr lang="en-GB" sz="1800" dirty="0"/>
              <a:t> party App Servers only once and by decoupling the sojourn in power saving mode from the Periodic TAU timer, </a:t>
            </a:r>
            <a:r>
              <a:rPr lang="en-GB" sz="1800" dirty="0" err="1"/>
              <a:t>ePSM</a:t>
            </a:r>
            <a:r>
              <a:rPr lang="en-GB" sz="1800" dirty="0"/>
              <a:t> dramatically reduces the signalling load on the CN. Regarding the CN U-plane, </a:t>
            </a:r>
            <a:r>
              <a:rPr lang="en-GB" sz="1800" dirty="0" err="1"/>
              <a:t>ePSM</a:t>
            </a:r>
            <a:r>
              <a:rPr lang="en-GB" sz="1800" dirty="0"/>
              <a:t> also brings benefits in that it requires no buffering in the </a:t>
            </a:r>
            <a:r>
              <a:rPr lang="en-GB" sz="1800" dirty="0" smtClean="0"/>
              <a:t>SGW</a:t>
            </a:r>
            <a:endParaRPr lang="en-GB" sz="1800" dirty="0"/>
          </a:p>
          <a:p>
            <a:pPr hangingPunct="0"/>
            <a:r>
              <a:rPr lang="en-GB" sz="1800" b="1" dirty="0">
                <a:solidFill>
                  <a:schemeClr val="accent4"/>
                </a:solidFill>
              </a:rPr>
              <a:t>Waste of radio resources and UE power</a:t>
            </a:r>
            <a:r>
              <a:rPr lang="en-GB" sz="1800" dirty="0"/>
              <a:t>: with </a:t>
            </a:r>
            <a:r>
              <a:rPr lang="en-GB" sz="1800" dirty="0" err="1"/>
              <a:t>ePSM</a:t>
            </a:r>
            <a:r>
              <a:rPr lang="en-GB" sz="1800" dirty="0"/>
              <a:t> there is no waste of resources because UE can alternate between successive Idle and PSM interval without any (AS or NAS) signalling with the network. This also dramatically reduces battery consumption in the </a:t>
            </a:r>
            <a:r>
              <a:rPr lang="en-GB" sz="1800" dirty="0" smtClean="0"/>
              <a:t>UE</a:t>
            </a:r>
          </a:p>
          <a:p>
            <a:pPr lvl="1" hangingPunct="0"/>
            <a:r>
              <a:rPr lang="en-GB" sz="1400" dirty="0" smtClean="0"/>
              <a:t>given </a:t>
            </a:r>
            <a:r>
              <a:rPr lang="en-GB" sz="1400" dirty="0"/>
              <a:t>that in use cases with very low traffic volume, the main cause for battery consumption is the Periodic TAU signalling; by decoupling Periodic TAU from PSM, </a:t>
            </a:r>
            <a:r>
              <a:rPr lang="en-GB" sz="1400" dirty="0" err="1"/>
              <a:t>ePSM</a:t>
            </a:r>
            <a:r>
              <a:rPr lang="en-GB" sz="1400" dirty="0"/>
              <a:t> allows for use of higher Periodic TAU timer </a:t>
            </a:r>
            <a:r>
              <a:rPr lang="en-GB" sz="1400" dirty="0" smtClean="0"/>
              <a:t>values</a:t>
            </a:r>
            <a:endParaRPr lang="en-GB" sz="1400" dirty="0"/>
          </a:p>
          <a:p>
            <a:pPr hangingPunct="0"/>
            <a:r>
              <a:rPr lang="en-GB" sz="1800" b="1" dirty="0">
                <a:solidFill>
                  <a:schemeClr val="accent3">
                    <a:lumMod val="50000"/>
                  </a:schemeClr>
                </a:solidFill>
              </a:rPr>
              <a:t>3GPP enablers to be used by the service layer</a:t>
            </a:r>
            <a:r>
              <a:rPr lang="en-GB" sz="1800" dirty="0"/>
              <a:t>: </a:t>
            </a:r>
            <a:r>
              <a:rPr lang="en-GB" sz="1800" dirty="0" err="1"/>
              <a:t>ePSM</a:t>
            </a:r>
            <a:r>
              <a:rPr lang="en-GB" sz="1800" dirty="0"/>
              <a:t> proposes a specific service enabler: exposing the </a:t>
            </a:r>
            <a:r>
              <a:rPr lang="en-GB" sz="1800" dirty="0" err="1"/>
              <a:t>ePSM</a:t>
            </a:r>
            <a:r>
              <a:rPr lang="en-GB" sz="1800" dirty="0"/>
              <a:t> cycle description via the Service Capability Exposure Function (SCEF</a:t>
            </a:r>
            <a:r>
              <a:rPr lang="en-GB" sz="1800" dirty="0" smtClean="0"/>
              <a:t>)</a:t>
            </a:r>
            <a:endParaRPr lang="en-GB" sz="18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2169528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455613" y="980728"/>
            <a:ext cx="8364859" cy="5256584"/>
          </a:xfrm>
        </p:spPr>
        <p:txBody>
          <a:bodyPr/>
          <a:lstStyle/>
          <a:p>
            <a:pPr marL="342900" lvl="1" indent="-342900">
              <a:spcBef>
                <a:spcPct val="20000"/>
              </a:spcBef>
              <a:buFont typeface="Arial" panose="020B0604020202020204" pitchFamily="34" charset="0"/>
              <a:buChar char="•"/>
            </a:pPr>
            <a:r>
              <a:rPr lang="en-GB" altLang="ja-JP" sz="2400" dirty="0" smtClean="0"/>
              <a:t>While the parallel study on </a:t>
            </a:r>
            <a:r>
              <a:rPr lang="en-GB" altLang="ja-JP" sz="2400" dirty="0" err="1" smtClean="0"/>
              <a:t>FS_eDRX</a:t>
            </a:r>
            <a:r>
              <a:rPr lang="en-GB" altLang="ja-JP" sz="2400" dirty="0" smtClean="0"/>
              <a:t> (TR 23.770) is still ongoing, some preliminary observations can be made:</a:t>
            </a:r>
          </a:p>
          <a:p>
            <a:pPr marL="800100" lvl="2" indent="-342900">
              <a:spcBef>
                <a:spcPct val="20000"/>
              </a:spcBef>
              <a:buFont typeface="Arial" panose="020B0604020202020204" pitchFamily="34" charset="0"/>
              <a:buChar char="•"/>
            </a:pPr>
            <a:r>
              <a:rPr lang="en-GB" altLang="ja-JP" sz="2000" dirty="0" err="1" smtClean="0"/>
              <a:t>ePSM</a:t>
            </a:r>
            <a:r>
              <a:rPr lang="en-GB" altLang="ja-JP" sz="2000" dirty="0" smtClean="0"/>
              <a:t> </a:t>
            </a:r>
            <a:r>
              <a:rPr lang="en-GB" altLang="ja-JP" sz="2000" dirty="0"/>
              <a:t>can avoid long SGW buffering</a:t>
            </a:r>
          </a:p>
          <a:p>
            <a:pPr marL="1200150" lvl="2" indent="-285750">
              <a:spcBef>
                <a:spcPct val="20000"/>
              </a:spcBef>
              <a:buFont typeface="Arial" panose="020B0604020202020204" pitchFamily="34" charset="0"/>
              <a:buChar char="–"/>
            </a:pPr>
            <a:r>
              <a:rPr lang="en-GB" altLang="ja-JP" dirty="0"/>
              <a:t>if absolute clock reference (e.g. </a:t>
            </a:r>
            <a:r>
              <a:rPr lang="en-GB" altLang="ja-JP" dirty="0"/>
              <a:t>SIB16) is available and SCEF is </a:t>
            </a:r>
            <a:r>
              <a:rPr lang="en-GB" altLang="ja-JP" dirty="0" smtClean="0"/>
              <a:t>deployed</a:t>
            </a:r>
            <a:endParaRPr lang="en-GB" altLang="ja-JP" dirty="0"/>
          </a:p>
          <a:p>
            <a:pPr marL="800100" lvl="2" indent="-342900">
              <a:spcBef>
                <a:spcPct val="20000"/>
              </a:spcBef>
              <a:buFont typeface="Arial" panose="020B0604020202020204" pitchFamily="34" charset="0"/>
              <a:buChar char="•"/>
            </a:pPr>
            <a:r>
              <a:rPr lang="en-GB" altLang="ja-JP" sz="2000" dirty="0" err="1"/>
              <a:t>ePSM</a:t>
            </a:r>
            <a:r>
              <a:rPr lang="en-GB" altLang="ja-JP" sz="2000" dirty="0"/>
              <a:t> is more resilient to </a:t>
            </a:r>
            <a:r>
              <a:rPr lang="en-GB" altLang="ja-JP" sz="2000" dirty="0" smtClean="0"/>
              <a:t>Paging Occasion misses</a:t>
            </a:r>
          </a:p>
          <a:p>
            <a:pPr marL="1200150" lvl="3" indent="-285750">
              <a:spcBef>
                <a:spcPct val="20000"/>
              </a:spcBef>
              <a:buFontTx/>
              <a:buChar char="-"/>
            </a:pPr>
            <a:r>
              <a:rPr lang="en-GB" altLang="ja-JP" dirty="0" smtClean="0"/>
              <a:t>While in </a:t>
            </a:r>
            <a:r>
              <a:rPr lang="en-GB" altLang="ja-JP" dirty="0" err="1" smtClean="0"/>
              <a:t>Ti</a:t>
            </a:r>
            <a:r>
              <a:rPr lang="en-GB" altLang="ja-JP" dirty="0" smtClean="0"/>
              <a:t> interval, the UE can use existing Idle mode DRX</a:t>
            </a:r>
          </a:p>
          <a:p>
            <a:pPr marL="1200150" lvl="3" indent="-285750">
              <a:spcBef>
                <a:spcPct val="20000"/>
              </a:spcBef>
              <a:buFontTx/>
              <a:buChar char="-"/>
            </a:pPr>
            <a:r>
              <a:rPr lang="en-GB" altLang="ja-JP" dirty="0" smtClean="0"/>
              <a:t>Example: with </a:t>
            </a:r>
            <a:r>
              <a:rPr lang="en-GB" altLang="ja-JP" dirty="0" err="1" smtClean="0"/>
              <a:t>Ti</a:t>
            </a:r>
            <a:r>
              <a:rPr lang="en-GB" altLang="ja-JP" dirty="0" smtClean="0"/>
              <a:t> = 10s and DRX cycle of 2.56s there are 4 </a:t>
            </a:r>
            <a:r>
              <a:rPr lang="en-GB" altLang="ja-JP" u="sng" dirty="0" smtClean="0"/>
              <a:t>consecutive</a:t>
            </a:r>
            <a:r>
              <a:rPr lang="en-GB" altLang="ja-JP" dirty="0" smtClean="0"/>
              <a:t> Paging Occasions within one </a:t>
            </a:r>
            <a:r>
              <a:rPr lang="en-GB" altLang="ja-JP" dirty="0" err="1" smtClean="0"/>
              <a:t>Ti</a:t>
            </a:r>
            <a:r>
              <a:rPr lang="en-GB" altLang="ja-JP" dirty="0" smtClean="0"/>
              <a:t> interval</a:t>
            </a:r>
            <a:endParaRPr lang="en-GB" altLang="ja-JP" dirty="0"/>
          </a:p>
          <a:p>
            <a:pPr marL="800100" lvl="2" indent="-342900">
              <a:spcBef>
                <a:spcPct val="20000"/>
              </a:spcBef>
              <a:buFont typeface="Arial" panose="020B0604020202020204" pitchFamily="34" charset="0"/>
              <a:buChar char="•"/>
            </a:pPr>
            <a:r>
              <a:rPr lang="en-GB" altLang="ja-JP" sz="2000" dirty="0" smtClean="0"/>
              <a:t>Several </a:t>
            </a:r>
            <a:r>
              <a:rPr lang="en-GB" altLang="ja-JP" sz="2000" dirty="0" err="1" smtClean="0"/>
              <a:t>eDRX</a:t>
            </a:r>
            <a:r>
              <a:rPr lang="en-GB" altLang="ja-JP" sz="2000" dirty="0" smtClean="0"/>
              <a:t> key issues in TR 23.770 (e.g. SGW/PGW retransmissions, MT Location services) can be easily addressed with </a:t>
            </a:r>
            <a:r>
              <a:rPr lang="en-GB" altLang="ja-JP" sz="2000" dirty="0" err="1" smtClean="0"/>
              <a:t>ePSM</a:t>
            </a:r>
            <a:r>
              <a:rPr lang="en-GB" altLang="ja-JP" sz="2000" dirty="0" smtClean="0"/>
              <a:t> by simply exporting the </a:t>
            </a:r>
            <a:r>
              <a:rPr lang="en-GB" altLang="ja-JP" sz="2000" dirty="0" err="1" smtClean="0"/>
              <a:t>ePSM</a:t>
            </a:r>
            <a:r>
              <a:rPr lang="en-GB" altLang="ja-JP" sz="2000" dirty="0" smtClean="0"/>
              <a:t> cycle (to the SGW or PGW or GMLC)</a:t>
            </a:r>
          </a:p>
          <a:p>
            <a:pPr marL="342900" lvl="1" indent="-342900">
              <a:spcBef>
                <a:spcPct val="20000"/>
              </a:spcBef>
              <a:buFont typeface="Arial" panose="020B0604020202020204" pitchFamily="34" charset="0"/>
              <a:buChar char="•"/>
            </a:pPr>
            <a:r>
              <a:rPr lang="en-GB" altLang="ja-JP" sz="2400" dirty="0" smtClean="0"/>
              <a:t>The efficiency of </a:t>
            </a:r>
            <a:r>
              <a:rPr lang="en-GB" altLang="ja-JP" sz="2400" dirty="0" err="1" smtClean="0"/>
              <a:t>ePSM</a:t>
            </a:r>
            <a:r>
              <a:rPr lang="en-GB" altLang="ja-JP" sz="2400" dirty="0" smtClean="0"/>
              <a:t> depends on </a:t>
            </a:r>
            <a:r>
              <a:rPr lang="en-GB" altLang="ja-JP" sz="2400" dirty="0" err="1" smtClean="0"/>
              <a:t>Ti</a:t>
            </a:r>
            <a:endParaRPr lang="en-GB" altLang="ja-JP" sz="2400" dirty="0"/>
          </a:p>
          <a:p>
            <a:pPr marL="800100" lvl="2" indent="-342900">
              <a:spcBef>
                <a:spcPct val="20000"/>
              </a:spcBef>
              <a:buFont typeface="Arial" panose="020B0604020202020204" pitchFamily="34" charset="0"/>
              <a:buChar char="•"/>
            </a:pPr>
            <a:r>
              <a:rPr lang="en-GB" altLang="ja-JP" sz="2000" dirty="0" err="1" smtClean="0"/>
              <a:t>ePSM</a:t>
            </a:r>
            <a:r>
              <a:rPr lang="en-GB" altLang="ja-JP" sz="2000" dirty="0" smtClean="0"/>
              <a:t> has one more parameter to play with (</a:t>
            </a:r>
            <a:r>
              <a:rPr lang="en-GB" altLang="ja-JP" sz="2000" dirty="0" err="1" smtClean="0"/>
              <a:t>Ti</a:t>
            </a:r>
            <a:r>
              <a:rPr lang="en-GB" altLang="ja-JP" sz="2000" dirty="0" smtClean="0"/>
              <a:t>)</a:t>
            </a:r>
          </a:p>
          <a:p>
            <a:pPr marL="800100" lvl="2" indent="-342900">
              <a:spcBef>
                <a:spcPct val="20000"/>
              </a:spcBef>
              <a:buFont typeface="Arial" panose="020B0604020202020204" pitchFamily="34" charset="0"/>
              <a:buChar char="•"/>
            </a:pPr>
            <a:r>
              <a:rPr lang="en-GB" altLang="ja-JP" sz="2000" dirty="0" smtClean="0"/>
              <a:t>For relatively short </a:t>
            </a:r>
            <a:r>
              <a:rPr lang="en-GB" altLang="ja-JP" sz="2000" dirty="0" err="1" smtClean="0"/>
              <a:t>Ti</a:t>
            </a:r>
            <a:r>
              <a:rPr lang="en-GB" altLang="ja-JP" sz="2000" dirty="0" smtClean="0"/>
              <a:t> (e.g.  10s) we expect the efficiency will be comparable with </a:t>
            </a:r>
            <a:r>
              <a:rPr lang="en-GB" altLang="ja-JP" sz="2000" dirty="0" err="1" smtClean="0"/>
              <a:t>eDRX</a:t>
            </a:r>
            <a:endParaRPr lang="en-GB" altLang="ja-JP" sz="2000" dirty="0"/>
          </a:p>
        </p:txBody>
      </p:sp>
      <p:sp>
        <p:nvSpPr>
          <p:cNvPr id="6" name="Title 5"/>
          <p:cNvSpPr>
            <a:spLocks noGrp="1"/>
          </p:cNvSpPr>
          <p:nvPr>
            <p:ph type="title"/>
          </p:nvPr>
        </p:nvSpPr>
        <p:spPr>
          <a:xfrm>
            <a:off x="454025" y="305071"/>
            <a:ext cx="8229600" cy="478699"/>
          </a:xfrm>
        </p:spPr>
        <p:txBody>
          <a:bodyPr>
            <a:normAutofit fontScale="90000"/>
          </a:bodyPr>
          <a:lstStyle/>
          <a:p>
            <a:r>
              <a:rPr lang="en-US" dirty="0" smtClean="0"/>
              <a:t>How does </a:t>
            </a:r>
            <a:r>
              <a:rPr lang="en-US" dirty="0" err="1" smtClean="0"/>
              <a:t>ePSM</a:t>
            </a:r>
            <a:r>
              <a:rPr lang="en-US" dirty="0" smtClean="0"/>
              <a:t> relate to </a:t>
            </a:r>
            <a:r>
              <a:rPr lang="en-US" dirty="0" err="1" smtClean="0"/>
              <a:t>eDRX</a:t>
            </a:r>
            <a:r>
              <a:rPr lang="en-US" dirty="0" smtClean="0"/>
              <a:t>?</a:t>
            </a:r>
            <a:endParaRPr lang="en-US" dirty="0"/>
          </a:p>
        </p:txBody>
      </p:sp>
    </p:spTree>
    <p:extLst>
      <p:ext uri="{BB962C8B-B14F-4D97-AF65-F5344CB8AC3E}">
        <p14:creationId xmlns:p14="http://schemas.microsoft.com/office/powerpoint/2010/main" val="527400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455613" y="1052736"/>
            <a:ext cx="8364859" cy="5256584"/>
          </a:xfrm>
        </p:spPr>
        <p:txBody>
          <a:bodyPr/>
          <a:lstStyle/>
          <a:p>
            <a:pPr marL="342900" lvl="1" indent="-342900">
              <a:spcBef>
                <a:spcPct val="20000"/>
              </a:spcBef>
              <a:buFont typeface="Arial" panose="020B0604020202020204" pitchFamily="34" charset="0"/>
              <a:buChar char="•"/>
            </a:pPr>
            <a:r>
              <a:rPr lang="en-GB" altLang="ja-JP" sz="2400" dirty="0" err="1" smtClean="0"/>
              <a:t>ePSM</a:t>
            </a:r>
            <a:r>
              <a:rPr lang="en-GB" altLang="ja-JP" sz="2400" dirty="0" smtClean="0"/>
              <a:t> only impacts the UE and the MME</a:t>
            </a:r>
          </a:p>
          <a:p>
            <a:pPr marL="800100" lvl="2" indent="-342900">
              <a:spcBef>
                <a:spcPct val="20000"/>
              </a:spcBef>
              <a:buFont typeface="Arial" panose="020B0604020202020204" pitchFamily="34" charset="0"/>
              <a:buChar char="•"/>
            </a:pPr>
            <a:r>
              <a:rPr lang="en-GB" sz="1600" dirty="0"/>
              <a:t>MME:</a:t>
            </a:r>
          </a:p>
          <a:p>
            <a:pPr marL="1257300" lvl="3" indent="-342900">
              <a:spcBef>
                <a:spcPct val="20000"/>
              </a:spcBef>
              <a:buFont typeface="Arial" panose="020B0604020202020204" pitchFamily="34" charset="0"/>
              <a:buChar char="•"/>
            </a:pPr>
            <a:r>
              <a:rPr lang="en-GB" sz="1600" dirty="0" smtClean="0"/>
              <a:t>Configuration </a:t>
            </a:r>
            <a:r>
              <a:rPr lang="en-GB" sz="1600" dirty="0"/>
              <a:t>of </a:t>
            </a:r>
            <a:r>
              <a:rPr lang="en-GB" sz="1600" dirty="0" err="1"/>
              <a:t>ePSM</a:t>
            </a:r>
            <a:r>
              <a:rPr lang="en-GB" sz="1600" dirty="0"/>
              <a:t> in the </a:t>
            </a:r>
            <a:r>
              <a:rPr lang="en-GB" sz="1600" dirty="0" smtClean="0"/>
              <a:t>UE</a:t>
            </a:r>
            <a:endParaRPr lang="en-GB" sz="1600" dirty="0"/>
          </a:p>
          <a:p>
            <a:pPr marL="1257300" lvl="3" indent="-342900">
              <a:spcBef>
                <a:spcPct val="20000"/>
              </a:spcBef>
              <a:buFont typeface="Arial" panose="020B0604020202020204" pitchFamily="34" charset="0"/>
              <a:buChar char="•"/>
            </a:pPr>
            <a:r>
              <a:rPr lang="en-GB" sz="1600" dirty="0" smtClean="0"/>
              <a:t>The </a:t>
            </a:r>
            <a:r>
              <a:rPr lang="en-GB" sz="1600" dirty="0"/>
              <a:t>mobile reachable timer is set to a value similar to the Periodic TAU </a:t>
            </a:r>
            <a:r>
              <a:rPr lang="en-GB" sz="1600" dirty="0" smtClean="0"/>
              <a:t>timer (i.e. the </a:t>
            </a:r>
            <a:r>
              <a:rPr lang="en-GB" sz="1600" dirty="0"/>
              <a:t>same as in the case when PSM is not </a:t>
            </a:r>
            <a:r>
              <a:rPr lang="en-GB" sz="1600" dirty="0" smtClean="0"/>
              <a:t>activated)</a:t>
            </a:r>
          </a:p>
          <a:p>
            <a:pPr marL="1257300" lvl="3" indent="-342900">
              <a:spcBef>
                <a:spcPct val="20000"/>
              </a:spcBef>
              <a:buFont typeface="Arial" panose="020B0604020202020204" pitchFamily="34" charset="0"/>
              <a:buChar char="•"/>
            </a:pPr>
            <a:r>
              <a:rPr lang="en-GB" sz="1600" dirty="0" smtClean="0"/>
              <a:t>May need to track UE’s </a:t>
            </a:r>
            <a:r>
              <a:rPr lang="en-GB" sz="1600" dirty="0" err="1" smtClean="0"/>
              <a:t>ePSM</a:t>
            </a:r>
            <a:r>
              <a:rPr lang="en-GB" sz="1600" dirty="0" smtClean="0"/>
              <a:t> cycle and use SGW buffering (only if SCEF is not available)</a:t>
            </a:r>
            <a:endParaRPr lang="en-GB" sz="1600" dirty="0"/>
          </a:p>
          <a:p>
            <a:pPr marL="800100" lvl="2" indent="-342900">
              <a:spcBef>
                <a:spcPct val="20000"/>
              </a:spcBef>
              <a:buFont typeface="Arial" panose="020B0604020202020204" pitchFamily="34" charset="0"/>
              <a:buChar char="•"/>
            </a:pPr>
            <a:r>
              <a:rPr lang="en-GB" sz="1600" dirty="0" smtClean="0"/>
              <a:t>UE</a:t>
            </a:r>
            <a:r>
              <a:rPr lang="en-GB" sz="1600" dirty="0"/>
              <a:t>:</a:t>
            </a:r>
          </a:p>
          <a:p>
            <a:pPr marL="1257300" lvl="3" indent="-342900">
              <a:spcBef>
                <a:spcPct val="20000"/>
              </a:spcBef>
              <a:buFont typeface="Arial" panose="020B0604020202020204" pitchFamily="34" charset="0"/>
              <a:buChar char="•"/>
            </a:pPr>
            <a:r>
              <a:rPr lang="en-GB" sz="1600" dirty="0" smtClean="0"/>
              <a:t>Alternating </a:t>
            </a:r>
            <a:r>
              <a:rPr lang="en-GB" sz="1600" dirty="0"/>
              <a:t>between "Idle mode interval" and "PSM interval" without any signalling with the </a:t>
            </a:r>
            <a:r>
              <a:rPr lang="en-GB" sz="1600" dirty="0" smtClean="0"/>
              <a:t>network</a:t>
            </a:r>
            <a:endParaRPr lang="en-GB" sz="1600" dirty="0"/>
          </a:p>
          <a:p>
            <a:pPr marL="1257300" lvl="3" indent="-342900">
              <a:spcBef>
                <a:spcPct val="20000"/>
              </a:spcBef>
              <a:buFont typeface="Arial" panose="020B0604020202020204" pitchFamily="34" charset="0"/>
              <a:buChar char="•"/>
            </a:pPr>
            <a:r>
              <a:rPr lang="en-GB" sz="1600" dirty="0" smtClean="0"/>
              <a:t>The </a:t>
            </a:r>
            <a:r>
              <a:rPr lang="en-GB" sz="1600" dirty="0"/>
              <a:t>handling of </a:t>
            </a:r>
            <a:r>
              <a:rPr lang="en-GB" sz="1600" dirty="0" err="1"/>
              <a:t>Ti</a:t>
            </a:r>
            <a:r>
              <a:rPr lang="en-GB" sz="1600" dirty="0"/>
              <a:t> and </a:t>
            </a:r>
            <a:r>
              <a:rPr lang="en-GB" sz="1600" dirty="0" err="1"/>
              <a:t>Tp</a:t>
            </a:r>
            <a:r>
              <a:rPr lang="en-GB" sz="1600" dirty="0"/>
              <a:t> timers is performed in the NAS. Upon </a:t>
            </a:r>
            <a:r>
              <a:rPr lang="en-GB" sz="1600" dirty="0" err="1"/>
              <a:t>Ti</a:t>
            </a:r>
            <a:r>
              <a:rPr lang="en-GB" sz="1600" dirty="0"/>
              <a:t> expiry the NAS requests the AS to go to deep sleep. Upon </a:t>
            </a:r>
            <a:r>
              <a:rPr lang="en-GB" sz="1600" dirty="0" err="1"/>
              <a:t>Tp</a:t>
            </a:r>
            <a:r>
              <a:rPr lang="en-GB" sz="1600" dirty="0"/>
              <a:t> expiry the NAS awakes the AS. </a:t>
            </a:r>
            <a:r>
              <a:rPr lang="en-GB" sz="1600" dirty="0"/>
              <a:t>When awake, the AS may occasionally re-sync with the absolute clock reference provided </a:t>
            </a:r>
            <a:r>
              <a:rPr lang="en-GB" sz="1600" dirty="0" smtClean="0"/>
              <a:t>in  SIB16</a:t>
            </a:r>
            <a:endParaRPr lang="en-GB" sz="1600" dirty="0"/>
          </a:p>
          <a:p>
            <a:pPr marL="342900" lvl="1" indent="-342900">
              <a:spcBef>
                <a:spcPct val="20000"/>
              </a:spcBef>
              <a:buFont typeface="Arial" panose="020B0604020202020204" pitchFamily="34" charset="0"/>
              <a:buChar char="•"/>
            </a:pPr>
            <a:r>
              <a:rPr lang="en-GB" altLang="ja-JP" sz="2400" dirty="0" smtClean="0"/>
              <a:t>No standardisation impact on E-UTRAN</a:t>
            </a:r>
          </a:p>
          <a:p>
            <a:pPr marL="800100" lvl="2" indent="-342900">
              <a:spcBef>
                <a:spcPct val="20000"/>
              </a:spcBef>
              <a:buFont typeface="Arial" panose="020B0604020202020204" pitchFamily="34" charset="0"/>
              <a:buChar char="•"/>
            </a:pPr>
            <a:r>
              <a:rPr lang="en-GB" altLang="ja-JP" sz="2000" dirty="0" smtClean="0"/>
              <a:t>SIB16 needs to be deployed to provide UTC (Coordinated Universal Time) as the absolute clock reference</a:t>
            </a:r>
            <a:endParaRPr lang="en-GB" altLang="ja-JP" sz="2400" dirty="0" smtClean="0"/>
          </a:p>
        </p:txBody>
      </p:sp>
      <p:sp>
        <p:nvSpPr>
          <p:cNvPr id="6" name="Title 5"/>
          <p:cNvSpPr>
            <a:spLocks noGrp="1"/>
          </p:cNvSpPr>
          <p:nvPr>
            <p:ph type="title"/>
          </p:nvPr>
        </p:nvSpPr>
        <p:spPr>
          <a:xfrm>
            <a:off x="454025" y="305071"/>
            <a:ext cx="8229600" cy="478699"/>
          </a:xfrm>
        </p:spPr>
        <p:txBody>
          <a:bodyPr>
            <a:normAutofit fontScale="90000"/>
          </a:bodyPr>
          <a:lstStyle/>
          <a:p>
            <a:r>
              <a:rPr lang="en-US" dirty="0" smtClean="0"/>
              <a:t>How does </a:t>
            </a:r>
            <a:r>
              <a:rPr lang="en-US" dirty="0" err="1" smtClean="0"/>
              <a:t>ePSM</a:t>
            </a:r>
            <a:r>
              <a:rPr lang="en-US" dirty="0" smtClean="0"/>
              <a:t> impact the system?</a:t>
            </a:r>
            <a:endParaRPr lang="en-US" dirty="0"/>
          </a:p>
        </p:txBody>
      </p:sp>
    </p:spTree>
    <p:extLst>
      <p:ext uri="{BB962C8B-B14F-4D97-AF65-F5344CB8AC3E}">
        <p14:creationId xmlns:p14="http://schemas.microsoft.com/office/powerpoint/2010/main" val="4225287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en-US" dirty="0" smtClean="0"/>
              <a:t>Final conclusion</a:t>
            </a:r>
            <a:endParaRPr lang="en-US" dirty="0"/>
          </a:p>
        </p:txBody>
      </p:sp>
      <p:sp>
        <p:nvSpPr>
          <p:cNvPr id="3" name="Content Placeholder 2"/>
          <p:cNvSpPr>
            <a:spLocks noGrp="1"/>
          </p:cNvSpPr>
          <p:nvPr>
            <p:ph idx="1"/>
          </p:nvPr>
        </p:nvSpPr>
        <p:spPr>
          <a:xfrm>
            <a:off x="457200" y="1196752"/>
            <a:ext cx="8686800" cy="5256584"/>
          </a:xfrm>
        </p:spPr>
        <p:txBody>
          <a:bodyPr>
            <a:normAutofit/>
          </a:bodyPr>
          <a:lstStyle/>
          <a:p>
            <a:r>
              <a:rPr lang="en-GB" sz="2400" dirty="0" smtClean="0"/>
              <a:t>It is </a:t>
            </a:r>
            <a:r>
              <a:rPr lang="en-GB" sz="2400" dirty="0"/>
              <a:t>proposed the following:</a:t>
            </a:r>
          </a:p>
          <a:p>
            <a:pPr lvl="1"/>
            <a:r>
              <a:rPr lang="en-GB" sz="2000" dirty="0" smtClean="0"/>
              <a:t>Proposal 1: agree on specifying SGW buffering as the base solution for HLCOM</a:t>
            </a:r>
          </a:p>
          <a:p>
            <a:pPr lvl="1"/>
            <a:r>
              <a:rPr lang="en-GB" sz="2000" dirty="0" smtClean="0"/>
              <a:t>Proposal 2: select </a:t>
            </a:r>
            <a:r>
              <a:rPr lang="en-GB" sz="2000" dirty="0" err="1" smtClean="0"/>
              <a:t>ePSM</a:t>
            </a:r>
            <a:r>
              <a:rPr lang="en-GB" sz="2000" dirty="0" smtClean="0"/>
              <a:t> as an incremental enhancement</a:t>
            </a:r>
            <a:endParaRPr lang="en-GB" sz="2000" dirty="0"/>
          </a:p>
          <a:p>
            <a:r>
              <a:rPr lang="en-GB" sz="2400" dirty="0" smtClean="0"/>
              <a:t>When </a:t>
            </a:r>
            <a:r>
              <a:rPr lang="en-GB" sz="2400" dirty="0" err="1" smtClean="0"/>
              <a:t>ePSM</a:t>
            </a:r>
            <a:r>
              <a:rPr lang="en-GB" sz="2400" dirty="0" smtClean="0"/>
              <a:t> is used:</a:t>
            </a:r>
          </a:p>
          <a:p>
            <a:pPr lvl="1"/>
            <a:r>
              <a:rPr lang="en-GB" sz="2000" dirty="0" smtClean="0"/>
              <a:t>If an absolute reference clock is available (e.g. UTC in E-UTRAN SIB16) and if SCEF is deployed, the SGW buffering is not used</a:t>
            </a:r>
          </a:p>
          <a:p>
            <a:pPr lvl="1"/>
            <a:r>
              <a:rPr lang="en-GB" sz="2000" dirty="0" smtClean="0"/>
              <a:t>If either the absolute reference clock is missing or the SCEF is not deployed, then SGW complements the </a:t>
            </a:r>
            <a:r>
              <a:rPr lang="en-GB" sz="2000" dirty="0" err="1" smtClean="0"/>
              <a:t>ePSM</a:t>
            </a:r>
            <a:r>
              <a:rPr lang="en-GB" sz="2000" dirty="0" smtClean="0"/>
              <a:t> solution</a:t>
            </a:r>
          </a:p>
          <a:p>
            <a:pPr lvl="2"/>
            <a:r>
              <a:rPr lang="en-GB" sz="1600" dirty="0" err="1" smtClean="0"/>
              <a:t>ePSM</a:t>
            </a:r>
            <a:r>
              <a:rPr lang="en-GB" sz="1600" dirty="0" smtClean="0"/>
              <a:t> still has the two major benefits for low volume MT data with max delay requirements: 1) reduces signalling load on the network and 2) saves battery power</a:t>
            </a:r>
          </a:p>
        </p:txBody>
      </p:sp>
    </p:spTree>
    <p:extLst>
      <p:ext uri="{BB962C8B-B14F-4D97-AF65-F5344CB8AC3E}">
        <p14:creationId xmlns:p14="http://schemas.microsoft.com/office/powerpoint/2010/main" val="25083089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536" y="2132856"/>
            <a:ext cx="8229600" cy="1647056"/>
          </a:xfrm>
        </p:spPr>
        <p:txBody>
          <a:bodyPr>
            <a:normAutofit fontScale="90000"/>
          </a:bodyPr>
          <a:lstStyle/>
          <a:p>
            <a:r>
              <a:rPr lang="en-US" dirty="0" smtClean="0"/>
              <a:t>Backup</a:t>
            </a:r>
            <a:br>
              <a:rPr lang="en-US" dirty="0" smtClean="0"/>
            </a:br>
            <a:r>
              <a:rPr lang="en-US" dirty="0" smtClean="0"/>
              <a:t>(all slides based on the Rapporteur’s </a:t>
            </a:r>
            <a:r>
              <a:rPr lang="en-US" dirty="0" err="1" smtClean="0"/>
              <a:t>conf</a:t>
            </a:r>
            <a:r>
              <a:rPr lang="en-US" dirty="0" smtClean="0"/>
              <a:t> call presentation)</a:t>
            </a:r>
            <a:endParaRPr lang="en-US" dirty="0"/>
          </a:p>
        </p:txBody>
      </p:sp>
    </p:spTree>
    <p:extLst>
      <p:ext uri="{BB962C8B-B14F-4D97-AF65-F5344CB8AC3E}">
        <p14:creationId xmlns:p14="http://schemas.microsoft.com/office/powerpoint/2010/main" val="3224463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p:cNvCxnSpPr>
            <a:stCxn id="8" idx="1"/>
            <a:endCxn id="5" idx="3"/>
          </p:cNvCxnSpPr>
          <p:nvPr/>
        </p:nvCxnSpPr>
        <p:spPr bwMode="auto">
          <a:xfrm flipH="1">
            <a:off x="3629025" y="2714625"/>
            <a:ext cx="4071937" cy="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2"/>
            </a:pPr>
            <a:r>
              <a:rPr lang="sv-SE" sz="1600" dirty="0" smtClean="0"/>
              <a:t>Buffer in SGW until the device wakes up</a:t>
            </a:r>
          </a:p>
          <a:p>
            <a:pPr marL="457200" indent="-457200">
              <a:buClr>
                <a:schemeClr val="accent2"/>
              </a:buClr>
              <a:buFont typeface="+mj-lt"/>
              <a:buAutoNum type="arabicPeriod" startAt="2"/>
            </a:pPr>
            <a:endParaRPr lang="sv-SE" sz="1600" dirty="0"/>
          </a:p>
          <a:p>
            <a:pPr marL="0" indent="0">
              <a:buClr>
                <a:schemeClr val="accent2"/>
              </a:buClr>
              <a:buNone/>
            </a:pPr>
            <a:r>
              <a:rPr lang="sv-SE" sz="1600" dirty="0" smtClean="0"/>
              <a:t> </a:t>
            </a:r>
          </a:p>
          <a:p>
            <a:pPr marL="0" indent="0">
              <a:buClr>
                <a:schemeClr val="accent2"/>
              </a:buClr>
              <a:buNone/>
            </a:pPr>
            <a:endParaRPr lang="sv-SE" sz="1600" dirty="0" smtClean="0"/>
          </a:p>
          <a:p>
            <a:pPr marL="457200" indent="-457200">
              <a:buClr>
                <a:schemeClr val="accent2"/>
              </a:buClr>
              <a:buFont typeface="+mj-lt"/>
              <a:buAutoNum type="arabicPeriod" startAt="2"/>
            </a:pPr>
            <a:endParaRPr lang="sv-SE" sz="1600" dirty="0"/>
          </a:p>
        </p:txBody>
      </p:sp>
      <p:sp>
        <p:nvSpPr>
          <p:cNvPr id="3" name="Title 2"/>
          <p:cNvSpPr>
            <a:spLocks noGrp="1"/>
          </p:cNvSpPr>
          <p:nvPr>
            <p:ph type="title"/>
          </p:nvPr>
        </p:nvSpPr>
        <p:spPr>
          <a:xfrm>
            <a:off x="393701" y="239714"/>
            <a:ext cx="7494588" cy="493712"/>
          </a:xfrm>
        </p:spPr>
        <p:txBody>
          <a:bodyPr>
            <a:normAutofit/>
          </a:bodyPr>
          <a:lstStyle/>
          <a:p>
            <a:pPr algn="l"/>
            <a:r>
              <a:rPr lang="sv-SE" sz="2400" dirty="0" smtClean="0"/>
              <a:t>Solution 2 – </a:t>
            </a:r>
            <a:r>
              <a:rPr lang="en-US" sz="2400" dirty="0"/>
              <a:t>“</a:t>
            </a:r>
            <a:r>
              <a:rPr lang="en-US" sz="2400" dirty="0" smtClean="0"/>
              <a:t>DL data </a:t>
            </a:r>
            <a:r>
              <a:rPr lang="en-US" sz="2400" dirty="0"/>
              <a:t>buffering in SGW/</a:t>
            </a:r>
            <a:r>
              <a:rPr lang="en-US" sz="2400" dirty="0" err="1"/>
              <a:t>Gn</a:t>
            </a:r>
            <a:r>
              <a:rPr lang="en-US" sz="2400" dirty="0"/>
              <a:t>-SGSN</a:t>
            </a:r>
            <a:r>
              <a:rPr lang="sv-SE" sz="2400" dirty="0" smtClean="0"/>
              <a:t>”</a:t>
            </a:r>
            <a:endParaRPr lang="sv-SE" sz="2400" dirty="0"/>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t>P</a:t>
            </a:r>
            <a:r>
              <a:rPr kumimoji="0" lang="sv-SE" sz="1400" b="0" i="0" u="none" strike="noStrike" cap="none" normalizeH="0" baseline="0" dirty="0" smtClean="0">
                <a:ln>
                  <a:noFill/>
                </a:ln>
                <a:solidFill>
                  <a:schemeClr val="tx1"/>
                </a:solidFill>
                <a:effectLst/>
                <a:latin typeface="Arial"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422433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HSS</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1" name="Freeform 20"/>
          <p:cNvSpPr/>
          <p:nvPr/>
        </p:nvSpPr>
        <p:spPr bwMode="auto">
          <a:xfrm>
            <a:off x="3333750" y="1381123"/>
            <a:ext cx="171450" cy="1019178"/>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Lst>
            <a:ahLst/>
            <a:cxnLst>
              <a:cxn ang="0">
                <a:pos x="connsiteX0" y="connsiteY0"/>
              </a:cxn>
              <a:cxn ang="0">
                <a:pos x="connsiteX1" y="connsiteY1"/>
              </a:cxn>
              <a:cxn ang="0">
                <a:pos x="connsiteX2" y="connsiteY2"/>
              </a:cxn>
            </a:cxnLst>
            <a:rect l="l" t="t" r="r" b="b"/>
            <a:pathLst>
              <a:path w="171450" h="1019178">
                <a:moveTo>
                  <a:pt x="171450" y="1009653"/>
                </a:moveTo>
                <a:cubicBezTo>
                  <a:pt x="169466" y="805263"/>
                  <a:pt x="152400" y="-1585"/>
                  <a:pt x="123825" y="3"/>
                </a:cubicBezTo>
                <a:cubicBezTo>
                  <a:pt x="95250" y="1591"/>
                  <a:pt x="49212" y="529434"/>
                  <a:pt x="0" y="1019178"/>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8" name="TextBox 27"/>
          <p:cNvSpPr txBox="1"/>
          <p:nvPr/>
        </p:nvSpPr>
        <p:spPr>
          <a:xfrm>
            <a:off x="3333750" y="1942618"/>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sp>
        <p:nvSpPr>
          <p:cNvPr id="29" name="TextBox 28"/>
          <p:cNvSpPr txBox="1"/>
          <p:nvPr/>
        </p:nvSpPr>
        <p:spPr>
          <a:xfrm>
            <a:off x="3905251" y="2427619"/>
            <a:ext cx="114220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cxnSp>
        <p:nvCxnSpPr>
          <p:cNvPr id="13" name="Straight Arrow Connector 12"/>
          <p:cNvCxnSpPr>
            <a:stCxn id="11" idx="1"/>
          </p:cNvCxnSpPr>
          <p:nvPr/>
        </p:nvCxnSpPr>
        <p:spPr bwMode="auto">
          <a:xfrm flipH="1">
            <a:off x="1400175" y="1085850"/>
            <a:ext cx="1571625" cy="1314451"/>
          </a:xfrm>
          <a:prstGeom prst="straightConnector1">
            <a:avLst/>
          </a:prstGeom>
          <a:solidFill>
            <a:schemeClr val="accent1"/>
          </a:solidFill>
          <a:ln w="22225" cap="flat" cmpd="sng" algn="ctr">
            <a:solidFill>
              <a:schemeClr val="tx1"/>
            </a:solidFill>
            <a:prstDash val="solid"/>
            <a:round/>
            <a:headEnd type="none" w="med" len="med"/>
            <a:tailEnd type="arrow"/>
          </a:ln>
          <a:effectLst/>
        </p:spPr>
      </p:cxnSp>
      <p:sp>
        <p:nvSpPr>
          <p:cNvPr id="36" name="TextBox 35"/>
          <p:cNvSpPr txBox="1"/>
          <p:nvPr/>
        </p:nvSpPr>
        <p:spPr>
          <a:xfrm>
            <a:off x="1489074" y="1035434"/>
            <a:ext cx="1482725" cy="738664"/>
          </a:xfrm>
          <a:prstGeom prst="rect">
            <a:avLst/>
          </a:prstGeom>
          <a:noFill/>
        </p:spPr>
        <p:txBody>
          <a:bodyPr wrap="square" rtlCol="0">
            <a:spAutoFit/>
          </a:bodyPr>
          <a:lstStyle/>
          <a:p>
            <a:r>
              <a:rPr lang="sv-SE" sz="1050" dirty="0" smtClean="0"/>
              <a:t>Paging (eDRX) or</a:t>
            </a:r>
          </a:p>
          <a:p>
            <a:r>
              <a:rPr lang="sv-SE" sz="1050" dirty="0" smtClean="0"/>
              <a:t>eRAB establishment (TAU/PSM)</a:t>
            </a:r>
          </a:p>
          <a:p>
            <a:r>
              <a:rPr lang="sv-SE" sz="1050" dirty="0" smtClean="0"/>
              <a:t> </a:t>
            </a:r>
            <a:endParaRPr lang="sv-SE" sz="1050" dirty="0"/>
          </a:p>
        </p:txBody>
      </p:sp>
      <p:cxnSp>
        <p:nvCxnSpPr>
          <p:cNvPr id="37" name="Straight Arrow Connector 36"/>
          <p:cNvCxnSpPr>
            <a:stCxn id="5" idx="1"/>
            <a:endCxn id="4" idx="3"/>
          </p:cNvCxnSpPr>
          <p:nvPr/>
        </p:nvCxnSpPr>
        <p:spPr bwMode="auto">
          <a:xfrm flipH="1">
            <a:off x="1400175" y="2714625"/>
            <a:ext cx="1571625" cy="0"/>
          </a:xfrm>
          <a:prstGeom prst="straightConnector1">
            <a:avLst/>
          </a:prstGeom>
          <a:solidFill>
            <a:schemeClr val="accent1"/>
          </a:solidFill>
          <a:ln w="22225" cap="flat" cmpd="sng" algn="ctr">
            <a:solidFill>
              <a:srgbClr val="00A9D4"/>
            </a:solidFill>
            <a:prstDash val="solid"/>
            <a:round/>
            <a:headEnd type="arrow" w="med" len="med"/>
            <a:tailEnd type="arrow"/>
          </a:ln>
          <a:effectLst/>
        </p:spPr>
      </p:cxnSp>
    </p:spTree>
    <p:extLst>
      <p:ext uri="{BB962C8B-B14F-4D97-AF65-F5344CB8AC3E}">
        <p14:creationId xmlns:p14="http://schemas.microsoft.com/office/powerpoint/2010/main" val="2022462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bwMode="auto">
          <a:xfrm>
            <a:off x="4881562" y="1007096"/>
            <a:ext cx="2967038" cy="1431304"/>
          </a:xfrm>
          <a:custGeom>
            <a:avLst/>
            <a:gdLst>
              <a:gd name="connsiteX0" fmla="*/ 4200525 w 4200525"/>
              <a:gd name="connsiteY0" fmla="*/ 1431304 h 1431304"/>
              <a:gd name="connsiteX1" fmla="*/ 2438400 w 4200525"/>
              <a:gd name="connsiteY1" fmla="*/ 183529 h 1431304"/>
              <a:gd name="connsiteX2" fmla="*/ 0 w 4200525"/>
              <a:gd name="connsiteY2" fmla="*/ 31129 h 1431304"/>
            </a:gdLst>
            <a:ahLst/>
            <a:cxnLst>
              <a:cxn ang="0">
                <a:pos x="connsiteX0" y="connsiteY0"/>
              </a:cxn>
              <a:cxn ang="0">
                <a:pos x="connsiteX1" y="connsiteY1"/>
              </a:cxn>
              <a:cxn ang="0">
                <a:pos x="connsiteX2" y="connsiteY2"/>
              </a:cxn>
            </a:cxnLst>
            <a:rect l="l" t="t" r="r" b="b"/>
            <a:pathLst>
              <a:path w="4200525" h="1431304">
                <a:moveTo>
                  <a:pt x="4200525" y="1431304"/>
                </a:moveTo>
                <a:cubicBezTo>
                  <a:pt x="3669506" y="924098"/>
                  <a:pt x="3138488" y="416892"/>
                  <a:pt x="2438400" y="183529"/>
                </a:cubicBezTo>
                <a:cubicBezTo>
                  <a:pt x="1738312" y="-49834"/>
                  <a:pt x="869156" y="-9353"/>
                  <a:pt x="0" y="31129"/>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cxnSp>
        <p:nvCxnSpPr>
          <p:cNvPr id="14" name="Straight Arrow Connector 13"/>
          <p:cNvCxnSpPr>
            <a:stCxn id="8" idx="1"/>
            <a:endCxn id="5" idx="3"/>
          </p:cNvCxnSpPr>
          <p:nvPr/>
        </p:nvCxnSpPr>
        <p:spPr bwMode="auto">
          <a:xfrm flipH="1">
            <a:off x="3629025" y="2714625"/>
            <a:ext cx="4071937" cy="0"/>
          </a:xfrm>
          <a:prstGeom prst="straightConnector1">
            <a:avLst/>
          </a:prstGeom>
          <a:solidFill>
            <a:schemeClr val="accent1"/>
          </a:solidFill>
          <a:ln w="25400" cap="flat" cmpd="sng" algn="ctr">
            <a:solidFill>
              <a:srgbClr val="00B0F0"/>
            </a:solidFill>
            <a:prstDash val="solid"/>
            <a:round/>
            <a:headEnd type="none" w="med" len="med"/>
            <a:tailEnd type="arrow"/>
          </a:ln>
          <a:effectLst/>
        </p:spPr>
      </p:cxn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5"/>
            </a:pPr>
            <a:r>
              <a:rPr lang="sv-SE" sz="1600" dirty="0" smtClean="0"/>
              <a:t>Buffer </a:t>
            </a:r>
            <a:r>
              <a:rPr lang="sv-SE" sz="1600" dirty="0"/>
              <a:t>in </a:t>
            </a:r>
            <a:r>
              <a:rPr lang="sv-SE" sz="1600" dirty="0" smtClean="0"/>
              <a:t>SGW. </a:t>
            </a:r>
            <a:r>
              <a:rPr lang="sv-SE" sz="1600" dirty="0"/>
              <a:t>B</a:t>
            </a:r>
            <a:r>
              <a:rPr lang="sv-SE" sz="1600" dirty="0" smtClean="0"/>
              <a:t>uffer time set in HSS by AS/SCS using SCEF signaling</a:t>
            </a:r>
          </a:p>
        </p:txBody>
      </p:sp>
      <p:sp>
        <p:nvSpPr>
          <p:cNvPr id="3" name="Title 2"/>
          <p:cNvSpPr>
            <a:spLocks noGrp="1"/>
          </p:cNvSpPr>
          <p:nvPr>
            <p:ph type="title"/>
          </p:nvPr>
        </p:nvSpPr>
        <p:spPr>
          <a:xfrm>
            <a:off x="393700" y="239714"/>
            <a:ext cx="8570787" cy="493712"/>
          </a:xfrm>
        </p:spPr>
        <p:txBody>
          <a:bodyPr>
            <a:normAutofit/>
          </a:bodyPr>
          <a:lstStyle/>
          <a:p>
            <a:pPr lvl="1" algn="l" rtl="0">
              <a:spcBef>
                <a:spcPct val="0"/>
              </a:spcBef>
            </a:pPr>
            <a:r>
              <a:rPr lang="sv-SE" sz="2400" dirty="0" smtClean="0">
                <a:latin typeface="+mn-lt"/>
              </a:rPr>
              <a:t>Solution 5 – </a:t>
            </a:r>
            <a:r>
              <a:rPr lang="en-GB" sz="2400" dirty="0" smtClean="0">
                <a:latin typeface="+mn-lt"/>
              </a:rPr>
              <a:t>“DL data buffering in SGW with SCS/AS Assistance”</a:t>
            </a:r>
            <a:endParaRPr lang="sv-SE" sz="2400" dirty="0">
              <a:latin typeface="+mn-lt"/>
            </a:endParaRPr>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latin typeface="Arial" panose="020B0604020202020204" pitchFamily="34" charset="0"/>
                <a:cs typeface="Arial" panose="020B0604020202020204" pitchFamily="34" charset="0"/>
              </a:rPr>
              <a:t>P</a:t>
            </a:r>
            <a:r>
              <a:rPr kumimoji="0" lang="sv-SE"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422433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HSS</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1" name="Freeform 20"/>
          <p:cNvSpPr/>
          <p:nvPr/>
        </p:nvSpPr>
        <p:spPr bwMode="auto">
          <a:xfrm>
            <a:off x="3333750" y="1104176"/>
            <a:ext cx="866775" cy="1296125"/>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 name="connsiteX0" fmla="*/ 866775 w 866775"/>
              <a:gd name="connsiteY0" fmla="*/ 74755 h 1360630"/>
              <a:gd name="connsiteX1" fmla="*/ 123825 w 866775"/>
              <a:gd name="connsiteY1" fmla="*/ 341455 h 1360630"/>
              <a:gd name="connsiteX2" fmla="*/ 0 w 866775"/>
              <a:gd name="connsiteY2" fmla="*/ 1360630 h 1360630"/>
              <a:gd name="connsiteX0" fmla="*/ 866775 w 866775"/>
              <a:gd name="connsiteY0" fmla="*/ 4082 h 1289957"/>
              <a:gd name="connsiteX1" fmla="*/ 123825 w 866775"/>
              <a:gd name="connsiteY1" fmla="*/ 270782 h 1289957"/>
              <a:gd name="connsiteX2" fmla="*/ 0 w 866775"/>
              <a:gd name="connsiteY2" fmla="*/ 1289957 h 1289957"/>
              <a:gd name="connsiteX0" fmla="*/ 866775 w 866775"/>
              <a:gd name="connsiteY0" fmla="*/ 10250 h 1296125"/>
              <a:gd name="connsiteX1" fmla="*/ 85725 w 866775"/>
              <a:gd name="connsiteY1" fmla="*/ 200750 h 1296125"/>
              <a:gd name="connsiteX2" fmla="*/ 0 w 866775"/>
              <a:gd name="connsiteY2" fmla="*/ 1296125 h 1296125"/>
            </a:gdLst>
            <a:ahLst/>
            <a:cxnLst>
              <a:cxn ang="0">
                <a:pos x="connsiteX0" y="connsiteY0"/>
              </a:cxn>
              <a:cxn ang="0">
                <a:pos x="connsiteX1" y="connsiteY1"/>
              </a:cxn>
              <a:cxn ang="0">
                <a:pos x="connsiteX2" y="connsiteY2"/>
              </a:cxn>
            </a:cxnLst>
            <a:rect l="l" t="t" r="r" b="b"/>
            <a:pathLst>
              <a:path w="866775" h="1296125">
                <a:moveTo>
                  <a:pt x="866775" y="10250"/>
                </a:moveTo>
                <a:cubicBezTo>
                  <a:pt x="426641" y="-13165"/>
                  <a:pt x="230187" y="-13562"/>
                  <a:pt x="85725" y="200750"/>
                </a:cubicBezTo>
                <a:cubicBezTo>
                  <a:pt x="-58737" y="415062"/>
                  <a:pt x="49212" y="806381"/>
                  <a:pt x="0" y="1296125"/>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4" name="TextBox 23"/>
          <p:cNvSpPr txBox="1"/>
          <p:nvPr/>
        </p:nvSpPr>
        <p:spPr>
          <a:xfrm>
            <a:off x="6294436" y="1286755"/>
            <a:ext cx="42465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5.</a:t>
            </a:r>
            <a:endParaRPr lang="sv-SE" sz="1800" dirty="0">
              <a:solidFill>
                <a:schemeClr val="accent2"/>
              </a:solidFill>
            </a:endParaRPr>
          </a:p>
        </p:txBody>
      </p:sp>
      <p:sp>
        <p:nvSpPr>
          <p:cNvPr id="36" name="TextBox 35"/>
          <p:cNvSpPr txBox="1"/>
          <p:nvPr/>
        </p:nvSpPr>
        <p:spPr>
          <a:xfrm>
            <a:off x="3313112" y="1425255"/>
            <a:ext cx="1001713" cy="1061829"/>
          </a:xfrm>
          <a:prstGeom prst="rect">
            <a:avLst/>
          </a:prstGeom>
          <a:noFill/>
        </p:spPr>
        <p:txBody>
          <a:bodyPr wrap="square" rtlCol="0">
            <a:spAutoFit/>
          </a:bodyPr>
          <a:lstStyle/>
          <a:p>
            <a:pPr algn="ctr"/>
            <a:r>
              <a:rPr lang="sv-SE" sz="1050" dirty="0" smtClean="0"/>
              <a:t>Buffer time parameter  when PDN connection  is created or modified</a:t>
            </a:r>
            <a:endParaRPr lang="sv-SE" sz="1050" dirty="0"/>
          </a:p>
        </p:txBody>
      </p:sp>
    </p:spTree>
    <p:extLst>
      <p:ext uri="{BB962C8B-B14F-4D97-AF65-F5344CB8AC3E}">
        <p14:creationId xmlns:p14="http://schemas.microsoft.com/office/powerpoint/2010/main" val="213373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p:cNvCxnSpPr>
            <a:stCxn id="8" idx="1"/>
            <a:endCxn id="5" idx="3"/>
          </p:cNvCxnSpPr>
          <p:nvPr/>
        </p:nvCxnSpPr>
        <p:spPr bwMode="auto">
          <a:xfrm flipH="1">
            <a:off x="3629025" y="2714625"/>
            <a:ext cx="4071937" cy="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6"/>
            </a:pPr>
            <a:r>
              <a:rPr lang="sv-SE" sz="1600" dirty="0" smtClean="0"/>
              <a:t>Specific paging &amp; buffering based on policy/PCEF differentiation of high latency data </a:t>
            </a:r>
          </a:p>
          <a:p>
            <a:pPr marL="457200" indent="-457200">
              <a:buClr>
                <a:schemeClr val="accent2"/>
              </a:buClr>
              <a:buFont typeface="+mj-lt"/>
              <a:buAutoNum type="arabicPeriod" startAt="6"/>
            </a:pPr>
            <a:endParaRPr lang="sv-SE" sz="1600" dirty="0" smtClean="0"/>
          </a:p>
          <a:p>
            <a:pPr marL="457200" indent="-457200">
              <a:buClr>
                <a:schemeClr val="accent2"/>
              </a:buClr>
              <a:buFont typeface="+mj-lt"/>
              <a:buAutoNum type="arabicPeriod" startAt="6"/>
            </a:pPr>
            <a:endParaRPr lang="sv-SE" sz="1600" dirty="0"/>
          </a:p>
        </p:txBody>
      </p:sp>
      <p:sp>
        <p:nvSpPr>
          <p:cNvPr id="3" name="Title 2"/>
          <p:cNvSpPr>
            <a:spLocks noGrp="1"/>
          </p:cNvSpPr>
          <p:nvPr>
            <p:ph type="title"/>
          </p:nvPr>
        </p:nvSpPr>
        <p:spPr>
          <a:xfrm>
            <a:off x="393700" y="239714"/>
            <a:ext cx="8750300" cy="493712"/>
          </a:xfrm>
        </p:spPr>
        <p:txBody>
          <a:bodyPr>
            <a:noAutofit/>
          </a:bodyPr>
          <a:lstStyle/>
          <a:p>
            <a:pPr lvl="1" algn="l" rtl="0">
              <a:spcBef>
                <a:spcPct val="0"/>
              </a:spcBef>
            </a:pPr>
            <a:r>
              <a:rPr lang="sv-SE" sz="2300" dirty="0" smtClean="0">
                <a:latin typeface="+mn-lt"/>
              </a:rPr>
              <a:t>Solution 6 – </a:t>
            </a:r>
            <a:r>
              <a:rPr lang="en-GB" sz="2300" dirty="0" smtClean="0">
                <a:latin typeface="+mn-lt"/>
              </a:rPr>
              <a:t>“PPD based data storage and delivery of high latency data”</a:t>
            </a:r>
            <a:endParaRPr lang="sv-SE" sz="2300" dirty="0">
              <a:latin typeface="+mn-lt"/>
            </a:endParaRPr>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latin typeface="Arial" panose="020B0604020202020204" pitchFamily="34" charset="0"/>
                <a:cs typeface="Arial" panose="020B0604020202020204" pitchFamily="34" charset="0"/>
              </a:rPr>
              <a:t>P</a:t>
            </a:r>
            <a:r>
              <a:rPr kumimoji="0" lang="sv-SE"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422433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HSS</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cxnSp>
        <p:nvCxnSpPr>
          <p:cNvPr id="16" name="Straight Arrow Connector 15"/>
          <p:cNvCxnSpPr>
            <a:stCxn id="7" idx="2"/>
            <a:endCxn id="6" idx="0"/>
          </p:cNvCxnSpPr>
          <p:nvPr/>
        </p:nvCxnSpPr>
        <p:spPr bwMode="auto">
          <a:xfrm>
            <a:off x="5562600" y="2295525"/>
            <a:ext cx="0" cy="180975"/>
          </a:xfrm>
          <a:prstGeom prst="straightConnector1">
            <a:avLst/>
          </a:prstGeom>
          <a:solidFill>
            <a:schemeClr val="accent1"/>
          </a:solidFill>
          <a:ln w="12700" cap="flat" cmpd="sng" algn="ctr">
            <a:solidFill>
              <a:schemeClr val="tx1"/>
            </a:solidFill>
            <a:prstDash val="sysDash"/>
            <a:round/>
            <a:headEnd type="arrow" w="sm" len="sm"/>
            <a:tailEnd type="arrow" w="sm" len="sm"/>
          </a:ln>
          <a:effectLst/>
        </p:spPr>
      </p:cxn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9" name="TextBox 28"/>
          <p:cNvSpPr txBox="1"/>
          <p:nvPr/>
        </p:nvSpPr>
        <p:spPr>
          <a:xfrm>
            <a:off x="3905251" y="2427619"/>
            <a:ext cx="114220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6.</a:t>
            </a:r>
            <a:endParaRPr lang="sv-SE" sz="1800" dirty="0">
              <a:solidFill>
                <a:schemeClr val="accent2"/>
              </a:solidFill>
            </a:endParaRPr>
          </a:p>
        </p:txBody>
      </p:sp>
      <p:sp>
        <p:nvSpPr>
          <p:cNvPr id="33" name="TextBox 32"/>
          <p:cNvSpPr txBox="1"/>
          <p:nvPr/>
        </p:nvSpPr>
        <p:spPr>
          <a:xfrm>
            <a:off x="5654675" y="2229142"/>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6.</a:t>
            </a:r>
            <a:endParaRPr lang="sv-SE" sz="1800" dirty="0">
              <a:solidFill>
                <a:schemeClr val="accent2"/>
              </a:solidFill>
            </a:endParaRPr>
          </a:p>
        </p:txBody>
      </p:sp>
      <p:sp>
        <p:nvSpPr>
          <p:cNvPr id="34" name="Freeform 33"/>
          <p:cNvSpPr/>
          <p:nvPr/>
        </p:nvSpPr>
        <p:spPr bwMode="auto">
          <a:xfrm>
            <a:off x="1333501" y="1083415"/>
            <a:ext cx="1738789" cy="1393084"/>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 name="connsiteX0" fmla="*/ 1752600 w 1847889"/>
              <a:gd name="connsiteY0" fmla="*/ 1009711 h 1009711"/>
              <a:gd name="connsiteX1" fmla="*/ 1704975 w 1847889"/>
              <a:gd name="connsiteY1" fmla="*/ 61 h 1009711"/>
              <a:gd name="connsiteX2" fmla="*/ 0 w 1847889"/>
              <a:gd name="connsiteY2" fmla="*/ 971611 h 1009711"/>
              <a:gd name="connsiteX0" fmla="*/ 1752600 w 1847889"/>
              <a:gd name="connsiteY0" fmla="*/ 1009694 h 1009694"/>
              <a:gd name="connsiteX1" fmla="*/ 1704975 w 1847889"/>
              <a:gd name="connsiteY1" fmla="*/ 44 h 1009694"/>
              <a:gd name="connsiteX2" fmla="*/ 0 w 1847889"/>
              <a:gd name="connsiteY2" fmla="*/ 971594 h 1009694"/>
              <a:gd name="connsiteX0" fmla="*/ 1752600 w 1785231"/>
              <a:gd name="connsiteY0" fmla="*/ 1276381 h 1276381"/>
              <a:gd name="connsiteX1" fmla="*/ 1600200 w 1785231"/>
              <a:gd name="connsiteY1" fmla="*/ 31 h 1276381"/>
              <a:gd name="connsiteX2" fmla="*/ 0 w 1785231"/>
              <a:gd name="connsiteY2" fmla="*/ 1238281 h 1276381"/>
              <a:gd name="connsiteX0" fmla="*/ 1752600 w 1756023"/>
              <a:gd name="connsiteY0" fmla="*/ 1304914 h 1304914"/>
              <a:gd name="connsiteX1" fmla="*/ 1600200 w 1756023"/>
              <a:gd name="connsiteY1" fmla="*/ 28564 h 1304914"/>
              <a:gd name="connsiteX2" fmla="*/ 0 w 1756023"/>
              <a:gd name="connsiteY2" fmla="*/ 1266814 h 1304914"/>
              <a:gd name="connsiteX0" fmla="*/ 1752600 w 1778082"/>
              <a:gd name="connsiteY0" fmla="*/ 1370239 h 1370239"/>
              <a:gd name="connsiteX1" fmla="*/ 1657350 w 1778082"/>
              <a:gd name="connsiteY1" fmla="*/ 27214 h 1370239"/>
              <a:gd name="connsiteX2" fmla="*/ 0 w 1778082"/>
              <a:gd name="connsiteY2" fmla="*/ 1332139 h 1370239"/>
              <a:gd name="connsiteX0" fmla="*/ 1752600 w 1758458"/>
              <a:gd name="connsiteY0" fmla="*/ 1374308 h 1374308"/>
              <a:gd name="connsiteX1" fmla="*/ 1657350 w 1758458"/>
              <a:gd name="connsiteY1" fmla="*/ 31283 h 1374308"/>
              <a:gd name="connsiteX2" fmla="*/ 0 w 1758458"/>
              <a:gd name="connsiteY2" fmla="*/ 1336208 h 1374308"/>
              <a:gd name="connsiteX0" fmla="*/ 1724025 w 1804411"/>
              <a:gd name="connsiteY0" fmla="*/ 1352596 h 1352596"/>
              <a:gd name="connsiteX1" fmla="*/ 1657350 w 1804411"/>
              <a:gd name="connsiteY1" fmla="*/ 46 h 1352596"/>
              <a:gd name="connsiteX2" fmla="*/ 0 w 1804411"/>
              <a:gd name="connsiteY2" fmla="*/ 1304971 h 1352596"/>
              <a:gd name="connsiteX0" fmla="*/ 1724025 w 1775011"/>
              <a:gd name="connsiteY0" fmla="*/ 1343072 h 1343072"/>
              <a:gd name="connsiteX1" fmla="*/ 1609725 w 1775011"/>
              <a:gd name="connsiteY1" fmla="*/ 47 h 1343072"/>
              <a:gd name="connsiteX2" fmla="*/ 0 w 1775011"/>
              <a:gd name="connsiteY2" fmla="*/ 1295447 h 1343072"/>
              <a:gd name="connsiteX0" fmla="*/ 1724025 w 1738789"/>
              <a:gd name="connsiteY0" fmla="*/ 1393084 h 1393084"/>
              <a:gd name="connsiteX1" fmla="*/ 1609725 w 1738789"/>
              <a:gd name="connsiteY1" fmla="*/ 50059 h 1393084"/>
              <a:gd name="connsiteX2" fmla="*/ 0 w 1738789"/>
              <a:gd name="connsiteY2" fmla="*/ 1345459 h 1393084"/>
            </a:gdLst>
            <a:ahLst/>
            <a:cxnLst>
              <a:cxn ang="0">
                <a:pos x="connsiteX0" y="connsiteY0"/>
              </a:cxn>
              <a:cxn ang="0">
                <a:pos x="connsiteX1" y="connsiteY1"/>
              </a:cxn>
              <a:cxn ang="0">
                <a:pos x="connsiteX2" y="connsiteY2"/>
              </a:cxn>
            </a:cxnLst>
            <a:rect l="l" t="t" r="r" b="b"/>
            <a:pathLst>
              <a:path w="1738789" h="1393084">
                <a:moveTo>
                  <a:pt x="1724025" y="1393084"/>
                </a:moveTo>
                <a:cubicBezTo>
                  <a:pt x="1722041" y="1188694"/>
                  <a:pt x="1801812" y="372321"/>
                  <a:pt x="1609725" y="50059"/>
                </a:cubicBezTo>
                <a:cubicBezTo>
                  <a:pt x="1417638" y="-272203"/>
                  <a:pt x="458787" y="1055740"/>
                  <a:pt x="0" y="1345459"/>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35" name="TextBox 34"/>
          <p:cNvSpPr txBox="1"/>
          <p:nvPr/>
        </p:nvSpPr>
        <p:spPr>
          <a:xfrm>
            <a:off x="2887663" y="1401163"/>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6.</a:t>
            </a:r>
            <a:endParaRPr lang="sv-SE" sz="1800" dirty="0">
              <a:solidFill>
                <a:schemeClr val="accent2"/>
              </a:solidFill>
            </a:endParaRPr>
          </a:p>
        </p:txBody>
      </p:sp>
      <p:sp>
        <p:nvSpPr>
          <p:cNvPr id="36" name="TextBox 35"/>
          <p:cNvSpPr txBox="1"/>
          <p:nvPr/>
        </p:nvSpPr>
        <p:spPr>
          <a:xfrm>
            <a:off x="3128962" y="1502844"/>
            <a:ext cx="1163241" cy="577081"/>
          </a:xfrm>
          <a:prstGeom prst="rect">
            <a:avLst/>
          </a:prstGeom>
          <a:noFill/>
        </p:spPr>
        <p:txBody>
          <a:bodyPr wrap="square" rtlCol="0">
            <a:spAutoFit/>
          </a:bodyPr>
          <a:lstStyle/>
          <a:p>
            <a:r>
              <a:rPr lang="sv-SE" sz="1050" dirty="0" smtClean="0"/>
              <a:t>Buffer time based on policy from PGW/PCRF</a:t>
            </a:r>
            <a:endParaRPr lang="sv-SE" sz="1050" dirty="0"/>
          </a:p>
        </p:txBody>
      </p:sp>
      <p:sp>
        <p:nvSpPr>
          <p:cNvPr id="21" name="TextBox 20"/>
          <p:cNvSpPr txBox="1"/>
          <p:nvPr/>
        </p:nvSpPr>
        <p:spPr>
          <a:xfrm>
            <a:off x="1580542" y="962581"/>
            <a:ext cx="1163241" cy="577081"/>
          </a:xfrm>
          <a:prstGeom prst="rect">
            <a:avLst/>
          </a:prstGeom>
          <a:noFill/>
        </p:spPr>
        <p:txBody>
          <a:bodyPr wrap="square" rtlCol="0">
            <a:spAutoFit/>
          </a:bodyPr>
          <a:lstStyle/>
          <a:p>
            <a:r>
              <a:rPr lang="sv-SE" sz="1050" dirty="0" smtClean="0"/>
              <a:t>Paging based on policy from PGW/PCRF</a:t>
            </a:r>
            <a:endParaRPr lang="sv-SE" sz="1050" dirty="0"/>
          </a:p>
        </p:txBody>
      </p:sp>
      <p:cxnSp>
        <p:nvCxnSpPr>
          <p:cNvPr id="22" name="Straight Arrow Connector 21"/>
          <p:cNvCxnSpPr/>
          <p:nvPr/>
        </p:nvCxnSpPr>
        <p:spPr bwMode="auto">
          <a:xfrm flipH="1">
            <a:off x="1400175" y="2714625"/>
            <a:ext cx="1571625" cy="0"/>
          </a:xfrm>
          <a:prstGeom prst="straightConnector1">
            <a:avLst/>
          </a:prstGeom>
          <a:solidFill>
            <a:schemeClr val="accent1"/>
          </a:solidFill>
          <a:ln w="22225" cap="flat" cmpd="sng" algn="ctr">
            <a:solidFill>
              <a:srgbClr val="00A9D4"/>
            </a:solidFill>
            <a:prstDash val="solid"/>
            <a:round/>
            <a:headEnd type="arrow" w="med" len="med"/>
            <a:tailEnd type="arrow"/>
          </a:ln>
          <a:effectLst/>
        </p:spPr>
      </p:cxnSp>
      <p:sp>
        <p:nvSpPr>
          <p:cNvPr id="23" name="TextBox 22"/>
          <p:cNvSpPr txBox="1"/>
          <p:nvPr/>
        </p:nvSpPr>
        <p:spPr>
          <a:xfrm>
            <a:off x="1383135" y="1058726"/>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6.</a:t>
            </a:r>
            <a:endParaRPr lang="sv-SE" sz="1800" dirty="0">
              <a:solidFill>
                <a:schemeClr val="accent2"/>
              </a:solidFill>
            </a:endParaRPr>
          </a:p>
        </p:txBody>
      </p:sp>
    </p:spTree>
    <p:extLst>
      <p:ext uri="{BB962C8B-B14F-4D97-AF65-F5344CB8AC3E}">
        <p14:creationId xmlns:p14="http://schemas.microsoft.com/office/powerpoint/2010/main" val="38761655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Arrow Connector 42"/>
          <p:cNvCxnSpPr/>
          <p:nvPr/>
        </p:nvCxnSpPr>
        <p:spPr bwMode="auto">
          <a:xfrm flipH="1">
            <a:off x="3629025" y="2714625"/>
            <a:ext cx="4071937" cy="0"/>
          </a:xfrm>
          <a:prstGeom prst="straightConnector1">
            <a:avLst/>
          </a:prstGeom>
          <a:solidFill>
            <a:schemeClr val="accent1"/>
          </a:solidFill>
          <a:ln w="25400" cap="flat" cmpd="sng" algn="ctr">
            <a:solidFill>
              <a:srgbClr val="00B0F0"/>
            </a:solidFill>
            <a:prstDash val="solid"/>
            <a:round/>
            <a:headEnd type="none" w="med" len="med"/>
            <a:tailEnd type="arrow"/>
          </a:ln>
          <a:effectLst/>
        </p:spPr>
      </p:cxnSp>
      <p:sp>
        <p:nvSpPr>
          <p:cNvPr id="23" name="Freeform 22"/>
          <p:cNvSpPr/>
          <p:nvPr/>
        </p:nvSpPr>
        <p:spPr bwMode="auto">
          <a:xfrm>
            <a:off x="3648075" y="1170375"/>
            <a:ext cx="4029075" cy="1257427"/>
          </a:xfrm>
          <a:custGeom>
            <a:avLst/>
            <a:gdLst>
              <a:gd name="connsiteX0" fmla="*/ 4200525 w 4200525"/>
              <a:gd name="connsiteY0" fmla="*/ 1431304 h 1431304"/>
              <a:gd name="connsiteX1" fmla="*/ 2438400 w 4200525"/>
              <a:gd name="connsiteY1" fmla="*/ 183529 h 1431304"/>
              <a:gd name="connsiteX2" fmla="*/ 0 w 4200525"/>
              <a:gd name="connsiteY2" fmla="*/ 31129 h 1431304"/>
              <a:gd name="connsiteX0" fmla="*/ 4029075 w 4029075"/>
              <a:gd name="connsiteY0" fmla="*/ 1282385 h 1282385"/>
              <a:gd name="connsiteX1" fmla="*/ 2438400 w 4029075"/>
              <a:gd name="connsiteY1" fmla="*/ 177485 h 1282385"/>
              <a:gd name="connsiteX2" fmla="*/ 0 w 4029075"/>
              <a:gd name="connsiteY2" fmla="*/ 25085 h 1282385"/>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27 h 1257427"/>
              <a:gd name="connsiteX1" fmla="*/ 2438400 w 4029075"/>
              <a:gd name="connsiteY1" fmla="*/ 152527 h 1257427"/>
              <a:gd name="connsiteX2" fmla="*/ 904875 w 4029075"/>
              <a:gd name="connsiteY2" fmla="*/ 239325 h 1257427"/>
              <a:gd name="connsiteX3" fmla="*/ 0 w 4029075"/>
              <a:gd name="connsiteY3" fmla="*/ 127 h 1257427"/>
            </a:gdLst>
            <a:ahLst/>
            <a:cxnLst>
              <a:cxn ang="0">
                <a:pos x="connsiteX0" y="connsiteY0"/>
              </a:cxn>
              <a:cxn ang="0">
                <a:pos x="connsiteX1" y="connsiteY1"/>
              </a:cxn>
              <a:cxn ang="0">
                <a:pos x="connsiteX2" y="connsiteY2"/>
              </a:cxn>
              <a:cxn ang="0">
                <a:pos x="connsiteX3" y="connsiteY3"/>
              </a:cxn>
            </a:cxnLst>
            <a:rect l="l" t="t" r="r" b="b"/>
            <a:pathLst>
              <a:path w="4029075" h="1257427">
                <a:moveTo>
                  <a:pt x="4029075" y="1257427"/>
                </a:moveTo>
                <a:cubicBezTo>
                  <a:pt x="3498056" y="750221"/>
                  <a:pt x="2959100" y="322211"/>
                  <a:pt x="2438400" y="152527"/>
                </a:cubicBezTo>
                <a:cubicBezTo>
                  <a:pt x="1917700" y="-17157"/>
                  <a:pt x="1330325" y="217100"/>
                  <a:pt x="904875" y="239325"/>
                </a:cubicBezTo>
                <a:cubicBezTo>
                  <a:pt x="498475" y="213925"/>
                  <a:pt x="161925" y="-6044"/>
                  <a:pt x="0" y="127"/>
                </a:cubicBezTo>
              </a:path>
            </a:pathLst>
          </a:custGeom>
          <a:noFill/>
          <a:ln w="22225" cap="flat" cmpd="sng" algn="ctr">
            <a:solidFill>
              <a:schemeClr val="tx1"/>
            </a:solidFill>
            <a:prstDash val="solid"/>
            <a:round/>
            <a:headEnd type="arrow"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2" name="Freeform 21"/>
          <p:cNvSpPr/>
          <p:nvPr/>
        </p:nvSpPr>
        <p:spPr bwMode="auto">
          <a:xfrm>
            <a:off x="3648075" y="1007096"/>
            <a:ext cx="4200525" cy="1431304"/>
          </a:xfrm>
          <a:custGeom>
            <a:avLst/>
            <a:gdLst>
              <a:gd name="connsiteX0" fmla="*/ 4200525 w 4200525"/>
              <a:gd name="connsiteY0" fmla="*/ 1431304 h 1431304"/>
              <a:gd name="connsiteX1" fmla="*/ 2438400 w 4200525"/>
              <a:gd name="connsiteY1" fmla="*/ 183529 h 1431304"/>
              <a:gd name="connsiteX2" fmla="*/ 0 w 4200525"/>
              <a:gd name="connsiteY2" fmla="*/ 31129 h 1431304"/>
            </a:gdLst>
            <a:ahLst/>
            <a:cxnLst>
              <a:cxn ang="0">
                <a:pos x="connsiteX0" y="connsiteY0"/>
              </a:cxn>
              <a:cxn ang="0">
                <a:pos x="connsiteX1" y="connsiteY1"/>
              </a:cxn>
              <a:cxn ang="0">
                <a:pos x="connsiteX2" y="connsiteY2"/>
              </a:cxn>
            </a:cxnLst>
            <a:rect l="l" t="t" r="r" b="b"/>
            <a:pathLst>
              <a:path w="4200525" h="1431304">
                <a:moveTo>
                  <a:pt x="4200525" y="1431304"/>
                </a:moveTo>
                <a:cubicBezTo>
                  <a:pt x="3669506" y="924098"/>
                  <a:pt x="3138488" y="416892"/>
                  <a:pt x="2438400" y="183529"/>
                </a:cubicBezTo>
                <a:cubicBezTo>
                  <a:pt x="1738312" y="-49834"/>
                  <a:pt x="869156" y="-9353"/>
                  <a:pt x="0" y="31129"/>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3"/>
            </a:pPr>
            <a:r>
              <a:rPr lang="sv-SE" sz="1600" dirty="0" smtClean="0"/>
              <a:t>AS/SCS requests one-time activity notification</a:t>
            </a:r>
          </a:p>
          <a:p>
            <a:pPr marL="457200" indent="-457200">
              <a:buClr>
                <a:schemeClr val="accent2"/>
              </a:buClr>
              <a:buFont typeface="+mj-lt"/>
              <a:buAutoNum type="arabicPeriod" startAt="2"/>
            </a:pPr>
            <a:r>
              <a:rPr lang="sv-SE" sz="1600" dirty="0"/>
              <a:t>Buffer in SGW until the device wakes </a:t>
            </a:r>
            <a:r>
              <a:rPr lang="sv-SE" sz="1600" dirty="0" smtClean="0"/>
              <a:t>up</a:t>
            </a:r>
          </a:p>
          <a:p>
            <a:pPr marL="0" indent="0">
              <a:buClr>
                <a:schemeClr val="accent2"/>
              </a:buClr>
              <a:buNone/>
            </a:pPr>
            <a:endParaRPr lang="sv-SE" sz="1600" dirty="0" smtClean="0"/>
          </a:p>
          <a:p>
            <a:pPr marL="457200" indent="-457200">
              <a:buClr>
                <a:schemeClr val="accent2"/>
              </a:buClr>
              <a:buFont typeface="+mj-lt"/>
              <a:buAutoNum type="arabicPeriod" startAt="3"/>
            </a:pPr>
            <a:endParaRPr lang="sv-SE" sz="1600" dirty="0"/>
          </a:p>
        </p:txBody>
      </p:sp>
      <p:sp>
        <p:nvSpPr>
          <p:cNvPr id="3" name="Title 2"/>
          <p:cNvSpPr>
            <a:spLocks noGrp="1"/>
          </p:cNvSpPr>
          <p:nvPr>
            <p:ph type="title"/>
          </p:nvPr>
        </p:nvSpPr>
        <p:spPr>
          <a:xfrm>
            <a:off x="393701" y="239714"/>
            <a:ext cx="7494588" cy="493712"/>
          </a:xfrm>
        </p:spPr>
        <p:txBody>
          <a:bodyPr>
            <a:normAutofit/>
          </a:bodyPr>
          <a:lstStyle/>
          <a:p>
            <a:pPr algn="l"/>
            <a:r>
              <a:rPr lang="sv-SE" sz="2400" dirty="0" smtClean="0"/>
              <a:t>Solution 3 – </a:t>
            </a:r>
            <a:r>
              <a:rPr lang="en-US" sz="2400" dirty="0"/>
              <a:t>“</a:t>
            </a:r>
            <a:r>
              <a:rPr lang="en-US" sz="2400" dirty="0" smtClean="0"/>
              <a:t>Reusing MONTE solution”</a:t>
            </a:r>
            <a:endParaRPr lang="sv-SE" sz="2400" dirty="0"/>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t>P</a:t>
            </a:r>
            <a:r>
              <a:rPr kumimoji="0" lang="sv-SE" sz="1400" b="0" i="0" u="none" strike="noStrike" cap="none" normalizeH="0" baseline="0" dirty="0" smtClean="0">
                <a:ln>
                  <a:noFill/>
                </a:ln>
                <a:solidFill>
                  <a:schemeClr val="tx1"/>
                </a:solidFill>
                <a:effectLst/>
                <a:latin typeface="Arial"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422433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HSS</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4" name="TextBox 23"/>
          <p:cNvSpPr txBox="1"/>
          <p:nvPr/>
        </p:nvSpPr>
        <p:spPr>
          <a:xfrm>
            <a:off x="6246811" y="1115916"/>
            <a:ext cx="84931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3.</a:t>
            </a:r>
            <a:endParaRPr lang="sv-SE" sz="1800" dirty="0">
              <a:solidFill>
                <a:schemeClr val="accent2"/>
              </a:solidFill>
            </a:endParaRPr>
          </a:p>
        </p:txBody>
      </p:sp>
      <p:sp>
        <p:nvSpPr>
          <p:cNvPr id="27" name="TextBox 26"/>
          <p:cNvSpPr txBox="1"/>
          <p:nvPr/>
        </p:nvSpPr>
        <p:spPr>
          <a:xfrm>
            <a:off x="4444205" y="1361655"/>
            <a:ext cx="236537" cy="276999"/>
          </a:xfrm>
          <a:prstGeom prst="rect">
            <a:avLst/>
          </a:prstGeom>
          <a:solidFill>
            <a:schemeClr val="bg1">
              <a:alpha val="77000"/>
            </a:schemeClr>
          </a:solidFill>
        </p:spPr>
        <p:txBody>
          <a:bodyPr wrap="square" lIns="0" tIns="0" rIns="0" bIns="0" rtlCol="0">
            <a:spAutoFit/>
          </a:bodyPr>
          <a:lstStyle/>
          <a:p>
            <a:pPr algn="ctr"/>
            <a:r>
              <a:rPr lang="sv-SE" sz="1800" dirty="0">
                <a:solidFill>
                  <a:schemeClr val="accent2"/>
                </a:solidFill>
              </a:rPr>
              <a:t>3</a:t>
            </a:r>
            <a:r>
              <a:rPr lang="sv-SE" sz="1800" dirty="0" smtClean="0">
                <a:solidFill>
                  <a:schemeClr val="accent2"/>
                </a:solidFill>
              </a:rPr>
              <a:t>.</a:t>
            </a:r>
            <a:endParaRPr lang="sv-SE" sz="1800" dirty="0">
              <a:solidFill>
                <a:schemeClr val="accent2"/>
              </a:solidFill>
            </a:endParaRPr>
          </a:p>
        </p:txBody>
      </p:sp>
      <p:sp>
        <p:nvSpPr>
          <p:cNvPr id="44" name="Freeform 43"/>
          <p:cNvSpPr/>
          <p:nvPr/>
        </p:nvSpPr>
        <p:spPr bwMode="auto">
          <a:xfrm>
            <a:off x="3333750" y="1381123"/>
            <a:ext cx="171450" cy="1019178"/>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Lst>
            <a:ahLst/>
            <a:cxnLst>
              <a:cxn ang="0">
                <a:pos x="connsiteX0" y="connsiteY0"/>
              </a:cxn>
              <a:cxn ang="0">
                <a:pos x="connsiteX1" y="connsiteY1"/>
              </a:cxn>
              <a:cxn ang="0">
                <a:pos x="connsiteX2" y="connsiteY2"/>
              </a:cxn>
            </a:cxnLst>
            <a:rect l="l" t="t" r="r" b="b"/>
            <a:pathLst>
              <a:path w="171450" h="1019178">
                <a:moveTo>
                  <a:pt x="171450" y="1009653"/>
                </a:moveTo>
                <a:cubicBezTo>
                  <a:pt x="169466" y="805263"/>
                  <a:pt x="152400" y="-1585"/>
                  <a:pt x="123825" y="3"/>
                </a:cubicBezTo>
                <a:cubicBezTo>
                  <a:pt x="95250" y="1591"/>
                  <a:pt x="49212" y="529434"/>
                  <a:pt x="0" y="1019178"/>
                </a:cubicBezTo>
              </a:path>
            </a:pathLst>
          </a:custGeom>
          <a:noFill/>
          <a:ln w="22225" cap="flat" cmpd="sng" algn="ctr">
            <a:solidFill>
              <a:srgbClr val="00B0F0"/>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45" name="TextBox 44"/>
          <p:cNvSpPr txBox="1"/>
          <p:nvPr/>
        </p:nvSpPr>
        <p:spPr>
          <a:xfrm>
            <a:off x="3333750" y="1942618"/>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sp>
        <p:nvSpPr>
          <p:cNvPr id="46" name="TextBox 45"/>
          <p:cNvSpPr txBox="1"/>
          <p:nvPr/>
        </p:nvSpPr>
        <p:spPr>
          <a:xfrm>
            <a:off x="3905251" y="2427619"/>
            <a:ext cx="114220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cxnSp>
        <p:nvCxnSpPr>
          <p:cNvPr id="47" name="Straight Arrow Connector 46"/>
          <p:cNvCxnSpPr/>
          <p:nvPr/>
        </p:nvCxnSpPr>
        <p:spPr bwMode="auto">
          <a:xfrm flipH="1">
            <a:off x="1400175" y="1085850"/>
            <a:ext cx="1571625" cy="1314451"/>
          </a:xfrm>
          <a:prstGeom prst="straightConnector1">
            <a:avLst/>
          </a:prstGeom>
          <a:solidFill>
            <a:schemeClr val="accent1"/>
          </a:solidFill>
          <a:ln w="22225" cap="flat" cmpd="sng" algn="ctr">
            <a:solidFill>
              <a:srgbClr val="00A9D4"/>
            </a:solidFill>
            <a:prstDash val="solid"/>
            <a:round/>
            <a:headEnd type="none" w="med" len="med"/>
            <a:tailEnd type="arrow"/>
          </a:ln>
          <a:effectLst/>
        </p:spPr>
      </p:cxnSp>
      <p:sp>
        <p:nvSpPr>
          <p:cNvPr id="48" name="TextBox 47"/>
          <p:cNvSpPr txBox="1"/>
          <p:nvPr/>
        </p:nvSpPr>
        <p:spPr>
          <a:xfrm>
            <a:off x="1489074" y="1035434"/>
            <a:ext cx="1482725" cy="900246"/>
          </a:xfrm>
          <a:prstGeom prst="rect">
            <a:avLst/>
          </a:prstGeom>
          <a:noFill/>
        </p:spPr>
        <p:txBody>
          <a:bodyPr wrap="square" rtlCol="0">
            <a:spAutoFit/>
          </a:bodyPr>
          <a:lstStyle/>
          <a:p>
            <a:r>
              <a:rPr lang="sv-SE" sz="1050" dirty="0" smtClean="0"/>
              <a:t>Paging (if idle or eDRX) or</a:t>
            </a:r>
          </a:p>
          <a:p>
            <a:r>
              <a:rPr lang="sv-SE" sz="1050" dirty="0" smtClean="0"/>
              <a:t>eRAB establishment (TAU/PSM)</a:t>
            </a:r>
          </a:p>
          <a:p>
            <a:r>
              <a:rPr lang="sv-SE" sz="1050" dirty="0" smtClean="0"/>
              <a:t> </a:t>
            </a:r>
            <a:endParaRPr lang="sv-SE" sz="1050" dirty="0"/>
          </a:p>
        </p:txBody>
      </p:sp>
      <p:cxnSp>
        <p:nvCxnSpPr>
          <p:cNvPr id="49" name="Straight Arrow Connector 48"/>
          <p:cNvCxnSpPr/>
          <p:nvPr/>
        </p:nvCxnSpPr>
        <p:spPr bwMode="auto">
          <a:xfrm flipH="1">
            <a:off x="1400175" y="2714625"/>
            <a:ext cx="1571625" cy="0"/>
          </a:xfrm>
          <a:prstGeom prst="straightConnector1">
            <a:avLst/>
          </a:prstGeom>
          <a:solidFill>
            <a:schemeClr val="accent1"/>
          </a:solidFill>
          <a:ln w="22225" cap="flat" cmpd="sng" algn="ctr">
            <a:solidFill>
              <a:srgbClr val="00A9D4"/>
            </a:solidFill>
            <a:prstDash val="solid"/>
            <a:round/>
            <a:headEnd type="arrow" w="med" len="med"/>
            <a:tailEnd type="arrow"/>
          </a:ln>
          <a:effectLst/>
        </p:spPr>
      </p:cxnSp>
    </p:spTree>
    <p:extLst>
      <p:ext uri="{BB962C8B-B14F-4D97-AF65-F5344CB8AC3E}">
        <p14:creationId xmlns:p14="http://schemas.microsoft.com/office/powerpoint/2010/main" val="30897465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bwMode="auto">
          <a:xfrm>
            <a:off x="4881562" y="1007096"/>
            <a:ext cx="2967038" cy="1431304"/>
          </a:xfrm>
          <a:custGeom>
            <a:avLst/>
            <a:gdLst>
              <a:gd name="connsiteX0" fmla="*/ 4200525 w 4200525"/>
              <a:gd name="connsiteY0" fmla="*/ 1431304 h 1431304"/>
              <a:gd name="connsiteX1" fmla="*/ 2438400 w 4200525"/>
              <a:gd name="connsiteY1" fmla="*/ 183529 h 1431304"/>
              <a:gd name="connsiteX2" fmla="*/ 0 w 4200525"/>
              <a:gd name="connsiteY2" fmla="*/ 31129 h 1431304"/>
            </a:gdLst>
            <a:ahLst/>
            <a:cxnLst>
              <a:cxn ang="0">
                <a:pos x="connsiteX0" y="connsiteY0"/>
              </a:cxn>
              <a:cxn ang="0">
                <a:pos x="connsiteX1" y="connsiteY1"/>
              </a:cxn>
              <a:cxn ang="0">
                <a:pos x="connsiteX2" y="connsiteY2"/>
              </a:cxn>
            </a:cxnLst>
            <a:rect l="l" t="t" r="r" b="b"/>
            <a:pathLst>
              <a:path w="4200525" h="1431304">
                <a:moveTo>
                  <a:pt x="4200525" y="1431304"/>
                </a:moveTo>
                <a:cubicBezTo>
                  <a:pt x="3669506" y="924098"/>
                  <a:pt x="3138488" y="416892"/>
                  <a:pt x="2438400" y="183529"/>
                </a:cubicBezTo>
                <a:cubicBezTo>
                  <a:pt x="1738312" y="-49834"/>
                  <a:pt x="869156" y="-9353"/>
                  <a:pt x="0" y="31129"/>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cxnSp>
        <p:nvCxnSpPr>
          <p:cNvPr id="14" name="Straight Arrow Connector 13"/>
          <p:cNvCxnSpPr>
            <a:stCxn id="8" idx="1"/>
            <a:endCxn id="5" idx="3"/>
          </p:cNvCxnSpPr>
          <p:nvPr/>
        </p:nvCxnSpPr>
        <p:spPr bwMode="auto">
          <a:xfrm flipH="1">
            <a:off x="3629025" y="2714625"/>
            <a:ext cx="4071937" cy="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4"/>
            </a:pPr>
            <a:r>
              <a:rPr lang="sv-SE" sz="1600" dirty="0" smtClean="0"/>
              <a:t>Activity notification when waking up after DDN failure</a:t>
            </a:r>
          </a:p>
          <a:p>
            <a:pPr marL="457200" indent="-457200">
              <a:buClr>
                <a:schemeClr val="accent2"/>
              </a:buClr>
              <a:buFont typeface="+mj-lt"/>
              <a:buAutoNum type="arabicPeriod" startAt="4"/>
            </a:pPr>
            <a:endParaRPr lang="sv-SE" sz="1600" dirty="0" smtClean="0"/>
          </a:p>
          <a:p>
            <a:pPr marL="457200" indent="-457200">
              <a:buClr>
                <a:schemeClr val="accent2"/>
              </a:buClr>
              <a:buFont typeface="+mj-lt"/>
              <a:buAutoNum type="arabicPeriod" startAt="4"/>
            </a:pPr>
            <a:endParaRPr lang="sv-SE" sz="1600" dirty="0"/>
          </a:p>
        </p:txBody>
      </p:sp>
      <p:sp>
        <p:nvSpPr>
          <p:cNvPr id="3" name="Title 2"/>
          <p:cNvSpPr>
            <a:spLocks noGrp="1"/>
          </p:cNvSpPr>
          <p:nvPr>
            <p:ph type="title"/>
          </p:nvPr>
        </p:nvSpPr>
        <p:spPr>
          <a:xfrm>
            <a:off x="393701" y="239714"/>
            <a:ext cx="7494588" cy="493712"/>
          </a:xfrm>
        </p:spPr>
        <p:txBody>
          <a:bodyPr>
            <a:normAutofit/>
          </a:bodyPr>
          <a:lstStyle/>
          <a:p>
            <a:pPr algn="l"/>
            <a:r>
              <a:rPr lang="sv-SE" sz="2400" dirty="0" smtClean="0"/>
              <a:t>Solution 4 – </a:t>
            </a:r>
            <a:r>
              <a:rPr lang="en-GB" sz="2400" dirty="0"/>
              <a:t>“</a:t>
            </a:r>
            <a:r>
              <a:rPr lang="en-GB" sz="2400" dirty="0" smtClean="0"/>
              <a:t>Availability Notification </a:t>
            </a:r>
            <a:r>
              <a:rPr lang="en-GB" sz="2400" dirty="0"/>
              <a:t>after DDN </a:t>
            </a:r>
            <a:r>
              <a:rPr lang="en-GB" sz="2400" dirty="0" smtClean="0"/>
              <a:t>Failure”</a:t>
            </a:r>
            <a:endParaRPr lang="sv-SE" sz="2400" dirty="0"/>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t>P</a:t>
            </a:r>
            <a:r>
              <a:rPr kumimoji="0" lang="sv-SE" sz="1400" b="0" i="0" u="none" strike="noStrike" cap="none" normalizeH="0" baseline="0" dirty="0" smtClean="0">
                <a:ln>
                  <a:noFill/>
                </a:ln>
                <a:solidFill>
                  <a:schemeClr val="tx1"/>
                </a:solidFill>
                <a:effectLst/>
                <a:latin typeface="Arial"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422433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HSS</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5" name="Freeform 24"/>
          <p:cNvSpPr/>
          <p:nvPr/>
        </p:nvSpPr>
        <p:spPr bwMode="auto">
          <a:xfrm>
            <a:off x="3648075" y="1170502"/>
            <a:ext cx="4029075" cy="1257300"/>
          </a:xfrm>
          <a:custGeom>
            <a:avLst/>
            <a:gdLst>
              <a:gd name="connsiteX0" fmla="*/ 4200525 w 4200525"/>
              <a:gd name="connsiteY0" fmla="*/ 1431304 h 1431304"/>
              <a:gd name="connsiteX1" fmla="*/ 2438400 w 4200525"/>
              <a:gd name="connsiteY1" fmla="*/ 183529 h 1431304"/>
              <a:gd name="connsiteX2" fmla="*/ 0 w 4200525"/>
              <a:gd name="connsiteY2" fmla="*/ 31129 h 1431304"/>
              <a:gd name="connsiteX0" fmla="*/ 4029075 w 4029075"/>
              <a:gd name="connsiteY0" fmla="*/ 1282385 h 1282385"/>
              <a:gd name="connsiteX1" fmla="*/ 2438400 w 4029075"/>
              <a:gd name="connsiteY1" fmla="*/ 177485 h 1282385"/>
              <a:gd name="connsiteX2" fmla="*/ 0 w 4029075"/>
              <a:gd name="connsiteY2" fmla="*/ 25085 h 1282385"/>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27 h 1257427"/>
              <a:gd name="connsiteX1" fmla="*/ 2438400 w 4029075"/>
              <a:gd name="connsiteY1" fmla="*/ 152527 h 1257427"/>
              <a:gd name="connsiteX2" fmla="*/ 904875 w 4029075"/>
              <a:gd name="connsiteY2" fmla="*/ 239325 h 1257427"/>
              <a:gd name="connsiteX3" fmla="*/ 0 w 4029075"/>
              <a:gd name="connsiteY3" fmla="*/ 127 h 1257427"/>
              <a:gd name="connsiteX0" fmla="*/ 4029075 w 4029075"/>
              <a:gd name="connsiteY0" fmla="*/ 1280820 h 1280820"/>
              <a:gd name="connsiteX1" fmla="*/ 2438400 w 4029075"/>
              <a:gd name="connsiteY1" fmla="*/ 175920 h 1280820"/>
              <a:gd name="connsiteX2" fmla="*/ 904875 w 4029075"/>
              <a:gd name="connsiteY2" fmla="*/ 15068 h 1280820"/>
              <a:gd name="connsiteX3" fmla="*/ 0 w 4029075"/>
              <a:gd name="connsiteY3" fmla="*/ 23520 h 1280820"/>
              <a:gd name="connsiteX0" fmla="*/ 4029075 w 4029075"/>
              <a:gd name="connsiteY0" fmla="*/ 1257300 h 1257300"/>
              <a:gd name="connsiteX1" fmla="*/ 2438400 w 4029075"/>
              <a:gd name="connsiteY1" fmla="*/ 152400 h 1257300"/>
              <a:gd name="connsiteX2" fmla="*/ 0 w 4029075"/>
              <a:gd name="connsiteY2" fmla="*/ 0 h 1257300"/>
            </a:gdLst>
            <a:ahLst/>
            <a:cxnLst>
              <a:cxn ang="0">
                <a:pos x="connsiteX0" y="connsiteY0"/>
              </a:cxn>
              <a:cxn ang="0">
                <a:pos x="connsiteX1" y="connsiteY1"/>
              </a:cxn>
              <a:cxn ang="0">
                <a:pos x="connsiteX2" y="connsiteY2"/>
              </a:cxn>
            </a:cxnLst>
            <a:rect l="l" t="t" r="r" b="b"/>
            <a:pathLst>
              <a:path w="4029075" h="1257300">
                <a:moveTo>
                  <a:pt x="4029075" y="1257300"/>
                </a:moveTo>
                <a:cubicBezTo>
                  <a:pt x="3498056" y="750094"/>
                  <a:pt x="3109913" y="361950"/>
                  <a:pt x="2438400" y="152400"/>
                </a:cubicBezTo>
                <a:cubicBezTo>
                  <a:pt x="1766887" y="-57150"/>
                  <a:pt x="508000" y="31750"/>
                  <a:pt x="0" y="0"/>
                </a:cubicBezTo>
              </a:path>
            </a:pathLst>
          </a:custGeom>
          <a:noFill/>
          <a:ln w="22225" cap="flat" cmpd="sng" algn="ctr">
            <a:solidFill>
              <a:schemeClr val="tx1"/>
            </a:solidFill>
            <a:prstDash val="solid"/>
            <a:round/>
            <a:headEnd type="arrow"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4881562" y="1196192"/>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4.</a:t>
            </a:r>
            <a:endParaRPr lang="sv-SE" sz="1800" dirty="0">
              <a:solidFill>
                <a:schemeClr val="accent2"/>
              </a:solidFill>
            </a:endParaRPr>
          </a:p>
        </p:txBody>
      </p:sp>
      <p:sp>
        <p:nvSpPr>
          <p:cNvPr id="24" name="TextBox 23"/>
          <p:cNvSpPr txBox="1"/>
          <p:nvPr/>
        </p:nvSpPr>
        <p:spPr>
          <a:xfrm>
            <a:off x="6246811" y="1115916"/>
            <a:ext cx="84931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4.</a:t>
            </a:r>
            <a:endParaRPr lang="sv-SE" sz="1800" dirty="0">
              <a:solidFill>
                <a:schemeClr val="accent2"/>
              </a:solidFill>
            </a:endParaRPr>
          </a:p>
        </p:txBody>
      </p:sp>
      <p:sp>
        <p:nvSpPr>
          <p:cNvPr id="29" name="TextBox 28"/>
          <p:cNvSpPr txBox="1"/>
          <p:nvPr/>
        </p:nvSpPr>
        <p:spPr>
          <a:xfrm>
            <a:off x="3905251" y="2427619"/>
            <a:ext cx="114220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4.</a:t>
            </a:r>
            <a:endParaRPr lang="sv-SE" sz="1800" dirty="0">
              <a:solidFill>
                <a:schemeClr val="accent2"/>
              </a:solidFill>
            </a:endParaRPr>
          </a:p>
        </p:txBody>
      </p:sp>
      <p:cxnSp>
        <p:nvCxnSpPr>
          <p:cNvPr id="31" name="Straight Arrow Connector 30"/>
          <p:cNvCxnSpPr/>
          <p:nvPr/>
        </p:nvCxnSpPr>
        <p:spPr bwMode="auto">
          <a:xfrm flipH="1">
            <a:off x="3390900" y="1361655"/>
            <a:ext cx="19050" cy="1041435"/>
          </a:xfrm>
          <a:prstGeom prst="straightConnector1">
            <a:avLst/>
          </a:prstGeom>
          <a:solidFill>
            <a:schemeClr val="accent1"/>
          </a:solidFill>
          <a:ln w="22225" cap="flat" cmpd="sng" algn="ctr">
            <a:solidFill>
              <a:schemeClr val="tx1"/>
            </a:solidFill>
            <a:prstDash val="solid"/>
            <a:round/>
            <a:headEnd type="arrow" w="med" len="med"/>
            <a:tailEnd type="none"/>
          </a:ln>
          <a:effectLst/>
        </p:spPr>
      </p:cxnSp>
      <p:sp>
        <p:nvSpPr>
          <p:cNvPr id="32" name="TextBox 31"/>
          <p:cNvSpPr txBox="1"/>
          <p:nvPr/>
        </p:nvSpPr>
        <p:spPr>
          <a:xfrm>
            <a:off x="3305175" y="1514087"/>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4.</a:t>
            </a:r>
            <a:endParaRPr lang="sv-SE" sz="1800" dirty="0">
              <a:solidFill>
                <a:schemeClr val="accent2"/>
              </a:solidFill>
            </a:endParaRPr>
          </a:p>
        </p:txBody>
      </p:sp>
      <p:sp>
        <p:nvSpPr>
          <p:cNvPr id="36" name="TextBox 35"/>
          <p:cNvSpPr txBox="1"/>
          <p:nvPr/>
        </p:nvSpPr>
        <p:spPr>
          <a:xfrm>
            <a:off x="7046913" y="1349339"/>
            <a:ext cx="696911" cy="253916"/>
          </a:xfrm>
          <a:prstGeom prst="rect">
            <a:avLst/>
          </a:prstGeom>
          <a:noFill/>
        </p:spPr>
        <p:txBody>
          <a:bodyPr wrap="square" rtlCol="0">
            <a:spAutoFit/>
          </a:bodyPr>
          <a:lstStyle/>
          <a:p>
            <a:pPr algn="ctr"/>
            <a:r>
              <a:rPr lang="sv-SE" sz="1050" dirty="0" smtClean="0"/>
              <a:t>Config</a:t>
            </a:r>
            <a:endParaRPr lang="sv-SE" sz="1050" dirty="0"/>
          </a:p>
        </p:txBody>
      </p:sp>
      <p:sp>
        <p:nvSpPr>
          <p:cNvPr id="37" name="TextBox 36"/>
          <p:cNvSpPr txBox="1"/>
          <p:nvPr/>
        </p:nvSpPr>
        <p:spPr>
          <a:xfrm>
            <a:off x="6197600" y="1695448"/>
            <a:ext cx="849313" cy="253916"/>
          </a:xfrm>
          <a:prstGeom prst="rect">
            <a:avLst/>
          </a:prstGeom>
          <a:noFill/>
        </p:spPr>
        <p:txBody>
          <a:bodyPr wrap="square" rtlCol="0">
            <a:spAutoFit/>
          </a:bodyPr>
          <a:lstStyle/>
          <a:p>
            <a:pPr algn="ctr"/>
            <a:r>
              <a:rPr lang="sv-SE" sz="1050" dirty="0" smtClean="0"/>
              <a:t>Notification</a:t>
            </a:r>
            <a:endParaRPr lang="sv-SE" sz="1050" dirty="0"/>
          </a:p>
        </p:txBody>
      </p:sp>
      <p:cxnSp>
        <p:nvCxnSpPr>
          <p:cNvPr id="42" name="Straight Arrow Connector 41"/>
          <p:cNvCxnSpPr/>
          <p:nvPr/>
        </p:nvCxnSpPr>
        <p:spPr bwMode="auto">
          <a:xfrm flipH="1">
            <a:off x="3629025" y="2867025"/>
            <a:ext cx="4071937" cy="0"/>
          </a:xfrm>
          <a:prstGeom prst="straightConnector1">
            <a:avLst/>
          </a:prstGeom>
          <a:solidFill>
            <a:schemeClr val="accent1"/>
          </a:solidFill>
          <a:ln w="25400" cap="flat" cmpd="sng" algn="ctr">
            <a:solidFill>
              <a:srgbClr val="00B0F0"/>
            </a:solidFill>
            <a:prstDash val="solid"/>
            <a:round/>
            <a:headEnd type="none" w="med" len="med"/>
            <a:tailEnd type="arrow"/>
          </a:ln>
          <a:effectLst/>
        </p:spPr>
      </p:cxnSp>
      <p:sp>
        <p:nvSpPr>
          <p:cNvPr id="43" name="Freeform 42"/>
          <p:cNvSpPr/>
          <p:nvPr/>
        </p:nvSpPr>
        <p:spPr bwMode="auto">
          <a:xfrm>
            <a:off x="2981325" y="1399099"/>
            <a:ext cx="171450" cy="1019178"/>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Lst>
            <a:ahLst/>
            <a:cxnLst>
              <a:cxn ang="0">
                <a:pos x="connsiteX0" y="connsiteY0"/>
              </a:cxn>
              <a:cxn ang="0">
                <a:pos x="connsiteX1" y="connsiteY1"/>
              </a:cxn>
              <a:cxn ang="0">
                <a:pos x="connsiteX2" y="connsiteY2"/>
              </a:cxn>
            </a:cxnLst>
            <a:rect l="l" t="t" r="r" b="b"/>
            <a:pathLst>
              <a:path w="171450" h="1019178">
                <a:moveTo>
                  <a:pt x="171450" y="1009653"/>
                </a:moveTo>
                <a:cubicBezTo>
                  <a:pt x="169466" y="805263"/>
                  <a:pt x="152400" y="-1585"/>
                  <a:pt x="123825" y="3"/>
                </a:cubicBezTo>
                <a:cubicBezTo>
                  <a:pt x="95250" y="1591"/>
                  <a:pt x="49212" y="529434"/>
                  <a:pt x="0" y="1019178"/>
                </a:cubicBezTo>
              </a:path>
            </a:pathLst>
          </a:custGeom>
          <a:noFill/>
          <a:ln w="22225" cap="flat" cmpd="sng" algn="ctr">
            <a:solidFill>
              <a:srgbClr val="00B0F0"/>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cxnSp>
        <p:nvCxnSpPr>
          <p:cNvPr id="46" name="Straight Arrow Connector 45"/>
          <p:cNvCxnSpPr/>
          <p:nvPr/>
        </p:nvCxnSpPr>
        <p:spPr bwMode="auto">
          <a:xfrm flipH="1">
            <a:off x="1400175" y="1085850"/>
            <a:ext cx="1571625" cy="1314451"/>
          </a:xfrm>
          <a:prstGeom prst="straightConnector1">
            <a:avLst/>
          </a:prstGeom>
          <a:solidFill>
            <a:schemeClr val="accent1"/>
          </a:solidFill>
          <a:ln w="22225" cap="flat" cmpd="sng" algn="ctr">
            <a:solidFill>
              <a:srgbClr val="00A9D4"/>
            </a:solidFill>
            <a:prstDash val="solid"/>
            <a:round/>
            <a:headEnd type="none" w="med" len="med"/>
            <a:tailEnd type="arrow"/>
          </a:ln>
          <a:effectLst/>
        </p:spPr>
      </p:cxnSp>
      <p:sp>
        <p:nvSpPr>
          <p:cNvPr id="47" name="TextBox 46"/>
          <p:cNvSpPr txBox="1"/>
          <p:nvPr/>
        </p:nvSpPr>
        <p:spPr>
          <a:xfrm>
            <a:off x="1489074" y="1035434"/>
            <a:ext cx="1482725" cy="900246"/>
          </a:xfrm>
          <a:prstGeom prst="rect">
            <a:avLst/>
          </a:prstGeom>
          <a:noFill/>
        </p:spPr>
        <p:txBody>
          <a:bodyPr wrap="square" rtlCol="0">
            <a:spAutoFit/>
          </a:bodyPr>
          <a:lstStyle/>
          <a:p>
            <a:r>
              <a:rPr lang="sv-SE" sz="1050" dirty="0" smtClean="0"/>
              <a:t>Paging (if idle or eDRX) or</a:t>
            </a:r>
          </a:p>
          <a:p>
            <a:r>
              <a:rPr lang="sv-SE" sz="1050" dirty="0" smtClean="0"/>
              <a:t>eRAB establishment (TAU/PSM)</a:t>
            </a:r>
          </a:p>
          <a:p>
            <a:r>
              <a:rPr lang="sv-SE" sz="1050" dirty="0" smtClean="0"/>
              <a:t> </a:t>
            </a:r>
            <a:endParaRPr lang="sv-SE" sz="1050" dirty="0"/>
          </a:p>
        </p:txBody>
      </p:sp>
      <p:cxnSp>
        <p:nvCxnSpPr>
          <p:cNvPr id="48" name="Straight Arrow Connector 47"/>
          <p:cNvCxnSpPr/>
          <p:nvPr/>
        </p:nvCxnSpPr>
        <p:spPr bwMode="auto">
          <a:xfrm flipH="1">
            <a:off x="1400175" y="2714625"/>
            <a:ext cx="1571625" cy="0"/>
          </a:xfrm>
          <a:prstGeom prst="straightConnector1">
            <a:avLst/>
          </a:prstGeom>
          <a:solidFill>
            <a:schemeClr val="accent1"/>
          </a:solidFill>
          <a:ln w="22225" cap="flat" cmpd="sng" algn="ctr">
            <a:solidFill>
              <a:srgbClr val="00A9D4"/>
            </a:solidFill>
            <a:prstDash val="solid"/>
            <a:round/>
            <a:headEnd type="arrow" w="med" len="med"/>
            <a:tailEnd type="arrow"/>
          </a:ln>
          <a:effectLst/>
        </p:spPr>
      </p:cxnSp>
      <p:sp>
        <p:nvSpPr>
          <p:cNvPr id="49" name="TextBox 48"/>
          <p:cNvSpPr txBox="1"/>
          <p:nvPr/>
        </p:nvSpPr>
        <p:spPr>
          <a:xfrm>
            <a:off x="3480594" y="1822406"/>
            <a:ext cx="529431" cy="253916"/>
          </a:xfrm>
          <a:prstGeom prst="rect">
            <a:avLst/>
          </a:prstGeom>
          <a:noFill/>
        </p:spPr>
        <p:txBody>
          <a:bodyPr wrap="square" rtlCol="0">
            <a:spAutoFit/>
          </a:bodyPr>
          <a:lstStyle/>
          <a:p>
            <a:pPr algn="ctr"/>
            <a:r>
              <a:rPr lang="sv-SE" sz="1050" dirty="0" smtClean="0"/>
              <a:t>DDN</a:t>
            </a:r>
            <a:endParaRPr lang="sv-SE" sz="1050" dirty="0"/>
          </a:p>
        </p:txBody>
      </p:sp>
      <p:sp>
        <p:nvSpPr>
          <p:cNvPr id="30" name="TextBox 29"/>
          <p:cNvSpPr txBox="1"/>
          <p:nvPr/>
        </p:nvSpPr>
        <p:spPr>
          <a:xfrm>
            <a:off x="6289533" y="2485876"/>
            <a:ext cx="1027160" cy="253916"/>
          </a:xfrm>
          <a:prstGeom prst="rect">
            <a:avLst/>
          </a:prstGeom>
          <a:noFill/>
        </p:spPr>
        <p:txBody>
          <a:bodyPr wrap="square" rtlCol="0">
            <a:spAutoFit/>
          </a:bodyPr>
          <a:lstStyle/>
          <a:p>
            <a:pPr algn="ctr"/>
            <a:r>
              <a:rPr lang="sv-SE" sz="1050" dirty="0" smtClean="0"/>
              <a:t>1st DL packet</a:t>
            </a:r>
            <a:endParaRPr lang="sv-SE" sz="1050" dirty="0"/>
          </a:p>
        </p:txBody>
      </p:sp>
      <p:sp>
        <p:nvSpPr>
          <p:cNvPr id="33" name="TextBox 32"/>
          <p:cNvSpPr txBox="1"/>
          <p:nvPr/>
        </p:nvSpPr>
        <p:spPr>
          <a:xfrm>
            <a:off x="6338644" y="2836158"/>
            <a:ext cx="967583" cy="253916"/>
          </a:xfrm>
          <a:prstGeom prst="rect">
            <a:avLst/>
          </a:prstGeom>
          <a:noFill/>
        </p:spPr>
        <p:txBody>
          <a:bodyPr wrap="square" rtlCol="0">
            <a:spAutoFit/>
          </a:bodyPr>
          <a:lstStyle/>
          <a:p>
            <a:pPr algn="ctr"/>
            <a:r>
              <a:rPr lang="sv-SE" sz="1050" dirty="0" smtClean="0"/>
              <a:t>2nd DL packet</a:t>
            </a:r>
            <a:endParaRPr lang="sv-SE" sz="1050" dirty="0"/>
          </a:p>
        </p:txBody>
      </p:sp>
      <p:cxnSp>
        <p:nvCxnSpPr>
          <p:cNvPr id="34" name="Straight Arrow Connector 33"/>
          <p:cNvCxnSpPr/>
          <p:nvPr/>
        </p:nvCxnSpPr>
        <p:spPr bwMode="auto">
          <a:xfrm flipH="1">
            <a:off x="3629028" y="1031846"/>
            <a:ext cx="599023" cy="3381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98325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en-US" dirty="0" smtClean="0"/>
              <a:t>Discussion</a:t>
            </a:r>
            <a:endParaRPr lang="en-US" dirty="0"/>
          </a:p>
        </p:txBody>
      </p:sp>
      <p:sp>
        <p:nvSpPr>
          <p:cNvPr id="3" name="Content Placeholder 2"/>
          <p:cNvSpPr>
            <a:spLocks noGrp="1"/>
          </p:cNvSpPr>
          <p:nvPr>
            <p:ph idx="1"/>
          </p:nvPr>
        </p:nvSpPr>
        <p:spPr>
          <a:xfrm>
            <a:off x="457200" y="1196752"/>
            <a:ext cx="8686800" cy="5256584"/>
          </a:xfrm>
        </p:spPr>
        <p:txBody>
          <a:bodyPr>
            <a:normAutofit/>
          </a:bodyPr>
          <a:lstStyle/>
          <a:p>
            <a:r>
              <a:rPr lang="en-GB" sz="2400" dirty="0" smtClean="0"/>
              <a:t>During the conference call on 26 Mar 2015 it was initially proposed to categorise the solutions in the TR as follows:</a:t>
            </a:r>
          </a:p>
          <a:p>
            <a:pPr lvl="1"/>
            <a:r>
              <a:rPr lang="en-GB" sz="2000" dirty="0"/>
              <a:t>CN stores MT data until UE is </a:t>
            </a:r>
            <a:r>
              <a:rPr lang="en-GB" sz="2000" dirty="0" smtClean="0"/>
              <a:t>reachable</a:t>
            </a:r>
          </a:p>
          <a:p>
            <a:pPr lvl="2"/>
            <a:r>
              <a:rPr lang="en-US" sz="1600" dirty="0"/>
              <a:t>Solution 2	DL data buffering in SGW/</a:t>
            </a:r>
            <a:r>
              <a:rPr lang="en-US" sz="1600" dirty="0" err="1"/>
              <a:t>Gn</a:t>
            </a:r>
            <a:r>
              <a:rPr lang="en-US" sz="1600" dirty="0"/>
              <a:t>-SGSN</a:t>
            </a:r>
          </a:p>
          <a:p>
            <a:pPr lvl="2"/>
            <a:r>
              <a:rPr lang="en-US" sz="1600" dirty="0"/>
              <a:t>Solution 5 	</a:t>
            </a:r>
            <a:r>
              <a:rPr lang="en-GB" sz="1600" dirty="0"/>
              <a:t>DL data buffering in SGW with SCS/AS Assistance</a:t>
            </a:r>
            <a:endParaRPr lang="en-US" sz="1600" dirty="0"/>
          </a:p>
          <a:p>
            <a:pPr lvl="2"/>
            <a:r>
              <a:rPr lang="en-US" sz="1600" dirty="0"/>
              <a:t>Solution 6	</a:t>
            </a:r>
            <a:r>
              <a:rPr lang="en-GB" sz="1600" dirty="0"/>
              <a:t>PPD based data storage and delivery of high latency data</a:t>
            </a:r>
          </a:p>
          <a:p>
            <a:pPr lvl="1"/>
            <a:r>
              <a:rPr lang="en-GB" sz="2000" dirty="0" smtClean="0"/>
              <a:t>AS </a:t>
            </a:r>
            <a:r>
              <a:rPr lang="en-GB" sz="2000" dirty="0"/>
              <a:t>sends MT data when UE is </a:t>
            </a:r>
            <a:r>
              <a:rPr lang="en-GB" sz="2000" dirty="0" smtClean="0"/>
              <a:t>reachable</a:t>
            </a:r>
          </a:p>
          <a:p>
            <a:pPr lvl="2"/>
            <a:r>
              <a:rPr lang="en-US" sz="1600" dirty="0"/>
              <a:t>Solution 3	Reusing MONTE solution</a:t>
            </a:r>
          </a:p>
          <a:p>
            <a:pPr lvl="2"/>
            <a:r>
              <a:rPr lang="en-US" sz="1600" dirty="0"/>
              <a:t>Solution 4 	</a:t>
            </a:r>
            <a:r>
              <a:rPr lang="en-GB" sz="1600" dirty="0"/>
              <a:t>Availability Notification after DDN Failure</a:t>
            </a:r>
            <a:endParaRPr lang="en-US" sz="1600" dirty="0"/>
          </a:p>
          <a:p>
            <a:pPr lvl="2"/>
            <a:r>
              <a:rPr lang="en-US" sz="1600" dirty="0"/>
              <a:t>Solution 8	</a:t>
            </a:r>
            <a:r>
              <a:rPr lang="en-GB" sz="1600" dirty="0"/>
              <a:t>Enhanced Power Saving Mode (</a:t>
            </a:r>
            <a:r>
              <a:rPr lang="en-GB" sz="1600" dirty="0" err="1"/>
              <a:t>ePSM</a:t>
            </a:r>
            <a:r>
              <a:rPr lang="en-GB" sz="1600" dirty="0" smtClean="0"/>
              <a:t>)</a:t>
            </a:r>
            <a:endParaRPr lang="en-GB" sz="2400" dirty="0" smtClean="0"/>
          </a:p>
          <a:p>
            <a:r>
              <a:rPr lang="en-GB" sz="2400" dirty="0" smtClean="0"/>
              <a:t>After some discussion it was clarified that </a:t>
            </a:r>
            <a:r>
              <a:rPr lang="en-GB" sz="2400" u="sng" dirty="0" smtClean="0"/>
              <a:t>all the solutions in the second category</a:t>
            </a:r>
            <a:r>
              <a:rPr lang="en-GB" sz="2400" dirty="0" smtClean="0"/>
              <a:t> can be complemented to work with Solution 2</a:t>
            </a:r>
          </a:p>
          <a:p>
            <a:pPr lvl="1"/>
            <a:r>
              <a:rPr lang="en-GB" sz="2000" dirty="0" smtClean="0"/>
              <a:t>The description of Solution 8 (</a:t>
            </a:r>
            <a:r>
              <a:rPr lang="en-GB" sz="2000" dirty="0" err="1" smtClean="0"/>
              <a:t>ePSM</a:t>
            </a:r>
            <a:r>
              <a:rPr lang="en-GB" sz="2000" dirty="0" smtClean="0"/>
              <a:t>) actually explicitly refers to the use of SGW buffering in case there is no absolute clock reference available on which to lock the </a:t>
            </a:r>
            <a:r>
              <a:rPr lang="en-GB" sz="2000" dirty="0" err="1" smtClean="0"/>
              <a:t>ePSM</a:t>
            </a:r>
            <a:r>
              <a:rPr lang="en-GB" sz="2000" dirty="0" smtClean="0"/>
              <a:t> cycle or if SCEF is not </a:t>
            </a:r>
            <a:r>
              <a:rPr lang="en-GB" sz="2000" dirty="0" smtClean="0"/>
              <a:t>deployed</a:t>
            </a:r>
            <a:endParaRPr lang="en-GB" sz="2000" dirty="0"/>
          </a:p>
        </p:txBody>
      </p:sp>
    </p:spTree>
    <p:extLst>
      <p:ext uri="{BB962C8B-B14F-4D97-AF65-F5344CB8AC3E}">
        <p14:creationId xmlns:p14="http://schemas.microsoft.com/office/powerpoint/2010/main" val="2621951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p:nvPr/>
        </p:nvCxnSpPr>
        <p:spPr bwMode="auto">
          <a:xfrm flipH="1">
            <a:off x="3629025" y="2714625"/>
            <a:ext cx="4071937" cy="0"/>
          </a:xfrm>
          <a:prstGeom prst="straightConnector1">
            <a:avLst/>
          </a:prstGeom>
          <a:solidFill>
            <a:schemeClr val="accent1"/>
          </a:solidFill>
          <a:ln w="25400" cap="flat" cmpd="sng" algn="ctr">
            <a:solidFill>
              <a:srgbClr val="00B0F0"/>
            </a:solidFill>
            <a:prstDash val="solid"/>
            <a:round/>
            <a:headEnd type="none" w="med" len="med"/>
            <a:tailEnd type="arrow"/>
          </a:ln>
          <a:effectLst/>
        </p:spPr>
      </p:cxnSp>
      <p:sp>
        <p:nvSpPr>
          <p:cNvPr id="25" name="Freeform 24"/>
          <p:cNvSpPr/>
          <p:nvPr/>
        </p:nvSpPr>
        <p:spPr bwMode="auto">
          <a:xfrm>
            <a:off x="3648075" y="1170502"/>
            <a:ext cx="4029075" cy="1257300"/>
          </a:xfrm>
          <a:custGeom>
            <a:avLst/>
            <a:gdLst>
              <a:gd name="connsiteX0" fmla="*/ 4200525 w 4200525"/>
              <a:gd name="connsiteY0" fmla="*/ 1431304 h 1431304"/>
              <a:gd name="connsiteX1" fmla="*/ 2438400 w 4200525"/>
              <a:gd name="connsiteY1" fmla="*/ 183529 h 1431304"/>
              <a:gd name="connsiteX2" fmla="*/ 0 w 4200525"/>
              <a:gd name="connsiteY2" fmla="*/ 31129 h 1431304"/>
              <a:gd name="connsiteX0" fmla="*/ 4029075 w 4029075"/>
              <a:gd name="connsiteY0" fmla="*/ 1282385 h 1282385"/>
              <a:gd name="connsiteX1" fmla="*/ 2438400 w 4029075"/>
              <a:gd name="connsiteY1" fmla="*/ 177485 h 1282385"/>
              <a:gd name="connsiteX2" fmla="*/ 0 w 4029075"/>
              <a:gd name="connsiteY2" fmla="*/ 25085 h 1282385"/>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13 h 1257413"/>
              <a:gd name="connsiteX1" fmla="*/ 2438400 w 4029075"/>
              <a:gd name="connsiteY1" fmla="*/ 152513 h 1257413"/>
              <a:gd name="connsiteX2" fmla="*/ 942975 w 4029075"/>
              <a:gd name="connsiteY2" fmla="*/ 267886 h 1257413"/>
              <a:gd name="connsiteX3" fmla="*/ 0 w 4029075"/>
              <a:gd name="connsiteY3" fmla="*/ 113 h 1257413"/>
              <a:gd name="connsiteX0" fmla="*/ 4029075 w 4029075"/>
              <a:gd name="connsiteY0" fmla="*/ 1257427 h 1257427"/>
              <a:gd name="connsiteX1" fmla="*/ 2438400 w 4029075"/>
              <a:gd name="connsiteY1" fmla="*/ 152527 h 1257427"/>
              <a:gd name="connsiteX2" fmla="*/ 904875 w 4029075"/>
              <a:gd name="connsiteY2" fmla="*/ 239325 h 1257427"/>
              <a:gd name="connsiteX3" fmla="*/ 0 w 4029075"/>
              <a:gd name="connsiteY3" fmla="*/ 127 h 1257427"/>
              <a:gd name="connsiteX0" fmla="*/ 4029075 w 4029075"/>
              <a:gd name="connsiteY0" fmla="*/ 1280820 h 1280820"/>
              <a:gd name="connsiteX1" fmla="*/ 2438400 w 4029075"/>
              <a:gd name="connsiteY1" fmla="*/ 175920 h 1280820"/>
              <a:gd name="connsiteX2" fmla="*/ 904875 w 4029075"/>
              <a:gd name="connsiteY2" fmla="*/ 15068 h 1280820"/>
              <a:gd name="connsiteX3" fmla="*/ 0 w 4029075"/>
              <a:gd name="connsiteY3" fmla="*/ 23520 h 1280820"/>
              <a:gd name="connsiteX0" fmla="*/ 4029075 w 4029075"/>
              <a:gd name="connsiteY0" fmla="*/ 1257300 h 1257300"/>
              <a:gd name="connsiteX1" fmla="*/ 2438400 w 4029075"/>
              <a:gd name="connsiteY1" fmla="*/ 152400 h 1257300"/>
              <a:gd name="connsiteX2" fmla="*/ 0 w 4029075"/>
              <a:gd name="connsiteY2" fmla="*/ 0 h 1257300"/>
            </a:gdLst>
            <a:ahLst/>
            <a:cxnLst>
              <a:cxn ang="0">
                <a:pos x="connsiteX0" y="connsiteY0"/>
              </a:cxn>
              <a:cxn ang="0">
                <a:pos x="connsiteX1" y="connsiteY1"/>
              </a:cxn>
              <a:cxn ang="0">
                <a:pos x="connsiteX2" y="connsiteY2"/>
              </a:cxn>
            </a:cxnLst>
            <a:rect l="l" t="t" r="r" b="b"/>
            <a:pathLst>
              <a:path w="4029075" h="1257300">
                <a:moveTo>
                  <a:pt x="4029075" y="1257300"/>
                </a:moveTo>
                <a:cubicBezTo>
                  <a:pt x="3498056" y="750094"/>
                  <a:pt x="3109913" y="361950"/>
                  <a:pt x="2438400" y="152400"/>
                </a:cubicBezTo>
                <a:cubicBezTo>
                  <a:pt x="1766887" y="-57150"/>
                  <a:pt x="508000" y="31750"/>
                  <a:pt x="0" y="0"/>
                </a:cubicBezTo>
              </a:path>
            </a:pathLst>
          </a:custGeom>
          <a:noFill/>
          <a:ln w="22225" cap="flat" cmpd="sng" algn="ctr">
            <a:solidFill>
              <a:schemeClr val="tx1"/>
            </a:solidFill>
            <a:prstDash val="solid"/>
            <a:round/>
            <a:headEnd type="arrow"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2" name="Freeform 21"/>
          <p:cNvSpPr/>
          <p:nvPr/>
        </p:nvSpPr>
        <p:spPr bwMode="auto">
          <a:xfrm>
            <a:off x="3648075" y="1007096"/>
            <a:ext cx="4200525" cy="1431304"/>
          </a:xfrm>
          <a:custGeom>
            <a:avLst/>
            <a:gdLst>
              <a:gd name="connsiteX0" fmla="*/ 4200525 w 4200525"/>
              <a:gd name="connsiteY0" fmla="*/ 1431304 h 1431304"/>
              <a:gd name="connsiteX1" fmla="*/ 2438400 w 4200525"/>
              <a:gd name="connsiteY1" fmla="*/ 183529 h 1431304"/>
              <a:gd name="connsiteX2" fmla="*/ 0 w 4200525"/>
              <a:gd name="connsiteY2" fmla="*/ 31129 h 1431304"/>
            </a:gdLst>
            <a:ahLst/>
            <a:cxnLst>
              <a:cxn ang="0">
                <a:pos x="connsiteX0" y="connsiteY0"/>
              </a:cxn>
              <a:cxn ang="0">
                <a:pos x="connsiteX1" y="connsiteY1"/>
              </a:cxn>
              <a:cxn ang="0">
                <a:pos x="connsiteX2" y="connsiteY2"/>
              </a:cxn>
            </a:cxnLst>
            <a:rect l="l" t="t" r="r" b="b"/>
            <a:pathLst>
              <a:path w="4200525" h="1431304">
                <a:moveTo>
                  <a:pt x="4200525" y="1431304"/>
                </a:moveTo>
                <a:cubicBezTo>
                  <a:pt x="3669506" y="924098"/>
                  <a:pt x="3138488" y="416892"/>
                  <a:pt x="2438400" y="183529"/>
                </a:cubicBezTo>
                <a:cubicBezTo>
                  <a:pt x="1738312" y="-49834"/>
                  <a:pt x="869156" y="-9353"/>
                  <a:pt x="0" y="31129"/>
                </a:cubicBezTo>
              </a:path>
            </a:pathLst>
          </a:custGeom>
          <a:noFill/>
          <a:ln w="22225" cap="flat" cmpd="sng" algn="ctr">
            <a:solidFill>
              <a:schemeClr val="tx1"/>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12" name="Content Placeholder 11"/>
          <p:cNvSpPr>
            <a:spLocks noGrp="1"/>
          </p:cNvSpPr>
          <p:nvPr>
            <p:ph idx="1"/>
          </p:nvPr>
        </p:nvSpPr>
        <p:spPr>
          <a:xfrm>
            <a:off x="396874" y="3638550"/>
            <a:ext cx="8747125" cy="2771775"/>
          </a:xfrm>
        </p:spPr>
        <p:txBody>
          <a:bodyPr/>
          <a:lstStyle/>
          <a:p>
            <a:pPr marL="457200" indent="-457200">
              <a:buClr>
                <a:schemeClr val="accent2"/>
              </a:buClr>
              <a:buFont typeface="+mj-lt"/>
              <a:buAutoNum type="arabicPeriod" startAt="8"/>
            </a:pPr>
            <a:r>
              <a:rPr lang="sv-SE" sz="1600" dirty="0" smtClean="0"/>
              <a:t>UE &amp; MME stay in time synch. AS/SCS retrieves using SCEF the time synch parameters that the UE and MME has negotiated (ePSM)</a:t>
            </a:r>
          </a:p>
          <a:p>
            <a:pPr marL="457200" indent="-457200">
              <a:buClr>
                <a:schemeClr val="accent2"/>
              </a:buClr>
              <a:buFont typeface="+mj-lt"/>
              <a:buAutoNum type="arabicPeriod" startAt="2"/>
            </a:pPr>
            <a:r>
              <a:rPr lang="sv-SE" sz="1600" dirty="0"/>
              <a:t>Buffer in SGW until the device wakes </a:t>
            </a:r>
            <a:r>
              <a:rPr lang="sv-SE" sz="1600" dirty="0" smtClean="0"/>
              <a:t>up (needed only if the absolute refrence clock on which to lock the ePSM cycle is not available)</a:t>
            </a:r>
            <a:endParaRPr lang="sv-SE" sz="1600" dirty="0"/>
          </a:p>
          <a:p>
            <a:pPr marL="457200" indent="-457200">
              <a:buClr>
                <a:schemeClr val="accent2"/>
              </a:buClr>
              <a:buFont typeface="+mj-lt"/>
              <a:buAutoNum type="arabicPeriod" startAt="2"/>
            </a:pPr>
            <a:endParaRPr lang="sv-SE" sz="1600" dirty="0" smtClean="0"/>
          </a:p>
          <a:p>
            <a:pPr marL="457200" indent="-457200">
              <a:buClr>
                <a:schemeClr val="accent2"/>
              </a:buClr>
              <a:buFont typeface="+mj-lt"/>
              <a:buAutoNum type="arabicPeriod" startAt="2"/>
            </a:pPr>
            <a:endParaRPr lang="sv-SE" sz="1600" dirty="0" smtClean="0"/>
          </a:p>
          <a:p>
            <a:pPr marL="457200" indent="-457200">
              <a:buClr>
                <a:schemeClr val="accent2"/>
              </a:buClr>
              <a:buFont typeface="+mj-lt"/>
              <a:buAutoNum type="arabicPeriod" startAt="2"/>
            </a:pPr>
            <a:endParaRPr lang="sv-SE" sz="1600" dirty="0"/>
          </a:p>
        </p:txBody>
      </p:sp>
      <p:sp>
        <p:nvSpPr>
          <p:cNvPr id="3" name="Title 2"/>
          <p:cNvSpPr>
            <a:spLocks noGrp="1"/>
          </p:cNvSpPr>
          <p:nvPr>
            <p:ph type="title"/>
          </p:nvPr>
        </p:nvSpPr>
        <p:spPr>
          <a:xfrm>
            <a:off x="393701" y="239714"/>
            <a:ext cx="7494588" cy="493712"/>
          </a:xfrm>
        </p:spPr>
        <p:txBody>
          <a:bodyPr>
            <a:normAutofit/>
          </a:bodyPr>
          <a:lstStyle/>
          <a:p>
            <a:pPr algn="l"/>
            <a:r>
              <a:rPr lang="sv-SE" sz="2400" dirty="0" smtClean="0"/>
              <a:t>Solution </a:t>
            </a:r>
            <a:r>
              <a:rPr lang="sv-SE" sz="2400" dirty="0"/>
              <a:t>8 – </a:t>
            </a:r>
            <a:r>
              <a:rPr lang="en-GB" sz="2400" dirty="0" smtClean="0"/>
              <a:t>“Enhanced Power </a:t>
            </a:r>
            <a:r>
              <a:rPr lang="en-GB" sz="2400" dirty="0"/>
              <a:t>Saving Mode (</a:t>
            </a:r>
            <a:r>
              <a:rPr lang="en-GB" sz="2400" dirty="0" err="1"/>
              <a:t>ePSM</a:t>
            </a:r>
            <a:r>
              <a:rPr lang="en-GB" sz="2400" dirty="0" smtClean="0"/>
              <a:t>)”</a:t>
            </a:r>
            <a:endParaRPr lang="sv-SE" sz="2400" dirty="0"/>
          </a:p>
        </p:txBody>
      </p:sp>
      <p:sp>
        <p:nvSpPr>
          <p:cNvPr id="4" name="Rectangle 3"/>
          <p:cNvSpPr/>
          <p:nvPr/>
        </p:nvSpPr>
        <p:spPr bwMode="auto">
          <a:xfrm>
            <a:off x="74295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100" b="0" i="0" u="none" strike="noStrike" cap="none" normalizeH="0" baseline="0" dirty="0" smtClean="0">
                <a:ln>
                  <a:noFill/>
                </a:ln>
                <a:solidFill>
                  <a:schemeClr val="tx1"/>
                </a:solidFill>
                <a:effectLst/>
                <a:latin typeface="Arial" charset="0"/>
              </a:rPr>
              <a:t>M2M Device</a:t>
            </a:r>
          </a:p>
        </p:txBody>
      </p:sp>
      <p:sp>
        <p:nvSpPr>
          <p:cNvPr id="5" name="Rectangle 4"/>
          <p:cNvSpPr/>
          <p:nvPr/>
        </p:nvSpPr>
        <p:spPr bwMode="auto">
          <a:xfrm>
            <a:off x="2971800"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rPr>
              <a:t>SGW</a:t>
            </a:r>
          </a:p>
        </p:txBody>
      </p:sp>
      <p:sp>
        <p:nvSpPr>
          <p:cNvPr id="6" name="Rectangle 5"/>
          <p:cNvSpPr/>
          <p:nvPr/>
        </p:nvSpPr>
        <p:spPr bwMode="auto">
          <a:xfrm>
            <a:off x="5233987"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a:t>P</a:t>
            </a:r>
            <a:r>
              <a:rPr kumimoji="0" lang="sv-SE" sz="1400" b="0" i="0" u="none" strike="noStrike" cap="none" normalizeH="0" baseline="0" dirty="0" smtClean="0">
                <a:ln>
                  <a:noFill/>
                </a:ln>
                <a:solidFill>
                  <a:schemeClr val="tx1"/>
                </a:solidFill>
                <a:effectLst/>
                <a:latin typeface="Arial" charset="0"/>
              </a:rPr>
              <a:t>GW</a:t>
            </a:r>
          </a:p>
        </p:txBody>
      </p:sp>
      <p:sp>
        <p:nvSpPr>
          <p:cNvPr id="7" name="Rectangle 6"/>
          <p:cNvSpPr/>
          <p:nvPr/>
        </p:nvSpPr>
        <p:spPr bwMode="auto">
          <a:xfrm>
            <a:off x="5233987" y="181927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PCRF</a:t>
            </a:r>
            <a:endParaRPr kumimoji="0" lang="sv-SE"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700962" y="2476500"/>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AS / SCS</a:t>
            </a:r>
            <a:endParaRPr kumimoji="0" lang="sv-SE"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5233987"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SCEF</a:t>
            </a:r>
            <a:endParaRPr kumimoji="0" lang="sv-SE" sz="14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2971800" y="847725"/>
            <a:ext cx="657225" cy="476250"/>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16000"/>
              </a:prstClr>
            </a:outerShdw>
          </a:effectLst>
        </p:spPr>
        <p:txBody>
          <a:bodyPr vert="horz" wrap="squar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sv-SE" sz="1400" dirty="0" smtClean="0"/>
              <a:t>MME</a:t>
            </a:r>
            <a:endParaRPr kumimoji="0" lang="sv-SE" sz="1400" b="0" i="0" u="none" strike="noStrike" cap="none" normalizeH="0" baseline="0" dirty="0" smtClean="0">
              <a:ln>
                <a:noFill/>
              </a:ln>
              <a:solidFill>
                <a:schemeClr val="tx1"/>
              </a:solidFill>
              <a:effectLst/>
              <a:latin typeface="Arial" charset="0"/>
            </a:endParaRPr>
          </a:p>
        </p:txBody>
      </p:sp>
      <p:sp>
        <p:nvSpPr>
          <p:cNvPr id="17" name="TextBox 16"/>
          <p:cNvSpPr txBox="1"/>
          <p:nvPr/>
        </p:nvSpPr>
        <p:spPr>
          <a:xfrm>
            <a:off x="393700" y="1530734"/>
            <a:ext cx="1206499" cy="577081"/>
          </a:xfrm>
          <a:prstGeom prst="rect">
            <a:avLst/>
          </a:prstGeom>
          <a:noFill/>
        </p:spPr>
        <p:txBody>
          <a:bodyPr wrap="square" rtlCol="0">
            <a:spAutoFit/>
          </a:bodyPr>
          <a:lstStyle/>
          <a:p>
            <a:pPr algn="ctr"/>
            <a:r>
              <a:rPr lang="sv-SE" sz="1050" dirty="0" smtClean="0"/>
              <a:t>Device using sleep functions for power saving</a:t>
            </a:r>
            <a:endParaRPr lang="sv-SE" sz="1050" dirty="0"/>
          </a:p>
        </p:txBody>
      </p:sp>
      <p:cxnSp>
        <p:nvCxnSpPr>
          <p:cNvPr id="19" name="Straight Arrow Connector 18"/>
          <p:cNvCxnSpPr/>
          <p:nvPr/>
        </p:nvCxnSpPr>
        <p:spPr bwMode="auto">
          <a:xfrm>
            <a:off x="996949" y="2107815"/>
            <a:ext cx="28575" cy="29527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4" name="TextBox 23"/>
          <p:cNvSpPr txBox="1"/>
          <p:nvPr/>
        </p:nvSpPr>
        <p:spPr>
          <a:xfrm>
            <a:off x="6246811" y="1115916"/>
            <a:ext cx="84931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8.</a:t>
            </a:r>
            <a:endParaRPr lang="sv-SE" sz="1800" dirty="0">
              <a:solidFill>
                <a:schemeClr val="accent2"/>
              </a:solidFill>
            </a:endParaRPr>
          </a:p>
        </p:txBody>
      </p:sp>
      <p:sp>
        <p:nvSpPr>
          <p:cNvPr id="38" name="Freeform 37"/>
          <p:cNvSpPr/>
          <p:nvPr/>
        </p:nvSpPr>
        <p:spPr bwMode="auto">
          <a:xfrm>
            <a:off x="1285875" y="1013930"/>
            <a:ext cx="1671161" cy="1424470"/>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 name="connsiteX0" fmla="*/ 1752600 w 1847889"/>
              <a:gd name="connsiteY0" fmla="*/ 1009711 h 1009711"/>
              <a:gd name="connsiteX1" fmla="*/ 1704975 w 1847889"/>
              <a:gd name="connsiteY1" fmla="*/ 61 h 1009711"/>
              <a:gd name="connsiteX2" fmla="*/ 0 w 1847889"/>
              <a:gd name="connsiteY2" fmla="*/ 971611 h 1009711"/>
              <a:gd name="connsiteX0" fmla="*/ 1752600 w 1847889"/>
              <a:gd name="connsiteY0" fmla="*/ 1009694 h 1009694"/>
              <a:gd name="connsiteX1" fmla="*/ 1704975 w 1847889"/>
              <a:gd name="connsiteY1" fmla="*/ 44 h 1009694"/>
              <a:gd name="connsiteX2" fmla="*/ 0 w 1847889"/>
              <a:gd name="connsiteY2" fmla="*/ 971594 h 1009694"/>
              <a:gd name="connsiteX0" fmla="*/ 1752600 w 1785231"/>
              <a:gd name="connsiteY0" fmla="*/ 1276381 h 1276381"/>
              <a:gd name="connsiteX1" fmla="*/ 1600200 w 1785231"/>
              <a:gd name="connsiteY1" fmla="*/ 31 h 1276381"/>
              <a:gd name="connsiteX2" fmla="*/ 0 w 1785231"/>
              <a:gd name="connsiteY2" fmla="*/ 1238281 h 1276381"/>
              <a:gd name="connsiteX0" fmla="*/ 1752600 w 1756023"/>
              <a:gd name="connsiteY0" fmla="*/ 1304914 h 1304914"/>
              <a:gd name="connsiteX1" fmla="*/ 1600200 w 1756023"/>
              <a:gd name="connsiteY1" fmla="*/ 28564 h 1304914"/>
              <a:gd name="connsiteX2" fmla="*/ 0 w 1756023"/>
              <a:gd name="connsiteY2" fmla="*/ 1266814 h 1304914"/>
              <a:gd name="connsiteX0" fmla="*/ 1752600 w 1778082"/>
              <a:gd name="connsiteY0" fmla="*/ 1370239 h 1370239"/>
              <a:gd name="connsiteX1" fmla="*/ 1657350 w 1778082"/>
              <a:gd name="connsiteY1" fmla="*/ 27214 h 1370239"/>
              <a:gd name="connsiteX2" fmla="*/ 0 w 1778082"/>
              <a:gd name="connsiteY2" fmla="*/ 1332139 h 1370239"/>
              <a:gd name="connsiteX0" fmla="*/ 1752600 w 1758458"/>
              <a:gd name="connsiteY0" fmla="*/ 1374308 h 1374308"/>
              <a:gd name="connsiteX1" fmla="*/ 1657350 w 1758458"/>
              <a:gd name="connsiteY1" fmla="*/ 31283 h 1374308"/>
              <a:gd name="connsiteX2" fmla="*/ 0 w 1758458"/>
              <a:gd name="connsiteY2" fmla="*/ 1336208 h 1374308"/>
              <a:gd name="connsiteX0" fmla="*/ 1724025 w 1804411"/>
              <a:gd name="connsiteY0" fmla="*/ 1352596 h 1352596"/>
              <a:gd name="connsiteX1" fmla="*/ 1657350 w 1804411"/>
              <a:gd name="connsiteY1" fmla="*/ 46 h 1352596"/>
              <a:gd name="connsiteX2" fmla="*/ 0 w 1804411"/>
              <a:gd name="connsiteY2" fmla="*/ 1304971 h 1352596"/>
              <a:gd name="connsiteX0" fmla="*/ 1724025 w 1775011"/>
              <a:gd name="connsiteY0" fmla="*/ 1343072 h 1343072"/>
              <a:gd name="connsiteX1" fmla="*/ 1609725 w 1775011"/>
              <a:gd name="connsiteY1" fmla="*/ 47 h 1343072"/>
              <a:gd name="connsiteX2" fmla="*/ 0 w 1775011"/>
              <a:gd name="connsiteY2" fmla="*/ 1295447 h 1343072"/>
              <a:gd name="connsiteX0" fmla="*/ 1724025 w 1738789"/>
              <a:gd name="connsiteY0" fmla="*/ 1393084 h 1393084"/>
              <a:gd name="connsiteX1" fmla="*/ 1609725 w 1738789"/>
              <a:gd name="connsiteY1" fmla="*/ 50059 h 1393084"/>
              <a:gd name="connsiteX2" fmla="*/ 0 w 1738789"/>
              <a:gd name="connsiteY2" fmla="*/ 1345459 h 1393084"/>
              <a:gd name="connsiteX0" fmla="*/ 1609725 w 1609725"/>
              <a:gd name="connsiteY0" fmla="*/ 50059 h 1345459"/>
              <a:gd name="connsiteX1" fmla="*/ 0 w 1609725"/>
              <a:gd name="connsiteY1" fmla="*/ 1345459 h 1345459"/>
              <a:gd name="connsiteX0" fmla="*/ 1724025 w 1724025"/>
              <a:gd name="connsiteY0" fmla="*/ 48586 h 1391611"/>
              <a:gd name="connsiteX1" fmla="*/ 0 w 1724025"/>
              <a:gd name="connsiteY1" fmla="*/ 1391611 h 1391611"/>
              <a:gd name="connsiteX0" fmla="*/ 1724025 w 1724025"/>
              <a:gd name="connsiteY0" fmla="*/ 0 h 1343025"/>
              <a:gd name="connsiteX1" fmla="*/ 0 w 1724025"/>
              <a:gd name="connsiteY1" fmla="*/ 1343025 h 1343025"/>
              <a:gd name="connsiteX0" fmla="*/ 1724025 w 1724025"/>
              <a:gd name="connsiteY0" fmla="*/ 0 h 1343025"/>
              <a:gd name="connsiteX1" fmla="*/ 0 w 1724025"/>
              <a:gd name="connsiteY1" fmla="*/ 1343025 h 1343025"/>
              <a:gd name="connsiteX0" fmla="*/ 1552575 w 1552575"/>
              <a:gd name="connsiteY0" fmla="*/ 0 h 1562100"/>
              <a:gd name="connsiteX1" fmla="*/ 0 w 1552575"/>
              <a:gd name="connsiteY1" fmla="*/ 1562100 h 1562100"/>
              <a:gd name="connsiteX0" fmla="*/ 1552575 w 1552575"/>
              <a:gd name="connsiteY0" fmla="*/ 0 h 1562100"/>
              <a:gd name="connsiteX1" fmla="*/ 0 w 1552575"/>
              <a:gd name="connsiteY1" fmla="*/ 1562100 h 1562100"/>
              <a:gd name="connsiteX0" fmla="*/ 1552575 w 1552575"/>
              <a:gd name="connsiteY0" fmla="*/ 0 h 1562100"/>
              <a:gd name="connsiteX1" fmla="*/ 0 w 1552575"/>
              <a:gd name="connsiteY1" fmla="*/ 1562100 h 1562100"/>
            </a:gdLst>
            <a:ahLst/>
            <a:cxnLst>
              <a:cxn ang="0">
                <a:pos x="connsiteX0" y="connsiteY0"/>
              </a:cxn>
              <a:cxn ang="0">
                <a:pos x="connsiteX1" y="connsiteY1"/>
              </a:cxn>
            </a:cxnLst>
            <a:rect l="l" t="t" r="r" b="b"/>
            <a:pathLst>
              <a:path w="1552575" h="1562100">
                <a:moveTo>
                  <a:pt x="1552575" y="0"/>
                </a:moveTo>
                <a:cubicBezTo>
                  <a:pt x="931863" y="677863"/>
                  <a:pt x="401637" y="1167606"/>
                  <a:pt x="0" y="1562100"/>
                </a:cubicBezTo>
              </a:path>
            </a:pathLst>
          </a:custGeom>
          <a:noFill/>
          <a:ln w="22225" cap="flat" cmpd="sng" algn="ctr">
            <a:solidFill>
              <a:schemeClr val="tx1"/>
            </a:solidFill>
            <a:prstDash val="solid"/>
            <a:round/>
            <a:headEnd type="arrow"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39" name="TextBox 38"/>
          <p:cNvSpPr txBox="1"/>
          <p:nvPr/>
        </p:nvSpPr>
        <p:spPr>
          <a:xfrm>
            <a:off x="2062479" y="1445749"/>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8.</a:t>
            </a:r>
            <a:endParaRPr lang="sv-SE" sz="1800" dirty="0">
              <a:solidFill>
                <a:schemeClr val="accent2"/>
              </a:solidFill>
            </a:endParaRPr>
          </a:p>
        </p:txBody>
      </p:sp>
      <p:sp>
        <p:nvSpPr>
          <p:cNvPr id="37" name="Freeform 36"/>
          <p:cNvSpPr/>
          <p:nvPr/>
        </p:nvSpPr>
        <p:spPr bwMode="auto">
          <a:xfrm>
            <a:off x="3176414" y="1399099"/>
            <a:ext cx="171450" cy="1019178"/>
          </a:xfrm>
          <a:custGeom>
            <a:avLst/>
            <a:gdLst>
              <a:gd name="connsiteX0" fmla="*/ 133350 w 152562"/>
              <a:gd name="connsiteY0" fmla="*/ 981193 h 1033884"/>
              <a:gd name="connsiteX1" fmla="*/ 152400 w 152562"/>
              <a:gd name="connsiteY1" fmla="*/ 924043 h 1033884"/>
              <a:gd name="connsiteX2" fmla="*/ 123825 w 152562"/>
              <a:gd name="connsiteY2" fmla="*/ 118 h 1033884"/>
              <a:gd name="connsiteX3" fmla="*/ 0 w 152562"/>
              <a:gd name="connsiteY3" fmla="*/ 990718 h 1033884"/>
              <a:gd name="connsiteX0" fmla="*/ 133350 w 136289"/>
              <a:gd name="connsiteY0" fmla="*/ 981078 h 990603"/>
              <a:gd name="connsiteX1" fmla="*/ 123825 w 136289"/>
              <a:gd name="connsiteY1" fmla="*/ 3 h 990603"/>
              <a:gd name="connsiteX2" fmla="*/ 0 w 136289"/>
              <a:gd name="connsiteY2" fmla="*/ 990603 h 990603"/>
              <a:gd name="connsiteX0" fmla="*/ 171450 w 171450"/>
              <a:gd name="connsiteY0" fmla="*/ 1009664 h 1009664"/>
              <a:gd name="connsiteX1" fmla="*/ 123825 w 171450"/>
              <a:gd name="connsiteY1" fmla="*/ 14 h 1009664"/>
              <a:gd name="connsiteX2" fmla="*/ 0 w 171450"/>
              <a:gd name="connsiteY2" fmla="*/ 990614 h 1009664"/>
              <a:gd name="connsiteX0" fmla="*/ 171450 w 171450"/>
              <a:gd name="connsiteY0" fmla="*/ 1009653 h 1019178"/>
              <a:gd name="connsiteX1" fmla="*/ 123825 w 171450"/>
              <a:gd name="connsiteY1" fmla="*/ 3 h 1019178"/>
              <a:gd name="connsiteX2" fmla="*/ 0 w 171450"/>
              <a:gd name="connsiteY2" fmla="*/ 1019178 h 1019178"/>
            </a:gdLst>
            <a:ahLst/>
            <a:cxnLst>
              <a:cxn ang="0">
                <a:pos x="connsiteX0" y="connsiteY0"/>
              </a:cxn>
              <a:cxn ang="0">
                <a:pos x="connsiteX1" y="connsiteY1"/>
              </a:cxn>
              <a:cxn ang="0">
                <a:pos x="connsiteX2" y="connsiteY2"/>
              </a:cxn>
            </a:cxnLst>
            <a:rect l="l" t="t" r="r" b="b"/>
            <a:pathLst>
              <a:path w="171450" h="1019178">
                <a:moveTo>
                  <a:pt x="171450" y="1009653"/>
                </a:moveTo>
                <a:cubicBezTo>
                  <a:pt x="169466" y="805263"/>
                  <a:pt x="152400" y="-1585"/>
                  <a:pt x="123825" y="3"/>
                </a:cubicBezTo>
                <a:cubicBezTo>
                  <a:pt x="95250" y="1591"/>
                  <a:pt x="49212" y="529434"/>
                  <a:pt x="0" y="1019178"/>
                </a:cubicBezTo>
              </a:path>
            </a:pathLst>
          </a:custGeom>
          <a:noFill/>
          <a:ln w="22225" cap="flat" cmpd="sng" algn="ctr">
            <a:solidFill>
              <a:srgbClr val="00B0F0"/>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cxnSp>
        <p:nvCxnSpPr>
          <p:cNvPr id="44" name="Straight Arrow Connector 43"/>
          <p:cNvCxnSpPr/>
          <p:nvPr/>
        </p:nvCxnSpPr>
        <p:spPr bwMode="auto">
          <a:xfrm flipH="1">
            <a:off x="1400175" y="2714625"/>
            <a:ext cx="1571625" cy="0"/>
          </a:xfrm>
          <a:prstGeom prst="straightConnector1">
            <a:avLst/>
          </a:prstGeom>
          <a:solidFill>
            <a:schemeClr val="accent1"/>
          </a:solidFill>
          <a:ln w="22225" cap="flat" cmpd="sng" algn="ctr">
            <a:solidFill>
              <a:srgbClr val="00A9D4"/>
            </a:solidFill>
            <a:prstDash val="solid"/>
            <a:round/>
            <a:headEnd type="arrow" w="med" len="med"/>
            <a:tailEnd type="arrow"/>
          </a:ln>
          <a:effectLst/>
        </p:spPr>
      </p:cxnSp>
      <p:sp>
        <p:nvSpPr>
          <p:cNvPr id="2" name="Freeform 1"/>
          <p:cNvSpPr/>
          <p:nvPr/>
        </p:nvSpPr>
        <p:spPr bwMode="auto">
          <a:xfrm>
            <a:off x="1419225" y="1209675"/>
            <a:ext cx="1524000" cy="1295400"/>
          </a:xfrm>
          <a:custGeom>
            <a:avLst/>
            <a:gdLst>
              <a:gd name="connsiteX0" fmla="*/ 1524000 w 1524000"/>
              <a:gd name="connsiteY0" fmla="*/ 0 h 1295400"/>
              <a:gd name="connsiteX1" fmla="*/ 933450 w 1524000"/>
              <a:gd name="connsiteY1" fmla="*/ 809625 h 1295400"/>
              <a:gd name="connsiteX2" fmla="*/ 0 w 1524000"/>
              <a:gd name="connsiteY2" fmla="*/ 1295400 h 1295400"/>
            </a:gdLst>
            <a:ahLst/>
            <a:cxnLst>
              <a:cxn ang="0">
                <a:pos x="connsiteX0" y="connsiteY0"/>
              </a:cxn>
              <a:cxn ang="0">
                <a:pos x="connsiteX1" y="connsiteY1"/>
              </a:cxn>
              <a:cxn ang="0">
                <a:pos x="connsiteX2" y="connsiteY2"/>
              </a:cxn>
            </a:cxnLst>
            <a:rect l="l" t="t" r="r" b="b"/>
            <a:pathLst>
              <a:path w="1524000" h="1295400">
                <a:moveTo>
                  <a:pt x="1524000" y="0"/>
                </a:moveTo>
                <a:cubicBezTo>
                  <a:pt x="1355725" y="296862"/>
                  <a:pt x="1187450" y="593725"/>
                  <a:pt x="933450" y="809625"/>
                </a:cubicBezTo>
                <a:cubicBezTo>
                  <a:pt x="679450" y="1025525"/>
                  <a:pt x="339725" y="1160462"/>
                  <a:pt x="0" y="1295400"/>
                </a:cubicBezTo>
              </a:path>
            </a:pathLst>
          </a:custGeom>
          <a:noFill/>
          <a:ln w="22225" cap="flat" cmpd="sng" algn="ctr">
            <a:solidFill>
              <a:srgbClr val="00B0F0"/>
            </a:solidFill>
            <a:prstDash val="solid"/>
            <a:round/>
            <a:headEnd type="none" w="med" len="med"/>
            <a:tailEnd type="arrow"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smtClean="0">
              <a:ln>
                <a:noFill/>
              </a:ln>
              <a:solidFill>
                <a:schemeClr val="tx1"/>
              </a:solidFill>
              <a:effectLst/>
              <a:latin typeface="Arial" charset="0"/>
            </a:endParaRPr>
          </a:p>
        </p:txBody>
      </p:sp>
      <p:sp>
        <p:nvSpPr>
          <p:cNvPr id="23" name="TextBox 22"/>
          <p:cNvSpPr txBox="1"/>
          <p:nvPr/>
        </p:nvSpPr>
        <p:spPr>
          <a:xfrm>
            <a:off x="3333750" y="1942618"/>
            <a:ext cx="236537"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sp>
        <p:nvSpPr>
          <p:cNvPr id="26" name="TextBox 25"/>
          <p:cNvSpPr txBox="1"/>
          <p:nvPr/>
        </p:nvSpPr>
        <p:spPr>
          <a:xfrm>
            <a:off x="3905251" y="2427619"/>
            <a:ext cx="1142204" cy="276999"/>
          </a:xfrm>
          <a:prstGeom prst="rect">
            <a:avLst/>
          </a:prstGeom>
          <a:solidFill>
            <a:schemeClr val="bg1">
              <a:alpha val="77000"/>
            </a:schemeClr>
          </a:solidFill>
        </p:spPr>
        <p:txBody>
          <a:bodyPr wrap="square" lIns="0" tIns="0" rIns="0" bIns="0" rtlCol="0">
            <a:spAutoFit/>
          </a:bodyPr>
          <a:lstStyle/>
          <a:p>
            <a:pPr algn="ctr"/>
            <a:r>
              <a:rPr lang="sv-SE" sz="1800" dirty="0" smtClean="0">
                <a:solidFill>
                  <a:schemeClr val="accent2"/>
                </a:solidFill>
              </a:rPr>
              <a:t>2.</a:t>
            </a:r>
            <a:endParaRPr lang="sv-SE" sz="1800" dirty="0">
              <a:solidFill>
                <a:schemeClr val="accent2"/>
              </a:solidFill>
            </a:endParaRPr>
          </a:p>
        </p:txBody>
      </p:sp>
    </p:spTree>
    <p:extLst>
      <p:ext uri="{BB962C8B-B14F-4D97-AF65-F5344CB8AC3E}">
        <p14:creationId xmlns:p14="http://schemas.microsoft.com/office/powerpoint/2010/main" val="28766239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536" y="2636912"/>
            <a:ext cx="8229600" cy="1143000"/>
          </a:xfrm>
        </p:spPr>
        <p:txBody>
          <a:bodyPr>
            <a:normAutofit/>
          </a:bodyPr>
          <a:lstStyle/>
          <a:p>
            <a:r>
              <a:rPr lang="en-US" dirty="0" smtClean="0"/>
              <a:t>Thank You</a:t>
            </a:r>
            <a:endParaRPr lang="en-US" dirty="0"/>
          </a:p>
        </p:txBody>
      </p:sp>
    </p:spTree>
    <p:extLst>
      <p:ext uri="{BB962C8B-B14F-4D97-AF65-F5344CB8AC3E}">
        <p14:creationId xmlns:p14="http://schemas.microsoft.com/office/powerpoint/2010/main" val="31315852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en-US" dirty="0" smtClean="0"/>
              <a:t>Intermediate conclusion</a:t>
            </a:r>
            <a:endParaRPr lang="en-US" dirty="0"/>
          </a:p>
        </p:txBody>
      </p:sp>
      <p:sp>
        <p:nvSpPr>
          <p:cNvPr id="3" name="Content Placeholder 2"/>
          <p:cNvSpPr>
            <a:spLocks noGrp="1"/>
          </p:cNvSpPr>
          <p:nvPr>
            <p:ph idx="1"/>
          </p:nvPr>
        </p:nvSpPr>
        <p:spPr>
          <a:xfrm>
            <a:off x="457200" y="1196752"/>
            <a:ext cx="8686800" cy="5256584"/>
          </a:xfrm>
        </p:spPr>
        <p:txBody>
          <a:bodyPr>
            <a:normAutofit/>
          </a:bodyPr>
          <a:lstStyle/>
          <a:p>
            <a:r>
              <a:rPr lang="en-GB" sz="2400" dirty="0" smtClean="0"/>
              <a:t>Given that Solution 2 (SGW buffering) is the common denominator and is compatible with all other solutions in the TR, following was discussed on HLCOM CC:</a:t>
            </a:r>
          </a:p>
          <a:p>
            <a:pPr lvl="1"/>
            <a:r>
              <a:rPr lang="en-GB" sz="2000" dirty="0" smtClean="0"/>
              <a:t>Proposal 1: agree on specifying SGW buffering as the base solution for HLCOM</a:t>
            </a:r>
          </a:p>
          <a:p>
            <a:pPr lvl="1"/>
            <a:r>
              <a:rPr lang="en-GB" sz="2000" dirty="0" smtClean="0"/>
              <a:t>Proposal 2: select an incremental enhancement from the other solutions in the TR</a:t>
            </a:r>
            <a:endParaRPr lang="en-GB" sz="2000" dirty="0"/>
          </a:p>
          <a:p>
            <a:endParaRPr lang="en-GB" sz="2400" dirty="0" smtClean="0"/>
          </a:p>
        </p:txBody>
      </p:sp>
    </p:spTree>
    <p:extLst>
      <p:ext uri="{BB962C8B-B14F-4D97-AF65-F5344CB8AC3E}">
        <p14:creationId xmlns:p14="http://schemas.microsoft.com/office/powerpoint/2010/main" val="2158828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Why isn’t SGW good enough? (1/2)</a:t>
            </a:r>
            <a:endParaRPr lang="en-US" dirty="0"/>
          </a:p>
        </p:txBody>
      </p:sp>
      <p:sp>
        <p:nvSpPr>
          <p:cNvPr id="3" name="Content Placeholder 2"/>
          <p:cNvSpPr>
            <a:spLocks noGrp="1"/>
          </p:cNvSpPr>
          <p:nvPr>
            <p:ph idx="1"/>
          </p:nvPr>
        </p:nvSpPr>
        <p:spPr>
          <a:xfrm>
            <a:off x="6804248" y="1268760"/>
            <a:ext cx="2160240" cy="5184576"/>
          </a:xfrm>
        </p:spPr>
        <p:txBody>
          <a:bodyPr>
            <a:normAutofit fontScale="85000" lnSpcReduction="10000"/>
          </a:bodyPr>
          <a:lstStyle/>
          <a:p>
            <a:r>
              <a:rPr lang="en-GB" sz="2000" dirty="0"/>
              <a:t>Non-deterministic </a:t>
            </a:r>
            <a:r>
              <a:rPr lang="en-GB" sz="2000" dirty="0" smtClean="0"/>
              <a:t>behaviour: DL </a:t>
            </a:r>
            <a:r>
              <a:rPr lang="en-GB" sz="2000" dirty="0" smtClean="0"/>
              <a:t>data </a:t>
            </a:r>
            <a:r>
              <a:rPr lang="en-GB" sz="2000" dirty="0" smtClean="0"/>
              <a:t>can be for multiple applications on UE from multiple ASs. Hard to </a:t>
            </a:r>
            <a:r>
              <a:rPr lang="en-GB" sz="2000" dirty="0" smtClean="0"/>
              <a:t>standardise </a:t>
            </a:r>
            <a:r>
              <a:rPr lang="en-GB" sz="2000" dirty="0" smtClean="0"/>
              <a:t>the logic on which applications data to buffer and for how </a:t>
            </a:r>
            <a:r>
              <a:rPr lang="en-GB" sz="2000" dirty="0" smtClean="0"/>
              <a:t>long</a:t>
            </a:r>
            <a:endParaRPr lang="en-GB" sz="2000" dirty="0" smtClean="0"/>
          </a:p>
          <a:p>
            <a:r>
              <a:rPr lang="en-GB" sz="2000" dirty="0" smtClean="0"/>
              <a:t>When used with </a:t>
            </a:r>
            <a:r>
              <a:rPr lang="en-GB" sz="2000" b="1" dirty="0" smtClean="0">
                <a:solidFill>
                  <a:srgbClr val="FF0000"/>
                </a:solidFill>
              </a:rPr>
              <a:t>PSM</a:t>
            </a:r>
            <a:r>
              <a:rPr lang="en-GB" sz="2000" dirty="0" smtClean="0">
                <a:solidFill>
                  <a:srgbClr val="FF0000"/>
                </a:solidFill>
              </a:rPr>
              <a:t> </a:t>
            </a:r>
            <a:r>
              <a:rPr lang="en-GB" sz="2000" dirty="0" smtClean="0"/>
              <a:t>(</a:t>
            </a:r>
            <a:r>
              <a:rPr lang="en-GB" sz="2000" b="1" dirty="0" smtClean="0">
                <a:solidFill>
                  <a:srgbClr val="FF0000"/>
                </a:solidFill>
              </a:rPr>
              <a:t>step 6b</a:t>
            </a:r>
            <a:r>
              <a:rPr lang="en-GB" sz="2000" dirty="0" smtClean="0"/>
              <a:t>), SGW buffering relies on </a:t>
            </a:r>
            <a:r>
              <a:rPr lang="en-GB" sz="2000" b="1" dirty="0" smtClean="0">
                <a:solidFill>
                  <a:srgbClr val="FF0000"/>
                </a:solidFill>
              </a:rPr>
              <a:t>TAU/RAU request</a:t>
            </a:r>
            <a:r>
              <a:rPr lang="en-GB" sz="2000" dirty="0" smtClean="0"/>
              <a:t> to “</a:t>
            </a:r>
            <a:r>
              <a:rPr lang="en-GB" sz="2000" dirty="0" smtClean="0"/>
              <a:t>un-buffer</a:t>
            </a:r>
            <a:r>
              <a:rPr lang="en-GB" sz="2000" dirty="0" smtClean="0"/>
              <a:t>” the DL data</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1721763405"/>
              </p:ext>
            </p:extLst>
          </p:nvPr>
        </p:nvGraphicFramePr>
        <p:xfrm>
          <a:off x="115888" y="1201738"/>
          <a:ext cx="6704012" cy="4910137"/>
        </p:xfrm>
        <a:graphic>
          <a:graphicData uri="http://schemas.openxmlformats.org/presentationml/2006/ole">
            <mc:AlternateContent xmlns:mc="http://schemas.openxmlformats.org/markup-compatibility/2006">
              <mc:Choice xmlns:v="urn:schemas-microsoft-com:vml" Requires="v">
                <p:oleObj spid="_x0000_s1078" name="Picture" r:id="rId3" imgW="5933520" imgH="4339080" progId="Word.Picture.8">
                  <p:embed/>
                </p:oleObj>
              </mc:Choice>
              <mc:Fallback>
                <p:oleObj name="Picture" r:id="rId3" imgW="5933520" imgH="4339080" progId="Word.Picture.8">
                  <p:embed/>
                  <p:pic>
                    <p:nvPicPr>
                      <p:cNvPr id="0" name="Object 1"/>
                      <p:cNvPicPr>
                        <a:picLocks noChangeAspect="1" noChangeArrowheads="1"/>
                      </p:cNvPicPr>
                      <p:nvPr/>
                    </p:nvPicPr>
                    <p:blipFill>
                      <a:blip r:embed="rId4"/>
                      <a:srcRect/>
                      <a:stretch>
                        <a:fillRect/>
                      </a:stretch>
                    </p:blipFill>
                    <p:spPr bwMode="auto">
                      <a:xfrm>
                        <a:off x="115888" y="1201738"/>
                        <a:ext cx="6704012" cy="4910137"/>
                      </a:xfrm>
                      <a:prstGeom prst="rect">
                        <a:avLst/>
                      </a:prstGeom>
                      <a:noFill/>
                    </p:spPr>
                  </p:pic>
                </p:oleObj>
              </mc:Fallback>
            </mc:AlternateContent>
          </a:graphicData>
        </a:graphic>
      </p:graphicFrame>
    </p:spTree>
    <p:extLst>
      <p:ext uri="{BB962C8B-B14F-4D97-AF65-F5344CB8AC3E}">
        <p14:creationId xmlns:p14="http://schemas.microsoft.com/office/powerpoint/2010/main" val="4461415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Why isn’t SGW good enough? (2/2)</a:t>
            </a:r>
            <a:endParaRPr lang="en-US" dirty="0"/>
          </a:p>
        </p:txBody>
      </p:sp>
      <p:sp>
        <p:nvSpPr>
          <p:cNvPr id="3" name="Content Placeholder 2"/>
          <p:cNvSpPr>
            <a:spLocks noGrp="1"/>
          </p:cNvSpPr>
          <p:nvPr>
            <p:ph idx="1"/>
          </p:nvPr>
        </p:nvSpPr>
        <p:spPr>
          <a:xfrm>
            <a:off x="467544" y="1268760"/>
            <a:ext cx="8496944" cy="5184576"/>
          </a:xfrm>
        </p:spPr>
        <p:txBody>
          <a:bodyPr>
            <a:normAutofit/>
          </a:bodyPr>
          <a:lstStyle/>
          <a:p>
            <a:r>
              <a:rPr lang="en-GB" sz="2000" dirty="0" smtClean="0"/>
              <a:t>As discussed in the past, coupling the exit from PSM mode with transmission of a TAU Request has several major drawbacks in case of low volume MT data that </a:t>
            </a:r>
            <a:r>
              <a:rPr lang="en-GB" sz="2000" dirty="0" smtClean="0"/>
              <a:t>have certain max </a:t>
            </a:r>
            <a:r>
              <a:rPr lang="en-GB" sz="2000" dirty="0" smtClean="0"/>
              <a:t>delay requirements:</a:t>
            </a:r>
          </a:p>
          <a:p>
            <a:pPr lvl="1"/>
            <a:r>
              <a:rPr lang="en-GB" sz="1600" dirty="0" smtClean="0"/>
              <a:t>It creates unnecessary signalling load on the network</a:t>
            </a:r>
          </a:p>
          <a:p>
            <a:pPr lvl="2"/>
            <a:r>
              <a:rPr lang="en-GB" sz="1200" dirty="0" smtClean="0"/>
              <a:t>With low volume MT data most of the traffic will be TAU signalling</a:t>
            </a:r>
          </a:p>
          <a:p>
            <a:pPr lvl="1"/>
            <a:r>
              <a:rPr lang="en-GB" sz="1600" dirty="0" smtClean="0"/>
              <a:t>It consumes battery</a:t>
            </a:r>
          </a:p>
          <a:p>
            <a:pPr lvl="2"/>
            <a:r>
              <a:rPr lang="en-GB" sz="1200" dirty="0" smtClean="0"/>
              <a:t>With low volume MT data most of the battery power will be consumed by TAU signalling</a:t>
            </a:r>
          </a:p>
          <a:p>
            <a:endParaRPr lang="en-GB" sz="2000" dirty="0"/>
          </a:p>
          <a:p>
            <a:r>
              <a:rPr lang="en-GB" sz="2000" dirty="0"/>
              <a:t>SGW buffering may also interfere with e2e retransmission timers</a:t>
            </a:r>
          </a:p>
          <a:p>
            <a:pPr lvl="1"/>
            <a:r>
              <a:rPr lang="en-GB" sz="1600" dirty="0" smtClean="0"/>
              <a:t>Unless 3</a:t>
            </a:r>
            <a:r>
              <a:rPr lang="en-GB" sz="1600" baseline="30000" dirty="0" smtClean="0"/>
              <a:t>rd</a:t>
            </a:r>
            <a:r>
              <a:rPr lang="en-GB" sz="1600" dirty="0" smtClean="0"/>
              <a:t> party ASs are provided with information on the UE unavailability, they will likely perform retransmissions, making the SGW buffer multiple copies of the same packet</a:t>
            </a:r>
          </a:p>
          <a:p>
            <a:pPr marL="457200" lvl="1" indent="0">
              <a:buNone/>
            </a:pPr>
            <a:endParaRPr lang="en-GB" sz="1600" dirty="0" smtClean="0"/>
          </a:p>
          <a:p>
            <a:r>
              <a:rPr lang="en-GB" sz="2000" dirty="0" smtClean="0"/>
              <a:t>Handing DL data from multiple applications with different delay characteristics</a:t>
            </a:r>
            <a:endParaRPr lang="en-GB" sz="2000" dirty="0"/>
          </a:p>
          <a:p>
            <a:pPr lvl="1"/>
            <a:r>
              <a:rPr lang="en-GB" sz="1600" dirty="0" smtClean="0"/>
              <a:t>S-GW needs to apply different logic for each application buffering or else buffering would not be efficient. </a:t>
            </a:r>
            <a:endParaRPr lang="en-GB" sz="1600" dirty="0"/>
          </a:p>
          <a:p>
            <a:pPr lvl="1"/>
            <a:endParaRPr lang="en-GB" sz="1600"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4083333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What about </a:t>
            </a:r>
            <a:r>
              <a:rPr lang="en-US" dirty="0" err="1" smtClean="0"/>
              <a:t>eDRX</a:t>
            </a:r>
            <a:r>
              <a:rPr lang="en-US" dirty="0" smtClean="0"/>
              <a:t>? (1/2)</a:t>
            </a:r>
            <a:endParaRPr lang="en-US" dirty="0"/>
          </a:p>
        </p:txBody>
      </p:sp>
      <p:sp>
        <p:nvSpPr>
          <p:cNvPr id="3" name="Content Placeholder 2"/>
          <p:cNvSpPr>
            <a:spLocks noGrp="1"/>
          </p:cNvSpPr>
          <p:nvPr>
            <p:ph idx="1"/>
          </p:nvPr>
        </p:nvSpPr>
        <p:spPr>
          <a:xfrm>
            <a:off x="6804248" y="1268760"/>
            <a:ext cx="2160240" cy="5184576"/>
          </a:xfrm>
        </p:spPr>
        <p:txBody>
          <a:bodyPr>
            <a:normAutofit/>
          </a:bodyPr>
          <a:lstStyle/>
          <a:p>
            <a:r>
              <a:rPr lang="en-GB" sz="2000" dirty="0" smtClean="0"/>
              <a:t>When used with </a:t>
            </a:r>
            <a:r>
              <a:rPr lang="en-GB" sz="2000" b="1" dirty="0" err="1" smtClean="0">
                <a:solidFill>
                  <a:srgbClr val="FF0000"/>
                </a:solidFill>
              </a:rPr>
              <a:t>eDRX</a:t>
            </a:r>
            <a:r>
              <a:rPr lang="en-GB" sz="2000" dirty="0" smtClean="0">
                <a:solidFill>
                  <a:srgbClr val="FF0000"/>
                </a:solidFill>
              </a:rPr>
              <a:t> </a:t>
            </a:r>
            <a:r>
              <a:rPr lang="en-GB" sz="2000" dirty="0" smtClean="0"/>
              <a:t>(</a:t>
            </a:r>
            <a:r>
              <a:rPr lang="en-GB" sz="2000" b="1" dirty="0" smtClean="0">
                <a:solidFill>
                  <a:srgbClr val="FF0000"/>
                </a:solidFill>
              </a:rPr>
              <a:t>step 6a</a:t>
            </a:r>
            <a:r>
              <a:rPr lang="en-GB" sz="2000" dirty="0" smtClean="0"/>
              <a:t>), SGW buffering relies on </a:t>
            </a:r>
            <a:r>
              <a:rPr lang="en-GB" sz="2000" u="sng" dirty="0" smtClean="0"/>
              <a:t>storing of the S1 Paging message in the </a:t>
            </a:r>
            <a:r>
              <a:rPr lang="en-GB" sz="2000" u="sng" dirty="0" err="1" smtClean="0"/>
              <a:t>eNB</a:t>
            </a:r>
            <a:r>
              <a:rPr lang="en-GB" sz="2000" dirty="0" smtClean="0"/>
              <a:t> </a:t>
            </a:r>
            <a:r>
              <a:rPr lang="en-GB" sz="2000" dirty="0" smtClean="0"/>
              <a:t>(steps </a:t>
            </a:r>
            <a:r>
              <a:rPr lang="en-GB" sz="2000" b="1" dirty="0" smtClean="0">
                <a:solidFill>
                  <a:srgbClr val="FF0000"/>
                </a:solidFill>
              </a:rPr>
              <a:t>6.a.1; 6.a.2</a:t>
            </a:r>
            <a:r>
              <a:rPr lang="en-GB" sz="2000" dirty="0" smtClean="0"/>
              <a:t>) for </a:t>
            </a:r>
            <a:r>
              <a:rPr lang="en-GB" sz="2000" dirty="0" smtClean="0"/>
              <a:t>a long period of </a:t>
            </a:r>
            <a:r>
              <a:rPr lang="en-GB" sz="2000" dirty="0" smtClean="0"/>
              <a:t>time</a:t>
            </a:r>
          </a:p>
          <a:p>
            <a:r>
              <a:rPr lang="en-GB" sz="2000" dirty="0" smtClean="0"/>
              <a:t>Potential delay </a:t>
            </a:r>
            <a:r>
              <a:rPr lang="en-GB" sz="2000" dirty="0" smtClean="0"/>
              <a:t>up </a:t>
            </a:r>
            <a:r>
              <a:rPr lang="en-GB" sz="2000" dirty="0" smtClean="0"/>
              <a:t>to several </a:t>
            </a:r>
            <a:r>
              <a:rPr lang="en-GB" sz="2000" dirty="0" smtClean="0"/>
              <a:t>minutes!</a:t>
            </a:r>
            <a:endParaRPr lang="en-GB" sz="2000"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4138069605"/>
              </p:ext>
            </p:extLst>
          </p:nvPr>
        </p:nvGraphicFramePr>
        <p:xfrm>
          <a:off x="115888" y="1201738"/>
          <a:ext cx="6704012" cy="4910137"/>
        </p:xfrm>
        <a:graphic>
          <a:graphicData uri="http://schemas.openxmlformats.org/presentationml/2006/ole">
            <mc:AlternateContent xmlns:mc="http://schemas.openxmlformats.org/markup-compatibility/2006">
              <mc:Choice xmlns:v="urn:schemas-microsoft-com:vml" Requires="v">
                <p:oleObj spid="_x0000_s2089" name="Picture" r:id="rId3" imgW="5933520" imgH="4339080" progId="Word.Picture.8">
                  <p:embed/>
                </p:oleObj>
              </mc:Choice>
              <mc:Fallback>
                <p:oleObj name="Picture" r:id="rId3" imgW="5933520" imgH="4339080" progId="Word.Picture.8">
                  <p:embed/>
                  <p:pic>
                    <p:nvPicPr>
                      <p:cNvPr id="0" name=""/>
                      <p:cNvPicPr>
                        <a:picLocks noChangeAspect="1" noChangeArrowheads="1"/>
                      </p:cNvPicPr>
                      <p:nvPr/>
                    </p:nvPicPr>
                    <p:blipFill>
                      <a:blip r:embed="rId4"/>
                      <a:srcRect/>
                      <a:stretch>
                        <a:fillRect/>
                      </a:stretch>
                    </p:blipFill>
                    <p:spPr bwMode="auto">
                      <a:xfrm>
                        <a:off x="115888" y="1201738"/>
                        <a:ext cx="6704012" cy="4910137"/>
                      </a:xfrm>
                      <a:prstGeom prst="rect">
                        <a:avLst/>
                      </a:prstGeom>
                      <a:noFill/>
                    </p:spPr>
                  </p:pic>
                </p:oleObj>
              </mc:Fallback>
            </mc:AlternateContent>
          </a:graphicData>
        </a:graphic>
      </p:graphicFrame>
    </p:spTree>
    <p:extLst>
      <p:ext uri="{BB962C8B-B14F-4D97-AF65-F5344CB8AC3E}">
        <p14:creationId xmlns:p14="http://schemas.microsoft.com/office/powerpoint/2010/main" val="1429368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What about </a:t>
            </a:r>
            <a:r>
              <a:rPr lang="en-US" dirty="0" err="1" smtClean="0"/>
              <a:t>eDRX</a:t>
            </a:r>
            <a:r>
              <a:rPr lang="en-US" dirty="0" smtClean="0"/>
              <a:t>? (2/2)</a:t>
            </a:r>
            <a:endParaRPr lang="en-US" dirty="0"/>
          </a:p>
        </p:txBody>
      </p:sp>
      <p:sp>
        <p:nvSpPr>
          <p:cNvPr id="3" name="Content Placeholder 2"/>
          <p:cNvSpPr>
            <a:spLocks noGrp="1"/>
          </p:cNvSpPr>
          <p:nvPr>
            <p:ph idx="1"/>
          </p:nvPr>
        </p:nvSpPr>
        <p:spPr>
          <a:xfrm>
            <a:off x="683568" y="1268760"/>
            <a:ext cx="8280920" cy="5184576"/>
          </a:xfrm>
        </p:spPr>
        <p:txBody>
          <a:bodyPr>
            <a:normAutofit/>
          </a:bodyPr>
          <a:lstStyle/>
          <a:p>
            <a:r>
              <a:rPr lang="en-GB" sz="2000" dirty="0" smtClean="0"/>
              <a:t>DRX today is designed in such a way that there is only one Paging Occasion (PO) within a DRX cycle</a:t>
            </a:r>
          </a:p>
          <a:p>
            <a:r>
              <a:rPr lang="en-GB" sz="2000" dirty="0" smtClean="0"/>
              <a:t>It is possible for UE to miss the PO</a:t>
            </a:r>
          </a:p>
          <a:p>
            <a:pPr lvl="1"/>
            <a:r>
              <a:rPr lang="en-GB" sz="1600" dirty="0" smtClean="0"/>
              <a:t>E.g. due to frame timing or SFN numbering not being aligned between cells</a:t>
            </a:r>
          </a:p>
          <a:p>
            <a:r>
              <a:rPr lang="en-GB" sz="2000" dirty="0" smtClean="0"/>
              <a:t>With today’s DRX, missing a PO is not dramatic as UE can be paged again shortly afterwards (e.g. after 2.56s in the worst case, 2.56s being the max Idle mode DRX value today)</a:t>
            </a:r>
          </a:p>
          <a:p>
            <a:r>
              <a:rPr lang="en-GB" sz="2000" dirty="0" smtClean="0"/>
              <a:t>With the expected </a:t>
            </a:r>
            <a:r>
              <a:rPr lang="en-GB" sz="2000" dirty="0" err="1" smtClean="0"/>
              <a:t>eDRX</a:t>
            </a:r>
            <a:r>
              <a:rPr lang="en-GB" sz="2000" dirty="0" smtClean="0"/>
              <a:t> values (e.g. 10 minutes) missing a PO becomes a reliability issue</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429368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4025" y="305071"/>
            <a:ext cx="8229600" cy="478699"/>
          </a:xfrm>
        </p:spPr>
        <p:txBody>
          <a:bodyPr>
            <a:normAutofit fontScale="90000"/>
          </a:bodyPr>
          <a:lstStyle/>
          <a:p>
            <a:r>
              <a:rPr lang="en-US" dirty="0" smtClean="0"/>
              <a:t>MT data with enhanced PSM (</a:t>
            </a:r>
            <a:r>
              <a:rPr lang="en-US" dirty="0" err="1" smtClean="0"/>
              <a:t>ePSM</a:t>
            </a:r>
            <a:r>
              <a:rPr lang="en-US" dirty="0" smtClean="0"/>
              <a:t>)</a:t>
            </a:r>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466563071"/>
              </p:ext>
            </p:extLst>
          </p:nvPr>
        </p:nvGraphicFramePr>
        <p:xfrm>
          <a:off x="-130175" y="822325"/>
          <a:ext cx="9282113" cy="4978400"/>
        </p:xfrm>
        <a:graphic>
          <a:graphicData uri="http://schemas.openxmlformats.org/presentationml/2006/ole">
            <mc:AlternateContent xmlns:mc="http://schemas.openxmlformats.org/markup-compatibility/2006">
              <mc:Choice xmlns:v="urn:schemas-microsoft-com:vml" Requires="v">
                <p:oleObj spid="_x0000_s3102" name="Visio" r:id="rId4" imgW="8639188" imgH="4543522" progId="Visio.Drawing.11">
                  <p:embed/>
                </p:oleObj>
              </mc:Choice>
              <mc:Fallback>
                <p:oleObj name="Visio" r:id="rId4" imgW="8639188" imgH="4543522" progId="Visio.Drawing.11">
                  <p:embed/>
                  <p:pic>
                    <p:nvPicPr>
                      <p:cNvPr id="0" name=""/>
                      <p:cNvPicPr>
                        <a:picLocks noChangeAspect="1" noChangeArrowheads="1"/>
                      </p:cNvPicPr>
                      <p:nvPr/>
                    </p:nvPicPr>
                    <p:blipFill>
                      <a:blip r:embed="rId5"/>
                      <a:srcRect/>
                      <a:stretch>
                        <a:fillRect/>
                      </a:stretch>
                    </p:blipFill>
                    <p:spPr bwMode="auto">
                      <a:xfrm>
                        <a:off x="-130175" y="822325"/>
                        <a:ext cx="9282113" cy="4978400"/>
                      </a:xfrm>
                      <a:prstGeom prst="rect">
                        <a:avLst/>
                      </a:prstGeom>
                      <a:noFill/>
                    </p:spPr>
                  </p:pic>
                </p:oleObj>
              </mc:Fallback>
            </mc:AlternateContent>
          </a:graphicData>
        </a:graphic>
      </p:graphicFrame>
      <p:sp>
        <p:nvSpPr>
          <p:cNvPr id="8" name="Content Placeholder 7"/>
          <p:cNvSpPr>
            <a:spLocks noGrp="1"/>
          </p:cNvSpPr>
          <p:nvPr>
            <p:ph sz="quarter" idx="11"/>
          </p:nvPr>
        </p:nvSpPr>
        <p:spPr>
          <a:xfrm>
            <a:off x="454025" y="5656216"/>
            <a:ext cx="8231188" cy="294833"/>
          </a:xfrm>
        </p:spPr>
        <p:txBody>
          <a:bodyPr/>
          <a:lstStyle/>
          <a:p>
            <a:r>
              <a:rPr lang="en-GB" sz="1400" dirty="0" smtClean="0"/>
              <a:t>It is assumed that step 6 occurs while the background (Ti + </a:t>
            </a:r>
            <a:r>
              <a:rPr lang="en-GB" sz="1400" dirty="0" err="1" smtClean="0"/>
              <a:t>Tp</a:t>
            </a:r>
            <a:r>
              <a:rPr lang="en-GB" sz="1400" dirty="0" smtClean="0"/>
              <a:t>) cycle was in Idle mode</a:t>
            </a:r>
            <a:endParaRPr lang="en-GB" sz="1400" dirty="0"/>
          </a:p>
        </p:txBody>
      </p:sp>
    </p:spTree>
    <p:extLst>
      <p:ext uri="{BB962C8B-B14F-4D97-AF65-F5344CB8AC3E}">
        <p14:creationId xmlns:p14="http://schemas.microsoft.com/office/powerpoint/2010/main" val="736929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3600" dirty="0" smtClean="0"/>
              <a:t>Why is </a:t>
            </a:r>
            <a:r>
              <a:rPr lang="en-US" sz="3600" dirty="0" err="1" smtClean="0"/>
              <a:t>ePSM</a:t>
            </a:r>
            <a:r>
              <a:rPr lang="en-US" sz="3600" dirty="0" smtClean="0"/>
              <a:t> good for </a:t>
            </a:r>
            <a:r>
              <a:rPr lang="en-US" sz="3600" dirty="0" err="1" smtClean="0"/>
              <a:t>FS_HLCom</a:t>
            </a:r>
            <a:r>
              <a:rPr lang="en-US" sz="3600" dirty="0" smtClean="0"/>
              <a:t>? (1/2)</a:t>
            </a:r>
            <a:endParaRPr lang="en-US" sz="3600" dirty="0"/>
          </a:p>
        </p:txBody>
      </p:sp>
      <p:sp>
        <p:nvSpPr>
          <p:cNvPr id="3" name="Content Placeholder 2"/>
          <p:cNvSpPr>
            <a:spLocks noGrp="1"/>
          </p:cNvSpPr>
          <p:nvPr>
            <p:ph idx="1"/>
          </p:nvPr>
        </p:nvSpPr>
        <p:spPr>
          <a:xfrm>
            <a:off x="683568" y="1124744"/>
            <a:ext cx="8280920" cy="5328592"/>
          </a:xfrm>
        </p:spPr>
        <p:txBody>
          <a:bodyPr>
            <a:noAutofit/>
          </a:bodyPr>
          <a:lstStyle/>
          <a:p>
            <a:r>
              <a:rPr lang="en-GB" sz="1800" dirty="0" smtClean="0"/>
              <a:t>The </a:t>
            </a:r>
            <a:r>
              <a:rPr lang="en-GB" sz="1800" dirty="0" err="1" smtClean="0"/>
              <a:t>FS_HLCom</a:t>
            </a:r>
            <a:r>
              <a:rPr lang="en-GB" sz="1800" dirty="0" smtClean="0"/>
              <a:t> WID (SP-140635) states the following objective</a:t>
            </a:r>
          </a:p>
          <a:p>
            <a:pPr lvl="1" hangingPunct="0"/>
            <a:r>
              <a:rPr lang="en-GB" sz="1600" dirty="0"/>
              <a:t>In addressing the above, </a:t>
            </a:r>
            <a:r>
              <a:rPr lang="en-US" sz="1600" dirty="0"/>
              <a:t>the </a:t>
            </a:r>
            <a:r>
              <a:rPr lang="en-GB" sz="1600" dirty="0"/>
              <a:t>following problem will be studied:</a:t>
            </a:r>
          </a:p>
          <a:p>
            <a:pPr lvl="2" hangingPunct="0"/>
            <a:r>
              <a:rPr lang="en-GB" sz="1200" dirty="0">
                <a:solidFill>
                  <a:schemeClr val="accent6"/>
                </a:solidFill>
              </a:rPr>
              <a:t>Downlink access for devices that are not reachable for a long period </a:t>
            </a:r>
            <a:r>
              <a:rPr lang="en-GB" sz="1200" dirty="0"/>
              <a:t>and the problems associated with such devices (e.g. </a:t>
            </a:r>
            <a:r>
              <a:rPr lang="en-GB" sz="1200" dirty="0">
                <a:solidFill>
                  <a:srgbClr val="FF0000"/>
                </a:solidFill>
              </a:rPr>
              <a:t>packet discard when the UE sleeps</a:t>
            </a:r>
            <a:r>
              <a:rPr lang="en-GB" sz="1200" dirty="0"/>
              <a:t>, </a:t>
            </a:r>
            <a:r>
              <a:rPr lang="en-GB" sz="1200" dirty="0">
                <a:solidFill>
                  <a:schemeClr val="tx2"/>
                </a:solidFill>
              </a:rPr>
              <a:t>frequent retransmissions</a:t>
            </a:r>
            <a:r>
              <a:rPr lang="en-GB" sz="1200" dirty="0"/>
              <a:t>, </a:t>
            </a:r>
            <a:r>
              <a:rPr lang="en-GB" sz="1200" dirty="0">
                <a:solidFill>
                  <a:schemeClr val="accent2"/>
                </a:solidFill>
              </a:rPr>
              <a:t>load on the CN network</a:t>
            </a:r>
            <a:r>
              <a:rPr lang="en-GB" sz="1200" dirty="0"/>
              <a:t>, </a:t>
            </a:r>
            <a:r>
              <a:rPr lang="en-GB" sz="1200" dirty="0">
                <a:solidFill>
                  <a:schemeClr val="accent4"/>
                </a:solidFill>
              </a:rPr>
              <a:t>waste of radio resources and UE power </a:t>
            </a:r>
            <a:r>
              <a:rPr lang="en-GB" sz="1200" dirty="0"/>
              <a:t>when the network unnecessarily conveys retransmit packets, </a:t>
            </a:r>
            <a:r>
              <a:rPr lang="en-GB" sz="1200" dirty="0" err="1"/>
              <a:t>etc</a:t>
            </a:r>
            <a:r>
              <a:rPr lang="en-GB" sz="1200" dirty="0"/>
              <a:t>). This study may propose and evaluate enhancements to the 3GPP system. Depending on conclusions, the study </a:t>
            </a:r>
            <a:r>
              <a:rPr lang="en-GB" sz="1200" dirty="0">
                <a:solidFill>
                  <a:schemeClr val="accent3">
                    <a:lumMod val="50000"/>
                  </a:schemeClr>
                </a:solidFill>
              </a:rPr>
              <a:t>may also propose 3GPP enablers to be used by the service layer </a:t>
            </a:r>
            <a:r>
              <a:rPr lang="en-GB" sz="1200" dirty="0"/>
              <a:t>e.g. defined by other SDOs for downlink access to devices that are not reachable for a long period. </a:t>
            </a:r>
          </a:p>
          <a:p>
            <a:pPr hangingPunct="0"/>
            <a:r>
              <a:rPr lang="en-GB" sz="1800" b="1" dirty="0">
                <a:solidFill>
                  <a:schemeClr val="accent6"/>
                </a:solidFill>
              </a:rPr>
              <a:t>Downlink access for devices that are not reachable for a long period</a:t>
            </a:r>
            <a:r>
              <a:rPr lang="en-GB" sz="1800" dirty="0" smtClean="0"/>
              <a:t>: By </a:t>
            </a:r>
            <a:r>
              <a:rPr lang="en-GB" sz="1800" dirty="0"/>
              <a:t>tuning the intervals during which UE is reachable (</a:t>
            </a:r>
            <a:r>
              <a:rPr lang="en-GB" sz="1800" dirty="0" err="1"/>
              <a:t>Ti</a:t>
            </a:r>
            <a:r>
              <a:rPr lang="en-GB" sz="1800" dirty="0"/>
              <a:t>) or non-reachable (</a:t>
            </a:r>
            <a:r>
              <a:rPr lang="en-GB" sz="1800" dirty="0" err="1"/>
              <a:t>Tp</a:t>
            </a:r>
            <a:r>
              <a:rPr lang="en-GB" sz="1800" dirty="0"/>
              <a:t>), the UE can be brought out of power saving mode often enough to support MT data that have maximum delay delivery requirements without compromising the battery savings enabled by </a:t>
            </a:r>
            <a:r>
              <a:rPr lang="en-GB" sz="1800" dirty="0" smtClean="0"/>
              <a:t>PSM</a:t>
            </a:r>
            <a:endParaRPr lang="en-GB" sz="1800" dirty="0"/>
          </a:p>
          <a:p>
            <a:pPr hangingPunct="0"/>
            <a:r>
              <a:rPr lang="en-GB" sz="1800" b="1" dirty="0">
                <a:solidFill>
                  <a:srgbClr val="FF0000"/>
                </a:solidFill>
              </a:rPr>
              <a:t>Packet discard when the UE sleeps</a:t>
            </a:r>
            <a:r>
              <a:rPr lang="en-GB" sz="1800" dirty="0"/>
              <a:t>: packet discarding with </a:t>
            </a:r>
            <a:r>
              <a:rPr lang="en-GB" sz="1800" dirty="0" err="1"/>
              <a:t>ePSM</a:t>
            </a:r>
            <a:r>
              <a:rPr lang="en-GB" sz="1800" dirty="0"/>
              <a:t> is avoided because the 3</a:t>
            </a:r>
            <a:r>
              <a:rPr lang="en-GB" sz="1800" baseline="30000" dirty="0"/>
              <a:t>rd</a:t>
            </a:r>
            <a:r>
              <a:rPr lang="en-GB" sz="1800" dirty="0"/>
              <a:t> party App Servers knows the description of the </a:t>
            </a:r>
            <a:r>
              <a:rPr lang="en-GB" sz="1800" dirty="0" err="1"/>
              <a:t>ePSM</a:t>
            </a:r>
            <a:r>
              <a:rPr lang="en-GB" sz="1800" dirty="0"/>
              <a:t> cycle and therefore always know when to initiate MT </a:t>
            </a:r>
            <a:r>
              <a:rPr lang="en-GB" sz="1800" dirty="0" smtClean="0"/>
              <a:t>data</a:t>
            </a:r>
            <a:endParaRPr lang="en-GB" sz="1800" dirty="0"/>
          </a:p>
          <a:p>
            <a:pPr hangingPunct="0"/>
            <a:r>
              <a:rPr lang="en-GB" sz="1800" b="1" dirty="0">
                <a:solidFill>
                  <a:schemeClr val="accent1"/>
                </a:solidFill>
              </a:rPr>
              <a:t>Frequent retransmissions</a:t>
            </a:r>
            <a:r>
              <a:rPr lang="en-GB" sz="1800" dirty="0"/>
              <a:t>: with </a:t>
            </a:r>
            <a:r>
              <a:rPr lang="en-GB" sz="1800" dirty="0" err="1"/>
              <a:t>ePSM</a:t>
            </a:r>
            <a:r>
              <a:rPr lang="en-GB" sz="1800" dirty="0"/>
              <a:t> there are no retransmissions because the buffering is pushed up to the data source (i.e. the App Server</a:t>
            </a:r>
            <a:r>
              <a:rPr lang="en-GB" sz="1800" dirty="0" smtClean="0"/>
              <a:t>)</a:t>
            </a:r>
            <a:endParaRPr lang="en-GB" sz="18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093401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3172</TotalTime>
  <Words>1833</Words>
  <Application>Microsoft Office PowerPoint</Application>
  <PresentationFormat>On-screen Show (4:3)</PresentationFormat>
  <Paragraphs>206</Paragraphs>
  <Slides>21</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24" baseType="lpstr">
      <vt:lpstr>Office Theme</vt:lpstr>
      <vt:lpstr>Microsoft Word Picture</vt:lpstr>
      <vt:lpstr>Visio</vt:lpstr>
      <vt:lpstr>FS_HLCOM conclusion</vt:lpstr>
      <vt:lpstr>Discussion</vt:lpstr>
      <vt:lpstr>Intermediate conclusion</vt:lpstr>
      <vt:lpstr>Why isn’t SGW good enough? (1/2)</vt:lpstr>
      <vt:lpstr>Why isn’t SGW good enough? (2/2)</vt:lpstr>
      <vt:lpstr>What about eDRX? (1/2)</vt:lpstr>
      <vt:lpstr>What about eDRX? (2/2)</vt:lpstr>
      <vt:lpstr>MT data with enhanced PSM (ePSM)</vt:lpstr>
      <vt:lpstr>Why is ePSM good for FS_HLCom? (1/2)</vt:lpstr>
      <vt:lpstr>Why is ePSM good for FS_HLCom? (2/2)</vt:lpstr>
      <vt:lpstr>How does ePSM relate to eDRX?</vt:lpstr>
      <vt:lpstr>How does ePSM impact the system?</vt:lpstr>
      <vt:lpstr>Final conclusion</vt:lpstr>
      <vt:lpstr>Backup (all slides based on the Rapporteur’s conf call presentation)</vt:lpstr>
      <vt:lpstr>Solution 2 – “DL data buffering in SGW/Gn-SGSN”</vt:lpstr>
      <vt:lpstr>Solution 5 – “DL data buffering in SGW with SCS/AS Assistance”</vt:lpstr>
      <vt:lpstr>Solution 6 – “PPD based data storage and delivery of high latency data”</vt:lpstr>
      <vt:lpstr>Solution 3 – “Reusing MONTE solution”</vt:lpstr>
      <vt:lpstr>Solution 4 – “Availability Notification after DDN Failure”</vt:lpstr>
      <vt:lpstr>Solution 8 – “Enhanced Power Saving Mode (ePSM)”</vt:lpstr>
      <vt:lpstr>Thank You</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FS_HLCOM conference call  Jan 14th 2015</dc:title>
  <dc:creator>Ericsson_user1</dc:creator>
  <cp:lastModifiedBy>intel user</cp:lastModifiedBy>
  <cp:revision>88</cp:revision>
  <dcterms:created xsi:type="dcterms:W3CDTF">2015-01-14T08:47:42Z</dcterms:created>
  <dcterms:modified xsi:type="dcterms:W3CDTF">2015-04-07T13:41:42Z</dcterms:modified>
</cp:coreProperties>
</file>