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5" r:id="rId2"/>
    <p:sldId id="276" r:id="rId3"/>
    <p:sldId id="277" r:id="rId4"/>
    <p:sldId id="281" r:id="rId5"/>
    <p:sldId id="273" r:id="rId6"/>
    <p:sldId id="280" r:id="rId7"/>
    <p:sldId id="274" r:id="rId8"/>
    <p:sldId id="278" r:id="rId9"/>
    <p:sldId id="279" r:id="rId10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504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6DFE2E3-0078-4A51-B13F-E19D0BC1CA7B}" type="datetimeFigureOut">
              <a:rPr lang="ja-JP" altLang="en-US"/>
              <a:pPr>
                <a:defRPr/>
              </a:pPr>
              <a:t>1/20/15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 smtClean="0"/>
              <a:t>マスター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9E3B736-44E3-432A-8428-3F430798148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71503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05BF2-5E2E-424A-B40C-3E767FAFC5E8}" type="datetime1">
              <a:rPr lang="ja-JP" altLang="en-US"/>
              <a:pPr>
                <a:defRPr/>
              </a:pPr>
              <a:t>1/20/15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A62EF-8824-4000-902D-AEFCD1BC67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34649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55493-66D6-451D-A502-75789F0D75B2}" type="datetime1">
              <a:rPr lang="ja-JP" altLang="en-US"/>
              <a:pPr>
                <a:defRPr/>
              </a:pPr>
              <a:t>1/20/15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5D1D9-1448-45DC-B96B-F5E860DDAD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90384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0DBB5-5FAD-4B71-B280-2268386D03CA}" type="datetime1">
              <a:rPr lang="ja-JP" altLang="en-US"/>
              <a:pPr>
                <a:defRPr/>
              </a:pPr>
              <a:t>1/20/15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3574C-A954-41C3-9DEB-69F0603F10D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86283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2443B-983E-4442-8513-578E4907CAD1}" type="datetime1">
              <a:rPr lang="ja-JP" altLang="en-US"/>
              <a:pPr>
                <a:defRPr/>
              </a:pPr>
              <a:t>1/20/15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0F179-3B52-4E3F-A923-2B007DA7D53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91477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ADECC-5AE1-45A9-BC00-B6E2994D5100}" type="datetime1">
              <a:rPr lang="ja-JP" altLang="en-US"/>
              <a:pPr>
                <a:defRPr/>
              </a:pPr>
              <a:t>1/20/15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925FC-4936-4C09-8DFB-800AEE673FC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4943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0EF16-8ACA-4C50-B8EE-4A8B1E16D7C3}" type="datetime1">
              <a:rPr lang="ja-JP" altLang="en-US"/>
              <a:pPr>
                <a:defRPr/>
              </a:pPr>
              <a:t>1/20/15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A9B6E-27C7-4583-AB6C-6E916BD1FC6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514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6B8E4-F012-4EF0-8439-C03194360377}" type="datetime1">
              <a:rPr lang="ja-JP" altLang="en-US"/>
              <a:pPr>
                <a:defRPr/>
              </a:pPr>
              <a:t>1/20/15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18CBF-E49E-4EF5-A9BD-2AEE7511762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332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35A09-1F39-4332-8724-C2C4CDE8DB70}" type="datetime1">
              <a:rPr lang="ja-JP" altLang="en-US"/>
              <a:pPr>
                <a:defRPr/>
              </a:pPr>
              <a:t>1/20/15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DA14B-615B-480B-BB0E-EF39FDFA742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45698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10EA1-F05D-45DD-BF60-80A74053165B}" type="datetime1">
              <a:rPr lang="ja-JP" altLang="en-US"/>
              <a:pPr>
                <a:defRPr/>
              </a:pPr>
              <a:t>1/20/15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2AEA1-EAB1-40FA-AFCB-941F3DB0ECE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65262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EC044-94A9-4653-805F-2300BC38D44F}" type="datetime1">
              <a:rPr lang="ja-JP" altLang="en-US"/>
              <a:pPr>
                <a:defRPr/>
              </a:pPr>
              <a:t>1/20/15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95FFD-A6F5-46A7-9EC5-11FA06F5DB5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17462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264EA-989E-4074-8F7C-439DCF92A457}" type="datetime1">
              <a:rPr lang="ja-JP" altLang="en-US"/>
              <a:pPr>
                <a:defRPr/>
              </a:pPr>
              <a:t>1/20/15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C0249-BC06-43E0-A178-90CFE42A28C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61892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218C3F1-F249-46BF-8232-32F366664AF3}" type="datetime1">
              <a:rPr lang="ja-JP" altLang="en-US"/>
              <a:pPr>
                <a:defRPr/>
              </a:pPr>
              <a:t>1/20/15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4C8D63F-DB08-4C8F-9B4C-DBAD54BE10A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jp/url?sa=i&amp;rct=j&amp;q=&amp;esrc=s&amp;frm=1&amp;source=images&amp;cd=&amp;cad=rja&amp;uact=8&amp;docid=hhihFKszSqXHmM&amp;tbnid=vDNzQ1hH_n9oSM:&amp;ved=0CAUQjRw&amp;url=http://yaplog.jp/yoshiloeo/archive/413&amp;ei=9aFMU9zeC4_88QXi1IKgBg&amp;bvm=bv.64764171,d.dGI&amp;psig=AFQjCNFTftNjfWkJPgAzIb5XaEXsfqByeA&amp;ust=1397617479766040" TargetMode="Externa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jp/url?sa=i&amp;rct=j&amp;q=&amp;esrc=s&amp;frm=1&amp;source=images&amp;cd=&amp;cad=rja&amp;uact=8&amp;docid=hhihFKszSqXHmM&amp;tbnid=vDNzQ1hH_n9oSM:&amp;ved=0CAUQjRw&amp;url=http://yaplog.jp/yoshiloeo/archive/413&amp;ei=9aFMU9zeC4_88QXi1IKgBg&amp;bvm=bv.64764171,d.dGI&amp;psig=AFQjCNFTftNjfWkJPgAzIb5XaEXsfqByeA&amp;ust=1397617479766040" TargetMode="Externa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jp/url?sa=i&amp;rct=j&amp;q=&amp;esrc=s&amp;frm=1&amp;source=images&amp;cd=&amp;cad=rja&amp;uact=8&amp;docid=hhihFKszSqXHmM&amp;tbnid=vDNzQ1hH_n9oSM:&amp;ved=0CAUQjRw&amp;url=http://yaplog.jp/yoshiloeo/archive/413&amp;ei=9aFMU9zeC4_88QXi1IKgBg&amp;bvm=bv.64764171,d.dGI&amp;psig=AFQjCNFTftNjfWkJPgAzIb5XaEXsfqByeA&amp;ust=1397617479766040" TargetMode="Externa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jp/url?sa=i&amp;rct=j&amp;q=&amp;esrc=s&amp;frm=1&amp;source=images&amp;cd=&amp;cad=rja&amp;uact=8&amp;docid=hhihFKszSqXHmM&amp;tbnid=vDNzQ1hH_n9oSM:&amp;ved=0CAUQjRw&amp;url=http://yaplog.jp/yoshiloeo/archive/413&amp;ei=9aFMU9zeC4_88QXi1IKgBg&amp;bvm=bv.64764171,d.dGI&amp;psig=AFQjCNFTftNjfWkJPgAzIb5XaEXsfqByeA&amp;ust=1397617479766040" TargetMode="Externa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jp/url?sa=i&amp;rct=j&amp;q=&amp;esrc=s&amp;frm=1&amp;source=images&amp;cd=&amp;cad=rja&amp;uact=8&amp;docid=hhihFKszSqXHmM&amp;tbnid=vDNzQ1hH_n9oSM:&amp;ved=0CAUQjRw&amp;url=http://yaplog.jp/yoshiloeo/archive/413&amp;ei=9aFMU9zeC4_88QXi1IKgBg&amp;bvm=bv.64764171,d.dGI&amp;psig=AFQjCNFTftNjfWkJPgAzIb5XaEXsfqByeA&amp;ust=1397617479766040" TargetMode="External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Discussion on </a:t>
            </a:r>
            <a:br>
              <a:rPr kumimoji="1" lang="en-US" altLang="ja-JP" dirty="0" smtClean="0"/>
            </a:br>
            <a:r>
              <a:rPr kumimoji="1" lang="en-US" altLang="ja-JP" dirty="0" smtClean="0"/>
              <a:t>Intra-Décor </a:t>
            </a:r>
            <a:r>
              <a:rPr kumimoji="1" lang="en-US" altLang="ja-JP" dirty="0" smtClean="0"/>
              <a:t>MME Offload</a:t>
            </a:r>
            <a:endParaRPr kumimoji="1" lang="ja-JP" altLang="en-US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30F179-3B52-4E3F-A923-2B007DA7D53D}" type="slidenum">
              <a:rPr lang="ja-JP" altLang="en-US" smtClean="0"/>
              <a:pPr>
                <a:defRPr/>
              </a:pPr>
              <a:t>1</a:t>
            </a:fld>
            <a:endParaRPr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7159836" y="158491"/>
            <a:ext cx="195478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S2-</a:t>
            </a:r>
            <a:r>
              <a:rPr lang="en-US" altLang="ja-JP" sz="3200" dirty="0" smtClean="0"/>
              <a:t>150318</a:t>
            </a:r>
            <a:endParaRPr lang="ja-JP" altLang="en-US" sz="3200" dirty="0"/>
          </a:p>
        </p:txBody>
      </p:sp>
      <p:sp>
        <p:nvSpPr>
          <p:cNvPr id="8" name="正方形/長方形 7"/>
          <p:cNvSpPr/>
          <p:nvPr/>
        </p:nvSpPr>
        <p:spPr>
          <a:xfrm>
            <a:off x="179512" y="158491"/>
            <a:ext cx="597311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TSG SA WG2 #107</a:t>
            </a:r>
          </a:p>
          <a:p>
            <a:r>
              <a:rPr lang="en-US" altLang="ja-JP" sz="3200" dirty="0" smtClean="0"/>
              <a:t>Sorrento, Italy, 26-30 January 2015</a:t>
            </a:r>
            <a:endParaRPr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857435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Problems to be solved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 smtClean="0">
                <a:solidFill>
                  <a:srgbClr val="FF0000"/>
                </a:solidFill>
              </a:rPr>
              <a:t>TAU might access common pool </a:t>
            </a:r>
            <a:r>
              <a:rPr lang="en-US" altLang="ja-JP" sz="2400" dirty="0" smtClean="0"/>
              <a:t>if legacy load balancing TAU is used.</a:t>
            </a:r>
          </a:p>
          <a:p>
            <a:pPr lvl="1"/>
            <a:r>
              <a:rPr kumimoji="1" lang="en-US" altLang="ja-JP" sz="2000" dirty="0" smtClean="0">
                <a:solidFill>
                  <a:srgbClr val="0070C0"/>
                </a:solidFill>
              </a:rPr>
              <a:t>Strongly recommended to steer TAU to MMEs within Décor pool for avoiding signaling impact on common pool.</a:t>
            </a:r>
            <a:endParaRPr kumimoji="1" lang="ja-JP" altLang="en-US" sz="2000" dirty="0">
              <a:solidFill>
                <a:srgbClr val="0070C0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30F179-3B52-4E3F-A923-2B007DA7D53D}" type="slidenum">
              <a:rPr lang="ja-JP" altLang="en-US" smtClean="0"/>
              <a:pPr>
                <a:defRPr/>
              </a:pPr>
              <a:t>2</a:t>
            </a:fld>
            <a:endParaRPr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323850" y="4019550"/>
            <a:ext cx="3095625" cy="460375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Common Pool</a:t>
            </a:r>
            <a:endParaRPr lang="ja-JP" altLang="en-US" dirty="0"/>
          </a:p>
        </p:txBody>
      </p:sp>
      <p:sp>
        <p:nvSpPr>
          <p:cNvPr id="6" name="直方体 5"/>
          <p:cNvSpPr/>
          <p:nvPr/>
        </p:nvSpPr>
        <p:spPr>
          <a:xfrm>
            <a:off x="684213" y="3733800"/>
            <a:ext cx="719137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7" name="直方体 6"/>
          <p:cNvSpPr/>
          <p:nvPr/>
        </p:nvSpPr>
        <p:spPr>
          <a:xfrm>
            <a:off x="1511300" y="3733800"/>
            <a:ext cx="720725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8" name="直方体 7"/>
          <p:cNvSpPr/>
          <p:nvPr/>
        </p:nvSpPr>
        <p:spPr>
          <a:xfrm>
            <a:off x="2411413" y="3733800"/>
            <a:ext cx="720725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grpSp>
        <p:nvGrpSpPr>
          <p:cNvPr id="10" name="グループ化 17"/>
          <p:cNvGrpSpPr>
            <a:grpSpLocks/>
          </p:cNvGrpSpPr>
          <p:nvPr/>
        </p:nvGrpSpPr>
        <p:grpSpPr bwMode="auto">
          <a:xfrm>
            <a:off x="1589088" y="4829175"/>
            <a:ext cx="906462" cy="625475"/>
            <a:chOff x="1876679" y="4887417"/>
            <a:chExt cx="906734" cy="625475"/>
          </a:xfrm>
        </p:grpSpPr>
        <p:pic>
          <p:nvPicPr>
            <p:cNvPr id="11" name="Picture 2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679" y="4887417"/>
              <a:ext cx="419100" cy="62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テキスト ボックス 16"/>
            <p:cNvSpPr txBox="1">
              <a:spLocks noChangeArrowheads="1"/>
            </p:cNvSpPr>
            <p:nvPr/>
          </p:nvSpPr>
          <p:spPr bwMode="auto">
            <a:xfrm>
              <a:off x="2295779" y="5046265"/>
              <a:ext cx="4876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eNB</a:t>
              </a:r>
              <a:endParaRPr lang="ja-JP" altLang="en-US" sz="1400"/>
            </a:p>
          </p:txBody>
        </p:sp>
      </p:grpSp>
      <p:grpSp>
        <p:nvGrpSpPr>
          <p:cNvPr id="13" name="グループ化 19"/>
          <p:cNvGrpSpPr>
            <a:grpSpLocks/>
          </p:cNvGrpSpPr>
          <p:nvPr/>
        </p:nvGrpSpPr>
        <p:grpSpPr bwMode="auto">
          <a:xfrm>
            <a:off x="1544638" y="5894388"/>
            <a:ext cx="850900" cy="508000"/>
            <a:chOff x="1832707" y="5952268"/>
            <a:chExt cx="851320" cy="507045"/>
          </a:xfrm>
        </p:grpSpPr>
        <p:pic>
          <p:nvPicPr>
            <p:cNvPr id="14" name="Picture 75" descr="http://img.yaplog.jp/img/12/pc/y/o/s/yoshiloeo/0/292.jpe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2707" y="5952268"/>
              <a:ext cx="507045" cy="507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テキスト ボックス 18"/>
            <p:cNvSpPr txBox="1">
              <a:spLocks noChangeArrowheads="1"/>
            </p:cNvSpPr>
            <p:nvPr/>
          </p:nvSpPr>
          <p:spPr bwMode="auto">
            <a:xfrm>
              <a:off x="2295779" y="6051901"/>
              <a:ext cx="3882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UE</a:t>
              </a:r>
              <a:endParaRPr lang="ja-JP" altLang="en-US" sz="1400"/>
            </a:p>
          </p:txBody>
        </p:sp>
      </p:grpSp>
      <p:sp>
        <p:nvSpPr>
          <p:cNvPr id="16" name="テキスト ボックス 24"/>
          <p:cNvSpPr txBox="1">
            <a:spLocks noChangeArrowheads="1"/>
          </p:cNvSpPr>
          <p:nvPr/>
        </p:nvSpPr>
        <p:spPr bwMode="auto">
          <a:xfrm>
            <a:off x="215900" y="4506913"/>
            <a:ext cx="13319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1. S1 </a:t>
            </a:r>
            <a:r>
              <a:rPr lang="en-US" altLang="ja-JP" sz="1200" b="1" dirty="0"/>
              <a:t>release (cause: load balancing </a:t>
            </a:r>
            <a:r>
              <a:rPr lang="en-US" altLang="ja-JP" sz="1200" b="1" dirty="0" smtClean="0"/>
              <a:t>TAU</a:t>
            </a:r>
            <a:r>
              <a:rPr lang="ja-JP" altLang="en-US" sz="1200" b="1" dirty="0"/>
              <a:t> </a:t>
            </a:r>
            <a:r>
              <a:rPr lang="en-US" altLang="ja-JP" sz="1200" b="1" dirty="0" smtClean="0"/>
              <a:t>required)</a:t>
            </a:r>
            <a:r>
              <a:rPr lang="ja-JP" altLang="en-US" sz="1200" b="1" dirty="0"/>
              <a:t> </a:t>
            </a:r>
            <a:r>
              <a:rPr lang="en-US" altLang="ja-JP" sz="1200" b="1" dirty="0" smtClean="0"/>
              <a:t>+ RRC </a:t>
            </a:r>
            <a:r>
              <a:rPr lang="en-US" altLang="ja-JP" sz="1200" b="1" dirty="0"/>
              <a:t>conn. release</a:t>
            </a:r>
            <a:endParaRPr lang="ja-JP" altLang="en-US" sz="1200" b="1" dirty="0"/>
          </a:p>
        </p:txBody>
      </p:sp>
      <p:sp>
        <p:nvSpPr>
          <p:cNvPr id="17" name="フリーフォーム 16"/>
          <p:cNvSpPr/>
          <p:nvPr/>
        </p:nvSpPr>
        <p:spPr>
          <a:xfrm>
            <a:off x="1033463" y="4170363"/>
            <a:ext cx="679450" cy="1620837"/>
          </a:xfrm>
          <a:custGeom>
            <a:avLst/>
            <a:gdLst>
              <a:gd name="connsiteX0" fmla="*/ 0 w 679010"/>
              <a:gd name="connsiteY0" fmla="*/ 0 h 1620571"/>
              <a:gd name="connsiteX1" fmla="*/ 552261 w 679010"/>
              <a:gd name="connsiteY1" fmla="*/ 102304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470780 w 679010"/>
              <a:gd name="connsiteY1" fmla="*/ 78765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010" h="1620571">
                <a:moveTo>
                  <a:pt x="0" y="0"/>
                </a:moveTo>
                <a:cubicBezTo>
                  <a:pt x="219546" y="376473"/>
                  <a:pt x="411933" y="589984"/>
                  <a:pt x="525101" y="860079"/>
                </a:cubicBezTo>
                <a:cubicBezTo>
                  <a:pt x="638269" y="1130174"/>
                  <a:pt x="623180" y="1032096"/>
                  <a:pt x="679010" y="1620571"/>
                </a:cubicBezTo>
              </a:path>
            </a:pathLst>
          </a:custGeom>
          <a:noFill/>
          <a:ln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18" name="直線矢印コネクタ 17"/>
          <p:cNvCxnSpPr>
            <a:endCxn id="11" idx="2"/>
          </p:cNvCxnSpPr>
          <p:nvPr/>
        </p:nvCxnSpPr>
        <p:spPr>
          <a:xfrm flipV="1">
            <a:off x="1798638" y="5454650"/>
            <a:ext cx="0" cy="3365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29"/>
          <p:cNvSpPr txBox="1">
            <a:spLocks noChangeArrowheads="1"/>
          </p:cNvSpPr>
          <p:nvPr/>
        </p:nvSpPr>
        <p:spPr bwMode="auto">
          <a:xfrm>
            <a:off x="1811338" y="5518150"/>
            <a:ext cx="20399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2. TAU </a:t>
            </a:r>
            <a:r>
              <a:rPr lang="en-US" altLang="ja-JP" sz="1200" b="1" dirty="0"/>
              <a:t>w/ RRC conn. </a:t>
            </a:r>
            <a:r>
              <a:rPr lang="en-US" altLang="ja-JP" sz="1200" b="1" dirty="0" err="1"/>
              <a:t>estb</a:t>
            </a:r>
            <a:endParaRPr lang="ja-JP" altLang="en-US" sz="1200" b="1" dirty="0"/>
          </a:p>
        </p:txBody>
      </p:sp>
      <p:cxnSp>
        <p:nvCxnSpPr>
          <p:cNvPr id="20" name="直線矢印コネクタ 19"/>
          <p:cNvCxnSpPr>
            <a:stCxn id="11" idx="0"/>
            <a:endCxn id="7" idx="3"/>
          </p:cNvCxnSpPr>
          <p:nvPr/>
        </p:nvCxnSpPr>
        <p:spPr>
          <a:xfrm flipV="1">
            <a:off x="1798638" y="4165600"/>
            <a:ext cx="19050" cy="663575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矢印コネクタ 20"/>
          <p:cNvCxnSpPr>
            <a:stCxn id="11" idx="0"/>
            <a:endCxn id="8" idx="3"/>
          </p:cNvCxnSpPr>
          <p:nvPr/>
        </p:nvCxnSpPr>
        <p:spPr>
          <a:xfrm flipV="1">
            <a:off x="1798638" y="4165600"/>
            <a:ext cx="919162" cy="663575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36"/>
          <p:cNvSpPr txBox="1">
            <a:spLocks noChangeArrowheads="1"/>
          </p:cNvSpPr>
          <p:nvPr/>
        </p:nvSpPr>
        <p:spPr bwMode="auto">
          <a:xfrm>
            <a:off x="2159000" y="4479925"/>
            <a:ext cx="1765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3. MME selection from all MMEs</a:t>
            </a:r>
          </a:p>
        </p:txBody>
      </p:sp>
      <p:sp>
        <p:nvSpPr>
          <p:cNvPr id="23" name="正方形/長方形 22"/>
          <p:cNvSpPr/>
          <p:nvPr/>
        </p:nvSpPr>
        <p:spPr>
          <a:xfrm>
            <a:off x="107950" y="3298825"/>
            <a:ext cx="3816350" cy="31686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4" name="テキスト ボックス 38"/>
          <p:cNvSpPr txBox="1">
            <a:spLocks noChangeArrowheads="1"/>
          </p:cNvSpPr>
          <p:nvPr/>
        </p:nvSpPr>
        <p:spPr bwMode="auto">
          <a:xfrm>
            <a:off x="301625" y="3141663"/>
            <a:ext cx="2430463" cy="3381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600"/>
              <a:t>Normal load balancing TAU</a:t>
            </a:r>
            <a:endParaRPr lang="ja-JP" altLang="en-US" sz="1600"/>
          </a:p>
        </p:txBody>
      </p:sp>
      <p:sp>
        <p:nvSpPr>
          <p:cNvPr id="25" name="円/楕円 24"/>
          <p:cNvSpPr/>
          <p:nvPr/>
        </p:nvSpPr>
        <p:spPr>
          <a:xfrm>
            <a:off x="4176713" y="4019550"/>
            <a:ext cx="2808287" cy="460375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Common Pool</a:t>
            </a:r>
            <a:endParaRPr lang="ja-JP" altLang="en-US" dirty="0"/>
          </a:p>
        </p:txBody>
      </p:sp>
      <p:sp>
        <p:nvSpPr>
          <p:cNvPr id="26" name="直方体 25"/>
          <p:cNvSpPr/>
          <p:nvPr/>
        </p:nvSpPr>
        <p:spPr>
          <a:xfrm>
            <a:off x="4392613" y="3733800"/>
            <a:ext cx="719137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27" name="直方体 26"/>
          <p:cNvSpPr/>
          <p:nvPr/>
        </p:nvSpPr>
        <p:spPr>
          <a:xfrm>
            <a:off x="5219700" y="3733800"/>
            <a:ext cx="720725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28" name="直方体 27"/>
          <p:cNvSpPr/>
          <p:nvPr/>
        </p:nvSpPr>
        <p:spPr>
          <a:xfrm>
            <a:off x="6048375" y="3733800"/>
            <a:ext cx="719138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grpSp>
        <p:nvGrpSpPr>
          <p:cNvPr id="29" name="グループ化 44"/>
          <p:cNvGrpSpPr>
            <a:grpSpLocks/>
          </p:cNvGrpSpPr>
          <p:nvPr/>
        </p:nvGrpSpPr>
        <p:grpSpPr bwMode="auto">
          <a:xfrm>
            <a:off x="5440363" y="4829175"/>
            <a:ext cx="908050" cy="625475"/>
            <a:chOff x="1876679" y="4887417"/>
            <a:chExt cx="906734" cy="625475"/>
          </a:xfrm>
        </p:grpSpPr>
        <p:pic>
          <p:nvPicPr>
            <p:cNvPr id="30" name="Picture 2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679" y="4887417"/>
              <a:ext cx="419100" cy="62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テキスト ボックス 46"/>
            <p:cNvSpPr txBox="1">
              <a:spLocks noChangeArrowheads="1"/>
            </p:cNvSpPr>
            <p:nvPr/>
          </p:nvSpPr>
          <p:spPr bwMode="auto">
            <a:xfrm>
              <a:off x="2295779" y="5046265"/>
              <a:ext cx="4876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eNB</a:t>
              </a:r>
              <a:endParaRPr lang="ja-JP" altLang="en-US" sz="1400"/>
            </a:p>
          </p:txBody>
        </p:sp>
      </p:grpSp>
      <p:grpSp>
        <p:nvGrpSpPr>
          <p:cNvPr id="32" name="グループ化 47"/>
          <p:cNvGrpSpPr>
            <a:grpSpLocks/>
          </p:cNvGrpSpPr>
          <p:nvPr/>
        </p:nvGrpSpPr>
        <p:grpSpPr bwMode="auto">
          <a:xfrm>
            <a:off x="5397500" y="5894388"/>
            <a:ext cx="850900" cy="508000"/>
            <a:chOff x="1832707" y="5952268"/>
            <a:chExt cx="851320" cy="507045"/>
          </a:xfrm>
        </p:grpSpPr>
        <p:pic>
          <p:nvPicPr>
            <p:cNvPr id="33" name="Picture 75" descr="http://img.yaplog.jp/img/12/pc/y/o/s/yoshiloeo/0/292.jpe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2707" y="5952268"/>
              <a:ext cx="507045" cy="507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テキスト ボックス 49"/>
            <p:cNvSpPr txBox="1">
              <a:spLocks noChangeArrowheads="1"/>
            </p:cNvSpPr>
            <p:nvPr/>
          </p:nvSpPr>
          <p:spPr bwMode="auto">
            <a:xfrm>
              <a:off x="2295779" y="6051901"/>
              <a:ext cx="3882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UE</a:t>
              </a:r>
              <a:endParaRPr lang="ja-JP" altLang="en-US" sz="1400"/>
            </a:p>
          </p:txBody>
        </p:sp>
      </p:grpSp>
      <p:sp>
        <p:nvSpPr>
          <p:cNvPr id="35" name="テキスト ボックス 50"/>
          <p:cNvSpPr txBox="1">
            <a:spLocks noChangeArrowheads="1"/>
          </p:cNvSpPr>
          <p:nvPr/>
        </p:nvSpPr>
        <p:spPr bwMode="auto">
          <a:xfrm>
            <a:off x="6570787" y="4725144"/>
            <a:ext cx="2465709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1. S1 </a:t>
            </a:r>
            <a:r>
              <a:rPr lang="en-US" altLang="ja-JP" sz="1200" b="1" dirty="0"/>
              <a:t>release (cause: load balancing </a:t>
            </a:r>
            <a:r>
              <a:rPr lang="en-US" altLang="ja-JP" sz="1200" b="1" dirty="0" smtClean="0"/>
              <a:t>TAU required)</a:t>
            </a:r>
            <a:r>
              <a:rPr lang="ja-JP" altLang="en-US" sz="1200" b="1" dirty="0"/>
              <a:t> </a:t>
            </a:r>
            <a:r>
              <a:rPr lang="en-US" altLang="ja-JP" sz="1200" b="1" dirty="0" smtClean="0"/>
              <a:t>+ RRC </a:t>
            </a:r>
            <a:r>
              <a:rPr lang="en-US" altLang="ja-JP" sz="1200" b="1" dirty="0"/>
              <a:t>conn. release</a:t>
            </a:r>
            <a:endParaRPr lang="ja-JP" altLang="en-US" sz="1200" b="1" dirty="0"/>
          </a:p>
        </p:txBody>
      </p:sp>
      <p:cxnSp>
        <p:nvCxnSpPr>
          <p:cNvPr id="36" name="直線矢印コネクタ 35"/>
          <p:cNvCxnSpPr>
            <a:endCxn id="30" idx="2"/>
          </p:cNvCxnSpPr>
          <p:nvPr/>
        </p:nvCxnSpPr>
        <p:spPr>
          <a:xfrm flipV="1">
            <a:off x="5649913" y="5454650"/>
            <a:ext cx="0" cy="3365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テキスト ボックス 53"/>
          <p:cNvSpPr txBox="1">
            <a:spLocks noChangeArrowheads="1"/>
          </p:cNvSpPr>
          <p:nvPr/>
        </p:nvSpPr>
        <p:spPr bwMode="auto">
          <a:xfrm>
            <a:off x="4149725" y="5454650"/>
            <a:ext cx="1543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/>
              <a:t>2</a:t>
            </a:r>
            <a:r>
              <a:rPr lang="en-US" altLang="ja-JP" sz="1200" b="1" dirty="0" smtClean="0"/>
              <a:t>. TAU </a:t>
            </a:r>
            <a:r>
              <a:rPr lang="en-US" altLang="ja-JP" sz="1200" b="1" dirty="0"/>
              <a:t>w/ RRC conn. </a:t>
            </a:r>
            <a:r>
              <a:rPr lang="en-US" altLang="ja-JP" sz="1200" b="1" dirty="0" err="1"/>
              <a:t>estb</a:t>
            </a:r>
            <a:endParaRPr lang="ja-JP" altLang="en-US" sz="1200" b="1" dirty="0"/>
          </a:p>
        </p:txBody>
      </p:sp>
      <p:cxnSp>
        <p:nvCxnSpPr>
          <p:cNvPr id="38" name="直線矢印コネクタ 37"/>
          <p:cNvCxnSpPr>
            <a:stCxn id="30" idx="0"/>
            <a:endCxn id="26" idx="3"/>
          </p:cNvCxnSpPr>
          <p:nvPr/>
        </p:nvCxnSpPr>
        <p:spPr>
          <a:xfrm flipH="1" flipV="1">
            <a:off x="4697413" y="4165600"/>
            <a:ext cx="952500" cy="66357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stCxn id="30" idx="0"/>
            <a:endCxn id="28" idx="3"/>
          </p:cNvCxnSpPr>
          <p:nvPr/>
        </p:nvCxnSpPr>
        <p:spPr>
          <a:xfrm flipV="1">
            <a:off x="5649913" y="4165600"/>
            <a:ext cx="704850" cy="66357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56"/>
          <p:cNvSpPr txBox="1">
            <a:spLocks noChangeArrowheads="1"/>
          </p:cNvSpPr>
          <p:nvPr/>
        </p:nvSpPr>
        <p:spPr bwMode="auto">
          <a:xfrm>
            <a:off x="3924300" y="4724400"/>
            <a:ext cx="17637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3. MME selection from all MMEs which have S1 connection w/ </a:t>
            </a:r>
            <a:r>
              <a:rPr lang="en-US" altLang="ja-JP" sz="1200" b="1" dirty="0" err="1" smtClean="0"/>
              <a:t>eNB</a:t>
            </a:r>
            <a:endParaRPr lang="en-US" altLang="ja-JP" sz="1200" b="1" dirty="0" smtClean="0"/>
          </a:p>
        </p:txBody>
      </p:sp>
      <p:sp>
        <p:nvSpPr>
          <p:cNvPr id="41" name="正方形/長方形 40"/>
          <p:cNvSpPr/>
          <p:nvPr/>
        </p:nvSpPr>
        <p:spPr>
          <a:xfrm>
            <a:off x="3959225" y="3298825"/>
            <a:ext cx="5113338" cy="31686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42" name="テキスト ボックス 58"/>
          <p:cNvSpPr txBox="1">
            <a:spLocks noChangeArrowheads="1"/>
          </p:cNvSpPr>
          <p:nvPr/>
        </p:nvSpPr>
        <p:spPr bwMode="auto">
          <a:xfrm>
            <a:off x="4154488" y="3141663"/>
            <a:ext cx="2616200" cy="3381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600"/>
              <a:t>Load balancing TAU w/ Decor</a:t>
            </a:r>
            <a:endParaRPr lang="ja-JP" altLang="en-US" sz="1600"/>
          </a:p>
        </p:txBody>
      </p:sp>
      <p:sp>
        <p:nvSpPr>
          <p:cNvPr id="43" name="円/楕円 42"/>
          <p:cNvSpPr/>
          <p:nvPr/>
        </p:nvSpPr>
        <p:spPr>
          <a:xfrm>
            <a:off x="6985000" y="4019550"/>
            <a:ext cx="1943100" cy="460375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Décor Pool</a:t>
            </a:r>
            <a:endParaRPr lang="ja-JP" altLang="en-US" dirty="0"/>
          </a:p>
        </p:txBody>
      </p:sp>
      <p:sp>
        <p:nvSpPr>
          <p:cNvPr id="44" name="直方体 43"/>
          <p:cNvSpPr/>
          <p:nvPr/>
        </p:nvSpPr>
        <p:spPr>
          <a:xfrm>
            <a:off x="7164388" y="3733800"/>
            <a:ext cx="720725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D-MME</a:t>
            </a:r>
            <a:endParaRPr lang="ja-JP" altLang="en-US" sz="1400" dirty="0"/>
          </a:p>
        </p:txBody>
      </p:sp>
      <p:sp>
        <p:nvSpPr>
          <p:cNvPr id="45" name="直方体 44"/>
          <p:cNvSpPr/>
          <p:nvPr/>
        </p:nvSpPr>
        <p:spPr>
          <a:xfrm>
            <a:off x="7993063" y="3733800"/>
            <a:ext cx="719137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D-MME</a:t>
            </a:r>
            <a:endParaRPr lang="ja-JP" altLang="en-US" sz="1400" dirty="0"/>
          </a:p>
        </p:txBody>
      </p:sp>
      <p:sp>
        <p:nvSpPr>
          <p:cNvPr id="46" name="爆発 1 45"/>
          <p:cNvSpPr/>
          <p:nvPr/>
        </p:nvSpPr>
        <p:spPr>
          <a:xfrm>
            <a:off x="7803641" y="3443288"/>
            <a:ext cx="1260000" cy="576262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Congestion!</a:t>
            </a:r>
            <a:endParaRPr lang="ja-JP" altLang="en-US" sz="1100" dirty="0"/>
          </a:p>
        </p:txBody>
      </p:sp>
      <p:sp>
        <p:nvSpPr>
          <p:cNvPr id="47" name="フリーフォーム 46"/>
          <p:cNvSpPr/>
          <p:nvPr/>
        </p:nvSpPr>
        <p:spPr>
          <a:xfrm flipH="1">
            <a:off x="5759450" y="4170363"/>
            <a:ext cx="2520950" cy="1620837"/>
          </a:xfrm>
          <a:custGeom>
            <a:avLst/>
            <a:gdLst>
              <a:gd name="connsiteX0" fmla="*/ 0 w 679010"/>
              <a:gd name="connsiteY0" fmla="*/ 0 h 1620571"/>
              <a:gd name="connsiteX1" fmla="*/ 552261 w 679010"/>
              <a:gd name="connsiteY1" fmla="*/ 102304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470780 w 679010"/>
              <a:gd name="connsiteY1" fmla="*/ 78765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1445 w 679010"/>
              <a:gd name="connsiteY1" fmla="*/ 796705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1445 w 679010"/>
              <a:gd name="connsiteY1" fmla="*/ 796705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8762 w 679010"/>
              <a:gd name="connsiteY1" fmla="*/ 742383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8762 w 679010"/>
              <a:gd name="connsiteY1" fmla="*/ 742383 h 1620571"/>
              <a:gd name="connsiteX2" fmla="*/ 679010 w 679010"/>
              <a:gd name="connsiteY2" fmla="*/ 1620571 h 162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010" h="1620571">
                <a:moveTo>
                  <a:pt x="0" y="0"/>
                </a:moveTo>
                <a:cubicBezTo>
                  <a:pt x="219546" y="376473"/>
                  <a:pt x="460715" y="454181"/>
                  <a:pt x="578762" y="742383"/>
                </a:cubicBezTo>
                <a:cubicBezTo>
                  <a:pt x="696809" y="1030585"/>
                  <a:pt x="667086" y="1032095"/>
                  <a:pt x="679010" y="1620571"/>
                </a:cubicBezTo>
              </a:path>
            </a:pathLst>
          </a:custGeom>
          <a:noFill/>
          <a:ln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48" name="直線矢印コネクタ 47"/>
          <p:cNvCxnSpPr>
            <a:stCxn id="30" idx="0"/>
            <a:endCxn id="27" idx="3"/>
          </p:cNvCxnSpPr>
          <p:nvPr/>
        </p:nvCxnSpPr>
        <p:spPr>
          <a:xfrm flipH="1" flipV="1">
            <a:off x="5526088" y="4165600"/>
            <a:ext cx="123825" cy="66357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/>
          <p:cNvCxnSpPr>
            <a:stCxn id="30" idx="0"/>
            <a:endCxn id="44" idx="3"/>
          </p:cNvCxnSpPr>
          <p:nvPr/>
        </p:nvCxnSpPr>
        <p:spPr>
          <a:xfrm flipV="1">
            <a:off x="5649913" y="4165600"/>
            <a:ext cx="1820862" cy="663575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右矢印 49"/>
          <p:cNvSpPr/>
          <p:nvPr/>
        </p:nvSpPr>
        <p:spPr>
          <a:xfrm>
            <a:off x="4572001" y="3357563"/>
            <a:ext cx="3313112" cy="40957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50" dirty="0" smtClean="0"/>
              <a:t>4. TAU would be transferred to Décor pool by rerouting.</a:t>
            </a:r>
            <a:endParaRPr lang="ja-JP" altLang="en-US" sz="1050" dirty="0"/>
          </a:p>
        </p:txBody>
      </p:sp>
      <p:cxnSp>
        <p:nvCxnSpPr>
          <p:cNvPr id="51" name="直線矢印コネクタ 50"/>
          <p:cNvCxnSpPr>
            <a:stCxn id="11" idx="0"/>
          </p:cNvCxnSpPr>
          <p:nvPr/>
        </p:nvCxnSpPr>
        <p:spPr>
          <a:xfrm flipH="1" flipV="1">
            <a:off x="1033463" y="4183707"/>
            <a:ext cx="765112" cy="645468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矢印コネクタ 51"/>
          <p:cNvCxnSpPr>
            <a:endCxn id="45" idx="3"/>
          </p:cNvCxnSpPr>
          <p:nvPr/>
        </p:nvCxnSpPr>
        <p:spPr>
          <a:xfrm flipV="1">
            <a:off x="5650897" y="4165600"/>
            <a:ext cx="2647760" cy="663575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角丸四角形吹き出し 52"/>
          <p:cNvSpPr/>
          <p:nvPr/>
        </p:nvSpPr>
        <p:spPr>
          <a:xfrm>
            <a:off x="6407944" y="5591175"/>
            <a:ext cx="2329656" cy="400050"/>
          </a:xfrm>
          <a:prstGeom prst="wedgeRoundRectCallout">
            <a:avLst>
              <a:gd name="adj1" fmla="val -70275"/>
              <a:gd name="adj2" fmla="val -29339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200" b="1" dirty="0" smtClean="0">
                <a:solidFill>
                  <a:srgbClr val="FF0000"/>
                </a:solidFill>
              </a:rPr>
              <a:t>Access to common pool might happen (at 60 % in above case).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9" name="爆発 1 8"/>
          <p:cNvSpPr/>
          <p:nvPr/>
        </p:nvSpPr>
        <p:spPr>
          <a:xfrm>
            <a:off x="179387" y="3443288"/>
            <a:ext cx="1260000" cy="576262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Congestion!</a:t>
            </a:r>
            <a:endParaRPr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438059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Solution Alternatives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b="1" u="sng" dirty="0"/>
              <a:t>Alt </a:t>
            </a:r>
            <a:r>
              <a:rPr lang="en-US" altLang="ja-JP" sz="2400" b="1" u="sng" dirty="0" smtClean="0"/>
              <a:t>1. </a:t>
            </a:r>
            <a:r>
              <a:rPr lang="en-US" altLang="ja-JP" sz="2400" b="1" u="sng" dirty="0"/>
              <a:t>One null-MMEC per Décor Pool w/ unique non-broadcast TAI for old MME </a:t>
            </a:r>
            <a:r>
              <a:rPr lang="en-US" altLang="ja-JP" sz="2400" b="1" u="sng" dirty="0" smtClean="0"/>
              <a:t>identification</a:t>
            </a:r>
            <a:endParaRPr lang="en-US" altLang="ja-JP" sz="2400" b="1" u="sng" dirty="0"/>
          </a:p>
          <a:p>
            <a:pPr marL="0" indent="0">
              <a:buNone/>
            </a:pPr>
            <a:endParaRPr lang="en-US" altLang="ja-JP" sz="2400" b="1" u="sng" dirty="0"/>
          </a:p>
          <a:p>
            <a:r>
              <a:rPr lang="en-US" altLang="ja-JP" sz="2400" b="1" u="sng" dirty="0" smtClean="0"/>
              <a:t>Alt </a:t>
            </a:r>
            <a:r>
              <a:rPr lang="en-US" altLang="ja-JP" sz="2400" b="1" u="sng" dirty="0"/>
              <a:t>2</a:t>
            </a:r>
            <a:r>
              <a:rPr lang="en-US" altLang="ja-JP" sz="2400" b="1" u="sng" dirty="0" smtClean="0"/>
              <a:t>: Multiple null</a:t>
            </a:r>
            <a:r>
              <a:rPr lang="en-US" altLang="ja-JP" sz="2400" b="1" u="sng" dirty="0"/>
              <a:t>-MMEC per Décor Pool </a:t>
            </a:r>
            <a:r>
              <a:rPr lang="en-US" altLang="ja-JP" sz="2400" b="1" u="sng" dirty="0" smtClean="0"/>
              <a:t>w/ old specific MME identification incorporated into null-MMEC</a:t>
            </a:r>
            <a:endParaRPr lang="en-US" altLang="ja-JP" sz="2400" b="1" u="sng" dirty="0"/>
          </a:p>
          <a:p>
            <a:pPr marL="0" indent="0">
              <a:buNone/>
            </a:pPr>
            <a:endParaRPr lang="en-US" altLang="ja-JP" sz="2400" b="1" u="sng" dirty="0" smtClean="0"/>
          </a:p>
          <a:p>
            <a:r>
              <a:rPr lang="en-US" altLang="ja-JP" sz="2400" b="1" u="sng" dirty="0" smtClean="0"/>
              <a:t>Alt 3: Two MMEGIs per Décor Pool; normal MMEGI + null-MMEGI</a:t>
            </a:r>
          </a:p>
          <a:p>
            <a:endParaRPr lang="en-US" altLang="ja-JP" sz="2400" dirty="0"/>
          </a:p>
          <a:p>
            <a:r>
              <a:rPr lang="en-US" altLang="ja-JP" sz="2400" dirty="0" smtClean="0"/>
              <a:t>All alternatives would use GUTI reallocation procedure together with non-broadcast TAI to immediately induce TAU from UE.</a:t>
            </a:r>
            <a:endParaRPr lang="en-US" altLang="ja-JP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30F179-3B52-4E3F-A923-2B007DA7D53D}" type="slidenum">
              <a:rPr lang="ja-JP" altLang="en-US" smtClean="0"/>
              <a:pPr>
                <a:defRPr/>
              </a:pPr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53988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435281" cy="1143000"/>
          </a:xfrm>
        </p:spPr>
        <p:txBody>
          <a:bodyPr/>
          <a:lstStyle/>
          <a:p>
            <a:r>
              <a:rPr kumimoji="1" lang="en-US" altLang="ja-JP" sz="3200" dirty="0" smtClean="0"/>
              <a:t>Alt </a:t>
            </a:r>
            <a:r>
              <a:rPr lang="en-US" altLang="ja-JP" sz="3200" dirty="0"/>
              <a:t>1</a:t>
            </a:r>
            <a:r>
              <a:rPr lang="en-US" altLang="ja-JP" sz="3200" dirty="0" smtClean="0"/>
              <a:t>. </a:t>
            </a:r>
            <a:r>
              <a:rPr lang="en-US" altLang="ja-JP" sz="3200" dirty="0"/>
              <a:t>One null-MMEC per Décor </a:t>
            </a:r>
            <a:r>
              <a:rPr lang="en-US" altLang="ja-JP" sz="3200" dirty="0" smtClean="0"/>
              <a:t>Pool w</a:t>
            </a:r>
            <a:r>
              <a:rPr lang="en-US" altLang="ja-JP" sz="3200" dirty="0"/>
              <a:t>/ </a:t>
            </a:r>
            <a:r>
              <a:rPr lang="en-US" altLang="ja-JP" sz="3200" dirty="0" smtClean="0"/>
              <a:t>unique </a:t>
            </a:r>
            <a:r>
              <a:rPr lang="en-US" altLang="ja-JP" sz="3200" dirty="0"/>
              <a:t>non-broadcast TAI for old MME identification</a:t>
            </a:r>
            <a:endParaRPr kumimoji="1" lang="ja-JP" alt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30F179-3B52-4E3F-A923-2B007DA7D53D}" type="slidenum">
              <a:rPr lang="ja-JP" altLang="en-US" smtClean="0"/>
              <a:pPr>
                <a:defRPr/>
              </a:pPr>
              <a:t>4</a:t>
            </a:fld>
            <a:endParaRPr lang="ja-JP" altLang="en-US"/>
          </a:p>
        </p:txBody>
      </p:sp>
      <p:sp>
        <p:nvSpPr>
          <p:cNvPr id="6" name="円/楕円 5"/>
          <p:cNvSpPr/>
          <p:nvPr/>
        </p:nvSpPr>
        <p:spPr>
          <a:xfrm>
            <a:off x="1467196" y="3422426"/>
            <a:ext cx="2808287" cy="460375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Common Pool</a:t>
            </a:r>
            <a:endParaRPr lang="ja-JP" altLang="en-US" dirty="0"/>
          </a:p>
        </p:txBody>
      </p:sp>
      <p:sp>
        <p:nvSpPr>
          <p:cNvPr id="7" name="直方体 6"/>
          <p:cNvSpPr/>
          <p:nvPr/>
        </p:nvSpPr>
        <p:spPr>
          <a:xfrm>
            <a:off x="1683096" y="3136676"/>
            <a:ext cx="719137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8" name="直方体 7"/>
          <p:cNvSpPr/>
          <p:nvPr/>
        </p:nvSpPr>
        <p:spPr>
          <a:xfrm>
            <a:off x="2510183" y="3136676"/>
            <a:ext cx="720725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9" name="直方体 8"/>
          <p:cNvSpPr/>
          <p:nvPr/>
        </p:nvSpPr>
        <p:spPr>
          <a:xfrm>
            <a:off x="3338858" y="3136676"/>
            <a:ext cx="719138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grpSp>
        <p:nvGrpSpPr>
          <p:cNvPr id="10" name="グループ化 44"/>
          <p:cNvGrpSpPr>
            <a:grpSpLocks/>
          </p:cNvGrpSpPr>
          <p:nvPr/>
        </p:nvGrpSpPr>
        <p:grpSpPr bwMode="auto">
          <a:xfrm>
            <a:off x="2730846" y="4232051"/>
            <a:ext cx="908050" cy="625475"/>
            <a:chOff x="1876679" y="4887417"/>
            <a:chExt cx="906734" cy="625475"/>
          </a:xfrm>
        </p:grpSpPr>
        <p:pic>
          <p:nvPicPr>
            <p:cNvPr id="11" name="Picture 2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679" y="4887417"/>
              <a:ext cx="419100" cy="62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テキスト ボックス 46"/>
            <p:cNvSpPr txBox="1">
              <a:spLocks noChangeArrowheads="1"/>
            </p:cNvSpPr>
            <p:nvPr/>
          </p:nvSpPr>
          <p:spPr bwMode="auto">
            <a:xfrm>
              <a:off x="2295779" y="5046265"/>
              <a:ext cx="4876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eNB</a:t>
              </a:r>
              <a:endParaRPr lang="ja-JP" altLang="en-US" sz="1400"/>
            </a:p>
          </p:txBody>
        </p:sp>
      </p:grpSp>
      <p:grpSp>
        <p:nvGrpSpPr>
          <p:cNvPr id="13" name="グループ化 47"/>
          <p:cNvGrpSpPr>
            <a:grpSpLocks/>
          </p:cNvGrpSpPr>
          <p:nvPr/>
        </p:nvGrpSpPr>
        <p:grpSpPr bwMode="auto">
          <a:xfrm>
            <a:off x="2740147" y="5297264"/>
            <a:ext cx="850900" cy="508000"/>
            <a:chOff x="1832707" y="5952268"/>
            <a:chExt cx="851320" cy="507045"/>
          </a:xfrm>
        </p:grpSpPr>
        <p:pic>
          <p:nvPicPr>
            <p:cNvPr id="14" name="Picture 75" descr="http://img.yaplog.jp/img/12/pc/y/o/s/yoshiloeo/0/292.jpe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2707" y="5952268"/>
              <a:ext cx="507045" cy="507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テキスト ボックス 49"/>
            <p:cNvSpPr txBox="1">
              <a:spLocks noChangeArrowheads="1"/>
            </p:cNvSpPr>
            <p:nvPr/>
          </p:nvSpPr>
          <p:spPr bwMode="auto">
            <a:xfrm>
              <a:off x="2295779" y="6051901"/>
              <a:ext cx="3882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UE</a:t>
              </a:r>
              <a:endParaRPr lang="ja-JP" altLang="en-US" sz="1400"/>
            </a:p>
          </p:txBody>
        </p:sp>
      </p:grpSp>
      <p:sp>
        <p:nvSpPr>
          <p:cNvPr id="16" name="テキスト ボックス 50"/>
          <p:cNvSpPr txBox="1">
            <a:spLocks noChangeArrowheads="1"/>
          </p:cNvSpPr>
          <p:nvPr/>
        </p:nvSpPr>
        <p:spPr bwMode="auto">
          <a:xfrm>
            <a:off x="4527151" y="4070300"/>
            <a:ext cx="42484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1. </a:t>
            </a:r>
            <a:r>
              <a:rPr lang="en-US" altLang="ja-JP" sz="1200" b="1" u="sng" dirty="0" smtClean="0"/>
              <a:t>GUTI</a:t>
            </a:r>
            <a:r>
              <a:rPr lang="en-US" altLang="ja-JP" sz="1200" b="1" dirty="0" smtClean="0"/>
              <a:t> reallocation + </a:t>
            </a:r>
            <a:r>
              <a:rPr lang="en-US" altLang="ja-JP" sz="1200" b="1" u="sng" dirty="0" smtClean="0"/>
              <a:t>non-broadcast TAI</a:t>
            </a:r>
            <a:r>
              <a:rPr lang="en-US" altLang="ja-JP" sz="1200" b="1" dirty="0" smtClean="0"/>
              <a:t> allocation</a:t>
            </a:r>
            <a:r>
              <a:rPr lang="ja-JP" altLang="en-US" sz="1200" b="1" dirty="0"/>
              <a:t> </a:t>
            </a:r>
            <a:r>
              <a:rPr lang="en-US" altLang="ja-JP" sz="1200" b="1" dirty="0" smtClean="0"/>
              <a:t>+ S1 release</a:t>
            </a:r>
            <a:endParaRPr lang="ja-JP" altLang="en-US" sz="1200" b="1" dirty="0"/>
          </a:p>
        </p:txBody>
      </p:sp>
      <p:cxnSp>
        <p:nvCxnSpPr>
          <p:cNvPr id="17" name="直線矢印コネクタ 16"/>
          <p:cNvCxnSpPr>
            <a:endCxn id="11" idx="2"/>
          </p:cNvCxnSpPr>
          <p:nvPr/>
        </p:nvCxnSpPr>
        <p:spPr>
          <a:xfrm flipV="1">
            <a:off x="2940396" y="4857526"/>
            <a:ext cx="0" cy="3365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53"/>
          <p:cNvSpPr txBox="1">
            <a:spLocks noChangeArrowheads="1"/>
          </p:cNvSpPr>
          <p:nvPr/>
        </p:nvSpPr>
        <p:spPr bwMode="auto">
          <a:xfrm>
            <a:off x="2412527" y="5078412"/>
            <a:ext cx="60245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2. TAU</a:t>
            </a:r>
            <a:endParaRPr lang="ja-JP" altLang="en-US" sz="1200" b="1" dirty="0"/>
          </a:p>
        </p:txBody>
      </p:sp>
      <p:sp>
        <p:nvSpPr>
          <p:cNvPr id="21" name="テキスト ボックス 56"/>
          <p:cNvSpPr txBox="1">
            <a:spLocks noChangeArrowheads="1"/>
          </p:cNvSpPr>
          <p:nvPr/>
        </p:nvSpPr>
        <p:spPr bwMode="auto">
          <a:xfrm>
            <a:off x="62655" y="3914644"/>
            <a:ext cx="3260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3. Steer TAU to D-MMEs if MMEI = D-MMEGI +Null-MMEC</a:t>
            </a:r>
            <a:endParaRPr lang="ja-JP" altLang="en-US" sz="1200" b="1" dirty="0"/>
          </a:p>
        </p:txBody>
      </p:sp>
      <p:sp>
        <p:nvSpPr>
          <p:cNvPr id="22" name="円/楕円 21"/>
          <p:cNvSpPr/>
          <p:nvPr/>
        </p:nvSpPr>
        <p:spPr>
          <a:xfrm>
            <a:off x="4275483" y="3422426"/>
            <a:ext cx="3708052" cy="460375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Décor Pool</a:t>
            </a:r>
            <a:endParaRPr lang="ja-JP" altLang="en-US" dirty="0"/>
          </a:p>
        </p:txBody>
      </p:sp>
      <p:sp>
        <p:nvSpPr>
          <p:cNvPr id="23" name="直方体 22"/>
          <p:cNvSpPr/>
          <p:nvPr/>
        </p:nvSpPr>
        <p:spPr>
          <a:xfrm>
            <a:off x="4454871" y="3136676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D-MME-A</a:t>
            </a:r>
            <a:endParaRPr lang="ja-JP" altLang="en-US" sz="1400" dirty="0"/>
          </a:p>
        </p:txBody>
      </p:sp>
      <p:sp>
        <p:nvSpPr>
          <p:cNvPr id="24" name="直方体 23"/>
          <p:cNvSpPr/>
          <p:nvPr/>
        </p:nvSpPr>
        <p:spPr>
          <a:xfrm>
            <a:off x="6976043" y="3136676"/>
            <a:ext cx="863476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D-MME-D</a:t>
            </a:r>
            <a:endParaRPr lang="ja-JP" altLang="en-US" sz="1400" dirty="0"/>
          </a:p>
        </p:txBody>
      </p:sp>
      <p:sp>
        <p:nvSpPr>
          <p:cNvPr id="25" name="爆発 1 24"/>
          <p:cNvSpPr/>
          <p:nvPr/>
        </p:nvSpPr>
        <p:spPr>
          <a:xfrm>
            <a:off x="7047479" y="2846164"/>
            <a:ext cx="1917134" cy="576262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Congestion!</a:t>
            </a:r>
            <a:endParaRPr lang="ja-JP" altLang="en-US" sz="1400" dirty="0"/>
          </a:p>
        </p:txBody>
      </p:sp>
      <p:sp>
        <p:nvSpPr>
          <p:cNvPr id="26" name="フリーフォーム 25"/>
          <p:cNvSpPr/>
          <p:nvPr/>
        </p:nvSpPr>
        <p:spPr>
          <a:xfrm flipH="1">
            <a:off x="3049933" y="3568477"/>
            <a:ext cx="4285678" cy="1625600"/>
          </a:xfrm>
          <a:custGeom>
            <a:avLst/>
            <a:gdLst>
              <a:gd name="connsiteX0" fmla="*/ 0 w 679010"/>
              <a:gd name="connsiteY0" fmla="*/ 0 h 1620571"/>
              <a:gd name="connsiteX1" fmla="*/ 552261 w 679010"/>
              <a:gd name="connsiteY1" fmla="*/ 102304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470780 w 679010"/>
              <a:gd name="connsiteY1" fmla="*/ 78765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1445 w 679010"/>
              <a:gd name="connsiteY1" fmla="*/ 796705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1445 w 679010"/>
              <a:gd name="connsiteY1" fmla="*/ 796705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8762 w 679010"/>
              <a:gd name="connsiteY1" fmla="*/ 742383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8762 w 679010"/>
              <a:gd name="connsiteY1" fmla="*/ 742383 h 1620571"/>
              <a:gd name="connsiteX2" fmla="*/ 679010 w 679010"/>
              <a:gd name="connsiteY2" fmla="*/ 1620571 h 162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010" h="1620571">
                <a:moveTo>
                  <a:pt x="0" y="0"/>
                </a:moveTo>
                <a:cubicBezTo>
                  <a:pt x="219546" y="376473"/>
                  <a:pt x="460715" y="454181"/>
                  <a:pt x="578762" y="742383"/>
                </a:cubicBezTo>
                <a:cubicBezTo>
                  <a:pt x="696809" y="1030585"/>
                  <a:pt x="667086" y="1032095"/>
                  <a:pt x="679010" y="1620571"/>
                </a:cubicBezTo>
              </a:path>
            </a:pathLst>
          </a:custGeom>
          <a:noFill/>
          <a:ln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28" name="直線矢印コネクタ 27"/>
          <p:cNvCxnSpPr>
            <a:stCxn id="11" idx="0"/>
            <a:endCxn id="23" idx="3"/>
          </p:cNvCxnSpPr>
          <p:nvPr/>
        </p:nvCxnSpPr>
        <p:spPr>
          <a:xfrm flipV="1">
            <a:off x="2940700" y="3568476"/>
            <a:ext cx="1892888" cy="663575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直方体 29"/>
          <p:cNvSpPr/>
          <p:nvPr/>
        </p:nvSpPr>
        <p:spPr>
          <a:xfrm>
            <a:off x="5292951" y="3136676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D-MME-B</a:t>
            </a:r>
            <a:endParaRPr lang="ja-JP" altLang="en-US" sz="1400" dirty="0"/>
          </a:p>
        </p:txBody>
      </p:sp>
      <p:sp>
        <p:nvSpPr>
          <p:cNvPr id="31" name="直方体 30"/>
          <p:cNvSpPr/>
          <p:nvPr/>
        </p:nvSpPr>
        <p:spPr>
          <a:xfrm>
            <a:off x="6129509" y="3136676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D-MME-C</a:t>
            </a:r>
            <a:endParaRPr lang="ja-JP" altLang="en-US" sz="1400" dirty="0"/>
          </a:p>
        </p:txBody>
      </p:sp>
      <p:sp>
        <p:nvSpPr>
          <p:cNvPr id="33" name="角丸四角形吹き出し 32"/>
          <p:cNvSpPr/>
          <p:nvPr/>
        </p:nvSpPr>
        <p:spPr>
          <a:xfrm>
            <a:off x="5796136" y="4418700"/>
            <a:ext cx="2979487" cy="659712"/>
          </a:xfrm>
          <a:prstGeom prst="wedgeRoundRectCallout">
            <a:avLst>
              <a:gd name="adj1" fmla="val -26006"/>
              <a:gd name="adj2" fmla="val -65023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sz="1200" dirty="0" smtClean="0"/>
              <a:t>- For inducing immediate TAU from UE</a:t>
            </a:r>
          </a:p>
          <a:p>
            <a:r>
              <a:rPr kumimoji="1" lang="en-US" altLang="ja-JP" sz="1200" dirty="0" smtClean="0"/>
              <a:t>(but it depends on UE’s implementation)</a:t>
            </a:r>
          </a:p>
          <a:p>
            <a:r>
              <a:rPr lang="en-US" altLang="ja-JP" sz="1200" dirty="0" smtClean="0">
                <a:solidFill>
                  <a:srgbClr val="FF0000"/>
                </a:solidFill>
              </a:rPr>
              <a:t>- For identifying old D-MME</a:t>
            </a:r>
            <a:endParaRPr kumimoji="1" lang="en-US" altLang="ja-JP" sz="1200" dirty="0" smtClean="0">
              <a:solidFill>
                <a:srgbClr val="FF0000"/>
              </a:solidFill>
            </a:endParaRPr>
          </a:p>
        </p:txBody>
      </p:sp>
      <p:sp>
        <p:nvSpPr>
          <p:cNvPr id="43" name="テキスト ボックス 56"/>
          <p:cNvSpPr txBox="1">
            <a:spLocks noChangeArrowheads="1"/>
          </p:cNvSpPr>
          <p:nvPr/>
        </p:nvSpPr>
        <p:spPr bwMode="auto">
          <a:xfrm>
            <a:off x="5116813" y="2186452"/>
            <a:ext cx="26096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4. Get the UE context from old MME</a:t>
            </a:r>
            <a:endParaRPr lang="ja-JP" altLang="en-US" sz="1200" b="1" dirty="0"/>
          </a:p>
        </p:txBody>
      </p:sp>
      <p:cxnSp>
        <p:nvCxnSpPr>
          <p:cNvPr id="45" name="直線コネクタ 44"/>
          <p:cNvCxnSpPr/>
          <p:nvPr/>
        </p:nvCxnSpPr>
        <p:spPr>
          <a:xfrm flipV="1">
            <a:off x="5320254" y="2393755"/>
            <a:ext cx="259858" cy="6155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角丸四角形吹き出し 46"/>
          <p:cNvSpPr/>
          <p:nvPr/>
        </p:nvSpPr>
        <p:spPr>
          <a:xfrm>
            <a:off x="35496" y="1628800"/>
            <a:ext cx="4995711" cy="1277732"/>
          </a:xfrm>
          <a:prstGeom prst="wedgeRoundRectCallout">
            <a:avLst>
              <a:gd name="adj1" fmla="val 57311"/>
              <a:gd name="adj2" fmla="val 29609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altLang="ja-JP" sz="1200" dirty="0" smtClean="0"/>
              <a:t>How can new MME identify old MME?</a:t>
            </a:r>
          </a:p>
          <a:p>
            <a:r>
              <a:rPr lang="en-US" altLang="ja-JP" sz="1200" dirty="0" smtClean="0"/>
              <a:t>-&gt; </a:t>
            </a:r>
            <a:r>
              <a:rPr lang="en-US" altLang="ja-JP" sz="1200" dirty="0" smtClean="0">
                <a:solidFill>
                  <a:srgbClr val="FF0000"/>
                </a:solidFill>
              </a:rPr>
              <a:t>By referring non-broadcast TAI which indicates old MME</a:t>
            </a:r>
            <a:r>
              <a:rPr lang="en-US" altLang="ja-JP" sz="1200" dirty="0">
                <a:solidFill>
                  <a:srgbClr val="FF0000"/>
                </a:solidFill>
              </a:rPr>
              <a:t> </a:t>
            </a:r>
            <a:r>
              <a:rPr lang="en-US" altLang="ja-JP" sz="1200" dirty="0" smtClean="0">
                <a:solidFill>
                  <a:srgbClr val="FF0000"/>
                </a:solidFill>
              </a:rPr>
              <a:t>it belongs to. Each D-MMEs should have a configuration of association between D-MMEs and non-broadcast TAIs. (DNS can be used.)</a:t>
            </a:r>
          </a:p>
          <a:p>
            <a:r>
              <a:rPr kumimoji="1" lang="en-US" altLang="ja-JP" sz="1200" dirty="0" smtClean="0">
                <a:solidFill>
                  <a:schemeClr val="tx1"/>
                </a:solidFill>
              </a:rPr>
              <a:t>-&gt; </a:t>
            </a:r>
            <a:r>
              <a:rPr lang="en-US" altLang="ja-JP" sz="1200" u="sng" dirty="0" smtClean="0">
                <a:solidFill>
                  <a:schemeClr val="tx1"/>
                </a:solidFill>
              </a:rPr>
              <a:t>The number of TAIs for normal usage would be reduced according to the number of Décor pools.</a:t>
            </a:r>
            <a:endParaRPr lang="ja-JP" altLang="en-US" sz="1200" u="sng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92338" y="2474484"/>
            <a:ext cx="2940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 smtClean="0">
                <a:solidFill>
                  <a:srgbClr val="FF0000"/>
                </a:solidFill>
              </a:rPr>
              <a:t>Null-MMEC for pool</a:t>
            </a:r>
          </a:p>
          <a:p>
            <a:r>
              <a:rPr lang="en-US" altLang="ja-JP" sz="1200" b="1" dirty="0" smtClean="0">
                <a:solidFill>
                  <a:srgbClr val="FF0000"/>
                </a:solidFill>
              </a:rPr>
              <a:t>Unique non-broadcast TAI for each D-MME</a:t>
            </a:r>
            <a:endParaRPr kumimoji="1" lang="ja-JP" altLang="en-US" sz="1200" b="1" dirty="0">
              <a:solidFill>
                <a:srgbClr val="FF0000"/>
              </a:solidFill>
            </a:endParaRPr>
          </a:p>
        </p:txBody>
      </p:sp>
      <p:sp>
        <p:nvSpPr>
          <p:cNvPr id="44" name="角丸四角形吹き出し 43"/>
          <p:cNvSpPr/>
          <p:nvPr/>
        </p:nvSpPr>
        <p:spPr>
          <a:xfrm>
            <a:off x="4453309" y="5173632"/>
            <a:ext cx="3386210" cy="377631"/>
          </a:xfrm>
          <a:prstGeom prst="wedgeRoundRectCallout">
            <a:avLst>
              <a:gd name="adj1" fmla="val -35121"/>
              <a:gd name="adj2" fmla="val -272278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Null-MMEC included if load balancing performed</a:t>
            </a:r>
            <a:endParaRPr kumimoji="1" lang="en-US" altLang="ja-JP" sz="1200" dirty="0" smtClean="0"/>
          </a:p>
        </p:txBody>
      </p:sp>
      <p:sp>
        <p:nvSpPr>
          <p:cNvPr id="50" name="角丸四角形吹き出し 49"/>
          <p:cNvSpPr/>
          <p:nvPr/>
        </p:nvSpPr>
        <p:spPr>
          <a:xfrm>
            <a:off x="152885" y="4453552"/>
            <a:ext cx="2330671" cy="720080"/>
          </a:xfrm>
          <a:prstGeom prst="wedgeRoundRectCallout">
            <a:avLst>
              <a:gd name="adj1" fmla="val 61610"/>
              <a:gd name="adj2" fmla="val -22281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altLang="ja-JP" sz="1200" dirty="0" smtClean="0">
                <a:solidFill>
                  <a:srgbClr val="FF0000"/>
                </a:solidFill>
              </a:rPr>
              <a:t>Configuration of association between Décor MME pools and null-MMECs needed</a:t>
            </a:r>
            <a:endParaRPr lang="ja-JP" altLang="en-US" sz="1200" u="sng" dirty="0">
              <a:solidFill>
                <a:srgbClr val="FF0000"/>
              </a:solidFill>
            </a:endParaRPr>
          </a:p>
        </p:txBody>
      </p:sp>
      <p:sp>
        <p:nvSpPr>
          <p:cNvPr id="20" name="Circular Arrow 19"/>
          <p:cNvSpPr/>
          <p:nvPr/>
        </p:nvSpPr>
        <p:spPr>
          <a:xfrm rot="10800000" flipV="1">
            <a:off x="4716016" y="2780928"/>
            <a:ext cx="2520280" cy="1152128"/>
          </a:xfrm>
          <a:prstGeom prst="circular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37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800" dirty="0" smtClean="0"/>
              <a:t>Alt </a:t>
            </a:r>
            <a:r>
              <a:rPr lang="en-US" altLang="ja-JP" sz="2800" dirty="0"/>
              <a:t>2</a:t>
            </a:r>
            <a:r>
              <a:rPr lang="en-US" altLang="ja-JP" sz="2800" dirty="0" smtClean="0"/>
              <a:t>. Multiple null</a:t>
            </a:r>
            <a:r>
              <a:rPr lang="en-US" altLang="ja-JP" sz="2800" dirty="0"/>
              <a:t>-MMEC per Décor </a:t>
            </a:r>
            <a:r>
              <a:rPr lang="en-US" altLang="ja-JP" sz="2800" dirty="0" smtClean="0"/>
              <a:t>Pool w</a:t>
            </a:r>
            <a:r>
              <a:rPr lang="en-US" altLang="ja-JP" sz="2800" dirty="0"/>
              <a:t>/ </a:t>
            </a:r>
            <a:r>
              <a:rPr lang="en-US" altLang="ja-JP" sz="2800" dirty="0" smtClean="0"/>
              <a:t>specific old </a:t>
            </a:r>
            <a:r>
              <a:rPr lang="en-US" altLang="ja-JP" sz="2800" dirty="0"/>
              <a:t>MME </a:t>
            </a:r>
            <a:r>
              <a:rPr lang="en-US" altLang="ja-JP" sz="2800" dirty="0" smtClean="0"/>
              <a:t>identification included in Null-MMEC</a:t>
            </a:r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30F179-3B52-4E3F-A923-2B007DA7D53D}" type="slidenum">
              <a:rPr lang="ja-JP" altLang="en-US" smtClean="0"/>
              <a:pPr>
                <a:defRPr/>
              </a:pPr>
              <a:t>5</a:t>
            </a:fld>
            <a:endParaRPr lang="ja-JP" altLang="en-US"/>
          </a:p>
        </p:txBody>
      </p:sp>
      <p:sp>
        <p:nvSpPr>
          <p:cNvPr id="6" name="円/楕円 5"/>
          <p:cNvSpPr/>
          <p:nvPr/>
        </p:nvSpPr>
        <p:spPr>
          <a:xfrm>
            <a:off x="1467196" y="2720758"/>
            <a:ext cx="2808287" cy="460375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Common Pool</a:t>
            </a:r>
            <a:endParaRPr lang="ja-JP" altLang="en-US" dirty="0"/>
          </a:p>
        </p:txBody>
      </p:sp>
      <p:sp>
        <p:nvSpPr>
          <p:cNvPr id="7" name="直方体 6"/>
          <p:cNvSpPr/>
          <p:nvPr/>
        </p:nvSpPr>
        <p:spPr>
          <a:xfrm>
            <a:off x="1683096" y="2435008"/>
            <a:ext cx="719137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8" name="直方体 7"/>
          <p:cNvSpPr/>
          <p:nvPr/>
        </p:nvSpPr>
        <p:spPr>
          <a:xfrm>
            <a:off x="2510183" y="2435008"/>
            <a:ext cx="720725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9" name="直方体 8"/>
          <p:cNvSpPr/>
          <p:nvPr/>
        </p:nvSpPr>
        <p:spPr>
          <a:xfrm>
            <a:off x="3338858" y="2435008"/>
            <a:ext cx="719138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grpSp>
        <p:nvGrpSpPr>
          <p:cNvPr id="10" name="グループ化 44"/>
          <p:cNvGrpSpPr>
            <a:grpSpLocks/>
          </p:cNvGrpSpPr>
          <p:nvPr/>
        </p:nvGrpSpPr>
        <p:grpSpPr bwMode="auto">
          <a:xfrm>
            <a:off x="2730846" y="3530383"/>
            <a:ext cx="908050" cy="625475"/>
            <a:chOff x="1876679" y="4887417"/>
            <a:chExt cx="906734" cy="625475"/>
          </a:xfrm>
        </p:grpSpPr>
        <p:pic>
          <p:nvPicPr>
            <p:cNvPr id="11" name="Picture 2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679" y="4887417"/>
              <a:ext cx="419100" cy="62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テキスト ボックス 46"/>
            <p:cNvSpPr txBox="1">
              <a:spLocks noChangeArrowheads="1"/>
            </p:cNvSpPr>
            <p:nvPr/>
          </p:nvSpPr>
          <p:spPr bwMode="auto">
            <a:xfrm>
              <a:off x="2295779" y="5046265"/>
              <a:ext cx="4876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eNB</a:t>
              </a:r>
              <a:endParaRPr lang="ja-JP" altLang="en-US" sz="1400"/>
            </a:p>
          </p:txBody>
        </p:sp>
      </p:grpSp>
      <p:grpSp>
        <p:nvGrpSpPr>
          <p:cNvPr id="13" name="グループ化 47"/>
          <p:cNvGrpSpPr>
            <a:grpSpLocks/>
          </p:cNvGrpSpPr>
          <p:nvPr/>
        </p:nvGrpSpPr>
        <p:grpSpPr bwMode="auto">
          <a:xfrm>
            <a:off x="2740147" y="4595596"/>
            <a:ext cx="850900" cy="508000"/>
            <a:chOff x="1832707" y="5952268"/>
            <a:chExt cx="851320" cy="507045"/>
          </a:xfrm>
        </p:grpSpPr>
        <p:pic>
          <p:nvPicPr>
            <p:cNvPr id="14" name="Picture 75" descr="http://img.yaplog.jp/img/12/pc/y/o/s/yoshiloeo/0/292.jpe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2707" y="5952268"/>
              <a:ext cx="507045" cy="507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テキスト ボックス 49"/>
            <p:cNvSpPr txBox="1">
              <a:spLocks noChangeArrowheads="1"/>
            </p:cNvSpPr>
            <p:nvPr/>
          </p:nvSpPr>
          <p:spPr bwMode="auto">
            <a:xfrm>
              <a:off x="2295779" y="6051901"/>
              <a:ext cx="3882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UE</a:t>
              </a:r>
              <a:endParaRPr lang="ja-JP" altLang="en-US" sz="1400"/>
            </a:p>
          </p:txBody>
        </p:sp>
      </p:grpSp>
      <p:sp>
        <p:nvSpPr>
          <p:cNvPr id="16" name="テキスト ボックス 50"/>
          <p:cNvSpPr txBox="1">
            <a:spLocks noChangeArrowheads="1"/>
          </p:cNvSpPr>
          <p:nvPr/>
        </p:nvSpPr>
        <p:spPr bwMode="auto">
          <a:xfrm>
            <a:off x="4527151" y="3368632"/>
            <a:ext cx="42484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1. </a:t>
            </a:r>
            <a:r>
              <a:rPr lang="en-US" altLang="ja-JP" sz="1200" b="1" u="sng" dirty="0" smtClean="0"/>
              <a:t>GUTI</a:t>
            </a:r>
            <a:r>
              <a:rPr lang="en-US" altLang="ja-JP" sz="1200" b="1" dirty="0" smtClean="0"/>
              <a:t> reallocation + </a:t>
            </a:r>
            <a:r>
              <a:rPr lang="en-US" altLang="ja-JP" sz="1200" b="1" u="sng" dirty="0" smtClean="0"/>
              <a:t>non-broadcast TAI</a:t>
            </a:r>
            <a:r>
              <a:rPr lang="en-US" altLang="ja-JP" sz="1200" b="1" dirty="0" smtClean="0"/>
              <a:t> allocation</a:t>
            </a:r>
            <a:r>
              <a:rPr lang="ja-JP" altLang="en-US" sz="1200" b="1" dirty="0"/>
              <a:t> </a:t>
            </a:r>
            <a:r>
              <a:rPr lang="en-US" altLang="ja-JP" sz="1200" b="1" dirty="0" smtClean="0"/>
              <a:t>+ S1 release</a:t>
            </a:r>
            <a:endParaRPr lang="ja-JP" altLang="en-US" sz="1200" b="1" dirty="0"/>
          </a:p>
        </p:txBody>
      </p:sp>
      <p:cxnSp>
        <p:nvCxnSpPr>
          <p:cNvPr id="17" name="直線矢印コネクタ 16"/>
          <p:cNvCxnSpPr>
            <a:endCxn id="11" idx="2"/>
          </p:cNvCxnSpPr>
          <p:nvPr/>
        </p:nvCxnSpPr>
        <p:spPr>
          <a:xfrm flipV="1">
            <a:off x="2940396" y="4155858"/>
            <a:ext cx="0" cy="3365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53"/>
          <p:cNvSpPr txBox="1">
            <a:spLocks noChangeArrowheads="1"/>
          </p:cNvSpPr>
          <p:nvPr/>
        </p:nvSpPr>
        <p:spPr bwMode="auto">
          <a:xfrm>
            <a:off x="2412527" y="4376744"/>
            <a:ext cx="60245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2. TAU</a:t>
            </a:r>
            <a:endParaRPr lang="ja-JP" altLang="en-US" sz="1200" b="1" dirty="0"/>
          </a:p>
        </p:txBody>
      </p:sp>
      <p:sp>
        <p:nvSpPr>
          <p:cNvPr id="21" name="テキスト ボックス 56"/>
          <p:cNvSpPr txBox="1">
            <a:spLocks noChangeArrowheads="1"/>
          </p:cNvSpPr>
          <p:nvPr/>
        </p:nvSpPr>
        <p:spPr bwMode="auto">
          <a:xfrm>
            <a:off x="62655" y="3212976"/>
            <a:ext cx="3260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3. Steer TAU to D-MMEs if MMEI = D-MMEGI +Null-MMEC</a:t>
            </a:r>
            <a:endParaRPr lang="ja-JP" altLang="en-US" sz="1200" b="1" dirty="0"/>
          </a:p>
        </p:txBody>
      </p:sp>
      <p:sp>
        <p:nvSpPr>
          <p:cNvPr id="22" name="円/楕円 21"/>
          <p:cNvSpPr/>
          <p:nvPr/>
        </p:nvSpPr>
        <p:spPr>
          <a:xfrm>
            <a:off x="4275483" y="2720758"/>
            <a:ext cx="3708052" cy="460375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Décor Pool</a:t>
            </a:r>
            <a:endParaRPr lang="ja-JP" altLang="en-US" dirty="0"/>
          </a:p>
        </p:txBody>
      </p:sp>
      <p:sp>
        <p:nvSpPr>
          <p:cNvPr id="23" name="直方体 22"/>
          <p:cNvSpPr/>
          <p:nvPr/>
        </p:nvSpPr>
        <p:spPr>
          <a:xfrm>
            <a:off x="4454871" y="2435008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D-MME-A</a:t>
            </a:r>
            <a:endParaRPr lang="ja-JP" altLang="en-US" sz="1400" dirty="0"/>
          </a:p>
        </p:txBody>
      </p:sp>
      <p:sp>
        <p:nvSpPr>
          <p:cNvPr id="24" name="直方体 23"/>
          <p:cNvSpPr/>
          <p:nvPr/>
        </p:nvSpPr>
        <p:spPr>
          <a:xfrm>
            <a:off x="6976043" y="2435008"/>
            <a:ext cx="863476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D-MME-D</a:t>
            </a:r>
            <a:endParaRPr lang="ja-JP" altLang="en-US" sz="1400" dirty="0"/>
          </a:p>
        </p:txBody>
      </p:sp>
      <p:sp>
        <p:nvSpPr>
          <p:cNvPr id="25" name="爆発 1 24"/>
          <p:cNvSpPr/>
          <p:nvPr/>
        </p:nvSpPr>
        <p:spPr>
          <a:xfrm>
            <a:off x="7047479" y="2144496"/>
            <a:ext cx="1917134" cy="576262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Congestion!</a:t>
            </a:r>
            <a:endParaRPr lang="ja-JP" altLang="en-US" sz="1400" dirty="0"/>
          </a:p>
        </p:txBody>
      </p:sp>
      <p:sp>
        <p:nvSpPr>
          <p:cNvPr id="26" name="フリーフォーム 25"/>
          <p:cNvSpPr/>
          <p:nvPr/>
        </p:nvSpPr>
        <p:spPr>
          <a:xfrm flipH="1">
            <a:off x="3049933" y="2866809"/>
            <a:ext cx="4285678" cy="1625600"/>
          </a:xfrm>
          <a:custGeom>
            <a:avLst/>
            <a:gdLst>
              <a:gd name="connsiteX0" fmla="*/ 0 w 679010"/>
              <a:gd name="connsiteY0" fmla="*/ 0 h 1620571"/>
              <a:gd name="connsiteX1" fmla="*/ 552261 w 679010"/>
              <a:gd name="connsiteY1" fmla="*/ 102304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470780 w 679010"/>
              <a:gd name="connsiteY1" fmla="*/ 78765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1445 w 679010"/>
              <a:gd name="connsiteY1" fmla="*/ 796705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1445 w 679010"/>
              <a:gd name="connsiteY1" fmla="*/ 796705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8762 w 679010"/>
              <a:gd name="connsiteY1" fmla="*/ 742383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8762 w 679010"/>
              <a:gd name="connsiteY1" fmla="*/ 742383 h 1620571"/>
              <a:gd name="connsiteX2" fmla="*/ 679010 w 679010"/>
              <a:gd name="connsiteY2" fmla="*/ 1620571 h 162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010" h="1620571">
                <a:moveTo>
                  <a:pt x="0" y="0"/>
                </a:moveTo>
                <a:cubicBezTo>
                  <a:pt x="219546" y="376473"/>
                  <a:pt x="460715" y="454181"/>
                  <a:pt x="578762" y="742383"/>
                </a:cubicBezTo>
                <a:cubicBezTo>
                  <a:pt x="696809" y="1030585"/>
                  <a:pt x="667086" y="1032095"/>
                  <a:pt x="679010" y="1620571"/>
                </a:cubicBezTo>
              </a:path>
            </a:pathLst>
          </a:custGeom>
          <a:noFill/>
          <a:ln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28" name="直線矢印コネクタ 27"/>
          <p:cNvCxnSpPr>
            <a:stCxn id="11" idx="0"/>
            <a:endCxn id="23" idx="3"/>
          </p:cNvCxnSpPr>
          <p:nvPr/>
        </p:nvCxnSpPr>
        <p:spPr>
          <a:xfrm flipV="1">
            <a:off x="2940700" y="2866808"/>
            <a:ext cx="1892888" cy="663575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直方体 29"/>
          <p:cNvSpPr/>
          <p:nvPr/>
        </p:nvSpPr>
        <p:spPr>
          <a:xfrm>
            <a:off x="5292951" y="2435008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D-MME-B</a:t>
            </a:r>
            <a:endParaRPr lang="ja-JP" altLang="en-US" sz="1400" dirty="0"/>
          </a:p>
        </p:txBody>
      </p:sp>
      <p:sp>
        <p:nvSpPr>
          <p:cNvPr id="31" name="直方体 30"/>
          <p:cNvSpPr/>
          <p:nvPr/>
        </p:nvSpPr>
        <p:spPr>
          <a:xfrm>
            <a:off x="6129509" y="2435008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D-MME-C</a:t>
            </a:r>
            <a:endParaRPr lang="ja-JP" altLang="en-US" sz="1400" dirty="0"/>
          </a:p>
        </p:txBody>
      </p:sp>
      <p:graphicFrame>
        <p:nvGraphicFramePr>
          <p:cNvPr id="32" name="表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050828"/>
              </p:ext>
            </p:extLst>
          </p:nvPr>
        </p:nvGraphicFramePr>
        <p:xfrm>
          <a:off x="3735063" y="4653136"/>
          <a:ext cx="5241737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5468"/>
                <a:gridCol w="584518"/>
                <a:gridCol w="1114489"/>
                <a:gridCol w="2183194"/>
                <a:gridCol w="794068"/>
              </a:tblGrid>
              <a:tr h="0">
                <a:tc>
                  <a:txBody>
                    <a:bodyPr/>
                    <a:lstStyle/>
                    <a:p>
                      <a:r>
                        <a:rPr kumimoji="1" lang="en-US" altLang="ja-JP" sz="1200" b="0" dirty="0" smtClean="0"/>
                        <a:t>MCC</a:t>
                      </a:r>
                      <a:endParaRPr kumimoji="1" lang="ja-JP" alt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 smtClean="0"/>
                        <a:t>MNC</a:t>
                      </a:r>
                      <a:endParaRPr kumimoji="1" lang="ja-JP" alt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 smtClean="0"/>
                        <a:t>MMEGI</a:t>
                      </a:r>
                    </a:p>
                    <a:p>
                      <a:r>
                        <a:rPr kumimoji="1" lang="en-US" altLang="ja-JP" sz="1200" b="0" dirty="0" smtClean="0"/>
                        <a:t>(Décor Pool)</a:t>
                      </a:r>
                      <a:endParaRPr kumimoji="1" lang="ja-JP" alt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 smtClean="0">
                          <a:solidFill>
                            <a:srgbClr val="FF0000"/>
                          </a:solidFill>
                        </a:rPr>
                        <a:t>MMEC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 smtClean="0"/>
                        <a:t>M-TMSI</a:t>
                      </a:r>
                      <a:endParaRPr kumimoji="1" lang="ja-JP" altLang="en-US" sz="12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角丸四角形吹き出し 28"/>
          <p:cNvSpPr/>
          <p:nvPr/>
        </p:nvSpPr>
        <p:spPr>
          <a:xfrm>
            <a:off x="3654600" y="4456931"/>
            <a:ext cx="5409055" cy="1996405"/>
          </a:xfrm>
          <a:prstGeom prst="wedgeRoundRectCallout">
            <a:avLst>
              <a:gd name="adj1" fmla="val -26341"/>
              <a:gd name="adj2" fmla="val -91169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 anchorCtr="0"/>
          <a:lstStyle/>
          <a:p>
            <a:r>
              <a:rPr kumimoji="1" lang="en-US" altLang="ja-JP" sz="1200" u="sng" dirty="0" smtClean="0"/>
              <a:t>-&gt; MMEC field is not limited to 7 bits and not 8 bits, since “1xxx </a:t>
            </a:r>
            <a:r>
              <a:rPr kumimoji="1" lang="en-US" altLang="ja-JP" sz="1200" u="sng" dirty="0" err="1" smtClean="0"/>
              <a:t>xxxx</a:t>
            </a:r>
            <a:r>
              <a:rPr kumimoji="1" lang="en-US" altLang="ja-JP" sz="1200" u="sng" dirty="0" smtClean="0"/>
              <a:t>” -&gt; Null-MMEC. </a:t>
            </a:r>
            <a:endParaRPr kumimoji="1" lang="ja-JP" altLang="en-US" sz="1200" u="sng" dirty="0"/>
          </a:p>
        </p:txBody>
      </p:sp>
      <p:sp>
        <p:nvSpPr>
          <p:cNvPr id="33" name="角丸四角形吹き出し 32"/>
          <p:cNvSpPr/>
          <p:nvPr/>
        </p:nvSpPr>
        <p:spPr>
          <a:xfrm>
            <a:off x="5895302" y="3846110"/>
            <a:ext cx="2880321" cy="504055"/>
          </a:xfrm>
          <a:prstGeom prst="wedgeRoundRectCallout">
            <a:avLst>
              <a:gd name="adj1" fmla="val -28437"/>
              <a:gd name="adj2" fmla="val -92470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For inducing immediate TAU from UE</a:t>
            </a:r>
          </a:p>
          <a:p>
            <a:pPr algn="ctr"/>
            <a:r>
              <a:rPr kumimoji="1" lang="en-US" altLang="ja-JP" sz="1200" dirty="0" smtClean="0"/>
              <a:t>(but it depends on UE’s implementation)</a:t>
            </a:r>
          </a:p>
        </p:txBody>
      </p:sp>
      <p:sp>
        <p:nvSpPr>
          <p:cNvPr id="41" name="角丸四角形吹き出し 40"/>
          <p:cNvSpPr/>
          <p:nvPr/>
        </p:nvSpPr>
        <p:spPr>
          <a:xfrm>
            <a:off x="63007" y="3717032"/>
            <a:ext cx="2231896" cy="2954640"/>
          </a:xfrm>
          <a:prstGeom prst="wedgeRoundRectCallout">
            <a:avLst>
              <a:gd name="adj1" fmla="val 66217"/>
              <a:gd name="adj2" fmla="val -43827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altLang="ja-JP" sz="1200" u="sng" dirty="0" smtClean="0"/>
              <a:t>If </a:t>
            </a:r>
            <a:r>
              <a:rPr lang="en-US" altLang="ja-JP" sz="1200" u="sng" dirty="0" err="1" smtClean="0"/>
              <a:t>eNB</a:t>
            </a:r>
            <a:r>
              <a:rPr lang="en-US" altLang="ja-JP" sz="1200" u="sng" dirty="0" smtClean="0"/>
              <a:t> gets Decor </a:t>
            </a:r>
            <a:r>
              <a:rPr lang="en-US" altLang="ja-JP" sz="1200" u="sng" dirty="0" err="1" smtClean="0"/>
              <a:t>MMEGI+Null-MMEC</a:t>
            </a:r>
            <a:r>
              <a:rPr lang="en-US" altLang="ja-JP" sz="1200" u="sng" dirty="0" smtClean="0"/>
              <a:t>, </a:t>
            </a:r>
            <a:r>
              <a:rPr lang="en-US" altLang="ja-JP" sz="1200" u="sng" dirty="0" err="1" smtClean="0"/>
              <a:t>eNB</a:t>
            </a:r>
            <a:r>
              <a:rPr lang="en-US" altLang="ja-JP" sz="1200" u="sng" dirty="0" smtClean="0"/>
              <a:t> load balances among the Decor MMEs (weight for D-MME-D is set to 0).</a:t>
            </a:r>
            <a:endParaRPr lang="ja-JP" altLang="en-US" sz="1200" u="sng" dirty="0"/>
          </a:p>
          <a:p>
            <a:endParaRPr lang="en-US" altLang="ja-JP" sz="1200" dirty="0" smtClean="0"/>
          </a:p>
          <a:p>
            <a:r>
              <a:rPr lang="en-US" altLang="ja-JP" sz="1200" dirty="0" smtClean="0"/>
              <a:t>How can </a:t>
            </a:r>
            <a:r>
              <a:rPr lang="en-US" altLang="ja-JP" sz="1200" dirty="0" err="1" smtClean="0"/>
              <a:t>eNB</a:t>
            </a:r>
            <a:r>
              <a:rPr lang="en-US" altLang="ja-JP" sz="1200" dirty="0" smtClean="0"/>
              <a:t> find whether load-balance or send to specific MME?</a:t>
            </a:r>
          </a:p>
          <a:p>
            <a:r>
              <a:rPr lang="en-US" altLang="ja-JP" sz="1200" dirty="0" smtClean="0"/>
              <a:t>-&gt; </a:t>
            </a:r>
            <a:r>
              <a:rPr lang="en-US" altLang="ja-JP" sz="1200" dirty="0">
                <a:solidFill>
                  <a:srgbClr val="FF0000"/>
                </a:solidFill>
              </a:rPr>
              <a:t>By </a:t>
            </a:r>
            <a:r>
              <a:rPr lang="en-US" altLang="ja-JP" sz="1200" dirty="0" smtClean="0">
                <a:solidFill>
                  <a:srgbClr val="FF0000"/>
                </a:solidFill>
              </a:rPr>
              <a:t>referring the 1-bit flag of null-MMEC which indicates load-balance.</a:t>
            </a:r>
            <a:endParaRPr lang="en-US" altLang="ja-JP" sz="1200" dirty="0"/>
          </a:p>
        </p:txBody>
      </p:sp>
      <p:sp>
        <p:nvSpPr>
          <p:cNvPr id="43" name="テキスト ボックス 56"/>
          <p:cNvSpPr txBox="1">
            <a:spLocks noChangeArrowheads="1"/>
          </p:cNvSpPr>
          <p:nvPr/>
        </p:nvSpPr>
        <p:spPr bwMode="auto">
          <a:xfrm>
            <a:off x="5116813" y="1484784"/>
            <a:ext cx="26096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4. Get the UE context from old MME</a:t>
            </a:r>
            <a:endParaRPr lang="ja-JP" altLang="en-US" sz="1200" b="1" dirty="0"/>
          </a:p>
        </p:txBody>
      </p:sp>
      <p:cxnSp>
        <p:nvCxnSpPr>
          <p:cNvPr id="45" name="直線コネクタ 44"/>
          <p:cNvCxnSpPr/>
          <p:nvPr/>
        </p:nvCxnSpPr>
        <p:spPr>
          <a:xfrm flipV="1">
            <a:off x="5320254" y="1692087"/>
            <a:ext cx="259858" cy="6155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表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965072"/>
              </p:ext>
            </p:extLst>
          </p:nvPr>
        </p:nvGraphicFramePr>
        <p:xfrm>
          <a:off x="6039319" y="5176212"/>
          <a:ext cx="1666240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0">
                <a:tc>
                  <a:txBody>
                    <a:bodyPr/>
                    <a:lstStyle/>
                    <a:p>
                      <a:r>
                        <a:rPr kumimoji="1" lang="en-US" altLang="ja-JP" sz="1200" b="0" dirty="0" smtClean="0"/>
                        <a:t>7</a:t>
                      </a:r>
                      <a:endParaRPr kumimoji="1" lang="ja-JP" alt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 smtClean="0"/>
                        <a:t>6</a:t>
                      </a:r>
                      <a:endParaRPr kumimoji="1" lang="ja-JP" altLang="en-US" sz="1200" b="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 smtClean="0"/>
                        <a:t>5</a:t>
                      </a:r>
                      <a:endParaRPr kumimoji="1" lang="ja-JP" altLang="en-US" sz="1200" b="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 smtClean="0"/>
                        <a:t>4</a:t>
                      </a:r>
                      <a:endParaRPr kumimoji="1" lang="ja-JP" altLang="en-US" sz="1200" b="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 smtClean="0"/>
                        <a:t>3</a:t>
                      </a:r>
                      <a:endParaRPr kumimoji="1" lang="ja-JP" altLang="en-US" sz="1200" b="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 smtClean="0"/>
                        <a:t>2</a:t>
                      </a:r>
                      <a:endParaRPr kumimoji="1" lang="ja-JP" altLang="en-US" sz="1200" b="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 smtClean="0"/>
                        <a:t>1</a:t>
                      </a:r>
                      <a:endParaRPr kumimoji="1" lang="ja-JP" altLang="en-US" sz="1200" b="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 smtClean="0"/>
                        <a:t>0</a:t>
                      </a:r>
                      <a:endParaRPr kumimoji="1" lang="ja-JP" altLang="en-US" sz="1200" b="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47" name="角丸四角形吹き出し 46"/>
          <p:cNvSpPr/>
          <p:nvPr/>
        </p:nvSpPr>
        <p:spPr>
          <a:xfrm>
            <a:off x="35496" y="1484784"/>
            <a:ext cx="4995711" cy="720080"/>
          </a:xfrm>
          <a:prstGeom prst="wedgeRoundRectCallout">
            <a:avLst>
              <a:gd name="adj1" fmla="val 56949"/>
              <a:gd name="adj2" fmla="val 15438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altLang="ja-JP" sz="1200" dirty="0" smtClean="0"/>
              <a:t>How can new MME identify old MME?</a:t>
            </a:r>
          </a:p>
          <a:p>
            <a:r>
              <a:rPr lang="en-US" altLang="ja-JP" sz="1200" dirty="0" smtClean="0"/>
              <a:t>-&gt; </a:t>
            </a:r>
            <a:r>
              <a:rPr lang="en-US" altLang="ja-JP" sz="1200" dirty="0" smtClean="0">
                <a:solidFill>
                  <a:srgbClr val="FF0000"/>
                </a:solidFill>
              </a:rPr>
              <a:t>By referring 7-bit parts of null-MMEC which indicates old MME’s MMEC.</a:t>
            </a:r>
          </a:p>
          <a:p>
            <a:r>
              <a:rPr kumimoji="1" lang="en-US" altLang="ja-JP" sz="1200" dirty="0" smtClean="0">
                <a:solidFill>
                  <a:schemeClr val="tx1"/>
                </a:solidFill>
              </a:rPr>
              <a:t>-&gt; </a:t>
            </a:r>
            <a:r>
              <a:rPr lang="en-US" altLang="ja-JP" sz="1200" u="sng" dirty="0" smtClean="0">
                <a:solidFill>
                  <a:schemeClr val="tx1"/>
                </a:solidFill>
              </a:rPr>
              <a:t>MMEC is limited now to 7 bits only (127 MMEs instead of 255 MMEs).</a:t>
            </a:r>
            <a:endParaRPr lang="ja-JP" altLang="en-US" sz="1200" u="sng" dirty="0">
              <a:solidFill>
                <a:schemeClr val="tx1"/>
              </a:solidFill>
            </a:endParaRPr>
          </a:p>
        </p:txBody>
      </p:sp>
      <p:sp>
        <p:nvSpPr>
          <p:cNvPr id="48" name="右中かっこ 47"/>
          <p:cNvSpPr/>
          <p:nvPr/>
        </p:nvSpPr>
        <p:spPr>
          <a:xfrm rot="5400000">
            <a:off x="6878142" y="4803074"/>
            <a:ext cx="198456" cy="1442397"/>
          </a:xfrm>
          <a:prstGeom prst="rightBrace">
            <a:avLst>
              <a:gd name="adj1" fmla="val 8333"/>
              <a:gd name="adj2" fmla="val 18743"/>
            </a:avLst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テキスト ボックス 56"/>
          <p:cNvSpPr txBox="1">
            <a:spLocks noChangeArrowheads="1"/>
          </p:cNvSpPr>
          <p:nvPr/>
        </p:nvSpPr>
        <p:spPr bwMode="auto">
          <a:xfrm>
            <a:off x="6989559" y="5536252"/>
            <a:ext cx="16148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>
                <a:solidFill>
                  <a:schemeClr val="accent2"/>
                </a:solidFill>
              </a:rPr>
              <a:t>Old MME’s MMEC</a:t>
            </a:r>
          </a:p>
          <a:p>
            <a:r>
              <a:rPr lang="en-US" altLang="ja-JP" sz="1200" b="1" dirty="0" smtClean="0">
                <a:solidFill>
                  <a:schemeClr val="accent2"/>
                </a:solidFill>
              </a:rPr>
              <a:t>(if 7</a:t>
            </a:r>
            <a:r>
              <a:rPr lang="en-US" altLang="ja-JP" sz="1200" b="1" baseline="30000" dirty="0" smtClean="0">
                <a:solidFill>
                  <a:schemeClr val="accent2"/>
                </a:solidFill>
              </a:rPr>
              <a:t>th</a:t>
            </a:r>
            <a:r>
              <a:rPr lang="en-US" altLang="ja-JP" sz="1200" b="1" dirty="0" smtClean="0">
                <a:solidFill>
                  <a:schemeClr val="accent2"/>
                </a:solidFill>
              </a:rPr>
              <a:t> bit is “1”)</a:t>
            </a:r>
            <a:endParaRPr lang="ja-JP" altLang="en-US" sz="1200" b="1" dirty="0">
              <a:solidFill>
                <a:schemeClr val="accent2"/>
              </a:solidFill>
            </a:endParaRPr>
          </a:p>
        </p:txBody>
      </p:sp>
      <p:cxnSp>
        <p:nvCxnSpPr>
          <p:cNvPr id="51" name="直線コネクタ 50"/>
          <p:cNvCxnSpPr/>
          <p:nvPr/>
        </p:nvCxnSpPr>
        <p:spPr>
          <a:xfrm flipH="1">
            <a:off x="6039319" y="5425044"/>
            <a:ext cx="88535" cy="1152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テキスト ボックス 56"/>
          <p:cNvSpPr txBox="1">
            <a:spLocks noChangeArrowheads="1"/>
          </p:cNvSpPr>
          <p:nvPr/>
        </p:nvSpPr>
        <p:spPr bwMode="auto">
          <a:xfrm>
            <a:off x="5319239" y="5506635"/>
            <a:ext cx="1617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>
                <a:solidFill>
                  <a:srgbClr val="0070C0"/>
                </a:solidFill>
              </a:rPr>
              <a:t>0: normal MMEC</a:t>
            </a:r>
          </a:p>
          <a:p>
            <a:r>
              <a:rPr lang="en-US" altLang="ja-JP" sz="1200" b="1" dirty="0" smtClean="0">
                <a:solidFill>
                  <a:srgbClr val="0070C0"/>
                </a:solidFill>
              </a:rPr>
              <a:t>1: null MMEC</a:t>
            </a:r>
            <a:endParaRPr lang="ja-JP" altLang="en-US" sz="1200" b="1" dirty="0">
              <a:solidFill>
                <a:srgbClr val="0070C0"/>
              </a:solidFill>
            </a:endParaRPr>
          </a:p>
        </p:txBody>
      </p:sp>
      <p:cxnSp>
        <p:nvCxnSpPr>
          <p:cNvPr id="56" name="直線コネクタ 55"/>
          <p:cNvCxnSpPr/>
          <p:nvPr/>
        </p:nvCxnSpPr>
        <p:spPr>
          <a:xfrm>
            <a:off x="6006041" y="5072454"/>
            <a:ext cx="33278" cy="11053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/>
          <p:cNvCxnSpPr/>
          <p:nvPr/>
        </p:nvCxnSpPr>
        <p:spPr>
          <a:xfrm flipH="1">
            <a:off x="7698569" y="5072453"/>
            <a:ext cx="497866" cy="110531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652120" y="1988840"/>
            <a:ext cx="18047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solidFill>
                  <a:srgbClr val="FF0000"/>
                </a:solidFill>
              </a:rPr>
              <a:t>Null-MMEC = “1xxx </a:t>
            </a:r>
            <a:r>
              <a:rPr kumimoji="1" lang="en-US" altLang="ja-JP" sz="1200" b="1" dirty="0" err="1" smtClean="0">
                <a:solidFill>
                  <a:srgbClr val="FF0000"/>
                </a:solidFill>
              </a:rPr>
              <a:t>xxxx</a:t>
            </a:r>
            <a:r>
              <a:rPr kumimoji="1" lang="en-US" altLang="ja-JP" sz="1200" b="1" dirty="0" smtClean="0">
                <a:solidFill>
                  <a:srgbClr val="FF0000"/>
                </a:solidFill>
              </a:rPr>
              <a:t>”</a:t>
            </a:r>
            <a:endParaRPr kumimoji="1" lang="ja-JP" altLang="en-US" sz="1200" b="1" dirty="0">
              <a:solidFill>
                <a:srgbClr val="FF0000"/>
              </a:solidFill>
            </a:endParaRPr>
          </a:p>
        </p:txBody>
      </p:sp>
      <p:sp>
        <p:nvSpPr>
          <p:cNvPr id="44" name="Circular Arrow 43"/>
          <p:cNvSpPr/>
          <p:nvPr/>
        </p:nvSpPr>
        <p:spPr>
          <a:xfrm rot="10800000" flipV="1">
            <a:off x="4644008" y="2132856"/>
            <a:ext cx="2520280" cy="1152128"/>
          </a:xfrm>
          <a:prstGeom prst="circular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807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3200" dirty="0"/>
              <a:t>Alt </a:t>
            </a:r>
            <a:r>
              <a:rPr lang="en-US" altLang="ja-JP" sz="3200" dirty="0" smtClean="0"/>
              <a:t>3: </a:t>
            </a:r>
            <a:r>
              <a:rPr lang="en-US" altLang="ja-JP" sz="3200" dirty="0"/>
              <a:t>Two MMEGIs per Décor </a:t>
            </a:r>
            <a:r>
              <a:rPr lang="en-US" altLang="ja-JP" sz="3200" dirty="0" smtClean="0"/>
              <a:t>Pool;</a:t>
            </a:r>
            <a:br>
              <a:rPr lang="en-US" altLang="ja-JP" sz="3200" dirty="0" smtClean="0"/>
            </a:br>
            <a:r>
              <a:rPr lang="en-US" altLang="ja-JP" sz="3200" dirty="0" smtClean="0"/>
              <a:t>normal </a:t>
            </a:r>
            <a:r>
              <a:rPr lang="en-US" altLang="ja-JP" sz="3200" dirty="0"/>
              <a:t>MMEGI + </a:t>
            </a:r>
            <a:r>
              <a:rPr lang="en-US" altLang="ja-JP" sz="3200" dirty="0" smtClean="0"/>
              <a:t>null-MMEGI</a:t>
            </a:r>
            <a:endParaRPr kumimoji="1" lang="ja-JP" alt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30F179-3B52-4E3F-A923-2B007DA7D53D}" type="slidenum">
              <a:rPr lang="ja-JP" altLang="en-US" smtClean="0"/>
              <a:pPr>
                <a:defRPr/>
              </a:pPr>
              <a:t>6</a:t>
            </a:fld>
            <a:endParaRPr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1467196" y="3206402"/>
            <a:ext cx="2808287" cy="460375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Common Pool</a:t>
            </a:r>
            <a:endParaRPr lang="ja-JP" altLang="en-US" dirty="0"/>
          </a:p>
        </p:txBody>
      </p:sp>
      <p:sp>
        <p:nvSpPr>
          <p:cNvPr id="6" name="直方体 5"/>
          <p:cNvSpPr/>
          <p:nvPr/>
        </p:nvSpPr>
        <p:spPr>
          <a:xfrm>
            <a:off x="1683096" y="2920652"/>
            <a:ext cx="719137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7" name="直方体 6"/>
          <p:cNvSpPr/>
          <p:nvPr/>
        </p:nvSpPr>
        <p:spPr>
          <a:xfrm>
            <a:off x="2510183" y="2920652"/>
            <a:ext cx="720725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sp>
        <p:nvSpPr>
          <p:cNvPr id="8" name="直方体 7"/>
          <p:cNvSpPr/>
          <p:nvPr/>
        </p:nvSpPr>
        <p:spPr>
          <a:xfrm>
            <a:off x="3338858" y="2920652"/>
            <a:ext cx="719138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MME</a:t>
            </a:r>
            <a:endParaRPr lang="ja-JP" altLang="en-US" sz="1400" dirty="0"/>
          </a:p>
        </p:txBody>
      </p:sp>
      <p:grpSp>
        <p:nvGrpSpPr>
          <p:cNvPr id="9" name="グループ化 44"/>
          <p:cNvGrpSpPr>
            <a:grpSpLocks/>
          </p:cNvGrpSpPr>
          <p:nvPr/>
        </p:nvGrpSpPr>
        <p:grpSpPr bwMode="auto">
          <a:xfrm>
            <a:off x="2730846" y="4016027"/>
            <a:ext cx="908050" cy="625475"/>
            <a:chOff x="1876679" y="4887417"/>
            <a:chExt cx="906734" cy="625475"/>
          </a:xfrm>
        </p:grpSpPr>
        <p:pic>
          <p:nvPicPr>
            <p:cNvPr id="10" name="Picture 2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679" y="4887417"/>
              <a:ext cx="419100" cy="62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テキスト ボックス 46"/>
            <p:cNvSpPr txBox="1">
              <a:spLocks noChangeArrowheads="1"/>
            </p:cNvSpPr>
            <p:nvPr/>
          </p:nvSpPr>
          <p:spPr bwMode="auto">
            <a:xfrm>
              <a:off x="2295779" y="5046265"/>
              <a:ext cx="4876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eNB</a:t>
              </a:r>
              <a:endParaRPr lang="ja-JP" altLang="en-US" sz="1400"/>
            </a:p>
          </p:txBody>
        </p:sp>
      </p:grpSp>
      <p:grpSp>
        <p:nvGrpSpPr>
          <p:cNvPr id="12" name="グループ化 47"/>
          <p:cNvGrpSpPr>
            <a:grpSpLocks/>
          </p:cNvGrpSpPr>
          <p:nvPr/>
        </p:nvGrpSpPr>
        <p:grpSpPr bwMode="auto">
          <a:xfrm>
            <a:off x="2740147" y="5081240"/>
            <a:ext cx="850900" cy="508000"/>
            <a:chOff x="1832707" y="5952268"/>
            <a:chExt cx="851320" cy="507045"/>
          </a:xfrm>
        </p:grpSpPr>
        <p:pic>
          <p:nvPicPr>
            <p:cNvPr id="13" name="Picture 75" descr="http://img.yaplog.jp/img/12/pc/y/o/s/yoshiloeo/0/292.jpe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2707" y="5952268"/>
              <a:ext cx="507045" cy="507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テキスト ボックス 49"/>
            <p:cNvSpPr txBox="1">
              <a:spLocks noChangeArrowheads="1"/>
            </p:cNvSpPr>
            <p:nvPr/>
          </p:nvSpPr>
          <p:spPr bwMode="auto">
            <a:xfrm>
              <a:off x="2295779" y="6051901"/>
              <a:ext cx="3882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UE</a:t>
              </a:r>
              <a:endParaRPr lang="ja-JP" altLang="en-US" sz="1400"/>
            </a:p>
          </p:txBody>
        </p:sp>
      </p:grpSp>
      <p:cxnSp>
        <p:nvCxnSpPr>
          <p:cNvPr id="15" name="直線矢印コネクタ 14"/>
          <p:cNvCxnSpPr>
            <a:endCxn id="10" idx="2"/>
          </p:cNvCxnSpPr>
          <p:nvPr/>
        </p:nvCxnSpPr>
        <p:spPr>
          <a:xfrm flipV="1">
            <a:off x="2940396" y="4641502"/>
            <a:ext cx="0" cy="3365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53"/>
          <p:cNvSpPr txBox="1">
            <a:spLocks noChangeArrowheads="1"/>
          </p:cNvSpPr>
          <p:nvPr/>
        </p:nvSpPr>
        <p:spPr bwMode="auto">
          <a:xfrm>
            <a:off x="2412527" y="4862388"/>
            <a:ext cx="60245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2. TAU</a:t>
            </a:r>
            <a:endParaRPr lang="ja-JP" altLang="en-US" sz="1200" b="1" dirty="0"/>
          </a:p>
        </p:txBody>
      </p:sp>
      <p:sp>
        <p:nvSpPr>
          <p:cNvPr id="17" name="円/楕円 16"/>
          <p:cNvSpPr/>
          <p:nvPr/>
        </p:nvSpPr>
        <p:spPr>
          <a:xfrm>
            <a:off x="4275483" y="3206402"/>
            <a:ext cx="3708052" cy="460375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Décor Pool</a:t>
            </a:r>
            <a:endParaRPr lang="ja-JP" altLang="en-US" dirty="0"/>
          </a:p>
        </p:txBody>
      </p:sp>
      <p:sp>
        <p:nvSpPr>
          <p:cNvPr id="18" name="直方体 17"/>
          <p:cNvSpPr/>
          <p:nvPr/>
        </p:nvSpPr>
        <p:spPr>
          <a:xfrm>
            <a:off x="4454871" y="2920652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D-MME-A</a:t>
            </a:r>
            <a:endParaRPr lang="ja-JP" altLang="en-US" sz="1400" dirty="0"/>
          </a:p>
        </p:txBody>
      </p:sp>
      <p:sp>
        <p:nvSpPr>
          <p:cNvPr id="19" name="直方体 18"/>
          <p:cNvSpPr/>
          <p:nvPr/>
        </p:nvSpPr>
        <p:spPr>
          <a:xfrm>
            <a:off x="6976043" y="2920652"/>
            <a:ext cx="863476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D-MME-D</a:t>
            </a:r>
            <a:endParaRPr lang="ja-JP" altLang="en-US" sz="1400" dirty="0"/>
          </a:p>
        </p:txBody>
      </p:sp>
      <p:sp>
        <p:nvSpPr>
          <p:cNvPr id="20" name="フリーフォーム 19"/>
          <p:cNvSpPr/>
          <p:nvPr/>
        </p:nvSpPr>
        <p:spPr>
          <a:xfrm flipH="1">
            <a:off x="3049933" y="3352453"/>
            <a:ext cx="4285678" cy="1625600"/>
          </a:xfrm>
          <a:custGeom>
            <a:avLst/>
            <a:gdLst>
              <a:gd name="connsiteX0" fmla="*/ 0 w 679010"/>
              <a:gd name="connsiteY0" fmla="*/ 0 h 1620571"/>
              <a:gd name="connsiteX1" fmla="*/ 552261 w 679010"/>
              <a:gd name="connsiteY1" fmla="*/ 102304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470780 w 679010"/>
              <a:gd name="connsiteY1" fmla="*/ 787652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25101 w 679010"/>
              <a:gd name="connsiteY1" fmla="*/ 860079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1445 w 679010"/>
              <a:gd name="connsiteY1" fmla="*/ 796705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1445 w 679010"/>
              <a:gd name="connsiteY1" fmla="*/ 796705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88519 w 679010"/>
              <a:gd name="connsiteY1" fmla="*/ 805758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8762 w 679010"/>
              <a:gd name="connsiteY1" fmla="*/ 742383 h 1620571"/>
              <a:gd name="connsiteX2" fmla="*/ 679010 w 679010"/>
              <a:gd name="connsiteY2" fmla="*/ 1620571 h 1620571"/>
              <a:gd name="connsiteX0" fmla="*/ 0 w 679010"/>
              <a:gd name="connsiteY0" fmla="*/ 0 h 1620571"/>
              <a:gd name="connsiteX1" fmla="*/ 578762 w 679010"/>
              <a:gd name="connsiteY1" fmla="*/ 742383 h 1620571"/>
              <a:gd name="connsiteX2" fmla="*/ 679010 w 679010"/>
              <a:gd name="connsiteY2" fmla="*/ 1620571 h 162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010" h="1620571">
                <a:moveTo>
                  <a:pt x="0" y="0"/>
                </a:moveTo>
                <a:cubicBezTo>
                  <a:pt x="219546" y="376473"/>
                  <a:pt x="460715" y="454181"/>
                  <a:pt x="578762" y="742383"/>
                </a:cubicBezTo>
                <a:cubicBezTo>
                  <a:pt x="696809" y="1030585"/>
                  <a:pt x="667086" y="1032095"/>
                  <a:pt x="679010" y="1620571"/>
                </a:cubicBezTo>
              </a:path>
            </a:pathLst>
          </a:custGeom>
          <a:noFill/>
          <a:ln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21" name="直線矢印コネクタ 20"/>
          <p:cNvCxnSpPr>
            <a:stCxn id="10" idx="0"/>
            <a:endCxn id="18" idx="3"/>
          </p:cNvCxnSpPr>
          <p:nvPr/>
        </p:nvCxnSpPr>
        <p:spPr>
          <a:xfrm flipV="1">
            <a:off x="2940700" y="3352452"/>
            <a:ext cx="1892888" cy="663575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直方体 21"/>
          <p:cNvSpPr/>
          <p:nvPr/>
        </p:nvSpPr>
        <p:spPr>
          <a:xfrm>
            <a:off x="5292951" y="2920652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D-MME-B</a:t>
            </a:r>
            <a:endParaRPr lang="ja-JP" altLang="en-US" sz="1400" dirty="0"/>
          </a:p>
        </p:txBody>
      </p:sp>
      <p:sp>
        <p:nvSpPr>
          <p:cNvPr id="23" name="直方体 22"/>
          <p:cNvSpPr/>
          <p:nvPr/>
        </p:nvSpPr>
        <p:spPr>
          <a:xfrm>
            <a:off x="6129509" y="2920652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D-MME-C</a:t>
            </a:r>
            <a:endParaRPr lang="ja-JP" altLang="en-US" sz="1400" dirty="0"/>
          </a:p>
        </p:txBody>
      </p:sp>
      <p:sp>
        <p:nvSpPr>
          <p:cNvPr id="24" name="テキスト ボックス 50"/>
          <p:cNvSpPr txBox="1">
            <a:spLocks noChangeArrowheads="1"/>
          </p:cNvSpPr>
          <p:nvPr/>
        </p:nvSpPr>
        <p:spPr bwMode="auto">
          <a:xfrm>
            <a:off x="4527151" y="3854276"/>
            <a:ext cx="42484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1. </a:t>
            </a:r>
            <a:r>
              <a:rPr lang="en-US" altLang="ja-JP" sz="1200" b="1" u="sng" dirty="0" smtClean="0"/>
              <a:t>GUTI</a:t>
            </a:r>
            <a:r>
              <a:rPr lang="en-US" altLang="ja-JP" sz="1200" b="1" dirty="0" smtClean="0"/>
              <a:t> reallocation + </a:t>
            </a:r>
            <a:r>
              <a:rPr lang="en-US" altLang="ja-JP" sz="1200" b="1" u="sng" dirty="0" smtClean="0"/>
              <a:t>non-broadcast TAI</a:t>
            </a:r>
            <a:r>
              <a:rPr lang="en-US" altLang="ja-JP" sz="1200" b="1" dirty="0" smtClean="0"/>
              <a:t> allocation</a:t>
            </a:r>
            <a:r>
              <a:rPr lang="ja-JP" altLang="en-US" sz="1200" b="1" dirty="0"/>
              <a:t> </a:t>
            </a:r>
            <a:r>
              <a:rPr lang="en-US" altLang="ja-JP" sz="1200" b="1" dirty="0" smtClean="0"/>
              <a:t>+ S1 release</a:t>
            </a:r>
            <a:endParaRPr lang="ja-JP" altLang="en-US" sz="1200" b="1" dirty="0"/>
          </a:p>
        </p:txBody>
      </p:sp>
      <p:sp>
        <p:nvSpPr>
          <p:cNvPr id="25" name="角丸四角形吹き出し 24"/>
          <p:cNvSpPr/>
          <p:nvPr/>
        </p:nvSpPr>
        <p:spPr>
          <a:xfrm>
            <a:off x="5895302" y="4331754"/>
            <a:ext cx="2880321" cy="504055"/>
          </a:xfrm>
          <a:prstGeom prst="wedgeRoundRectCallout">
            <a:avLst>
              <a:gd name="adj1" fmla="val -28437"/>
              <a:gd name="adj2" fmla="val -92470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For inducing immediate TAU from UE</a:t>
            </a:r>
          </a:p>
          <a:p>
            <a:pPr algn="ctr"/>
            <a:r>
              <a:rPr kumimoji="1" lang="en-US" altLang="ja-JP" sz="1200" dirty="0" smtClean="0"/>
              <a:t>(but it depends on UE’s implementation)</a:t>
            </a:r>
          </a:p>
        </p:txBody>
      </p:sp>
      <p:sp>
        <p:nvSpPr>
          <p:cNvPr id="26" name="テキスト ボックス 56"/>
          <p:cNvSpPr txBox="1">
            <a:spLocks noChangeArrowheads="1"/>
          </p:cNvSpPr>
          <p:nvPr/>
        </p:nvSpPr>
        <p:spPr bwMode="auto">
          <a:xfrm>
            <a:off x="398115" y="3698620"/>
            <a:ext cx="2877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3. Steer TAU to D-MMEs if null-MMEGI is included in new GUTI</a:t>
            </a:r>
            <a:endParaRPr lang="ja-JP" altLang="en-US" sz="1200" b="1" dirty="0"/>
          </a:p>
        </p:txBody>
      </p:sp>
      <p:sp>
        <p:nvSpPr>
          <p:cNvPr id="27" name="爆発 1 26"/>
          <p:cNvSpPr/>
          <p:nvPr/>
        </p:nvSpPr>
        <p:spPr>
          <a:xfrm>
            <a:off x="7047479" y="2630140"/>
            <a:ext cx="1917134" cy="576262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Congestion!</a:t>
            </a:r>
            <a:endParaRPr lang="ja-JP" altLang="en-US" sz="1400" dirty="0"/>
          </a:p>
        </p:txBody>
      </p:sp>
      <p:sp>
        <p:nvSpPr>
          <p:cNvPr id="30" name="テキスト ボックス 56"/>
          <p:cNvSpPr txBox="1">
            <a:spLocks noChangeArrowheads="1"/>
          </p:cNvSpPr>
          <p:nvPr/>
        </p:nvSpPr>
        <p:spPr bwMode="auto">
          <a:xfrm>
            <a:off x="4129877" y="1468312"/>
            <a:ext cx="37444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4. Get the UE context from old MME</a:t>
            </a:r>
          </a:p>
          <a:p>
            <a:r>
              <a:rPr lang="en-US" altLang="ja-JP" sz="1200" b="1" dirty="0" smtClean="0"/>
              <a:t>by referring MMEC in new GUTI (existing procedure)</a:t>
            </a:r>
            <a:endParaRPr lang="ja-JP" altLang="en-US" sz="1200" b="1" dirty="0"/>
          </a:p>
        </p:txBody>
      </p:sp>
      <p:cxnSp>
        <p:nvCxnSpPr>
          <p:cNvPr id="31" name="直線コネクタ 30"/>
          <p:cNvCxnSpPr/>
          <p:nvPr/>
        </p:nvCxnSpPr>
        <p:spPr>
          <a:xfrm flipV="1">
            <a:off x="5320254" y="1929977"/>
            <a:ext cx="159477" cy="8633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角丸四角形吹き出し 31"/>
          <p:cNvSpPr/>
          <p:nvPr/>
        </p:nvSpPr>
        <p:spPr>
          <a:xfrm>
            <a:off x="152885" y="4237528"/>
            <a:ext cx="2330671" cy="720080"/>
          </a:xfrm>
          <a:prstGeom prst="wedgeRoundRectCallout">
            <a:avLst>
              <a:gd name="adj1" fmla="val 61610"/>
              <a:gd name="adj2" fmla="val -22281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altLang="ja-JP" sz="1200" dirty="0" smtClean="0">
                <a:solidFill>
                  <a:srgbClr val="FF0000"/>
                </a:solidFill>
              </a:rPr>
              <a:t>Configuration of association between Décor MME pools and null-MMEGIs needed</a:t>
            </a:r>
            <a:endParaRPr lang="ja-JP" altLang="en-US" sz="1200" u="sng" dirty="0">
              <a:solidFill>
                <a:srgbClr val="FF0000"/>
              </a:solidFill>
            </a:endParaRPr>
          </a:p>
        </p:txBody>
      </p:sp>
      <p:sp>
        <p:nvSpPr>
          <p:cNvPr id="33" name="TextBox 2"/>
          <p:cNvSpPr txBox="1"/>
          <p:nvPr/>
        </p:nvSpPr>
        <p:spPr>
          <a:xfrm>
            <a:off x="5479731" y="2474484"/>
            <a:ext cx="2081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/>
              <a:t>n</a:t>
            </a:r>
            <a:r>
              <a:rPr kumimoji="1" lang="en-US" altLang="ja-JP" sz="1200" b="1" dirty="0" smtClean="0"/>
              <a:t>ormal MMEGI </a:t>
            </a:r>
            <a:r>
              <a:rPr kumimoji="1" lang="en-US" altLang="ja-JP" sz="1200" b="1" dirty="0" smtClean="0">
                <a:solidFill>
                  <a:srgbClr val="FF0000"/>
                </a:solidFill>
              </a:rPr>
              <a:t>+ null-MMEGI</a:t>
            </a:r>
            <a:endParaRPr kumimoji="1" lang="ja-JP" altLang="en-US" sz="1200" b="1" dirty="0">
              <a:solidFill>
                <a:srgbClr val="FF0000"/>
              </a:solidFill>
            </a:endParaRPr>
          </a:p>
        </p:txBody>
      </p:sp>
      <p:sp>
        <p:nvSpPr>
          <p:cNvPr id="34" name="角丸四角形吹き出し 33"/>
          <p:cNvSpPr/>
          <p:nvPr/>
        </p:nvSpPr>
        <p:spPr>
          <a:xfrm>
            <a:off x="4453309" y="4957608"/>
            <a:ext cx="3386210" cy="377631"/>
          </a:xfrm>
          <a:prstGeom prst="wedgeRoundRectCallout">
            <a:avLst>
              <a:gd name="adj1" fmla="val -35121"/>
              <a:gd name="adj2" fmla="val -272278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Null-MMEGI (+MMEC) included if load balancing performed</a:t>
            </a:r>
            <a:endParaRPr kumimoji="1" lang="en-US" altLang="ja-JP" sz="1200" dirty="0" smtClean="0"/>
          </a:p>
        </p:txBody>
      </p:sp>
      <p:sp>
        <p:nvSpPr>
          <p:cNvPr id="37" name="角丸四角形吹き出し 36"/>
          <p:cNvSpPr/>
          <p:nvPr/>
        </p:nvSpPr>
        <p:spPr>
          <a:xfrm>
            <a:off x="683567" y="1929977"/>
            <a:ext cx="4347639" cy="732476"/>
          </a:xfrm>
          <a:prstGeom prst="wedgeRoundRectCallout">
            <a:avLst>
              <a:gd name="adj1" fmla="val 78877"/>
              <a:gd name="adj2" fmla="val 29609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altLang="ja-JP" sz="1200" dirty="0" smtClean="0"/>
              <a:t>All Décor pools need extra </a:t>
            </a:r>
            <a:r>
              <a:rPr lang="en-US" altLang="ja-JP" sz="1200" dirty="0" err="1" smtClean="0"/>
              <a:t>MMEGis</a:t>
            </a:r>
            <a:r>
              <a:rPr lang="en-US" altLang="ja-JP" sz="1200" dirty="0" smtClean="0"/>
              <a:t>, i.e. null-MMEGIs.</a:t>
            </a:r>
          </a:p>
          <a:p>
            <a:r>
              <a:rPr kumimoji="1" lang="en-US" altLang="ja-JP" sz="1200" dirty="0" smtClean="0">
                <a:solidFill>
                  <a:schemeClr val="tx1"/>
                </a:solidFill>
              </a:rPr>
              <a:t>-&gt; </a:t>
            </a:r>
            <a:r>
              <a:rPr lang="en-US" altLang="ja-JP" sz="1200" u="sng" dirty="0" smtClean="0">
                <a:solidFill>
                  <a:schemeClr val="tx1"/>
                </a:solidFill>
              </a:rPr>
              <a:t>The number of MMEGIs for normal usage would be reduced according to the number of Décor pools.</a:t>
            </a:r>
            <a:endParaRPr lang="ja-JP" altLang="en-US" sz="1200" u="sng" dirty="0">
              <a:solidFill>
                <a:schemeClr val="tx1"/>
              </a:solidFill>
            </a:endParaRPr>
          </a:p>
        </p:txBody>
      </p:sp>
      <p:sp>
        <p:nvSpPr>
          <p:cNvPr id="35" name="Circular Arrow 34"/>
          <p:cNvSpPr/>
          <p:nvPr/>
        </p:nvSpPr>
        <p:spPr>
          <a:xfrm rot="10800000" flipV="1">
            <a:off x="4716016" y="2636912"/>
            <a:ext cx="2520280" cy="1152128"/>
          </a:xfrm>
          <a:prstGeom prst="circular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740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3200" dirty="0" smtClean="0"/>
              <a:t>Common function for all alternatives</a:t>
            </a:r>
            <a:r>
              <a:rPr lang="en-US" altLang="ja-JP" sz="4000" dirty="0" smtClean="0"/>
              <a:t/>
            </a:r>
            <a:br>
              <a:rPr lang="en-US" altLang="ja-JP" sz="4000" dirty="0" smtClean="0"/>
            </a:br>
            <a:r>
              <a:rPr lang="en-US" altLang="ja-JP" sz="2400" dirty="0" smtClean="0"/>
              <a:t>&lt; </a:t>
            </a:r>
            <a:r>
              <a:rPr kumimoji="1" lang="en-US" altLang="ja-JP" sz="2400" dirty="0" smtClean="0"/>
              <a:t>Intra-Common pool load balancing - Existing Procedure &gt;</a:t>
            </a:r>
            <a:endParaRPr kumimoji="1" lang="ja-JP" altLang="en-US" sz="2400" dirty="0"/>
          </a:p>
        </p:txBody>
      </p:sp>
      <p:sp>
        <p:nvSpPr>
          <p:cNvPr id="6" name="円/楕円 5"/>
          <p:cNvSpPr/>
          <p:nvPr/>
        </p:nvSpPr>
        <p:spPr>
          <a:xfrm>
            <a:off x="1467196" y="2720758"/>
            <a:ext cx="2808287" cy="460375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Common Pool</a:t>
            </a:r>
            <a:endParaRPr lang="ja-JP" altLang="en-US" dirty="0"/>
          </a:p>
        </p:txBody>
      </p:sp>
      <p:sp>
        <p:nvSpPr>
          <p:cNvPr id="7" name="直方体 6"/>
          <p:cNvSpPr/>
          <p:nvPr/>
        </p:nvSpPr>
        <p:spPr>
          <a:xfrm>
            <a:off x="1683096" y="2435008"/>
            <a:ext cx="719137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MME-A</a:t>
            </a:r>
            <a:endParaRPr lang="ja-JP" altLang="en-US" sz="1100" dirty="0"/>
          </a:p>
        </p:txBody>
      </p:sp>
      <p:sp>
        <p:nvSpPr>
          <p:cNvPr id="8" name="直方体 7"/>
          <p:cNvSpPr/>
          <p:nvPr/>
        </p:nvSpPr>
        <p:spPr>
          <a:xfrm>
            <a:off x="2510183" y="2435008"/>
            <a:ext cx="720725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MME-B</a:t>
            </a:r>
            <a:endParaRPr lang="ja-JP" altLang="en-US" sz="1100" dirty="0"/>
          </a:p>
        </p:txBody>
      </p:sp>
      <p:sp>
        <p:nvSpPr>
          <p:cNvPr id="9" name="直方体 8"/>
          <p:cNvSpPr/>
          <p:nvPr/>
        </p:nvSpPr>
        <p:spPr>
          <a:xfrm>
            <a:off x="3338858" y="2435008"/>
            <a:ext cx="719138" cy="431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MME-C</a:t>
            </a:r>
            <a:endParaRPr lang="ja-JP" altLang="en-US" sz="1100" dirty="0"/>
          </a:p>
        </p:txBody>
      </p:sp>
      <p:grpSp>
        <p:nvGrpSpPr>
          <p:cNvPr id="10" name="グループ化 44"/>
          <p:cNvGrpSpPr>
            <a:grpSpLocks/>
          </p:cNvGrpSpPr>
          <p:nvPr/>
        </p:nvGrpSpPr>
        <p:grpSpPr bwMode="auto">
          <a:xfrm>
            <a:off x="2730846" y="3530383"/>
            <a:ext cx="908050" cy="625475"/>
            <a:chOff x="1876679" y="4887417"/>
            <a:chExt cx="906734" cy="625475"/>
          </a:xfrm>
        </p:grpSpPr>
        <p:pic>
          <p:nvPicPr>
            <p:cNvPr id="11" name="Picture 2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679" y="4887417"/>
              <a:ext cx="419100" cy="62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テキスト ボックス 46"/>
            <p:cNvSpPr txBox="1">
              <a:spLocks noChangeArrowheads="1"/>
            </p:cNvSpPr>
            <p:nvPr/>
          </p:nvSpPr>
          <p:spPr bwMode="auto">
            <a:xfrm>
              <a:off x="2295779" y="5046265"/>
              <a:ext cx="48763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eNB</a:t>
              </a:r>
              <a:endParaRPr lang="ja-JP" altLang="en-US" sz="1400"/>
            </a:p>
          </p:txBody>
        </p:sp>
      </p:grpSp>
      <p:grpSp>
        <p:nvGrpSpPr>
          <p:cNvPr id="13" name="グループ化 47"/>
          <p:cNvGrpSpPr>
            <a:grpSpLocks/>
          </p:cNvGrpSpPr>
          <p:nvPr/>
        </p:nvGrpSpPr>
        <p:grpSpPr bwMode="auto">
          <a:xfrm>
            <a:off x="2740147" y="4595596"/>
            <a:ext cx="850900" cy="508000"/>
            <a:chOff x="1832707" y="5952268"/>
            <a:chExt cx="851320" cy="507045"/>
          </a:xfrm>
        </p:grpSpPr>
        <p:pic>
          <p:nvPicPr>
            <p:cNvPr id="14" name="Picture 75" descr="http://img.yaplog.jp/img/12/pc/y/o/s/yoshiloeo/0/292.jpe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2707" y="5952268"/>
              <a:ext cx="507045" cy="507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テキスト ボックス 49"/>
            <p:cNvSpPr txBox="1">
              <a:spLocks noChangeArrowheads="1"/>
            </p:cNvSpPr>
            <p:nvPr/>
          </p:nvSpPr>
          <p:spPr bwMode="auto">
            <a:xfrm>
              <a:off x="2295779" y="6051901"/>
              <a:ext cx="3882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r>
                <a:rPr lang="en-US" altLang="ja-JP" sz="1400"/>
                <a:t>UE</a:t>
              </a:r>
              <a:endParaRPr lang="ja-JP" altLang="en-US" sz="1400"/>
            </a:p>
          </p:txBody>
        </p:sp>
      </p:grpSp>
      <p:sp>
        <p:nvSpPr>
          <p:cNvPr id="16" name="テキスト ボックス 50"/>
          <p:cNvSpPr txBox="1">
            <a:spLocks noChangeArrowheads="1"/>
          </p:cNvSpPr>
          <p:nvPr/>
        </p:nvSpPr>
        <p:spPr bwMode="auto">
          <a:xfrm>
            <a:off x="3419872" y="3356992"/>
            <a:ext cx="25202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1. S1 release (“Load balancing TAU”)</a:t>
            </a:r>
            <a:endParaRPr lang="ja-JP" altLang="en-US" sz="1200" b="1" dirty="0"/>
          </a:p>
        </p:txBody>
      </p:sp>
      <p:cxnSp>
        <p:nvCxnSpPr>
          <p:cNvPr id="17" name="直線矢印コネクタ 16"/>
          <p:cNvCxnSpPr>
            <a:endCxn id="11" idx="2"/>
          </p:cNvCxnSpPr>
          <p:nvPr/>
        </p:nvCxnSpPr>
        <p:spPr>
          <a:xfrm flipV="1">
            <a:off x="2940396" y="4155858"/>
            <a:ext cx="0" cy="3365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53"/>
          <p:cNvSpPr txBox="1">
            <a:spLocks noChangeArrowheads="1"/>
          </p:cNvSpPr>
          <p:nvPr/>
        </p:nvSpPr>
        <p:spPr bwMode="auto">
          <a:xfrm>
            <a:off x="1763688" y="4293096"/>
            <a:ext cx="117852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en-US" altLang="ja-JP" sz="1200" b="1" dirty="0" smtClean="0"/>
              <a:t>2. TAU</a:t>
            </a:r>
          </a:p>
          <a:p>
            <a:pPr algn="ctr"/>
            <a:r>
              <a:rPr lang="en-US" altLang="ja-JP" sz="1200" b="1" dirty="0" smtClean="0"/>
              <a:t>(no S-TMSI or MMEID in RRC Connection Setup)</a:t>
            </a:r>
            <a:endParaRPr lang="ja-JP" altLang="en-US" sz="1200" b="1" dirty="0"/>
          </a:p>
        </p:txBody>
      </p:sp>
      <p:sp>
        <p:nvSpPr>
          <p:cNvPr id="21" name="テキスト ボックス 56"/>
          <p:cNvSpPr txBox="1">
            <a:spLocks noChangeArrowheads="1"/>
          </p:cNvSpPr>
          <p:nvPr/>
        </p:nvSpPr>
        <p:spPr bwMode="auto">
          <a:xfrm>
            <a:off x="350687" y="3212976"/>
            <a:ext cx="22050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 smtClean="0"/>
              <a:t>3. Steer TAU to common MME</a:t>
            </a:r>
            <a:endParaRPr lang="ja-JP" altLang="en-US" sz="1200" b="1" dirty="0"/>
          </a:p>
        </p:txBody>
      </p:sp>
      <p:sp>
        <p:nvSpPr>
          <p:cNvPr id="22" name="円/楕円 21"/>
          <p:cNvSpPr/>
          <p:nvPr/>
        </p:nvSpPr>
        <p:spPr>
          <a:xfrm>
            <a:off x="4275483" y="2720758"/>
            <a:ext cx="3708052" cy="460375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dirty="0"/>
              <a:t>Décor Pool</a:t>
            </a:r>
            <a:endParaRPr lang="ja-JP" altLang="en-US" dirty="0"/>
          </a:p>
        </p:txBody>
      </p:sp>
      <p:sp>
        <p:nvSpPr>
          <p:cNvPr id="23" name="直方体 22"/>
          <p:cNvSpPr/>
          <p:nvPr/>
        </p:nvSpPr>
        <p:spPr>
          <a:xfrm>
            <a:off x="4454871" y="2435008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D-MME-A</a:t>
            </a:r>
            <a:endParaRPr lang="ja-JP" altLang="en-US" sz="1100" dirty="0"/>
          </a:p>
        </p:txBody>
      </p:sp>
      <p:sp>
        <p:nvSpPr>
          <p:cNvPr id="24" name="直方体 23"/>
          <p:cNvSpPr/>
          <p:nvPr/>
        </p:nvSpPr>
        <p:spPr>
          <a:xfrm>
            <a:off x="6976043" y="2435008"/>
            <a:ext cx="863476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D-MME-D</a:t>
            </a:r>
            <a:endParaRPr lang="ja-JP" altLang="en-US" sz="1100" dirty="0"/>
          </a:p>
        </p:txBody>
      </p:sp>
      <p:cxnSp>
        <p:nvCxnSpPr>
          <p:cNvPr id="28" name="直線矢印コネクタ 27"/>
          <p:cNvCxnSpPr>
            <a:stCxn id="11" idx="0"/>
            <a:endCxn id="7" idx="3"/>
          </p:cNvCxnSpPr>
          <p:nvPr/>
        </p:nvCxnSpPr>
        <p:spPr>
          <a:xfrm flipH="1" flipV="1">
            <a:off x="1988690" y="2866808"/>
            <a:ext cx="952010" cy="663575"/>
          </a:xfrm>
          <a:prstGeom prst="straightConnector1">
            <a:avLst/>
          </a:prstGeom>
          <a:ln w="28575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直方体 29"/>
          <p:cNvSpPr/>
          <p:nvPr/>
        </p:nvSpPr>
        <p:spPr>
          <a:xfrm>
            <a:off x="5292951" y="2435008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D-MME-B</a:t>
            </a:r>
            <a:endParaRPr lang="ja-JP" altLang="en-US" sz="1100" dirty="0"/>
          </a:p>
        </p:txBody>
      </p:sp>
      <p:sp>
        <p:nvSpPr>
          <p:cNvPr id="31" name="直方体 30"/>
          <p:cNvSpPr/>
          <p:nvPr/>
        </p:nvSpPr>
        <p:spPr>
          <a:xfrm>
            <a:off x="6129509" y="2435008"/>
            <a:ext cx="865383" cy="431800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dirty="0" smtClean="0"/>
              <a:t>D-MME-C</a:t>
            </a:r>
            <a:endParaRPr lang="ja-JP" altLang="en-US" sz="1100" dirty="0"/>
          </a:p>
        </p:txBody>
      </p:sp>
      <p:sp>
        <p:nvSpPr>
          <p:cNvPr id="41" name="角丸四角形吹き出し 40"/>
          <p:cNvSpPr/>
          <p:nvPr/>
        </p:nvSpPr>
        <p:spPr>
          <a:xfrm>
            <a:off x="4029996" y="3633991"/>
            <a:ext cx="4934492" cy="731114"/>
          </a:xfrm>
          <a:prstGeom prst="wedgeRoundRectCallout">
            <a:avLst>
              <a:gd name="adj1" fmla="val -71419"/>
              <a:gd name="adj2" fmla="val -60653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altLang="ja-JP" sz="1200" u="sng" dirty="0" smtClean="0"/>
              <a:t>If </a:t>
            </a:r>
            <a:r>
              <a:rPr lang="en-US" altLang="ja-JP" sz="1200" u="sng" dirty="0" err="1" smtClean="0"/>
              <a:t>eNB</a:t>
            </a:r>
            <a:r>
              <a:rPr lang="en-US" altLang="ja-JP" sz="1200" u="sng" dirty="0" smtClean="0"/>
              <a:t> gets no S-TMSI or MMEID in RRC Connection Setup, </a:t>
            </a:r>
            <a:r>
              <a:rPr lang="en-US" altLang="ja-JP" sz="1200" u="sng" dirty="0" err="1" smtClean="0"/>
              <a:t>eNB</a:t>
            </a:r>
            <a:r>
              <a:rPr lang="en-US" altLang="ja-JP" sz="1200" u="sng" dirty="0" smtClean="0"/>
              <a:t> load-balances from common MME pool only. </a:t>
            </a:r>
          </a:p>
          <a:p>
            <a:r>
              <a:rPr lang="en-US" altLang="ja-JP" sz="1200" u="sng" dirty="0" smtClean="0">
                <a:solidFill>
                  <a:srgbClr val="FF0000"/>
                </a:solidFill>
              </a:rPr>
              <a:t>[modification from existing function, i.e. </a:t>
            </a:r>
            <a:r>
              <a:rPr lang="en-US" altLang="ja-JP" sz="1200" u="sng" dirty="0" err="1" smtClean="0">
                <a:solidFill>
                  <a:srgbClr val="FF0000"/>
                </a:solidFill>
              </a:rPr>
              <a:t>eNB</a:t>
            </a:r>
            <a:r>
              <a:rPr lang="en-US" altLang="ja-JP" sz="1200" u="sng" dirty="0" smtClean="0">
                <a:solidFill>
                  <a:srgbClr val="FF0000"/>
                </a:solidFill>
              </a:rPr>
              <a:t> does not select Décor MMEs]</a:t>
            </a:r>
            <a:endParaRPr lang="ja-JP" altLang="en-US" sz="1200" u="sng" dirty="0"/>
          </a:p>
        </p:txBody>
      </p:sp>
      <p:sp>
        <p:nvSpPr>
          <p:cNvPr id="44" name="爆発 1 24"/>
          <p:cNvSpPr/>
          <p:nvPr/>
        </p:nvSpPr>
        <p:spPr>
          <a:xfrm>
            <a:off x="2915816" y="2132856"/>
            <a:ext cx="1917134" cy="576262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 smtClean="0"/>
              <a:t>Congestion!</a:t>
            </a:r>
            <a:endParaRPr lang="ja-JP" altLang="en-US" sz="1400" dirty="0"/>
          </a:p>
        </p:txBody>
      </p:sp>
      <p:sp>
        <p:nvSpPr>
          <p:cNvPr id="5" name="Freeform 4"/>
          <p:cNvSpPr/>
          <p:nvPr/>
        </p:nvSpPr>
        <p:spPr>
          <a:xfrm>
            <a:off x="3078486" y="2857788"/>
            <a:ext cx="786877" cy="1698105"/>
          </a:xfrm>
          <a:custGeom>
            <a:avLst/>
            <a:gdLst>
              <a:gd name="connsiteX0" fmla="*/ 786877 w 786877"/>
              <a:gd name="connsiteY0" fmla="*/ 0 h 1698105"/>
              <a:gd name="connsiteX1" fmla="*/ 193268 w 786877"/>
              <a:gd name="connsiteY1" fmla="*/ 704092 h 1698105"/>
              <a:gd name="connsiteX2" fmla="*/ 41414 w 786877"/>
              <a:gd name="connsiteY2" fmla="*/ 1159682 h 1698105"/>
              <a:gd name="connsiteX3" fmla="*/ 0 w 786877"/>
              <a:gd name="connsiteY3" fmla="*/ 1698105 h 1698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6877" h="1698105">
                <a:moveTo>
                  <a:pt x="786877" y="0"/>
                </a:moveTo>
                <a:cubicBezTo>
                  <a:pt x="552194" y="255406"/>
                  <a:pt x="317512" y="510812"/>
                  <a:pt x="193268" y="704092"/>
                </a:cubicBezTo>
                <a:cubicBezTo>
                  <a:pt x="69024" y="897372"/>
                  <a:pt x="73625" y="994013"/>
                  <a:pt x="41414" y="1159682"/>
                </a:cubicBezTo>
                <a:cubicBezTo>
                  <a:pt x="9203" y="1325351"/>
                  <a:pt x="0" y="1698105"/>
                  <a:pt x="0" y="1698105"/>
                </a:cubicBezTo>
              </a:path>
            </a:pathLst>
          </a:custGeom>
          <a:ln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テキスト ボックス 56"/>
          <p:cNvSpPr txBox="1">
            <a:spLocks noChangeArrowheads="1"/>
          </p:cNvSpPr>
          <p:nvPr/>
        </p:nvSpPr>
        <p:spPr bwMode="auto">
          <a:xfrm>
            <a:off x="696764" y="1809690"/>
            <a:ext cx="1656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1200" b="1" dirty="0"/>
              <a:t>4</a:t>
            </a:r>
            <a:r>
              <a:rPr lang="en-US" altLang="ja-JP" sz="1200" b="1" dirty="0" smtClean="0"/>
              <a:t>. DNS based on GUTI. (existing function)</a:t>
            </a:r>
            <a:endParaRPr lang="ja-JP" altLang="en-US" sz="1200" b="1" dirty="0"/>
          </a:p>
        </p:txBody>
      </p:sp>
      <p:cxnSp>
        <p:nvCxnSpPr>
          <p:cNvPr id="32" name="直線コネクタ 31"/>
          <p:cNvCxnSpPr/>
          <p:nvPr/>
        </p:nvCxnSpPr>
        <p:spPr>
          <a:xfrm flipH="1" flipV="1">
            <a:off x="1988690" y="2132856"/>
            <a:ext cx="437158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ircular Arrow 28"/>
          <p:cNvSpPr/>
          <p:nvPr/>
        </p:nvSpPr>
        <p:spPr>
          <a:xfrm rot="10800000" flipV="1">
            <a:off x="1619672" y="2132856"/>
            <a:ext cx="2160240" cy="936104"/>
          </a:xfrm>
          <a:prstGeom prst="circular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4436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Evaluation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4072524"/>
              </p:ext>
            </p:extLst>
          </p:nvPr>
        </p:nvGraphicFramePr>
        <p:xfrm>
          <a:off x="1043608" y="1196752"/>
          <a:ext cx="7278430" cy="45750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2552"/>
                <a:gridCol w="2697939"/>
                <a:gridCol w="2697939"/>
              </a:tblGrid>
              <a:tr h="144016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Alternatives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Pros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Cons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1423424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1. One null-MMEC per Décor Pool w/ unique non-broadcast TAI for old MME identification</a:t>
                      </a:r>
                      <a:endParaRPr kumimoji="1" lang="ja-JP" altLang="en-US" sz="14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1" lang="en-US" altLang="ja-JP" sz="1400" baseline="0" dirty="0" smtClean="0"/>
                        <a:t>Efficient use of MMEGIs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1" lang="en-US" altLang="ja-JP" sz="1400" dirty="0" smtClean="0"/>
                        <a:t>Equivalence</a:t>
                      </a:r>
                      <a:r>
                        <a:rPr kumimoji="1" lang="en-US" altLang="ja-JP" sz="1400" baseline="0" dirty="0" smtClean="0"/>
                        <a:t> between 4G and 2G/3G: </a:t>
                      </a:r>
                      <a:r>
                        <a:rPr kumimoji="1" lang="en-US" altLang="ja-JP" sz="1400" dirty="0" smtClean="0"/>
                        <a:t>Null-MMEGI </a:t>
                      </a:r>
                      <a:r>
                        <a:rPr kumimoji="1" lang="en-US" altLang="ja-JP" sz="1400" dirty="0" smtClean="0">
                          <a:sym typeface="Wingdings"/>
                        </a:rPr>
                        <a:t> </a:t>
                      </a:r>
                      <a:r>
                        <a:rPr kumimoji="1" lang="en-US" altLang="ja-JP" sz="1400" baseline="0" dirty="0" smtClean="0"/>
                        <a:t>null-NRIs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kumimoji="1" lang="en-US" altLang="ja-JP" sz="1400" baseline="0" dirty="0" smtClean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- Requires additional TAIs as non-broadcast</a:t>
                      </a:r>
                      <a:r>
                        <a:rPr kumimoji="1" lang="en-US" altLang="ja-JP" sz="1400" baseline="0" dirty="0" smtClean="0"/>
                        <a:t> TAIs for Décor MMEs</a:t>
                      </a:r>
                    </a:p>
                    <a:p>
                      <a:r>
                        <a:rPr kumimoji="1" lang="en-US" altLang="ja-JP" sz="1400" dirty="0" smtClean="0"/>
                        <a:t>- Requires configuration or new DNS look</a:t>
                      </a:r>
                      <a:r>
                        <a:rPr kumimoji="1" lang="en-US" altLang="ja-JP" sz="1400" baseline="0" dirty="0" smtClean="0"/>
                        <a:t>up mechanism which also includes non-broadcast TAIs in addition to MMEGI+MMEC. 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1423424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2. Multiple</a:t>
                      </a:r>
                      <a:r>
                        <a:rPr kumimoji="1" lang="en-US" altLang="ja-JP" sz="1400" baseline="0" dirty="0" smtClean="0"/>
                        <a:t> </a:t>
                      </a:r>
                      <a:r>
                        <a:rPr kumimoji="1" lang="en-US" altLang="ja-JP" sz="1400" dirty="0" smtClean="0"/>
                        <a:t>null-MMEC per Décor Pool w/ old MME identification included</a:t>
                      </a:r>
                      <a:r>
                        <a:rPr kumimoji="1" lang="en-US" altLang="ja-JP" sz="1400" baseline="0" dirty="0" smtClean="0"/>
                        <a:t> in null-MMEC</a:t>
                      </a:r>
                      <a:endParaRPr kumimoji="1" lang="ja-JP" altLang="en-US" sz="14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1" lang="en-US" altLang="ja-JP" sz="1400" baseline="0" dirty="0" smtClean="0"/>
                        <a:t>Efficient use of MMEGIs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1" lang="en-US" altLang="ja-JP" sz="1400" dirty="0" smtClean="0"/>
                        <a:t>Equivalence</a:t>
                      </a:r>
                      <a:r>
                        <a:rPr kumimoji="1" lang="en-US" altLang="ja-JP" sz="1400" baseline="0" dirty="0" smtClean="0"/>
                        <a:t> between 4G and 2G/3G: </a:t>
                      </a:r>
                      <a:r>
                        <a:rPr kumimoji="1" lang="en-US" altLang="ja-JP" sz="1400" dirty="0" smtClean="0"/>
                        <a:t>Null-MMEGI </a:t>
                      </a:r>
                      <a:r>
                        <a:rPr kumimoji="1" lang="en-US" altLang="ja-JP" sz="1400" dirty="0" smtClean="0">
                          <a:sym typeface="Wingdings"/>
                        </a:rPr>
                        <a:t> </a:t>
                      </a:r>
                      <a:r>
                        <a:rPr kumimoji="1" lang="en-US" altLang="ja-JP" sz="1400" baseline="0" dirty="0" smtClean="0"/>
                        <a:t>null-NRIs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kumimoji="1" lang="en-US" altLang="ja-JP" sz="1400" baseline="0" dirty="0" smtClean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- Limits</a:t>
                      </a:r>
                      <a:r>
                        <a:rPr kumimoji="1" lang="en-US" altLang="ja-JP" sz="1400" baseline="0" dirty="0" smtClean="0"/>
                        <a:t> the number of usable MMEC for Decor MMEs 255 to 127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1423424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3. Two MMEGIs per Décor Pool; normal MMEGI + null-MMEGI</a:t>
                      </a:r>
                      <a:endParaRPr kumimoji="1" lang="ja-JP" altLang="en-US" sz="14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- Does</a:t>
                      </a:r>
                      <a:r>
                        <a:rPr kumimoji="1" lang="en-US" altLang="ja-JP" sz="1400" baseline="0" dirty="0" smtClean="0"/>
                        <a:t> not require the definition of null-MMEC.</a:t>
                      </a:r>
                      <a:endParaRPr kumimoji="1" lang="ja-JP" altLang="en-US" sz="1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sz="1400" baseline="0" dirty="0" smtClean="0"/>
                        <a:t>Requires additional MMEGIs to be defined as null-MMEGIs, one per Décor pool</a:t>
                      </a:r>
                      <a:endParaRPr kumimoji="1" lang="ja-JP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30F179-3B52-4E3F-A923-2B007DA7D53D}" type="slidenum">
              <a:rPr lang="ja-JP" altLang="en-US" smtClean="0"/>
              <a:pPr>
                <a:defRPr/>
              </a:pPr>
              <a:t>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52760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Proposed Conclusion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/>
          <a:lstStyle/>
          <a:p>
            <a:r>
              <a:rPr lang="en-US" altLang="ja-JP" sz="2000" dirty="0" smtClean="0"/>
              <a:t>Both Alt 1 and Alt 2 use Null-MMEC which behaves like an “</a:t>
            </a:r>
            <a:r>
              <a:rPr lang="en-US" altLang="ja-JP" sz="2000" dirty="0" err="1" smtClean="0"/>
              <a:t>anycast</a:t>
            </a:r>
            <a:r>
              <a:rPr lang="en-US" altLang="ja-JP" sz="2000" dirty="0" smtClean="0"/>
              <a:t>” subnet IP address.</a:t>
            </a:r>
          </a:p>
          <a:p>
            <a:pPr lvl="1"/>
            <a:r>
              <a:rPr lang="en-US" altLang="ja-JP" sz="1800" dirty="0" smtClean="0"/>
              <a:t>This is as opposed to Alt 3 which requires definition of a new Group Identifier to refer to a “</a:t>
            </a:r>
            <a:r>
              <a:rPr lang="en-US" altLang="ja-JP" sz="1800" dirty="0" err="1" smtClean="0"/>
              <a:t>anycast</a:t>
            </a:r>
            <a:r>
              <a:rPr lang="en-US" altLang="ja-JP" sz="1800" dirty="0" smtClean="0"/>
              <a:t>” node in an existing group.</a:t>
            </a:r>
          </a:p>
          <a:p>
            <a:r>
              <a:rPr lang="en-US" altLang="ja-JP" sz="2000" dirty="0" smtClean="0"/>
              <a:t>Alt 1 has the disadvantage that it requires to change the DNS mechanism of lookup of old MME from new MME to also include (non-broadcast) TAI, (one per MME in group) just like in 2G/3G. However this is not the mechanism used in 4G.</a:t>
            </a:r>
          </a:p>
          <a:p>
            <a:r>
              <a:rPr kumimoji="1" lang="en-US" altLang="ja-JP" sz="2000" dirty="0" smtClean="0"/>
              <a:t>Alt 2 makes use of existing DNS lookup of old MME from new MME, by having old MME ID included in null-MMEC. </a:t>
            </a:r>
          </a:p>
          <a:p>
            <a:r>
              <a:rPr lang="en-US" altLang="ja-JP" sz="2000" b="1" dirty="0" smtClean="0">
                <a:solidFill>
                  <a:srgbClr val="292934"/>
                </a:solidFill>
              </a:rPr>
              <a:t>Hence, </a:t>
            </a:r>
            <a:r>
              <a:rPr kumimoji="1" lang="en-US" altLang="ja-JP" sz="2000" b="1" dirty="0" smtClean="0">
                <a:solidFill>
                  <a:srgbClr val="292934"/>
                </a:solidFill>
              </a:rPr>
              <a:t>Alt 2 is our preference.  Please see S2-</a:t>
            </a:r>
            <a:r>
              <a:rPr kumimoji="1" lang="en-US" altLang="ja-JP" sz="2000" b="1" dirty="0" smtClean="0">
                <a:solidFill>
                  <a:srgbClr val="292934"/>
                </a:solidFill>
              </a:rPr>
              <a:t>150319.</a:t>
            </a:r>
            <a:endParaRPr kumimoji="1" lang="ja-JP" altLang="en-US" sz="2000" b="1" dirty="0">
              <a:solidFill>
                <a:srgbClr val="292934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30F179-3B52-4E3F-A923-2B007DA7D53D}" type="slidenum">
              <a:rPr lang="ja-JP" altLang="en-US" smtClean="0"/>
              <a:pPr>
                <a:defRPr/>
              </a:pPr>
              <a:t>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32749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</TotalTime>
  <Words>1401</Words>
  <Application>Microsoft Macintosh PowerPoint</Application>
  <PresentationFormat>On-screen Show (4:3)</PresentationFormat>
  <Paragraphs>191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​​テーマ</vt:lpstr>
      <vt:lpstr>Discussion on  Intra-Décor MME Offload</vt:lpstr>
      <vt:lpstr>Problems to be solved</vt:lpstr>
      <vt:lpstr>Solution Alternatives</vt:lpstr>
      <vt:lpstr>Alt 1. One null-MMEC per Décor Pool w/ unique non-broadcast TAI for old MME identification</vt:lpstr>
      <vt:lpstr>Alt 2. Multiple null-MMEC per Décor Pool w/ specific old MME identification included in Null-MMEC</vt:lpstr>
      <vt:lpstr>Alt 3: Two MMEGIs per Décor Pool; normal MMEGI + null-MMEGI</vt:lpstr>
      <vt:lpstr>Common function for all alternatives &lt; Intra-Common pool load balancing - Existing Procedure &gt;</vt:lpstr>
      <vt:lpstr>Evaluation</vt:lpstr>
      <vt:lpstr>Proposed 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Décor @ SA2#106</dc:title>
  <dc:creator>nttdocomo</dc:creator>
  <cp:lastModifiedBy>Docomo3 ntt</cp:lastModifiedBy>
  <cp:revision>120</cp:revision>
  <dcterms:created xsi:type="dcterms:W3CDTF">2014-11-05T04:51:06Z</dcterms:created>
  <dcterms:modified xsi:type="dcterms:W3CDTF">2015-01-20T14:30:36Z</dcterms:modified>
</cp:coreProperties>
</file>