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3" r:id="rId3"/>
    <p:sldId id="264" r:id="rId4"/>
    <p:sldId id="525" r:id="rId5"/>
    <p:sldId id="526" r:id="rId6"/>
    <p:sldId id="272" r:id="rId7"/>
    <p:sldId id="266" r:id="rId8"/>
    <p:sldId id="265" r:id="rId9"/>
    <p:sldId id="270" r:id="rId10"/>
    <p:sldId id="273" r:id="rId11"/>
    <p:sldId id="527" r:id="rId12"/>
    <p:sldId id="528" r:id="rId13"/>
    <p:sldId id="274" r:id="rId14"/>
    <p:sldId id="271" r:id="rId15"/>
    <p:sldId id="275" r:id="rId16"/>
    <p:sldId id="2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747" autoAdjust="0"/>
  </p:normalViewPr>
  <p:slideViewPr>
    <p:cSldViewPr snapToGrid="0">
      <p:cViewPr>
        <p:scale>
          <a:sx n="100" d="100"/>
          <a:sy n="100" d="100"/>
        </p:scale>
        <p:origin x="686" y="5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BAE0-AB39-2039-1F81-E1C12943B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82AC7-A910-BA57-9F35-372654D7C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EC06E6-78FD-940A-23B4-7A0230FB1EEB}"/>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5" name="Footer Placeholder 4">
            <a:extLst>
              <a:ext uri="{FF2B5EF4-FFF2-40B4-BE49-F238E27FC236}">
                <a16:creationId xmlns:a16="http://schemas.microsoft.com/office/drawing/2014/main" id="{943198A3-4EFD-3C0B-ECA0-B0533E082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EE431-DAC3-B258-67E9-2F5C61D2E927}"/>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90592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2C50-06ED-2D2C-6F28-351CDBFE74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8682B6-86C0-276B-7259-D138F1004B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427F2-BC2E-6BED-0AD7-7842CD739720}"/>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5" name="Footer Placeholder 4">
            <a:extLst>
              <a:ext uri="{FF2B5EF4-FFF2-40B4-BE49-F238E27FC236}">
                <a16:creationId xmlns:a16="http://schemas.microsoft.com/office/drawing/2014/main" id="{D7E7C774-9719-B50A-583F-15762C5AB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88297-C68C-9591-B387-0C990A2C736E}"/>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218736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46F593-53F8-A1C6-82B6-A1E3102191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85FC38-C3B2-303F-62DC-18E6782B5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447D4-E3FD-B25F-D9B2-2D6E7C5F8744}"/>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5" name="Footer Placeholder 4">
            <a:extLst>
              <a:ext uri="{FF2B5EF4-FFF2-40B4-BE49-F238E27FC236}">
                <a16:creationId xmlns:a16="http://schemas.microsoft.com/office/drawing/2014/main" id="{B568F059-69C0-C412-DB2B-47264BC60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A347F-8CF6-964F-25B1-0AF3DB4C3EB9}"/>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1290394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B02F-EDBB-0141-1751-86045B45C507}"/>
              </a:ext>
            </a:extLst>
          </p:cNvPr>
          <p:cNvSpPr>
            <a:spLocks noGrp="1"/>
          </p:cNvSpPr>
          <p:nvPr>
            <p:ph type="title"/>
          </p:nvPr>
        </p:nvSpPr>
        <p:spPr>
          <a:xfrm>
            <a:off x="254000" y="190500"/>
            <a:ext cx="9194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1E1AB-497B-BA56-8B27-1BB41CEA9BCB}"/>
              </a:ext>
            </a:extLst>
          </p:cNvPr>
          <p:cNvSpPr>
            <a:spLocks noGrp="1"/>
          </p:cNvSpPr>
          <p:nvPr>
            <p:ph type="body" sz="half" idx="1"/>
          </p:nvPr>
        </p:nvSpPr>
        <p:spPr>
          <a:xfrm>
            <a:off x="254000" y="1866901"/>
            <a:ext cx="5740400" cy="4430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BAD55-3916-96CB-D775-92D9AAB7086E}"/>
              </a:ext>
            </a:extLst>
          </p:cNvPr>
          <p:cNvSpPr>
            <a:spLocks noGrp="1"/>
          </p:cNvSpPr>
          <p:nvPr>
            <p:ph sz="half" idx="2"/>
          </p:nvPr>
        </p:nvSpPr>
        <p:spPr>
          <a:xfrm>
            <a:off x="6197600" y="1866901"/>
            <a:ext cx="5740400" cy="4430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7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5CED-7F45-5B5E-317B-6D0E098DD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EA2E9-5E1A-3DDB-5759-1BCC976D2A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E767B-2854-C5C5-CD69-B1BAA90531E5}"/>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5" name="Footer Placeholder 4">
            <a:extLst>
              <a:ext uri="{FF2B5EF4-FFF2-40B4-BE49-F238E27FC236}">
                <a16:creationId xmlns:a16="http://schemas.microsoft.com/office/drawing/2014/main" id="{8B4E2434-ADD4-2CEF-6273-B3CF56613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32C3C-B1A5-89FC-B63D-272F3BD9CFFD}"/>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379726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D780-6737-3E56-8305-8CE28FDA8E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04DB52-A33B-4D9E-BC82-72601331A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F2B9D-68B5-DCF3-EA39-B89114D7D0DE}"/>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5" name="Footer Placeholder 4">
            <a:extLst>
              <a:ext uri="{FF2B5EF4-FFF2-40B4-BE49-F238E27FC236}">
                <a16:creationId xmlns:a16="http://schemas.microsoft.com/office/drawing/2014/main" id="{3C0522FA-F07D-76A0-2E88-AD74D50CB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A1D51-04C6-3D52-9A7B-5020BD9F9AE8}"/>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333362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A9E1-4602-097D-D337-CBA0893B4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3173E-BB6C-7B9B-650B-82076EDDCB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1833D-8503-612E-F7B3-BD42F677D4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A5BBA-FE98-FB9C-CBE5-47E02698CAA2}"/>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6" name="Footer Placeholder 5">
            <a:extLst>
              <a:ext uri="{FF2B5EF4-FFF2-40B4-BE49-F238E27FC236}">
                <a16:creationId xmlns:a16="http://schemas.microsoft.com/office/drawing/2014/main" id="{EBA5A475-2A1A-1983-3FCC-B77DB2895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BD788-E5DD-40D0-C2DA-3D6A19CC3A5B}"/>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354181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3E81-04D5-5EC8-B4FE-EB9853F66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A2F306-DC2B-C9CB-0D02-96F4A6DAC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41E72-AB28-3B23-D12C-10D5672296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09A5F-3125-F4F8-1FCF-E496F162A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6B1848-5B27-9614-113D-5B53F7F000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E4164B-CA6F-AD89-7140-F848DA427DFE}"/>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8" name="Footer Placeholder 7">
            <a:extLst>
              <a:ext uri="{FF2B5EF4-FFF2-40B4-BE49-F238E27FC236}">
                <a16:creationId xmlns:a16="http://schemas.microsoft.com/office/drawing/2014/main" id="{BB07F385-C37D-A139-37DB-12DEB2D00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A57B8A-719B-7750-9396-1C6F52541B15}"/>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330595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6416-6668-B524-126A-149DC94EDA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8BC23-313E-A093-7F2A-011452C9EEA8}"/>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4" name="Footer Placeholder 3">
            <a:extLst>
              <a:ext uri="{FF2B5EF4-FFF2-40B4-BE49-F238E27FC236}">
                <a16:creationId xmlns:a16="http://schemas.microsoft.com/office/drawing/2014/main" id="{055A512D-3A07-B2A0-9043-031AEDA74A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A004D5-A91D-CA69-50A0-847EB1F0BBB1}"/>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548216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CBB89E-6BF5-B576-981F-7863B9A2DB66}"/>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3" name="Footer Placeholder 2">
            <a:extLst>
              <a:ext uri="{FF2B5EF4-FFF2-40B4-BE49-F238E27FC236}">
                <a16:creationId xmlns:a16="http://schemas.microsoft.com/office/drawing/2014/main" id="{58AE779D-26F3-C48D-DB35-5D8FB12C9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EC840-33AD-B218-BBC5-9ED525E6333A}"/>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265105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9DBF-CB28-673E-28DB-0A48EB528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91178B-19B8-3B23-856B-7D98E51CB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27EC8-C16E-C7F0-B800-195671303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EF977-BAE0-1D0B-D638-BAB468C8F37F}"/>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6" name="Footer Placeholder 5">
            <a:extLst>
              <a:ext uri="{FF2B5EF4-FFF2-40B4-BE49-F238E27FC236}">
                <a16:creationId xmlns:a16="http://schemas.microsoft.com/office/drawing/2014/main" id="{D02B5DC3-BFEF-BFF9-9D78-9A294C0D5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5CF69-ECB5-8480-78DA-141ECD688AAB}"/>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32391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AD17-6884-F435-47C2-E04841050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4D71BF-53CF-E3C7-A8B2-F4F1A5263E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384329-F26D-9AD4-F1B0-1917108E2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C65C13-6941-EC68-0B92-D052800C6F37}"/>
              </a:ext>
            </a:extLst>
          </p:cNvPr>
          <p:cNvSpPr>
            <a:spLocks noGrp="1"/>
          </p:cNvSpPr>
          <p:nvPr>
            <p:ph type="dt" sz="half" idx="10"/>
          </p:nvPr>
        </p:nvSpPr>
        <p:spPr/>
        <p:txBody>
          <a:bodyPr/>
          <a:lstStyle/>
          <a:p>
            <a:fld id="{AAC0DAB2-A909-49B7-A9F2-11C6F0E8F0D9}" type="datetimeFigureOut">
              <a:rPr lang="en-US" smtClean="0"/>
              <a:t>9/24/2024</a:t>
            </a:fld>
            <a:endParaRPr lang="en-US"/>
          </a:p>
        </p:txBody>
      </p:sp>
      <p:sp>
        <p:nvSpPr>
          <p:cNvPr id="6" name="Footer Placeholder 5">
            <a:extLst>
              <a:ext uri="{FF2B5EF4-FFF2-40B4-BE49-F238E27FC236}">
                <a16:creationId xmlns:a16="http://schemas.microsoft.com/office/drawing/2014/main" id="{D43ED7CA-907A-ACBE-ACA6-9CF9EB621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871BF-425A-953C-CD69-8B95779D280F}"/>
              </a:ext>
            </a:extLst>
          </p:cNvPr>
          <p:cNvSpPr>
            <a:spLocks noGrp="1"/>
          </p:cNvSpPr>
          <p:nvPr>
            <p:ph type="sldNum" sz="quarter" idx="12"/>
          </p:nvPr>
        </p:nvSpPr>
        <p:spPr/>
        <p:txBody>
          <a:bodyPr/>
          <a:lstStyle/>
          <a:p>
            <a:fld id="{454ECA8C-39FF-4195-A995-517474900C7B}" type="slidenum">
              <a:rPr lang="en-US" smtClean="0"/>
              <a:t>‹#›</a:t>
            </a:fld>
            <a:endParaRPr lang="en-US"/>
          </a:p>
        </p:txBody>
      </p:sp>
    </p:spTree>
    <p:extLst>
      <p:ext uri="{BB962C8B-B14F-4D97-AF65-F5344CB8AC3E}">
        <p14:creationId xmlns:p14="http://schemas.microsoft.com/office/powerpoint/2010/main" val="1010860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71BFF-86F7-91A5-363F-82FC27170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39EDA1-0617-431F-9313-7A27D1B19C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02570-6102-1D1C-95D3-EDCEAEBD3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0DAB2-A909-49B7-A9F2-11C6F0E8F0D9}" type="datetimeFigureOut">
              <a:rPr lang="en-US" smtClean="0"/>
              <a:t>9/24/2024</a:t>
            </a:fld>
            <a:endParaRPr lang="en-US"/>
          </a:p>
        </p:txBody>
      </p:sp>
      <p:sp>
        <p:nvSpPr>
          <p:cNvPr id="5" name="Footer Placeholder 4">
            <a:extLst>
              <a:ext uri="{FF2B5EF4-FFF2-40B4-BE49-F238E27FC236}">
                <a16:creationId xmlns:a16="http://schemas.microsoft.com/office/drawing/2014/main" id="{62588E89-E2CF-DB05-4DF6-E8724B65F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01E664-1EEB-CB59-D4D2-922602EB6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ECA8C-39FF-4195-A995-517474900C7B}" type="slidenum">
              <a:rPr lang="en-US" smtClean="0"/>
              <a:t>‹#›</a:t>
            </a:fld>
            <a:endParaRPr lang="en-US"/>
          </a:p>
        </p:txBody>
      </p:sp>
    </p:spTree>
    <p:extLst>
      <p:ext uri="{BB962C8B-B14F-4D97-AF65-F5344CB8AC3E}">
        <p14:creationId xmlns:p14="http://schemas.microsoft.com/office/powerpoint/2010/main" val="30145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fif"/><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fif"/><Relationship Id="rId5" Type="http://schemas.openxmlformats.org/officeDocument/2006/relationships/image" Target="../media/image14.jfif"/><Relationship Id="rId4" Type="http://schemas.openxmlformats.org/officeDocument/2006/relationships/image" Target="../media/image13.jfif"/><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erson&#10;&#10;Description automatically generated">
            <a:extLst>
              <a:ext uri="{FF2B5EF4-FFF2-40B4-BE49-F238E27FC236}">
                <a16:creationId xmlns:a16="http://schemas.microsoft.com/office/drawing/2014/main" id="{A59E0860-FD81-2666-F092-CD4FDEDD9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640" y="1769332"/>
            <a:ext cx="3068320" cy="3969575"/>
          </a:xfrm>
          <a:prstGeom prst="rect">
            <a:avLst/>
          </a:prstGeom>
          <a:effectLst>
            <a:softEdge rad="241300"/>
          </a:effectLst>
        </p:spPr>
      </p:pic>
      <p:sp>
        <p:nvSpPr>
          <p:cNvPr id="2" name="Title 1">
            <a:extLst>
              <a:ext uri="{FF2B5EF4-FFF2-40B4-BE49-F238E27FC236}">
                <a16:creationId xmlns:a16="http://schemas.microsoft.com/office/drawing/2014/main" id="{673E3150-1D4A-C0E5-E8CC-82B307E5CC65}"/>
              </a:ext>
            </a:extLst>
          </p:cNvPr>
          <p:cNvSpPr>
            <a:spLocks noGrp="1"/>
          </p:cNvSpPr>
          <p:nvPr>
            <p:ph type="title"/>
          </p:nvPr>
        </p:nvSpPr>
        <p:spPr>
          <a:xfrm>
            <a:off x="831850" y="2103120"/>
            <a:ext cx="10515600" cy="3302000"/>
          </a:xfrm>
        </p:spPr>
        <p:txBody>
          <a:bodyPr anchor="ctr">
            <a:normAutofit/>
          </a:bodyPr>
          <a:lstStyle/>
          <a:p>
            <a:r>
              <a:rPr lang="fi-FI" sz="6600" dirty="0">
                <a:latin typeface="Times New Roman" panose="02020603050405020304" pitchFamily="18" charset="0"/>
                <a:cs typeface="Times New Roman" panose="02020603050405020304" pitchFamily="18" charset="0"/>
              </a:rPr>
              <a:t>Remembering Peter</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963653"/>
      </p:ext>
    </p:extLst>
  </p:cSld>
  <p:clrMapOvr>
    <a:masterClrMapping/>
  </p:clrMapOvr>
  <mc:AlternateContent xmlns:mc="http://schemas.openxmlformats.org/markup-compatibility/2006">
    <mc:Choice xmlns:p14="http://schemas.microsoft.com/office/powerpoint/2010/main" Requires="p14">
      <p:transition spd="slow" p14:dur="3000" advClick="0" advTm="8000">
        <p:fade/>
      </p:transition>
    </mc:Choice>
    <mc:Fallback>
      <p:transition spd="slow"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with another person&#10;&#10;Description automatically generated">
            <a:extLst>
              <a:ext uri="{FF2B5EF4-FFF2-40B4-BE49-F238E27FC236}">
                <a16:creationId xmlns:a16="http://schemas.microsoft.com/office/drawing/2014/main" id="{68B52F1B-86AC-6203-E0F6-9C4C7F901404}"/>
              </a:ext>
            </a:extLst>
          </p:cNvPr>
          <p:cNvPicPr>
            <a:picLocks noChangeAspect="1"/>
          </p:cNvPicPr>
          <p:nvPr/>
        </p:nvPicPr>
        <p:blipFill rotWithShape="1">
          <a:blip r:embed="rId2">
            <a:extLst>
              <a:ext uri="{28A0092B-C50C-407E-A947-70E740481C1C}">
                <a14:useLocalDpi xmlns:a14="http://schemas.microsoft.com/office/drawing/2010/main" val="0"/>
              </a:ext>
            </a:extLst>
          </a:blip>
          <a:srcRect r="21078"/>
          <a:stretch/>
        </p:blipFill>
        <p:spPr>
          <a:xfrm>
            <a:off x="8071808" y="3662832"/>
            <a:ext cx="3868615" cy="2757268"/>
          </a:xfrm>
          <a:prstGeom prst="rect">
            <a:avLst/>
          </a:prstGeom>
        </p:spPr>
      </p:pic>
      <p:pic>
        <p:nvPicPr>
          <p:cNvPr id="5" name="Picture 4" descr="A group of men sitting at a table with food&#10;&#10;Description automatically generated">
            <a:extLst>
              <a:ext uri="{FF2B5EF4-FFF2-40B4-BE49-F238E27FC236}">
                <a16:creationId xmlns:a16="http://schemas.microsoft.com/office/drawing/2014/main" id="{F0C99E35-96D6-8249-391A-09B10CD8D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23" y="351619"/>
            <a:ext cx="3868109" cy="2901082"/>
          </a:xfrm>
          <a:prstGeom prst="rect">
            <a:avLst/>
          </a:prstGeom>
          <a:ln>
            <a:noFill/>
          </a:ln>
        </p:spPr>
      </p:pic>
      <p:pic>
        <p:nvPicPr>
          <p:cNvPr id="7" name="Picture 6" descr="A group of people standing on a cobblestone street&#10;&#10;Description automatically generated">
            <a:extLst>
              <a:ext uri="{FF2B5EF4-FFF2-40B4-BE49-F238E27FC236}">
                <a16:creationId xmlns:a16="http://schemas.microsoft.com/office/drawing/2014/main" id="{BCC08294-AA19-9E7B-B35D-A03C21573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808" y="351619"/>
            <a:ext cx="3868109" cy="2901082"/>
          </a:xfrm>
          <a:prstGeom prst="rect">
            <a:avLst/>
          </a:prstGeom>
          <a:ln>
            <a:noFill/>
          </a:ln>
        </p:spPr>
      </p:pic>
      <p:pic>
        <p:nvPicPr>
          <p:cNvPr id="9" name="Picture 8" descr="A group of men sitting at a table&#10;&#10;Description automatically generated">
            <a:extLst>
              <a:ext uri="{FF2B5EF4-FFF2-40B4-BE49-F238E27FC236}">
                <a16:creationId xmlns:a16="http://schemas.microsoft.com/office/drawing/2014/main" id="{44E6C2EE-18F0-AC46-14EF-4318C3C41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523" y="3665805"/>
            <a:ext cx="3672393" cy="2754295"/>
          </a:xfrm>
          <a:prstGeom prst="rect">
            <a:avLst/>
          </a:prstGeom>
        </p:spPr>
      </p:pic>
      <p:pic>
        <p:nvPicPr>
          <p:cNvPr id="12" name="Picture 11" descr="A group of men standing outside&#10;&#10;Description automatically generated">
            <a:extLst>
              <a:ext uri="{FF2B5EF4-FFF2-40B4-BE49-F238E27FC236}">
                <a16:creationId xmlns:a16="http://schemas.microsoft.com/office/drawing/2014/main" id="{D02662D3-115E-1B60-C518-189F1EAEF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204" y="351619"/>
            <a:ext cx="3757033" cy="2901082"/>
          </a:xfrm>
          <a:prstGeom prst="rect">
            <a:avLst/>
          </a:prstGeom>
          <a:ln w="57150">
            <a:noFill/>
          </a:ln>
        </p:spPr>
      </p:pic>
      <p:pic>
        <p:nvPicPr>
          <p:cNvPr id="13" name="Picture 12" descr="A group of people sitting around a table&#10;&#10;Description automatically generated">
            <a:extLst>
              <a:ext uri="{FF2B5EF4-FFF2-40B4-BE49-F238E27FC236}">
                <a16:creationId xmlns:a16="http://schemas.microsoft.com/office/drawing/2014/main" id="{5AFF797C-D98F-D785-ADB8-5CF7AB6C9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6204" y="3662832"/>
            <a:ext cx="3676359" cy="2757269"/>
          </a:xfrm>
          <a:prstGeom prst="rect">
            <a:avLst/>
          </a:prstGeom>
          <a:ln>
            <a:solidFill>
              <a:schemeClr val="bg1"/>
            </a:solidFill>
          </a:ln>
        </p:spPr>
      </p:pic>
    </p:spTree>
    <p:extLst>
      <p:ext uri="{BB962C8B-B14F-4D97-AF65-F5344CB8AC3E}">
        <p14:creationId xmlns:p14="http://schemas.microsoft.com/office/powerpoint/2010/main" val="2715399156"/>
      </p:ext>
    </p:extLst>
  </p:cSld>
  <p:clrMapOvr>
    <a:masterClrMapping/>
  </p:clrMapOvr>
  <mc:AlternateContent xmlns:mc="http://schemas.openxmlformats.org/markup-compatibility/2006">
    <mc:Choice xmlns:p14="http://schemas.microsoft.com/office/powerpoint/2010/main" Requires="p14">
      <p:transition spd="slow" p14:dur="2000" advClick="0" advTm="6000">
        <p:fade/>
      </p:transition>
    </mc:Choice>
    <mc:Fallback>
      <p:transition spd="slow"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red shirts walking&#10;&#10;Description automatically generated">
            <a:extLst>
              <a:ext uri="{FF2B5EF4-FFF2-40B4-BE49-F238E27FC236}">
                <a16:creationId xmlns:a16="http://schemas.microsoft.com/office/drawing/2014/main" id="{B6A99E3F-B95C-8A1D-0898-748722CB4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85" y="498328"/>
            <a:ext cx="8850630" cy="5861344"/>
          </a:xfrm>
          <a:prstGeom prst="rect">
            <a:avLst/>
          </a:prstGeom>
        </p:spPr>
      </p:pic>
    </p:spTree>
    <p:extLst>
      <p:ext uri="{BB962C8B-B14F-4D97-AF65-F5344CB8AC3E}">
        <p14:creationId xmlns:p14="http://schemas.microsoft.com/office/powerpoint/2010/main" val="1279199128"/>
      </p:ext>
    </p:extLst>
  </p:cSld>
  <p:clrMapOvr>
    <a:masterClrMapping/>
  </p:clrMapOvr>
  <mc:AlternateContent xmlns:mc="http://schemas.openxmlformats.org/markup-compatibility/2006">
    <mc:Choice xmlns:p14="http://schemas.microsoft.com/office/powerpoint/2010/main" Requires="p14">
      <p:transition spd="slow" p14:dur="2000" advClick="0" advTm="6000">
        <p:fade/>
      </p:transition>
    </mc:Choice>
    <mc:Fallback>
      <p:transition spd="slow"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red shirts&#10;&#10;Description automatically generated">
            <a:extLst>
              <a:ext uri="{FF2B5EF4-FFF2-40B4-BE49-F238E27FC236}">
                <a16:creationId xmlns:a16="http://schemas.microsoft.com/office/drawing/2014/main" id="{F7AE5C15-E71A-37E5-BC36-CD11959CD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 y="0"/>
            <a:ext cx="12186987" cy="6860822"/>
          </a:xfrm>
          <a:prstGeom prst="rect">
            <a:avLst/>
          </a:prstGeom>
        </p:spPr>
      </p:pic>
      <p:sp>
        <p:nvSpPr>
          <p:cNvPr id="5" name="Arrow: Down 4">
            <a:extLst>
              <a:ext uri="{FF2B5EF4-FFF2-40B4-BE49-F238E27FC236}">
                <a16:creationId xmlns:a16="http://schemas.microsoft.com/office/drawing/2014/main" id="{90991EC0-7878-C14F-F5F6-2BF1A4B2DCC4}"/>
              </a:ext>
            </a:extLst>
          </p:cNvPr>
          <p:cNvSpPr/>
          <p:nvPr/>
        </p:nvSpPr>
        <p:spPr>
          <a:xfrm rot="20676251">
            <a:off x="4921620" y="1856829"/>
            <a:ext cx="275488" cy="452299"/>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380960"/>
      </p:ext>
    </p:extLst>
  </p:cSld>
  <p:clrMapOvr>
    <a:masterClrMapping/>
  </p:clrMapOvr>
  <mc:AlternateContent xmlns:mc="http://schemas.openxmlformats.org/markup-compatibility/2006">
    <mc:Choice xmlns:p14="http://schemas.microsoft.com/office/powerpoint/2010/main" Requires="p14">
      <p:transition spd="slow" p14:dur="2000" advClick="0" advTm="6000">
        <p:fade/>
      </p:transition>
    </mc:Choice>
    <mc:Fallback>
      <p:transition spd="slow"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8A6392-FF92-514D-54AA-F2C27F266732}"/>
              </a:ext>
            </a:extLst>
          </p:cNvPr>
          <p:cNvGrpSpPr/>
          <p:nvPr/>
        </p:nvGrpSpPr>
        <p:grpSpPr>
          <a:xfrm>
            <a:off x="1524000" y="562121"/>
            <a:ext cx="9144000" cy="4621237"/>
            <a:chOff x="344951" y="2169941"/>
            <a:chExt cx="9144000" cy="4621237"/>
          </a:xfrm>
        </p:grpSpPr>
        <p:pic>
          <p:nvPicPr>
            <p:cNvPr id="3" name="Picture 2" descr="A group of people standing in a room&#10;&#10;Description automatically generated">
              <a:extLst>
                <a:ext uri="{FF2B5EF4-FFF2-40B4-BE49-F238E27FC236}">
                  <a16:creationId xmlns:a16="http://schemas.microsoft.com/office/drawing/2014/main" id="{0D8DC853-D458-9A18-C30C-9F684D7EC5F3}"/>
                </a:ext>
              </a:extLst>
            </p:cNvPr>
            <p:cNvPicPr>
              <a:picLocks noChangeAspect="1"/>
            </p:cNvPicPr>
            <p:nvPr/>
          </p:nvPicPr>
          <p:blipFill rotWithShape="1">
            <a:blip r:embed="rId2">
              <a:extLst>
                <a:ext uri="{28A0092B-C50C-407E-A947-70E740481C1C}">
                  <a14:useLocalDpi xmlns:a14="http://schemas.microsoft.com/office/drawing/2010/main" val="0"/>
                </a:ext>
              </a:extLst>
            </a:blip>
            <a:srcRect t="32615"/>
            <a:stretch/>
          </p:blipFill>
          <p:spPr>
            <a:xfrm>
              <a:off x="344951" y="2169941"/>
              <a:ext cx="9144000" cy="4621237"/>
            </a:xfrm>
            <a:prstGeom prst="rect">
              <a:avLst/>
            </a:prstGeom>
          </p:spPr>
        </p:pic>
        <p:sp>
          <p:nvSpPr>
            <p:cNvPr id="4" name="Arrow: Down 3">
              <a:extLst>
                <a:ext uri="{FF2B5EF4-FFF2-40B4-BE49-F238E27FC236}">
                  <a16:creationId xmlns:a16="http://schemas.microsoft.com/office/drawing/2014/main" id="{694866D4-02EB-9A2D-C103-2479DE25046E}"/>
                </a:ext>
              </a:extLst>
            </p:cNvPr>
            <p:cNvSpPr/>
            <p:nvPr/>
          </p:nvSpPr>
          <p:spPr>
            <a:xfrm rot="1333823">
              <a:off x="4739120" y="2903710"/>
              <a:ext cx="156739" cy="370539"/>
            </a:xfrm>
            <a:prstGeom prst="downArrow">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53083DF-8B59-DEC6-763D-4F95BF486AA0}"/>
              </a:ext>
            </a:extLst>
          </p:cNvPr>
          <p:cNvSpPr txBox="1"/>
          <p:nvPr/>
        </p:nvSpPr>
        <p:spPr>
          <a:xfrm>
            <a:off x="4451347" y="5314064"/>
            <a:ext cx="3375660" cy="1323439"/>
          </a:xfrm>
          <a:prstGeom prst="rect">
            <a:avLst/>
          </a:prstGeom>
          <a:noFill/>
        </p:spPr>
        <p:txBody>
          <a:bodyPr wrap="square" rtlCol="0">
            <a:spAutoFit/>
          </a:bodyPr>
          <a:lstStyle/>
          <a:p>
            <a:pPr algn="ctr"/>
            <a:r>
              <a:rPr lang="fi-FI" sz="3200" b="1" dirty="0"/>
              <a:t>5G is done!*</a:t>
            </a:r>
          </a:p>
          <a:p>
            <a:pPr algn="ctr"/>
            <a:endParaRPr lang="fi-FI" sz="2400" dirty="0"/>
          </a:p>
          <a:p>
            <a:pPr algn="ctr"/>
            <a:r>
              <a:rPr lang="fi-FI" sz="2400" dirty="0"/>
              <a:t>*</a:t>
            </a:r>
            <a:r>
              <a:rPr lang="fi-FI" sz="2000" dirty="0"/>
              <a:t>aka bring the Cat-Fs!</a:t>
            </a:r>
            <a:endParaRPr lang="fi-FI" sz="2400" dirty="0"/>
          </a:p>
        </p:txBody>
      </p:sp>
    </p:spTree>
    <p:extLst>
      <p:ext uri="{BB962C8B-B14F-4D97-AF65-F5344CB8AC3E}">
        <p14:creationId xmlns:p14="http://schemas.microsoft.com/office/powerpoint/2010/main" val="719312997"/>
      </p:ext>
    </p:extLst>
  </p:cSld>
  <p:clrMapOvr>
    <a:masterClrMapping/>
  </p:clrMapOvr>
  <mc:AlternateContent xmlns:mc="http://schemas.openxmlformats.org/markup-compatibility/2006">
    <mc:Choice xmlns:p14="http://schemas.microsoft.com/office/powerpoint/2010/main" Requires="p14">
      <p:transition spd="slow" p14:dur="2000" advClick="0" advTm="4000">
        <p:fade/>
      </p:transition>
    </mc:Choice>
    <mc:Fallback>
      <p:transition spd="slow"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aving in a restaurant&#10;&#10;Description automatically generated">
            <a:extLst>
              <a:ext uri="{FF2B5EF4-FFF2-40B4-BE49-F238E27FC236}">
                <a16:creationId xmlns:a16="http://schemas.microsoft.com/office/drawing/2014/main" id="{BAC26E4B-B80E-47E6-18CA-D31604F89746}"/>
              </a:ext>
            </a:extLst>
          </p:cNvPr>
          <p:cNvPicPr>
            <a:picLocks noChangeAspect="1"/>
          </p:cNvPicPr>
          <p:nvPr/>
        </p:nvPicPr>
        <p:blipFill rotWithShape="1">
          <a:blip r:embed="rId2">
            <a:extLst>
              <a:ext uri="{28A0092B-C50C-407E-A947-70E740481C1C}">
                <a14:useLocalDpi xmlns:a14="http://schemas.microsoft.com/office/drawing/2010/main" val="0"/>
              </a:ext>
            </a:extLst>
          </a:blip>
          <a:srcRect l="28672" t="6974" r="-1" b="10666"/>
          <a:stretch/>
        </p:blipFill>
        <p:spPr>
          <a:xfrm>
            <a:off x="7054265" y="643467"/>
            <a:ext cx="3244749" cy="5571066"/>
          </a:xfrm>
          <a:prstGeom prst="rect">
            <a:avLst/>
          </a:prstGeom>
        </p:spPr>
      </p:pic>
      <p:pic>
        <p:nvPicPr>
          <p:cNvPr id="5" name="Picture 4" descr="A group of people sitting at a table&#10;&#10;Description automatically generated">
            <a:extLst>
              <a:ext uri="{FF2B5EF4-FFF2-40B4-BE49-F238E27FC236}">
                <a16:creationId xmlns:a16="http://schemas.microsoft.com/office/drawing/2014/main" id="{C869593E-39C7-371F-AD4B-95349C20B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169" y="643467"/>
            <a:ext cx="4178299" cy="5571066"/>
          </a:xfrm>
          <a:prstGeom prst="rect">
            <a:avLst/>
          </a:prstGeom>
        </p:spPr>
      </p:pic>
      <p:sp>
        <p:nvSpPr>
          <p:cNvPr id="6" name="TextBox 5">
            <a:extLst>
              <a:ext uri="{FF2B5EF4-FFF2-40B4-BE49-F238E27FC236}">
                <a16:creationId xmlns:a16="http://schemas.microsoft.com/office/drawing/2014/main" id="{7EE96130-F9E6-BE10-FC8A-FFA7AD41A92F}"/>
              </a:ext>
            </a:extLst>
          </p:cNvPr>
          <p:cNvSpPr txBox="1"/>
          <p:nvPr/>
        </p:nvSpPr>
        <p:spPr>
          <a:xfrm>
            <a:off x="9955066" y="6437154"/>
            <a:ext cx="2166425" cy="369332"/>
          </a:xfrm>
          <a:prstGeom prst="rect">
            <a:avLst/>
          </a:prstGeom>
          <a:noFill/>
        </p:spPr>
        <p:txBody>
          <a:bodyPr wrap="square" rtlCol="0">
            <a:spAutoFit/>
          </a:bodyPr>
          <a:lstStyle/>
          <a:p>
            <a:pPr algn="r"/>
            <a:r>
              <a:rPr lang="fi-FI" dirty="0"/>
              <a:t>August 20th, 2024</a:t>
            </a:r>
            <a:endParaRPr lang="en-US" dirty="0"/>
          </a:p>
        </p:txBody>
      </p:sp>
    </p:spTree>
    <p:extLst>
      <p:ext uri="{BB962C8B-B14F-4D97-AF65-F5344CB8AC3E}">
        <p14:creationId xmlns:p14="http://schemas.microsoft.com/office/powerpoint/2010/main" val="2117114637"/>
      </p:ext>
    </p:extLst>
  </p:cSld>
  <p:clrMapOvr>
    <a:masterClrMapping/>
  </p:clrMapOvr>
  <mc:AlternateContent xmlns:mc="http://schemas.openxmlformats.org/markup-compatibility/2006">
    <mc:Choice xmlns:p14="http://schemas.microsoft.com/office/powerpoint/2010/main" Requires="p14">
      <p:transition spd="slow" p14:dur="2000" advTm="6000">
        <p:fade/>
      </p:transition>
    </mc:Choice>
    <mc:Fallback>
      <p:transition spd="slow"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812610"/>
      </p:ext>
    </p:extLst>
  </p:cSld>
  <p:clrMapOvr>
    <a:masterClrMapping/>
  </p:clrMapOvr>
  <mc:AlternateContent xmlns:mc="http://schemas.openxmlformats.org/markup-compatibility/2006">
    <mc:Choice xmlns:p14="http://schemas.microsoft.com/office/powerpoint/2010/main" Requires="p14">
      <p:transition spd="slow" p14:dur="3000" advClick="0" advTm="0">
        <p:fade/>
      </p:transition>
    </mc:Choice>
    <mc:Fallback>
      <p:transition spd="slow" advClick="0"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5958-A814-4247-1998-10767CC6E04F}"/>
              </a:ext>
            </a:extLst>
          </p:cNvPr>
          <p:cNvSpPr>
            <a:spLocks noGrp="1"/>
          </p:cNvSpPr>
          <p:nvPr>
            <p:ph type="title"/>
          </p:nvPr>
        </p:nvSpPr>
        <p:spPr>
          <a:xfrm>
            <a:off x="831850" y="753429"/>
            <a:ext cx="10515600" cy="4542471"/>
          </a:xfrm>
        </p:spPr>
        <p:txBody>
          <a:bodyPr anchor="t"/>
          <a:lstStyle/>
          <a:p>
            <a:pPr algn="ctr"/>
            <a:r>
              <a:rPr lang="fi-FI" dirty="0">
                <a:effectLst>
                  <a:glow rad="25400">
                    <a:schemeClr val="bg1"/>
                  </a:glow>
                </a:effectLst>
                <a:latin typeface="Times New Roman" panose="02020603050405020304" pitchFamily="18" charset="0"/>
                <a:cs typeface="Times New Roman" panose="02020603050405020304" pitchFamily="18" charset="0"/>
              </a:rPr>
              <a:t>For everything, thank you Peter. </a:t>
            </a:r>
            <a:br>
              <a:rPr lang="fi-FI" dirty="0">
                <a:effectLst>
                  <a:glow rad="25400">
                    <a:schemeClr val="bg1"/>
                  </a:glow>
                </a:effectLst>
                <a:latin typeface="Times New Roman" panose="02020603050405020304" pitchFamily="18" charset="0"/>
                <a:cs typeface="Times New Roman" panose="02020603050405020304" pitchFamily="18" charset="0"/>
              </a:rPr>
            </a:br>
            <a:br>
              <a:rPr lang="fi-FI" dirty="0">
                <a:effectLst>
                  <a:glow rad="25400">
                    <a:schemeClr val="bg1"/>
                  </a:glow>
                </a:effectLst>
                <a:latin typeface="Times New Roman" panose="02020603050405020304" pitchFamily="18" charset="0"/>
                <a:cs typeface="Times New Roman" panose="02020603050405020304" pitchFamily="18" charset="0"/>
              </a:rPr>
            </a:br>
            <a:r>
              <a:rPr lang="fi-FI" dirty="0">
                <a:effectLst>
                  <a:glow rad="25400">
                    <a:schemeClr val="bg1"/>
                  </a:glow>
                </a:effectLst>
                <a:latin typeface="Times New Roman" panose="02020603050405020304" pitchFamily="18" charset="0"/>
                <a:cs typeface="Times New Roman" panose="02020603050405020304" pitchFamily="18" charset="0"/>
              </a:rPr>
              <a:t>Rest In Peace</a:t>
            </a:r>
            <a:br>
              <a:rPr lang="fi-FI" dirty="0">
                <a:effectLst>
                  <a:glow rad="25400">
                    <a:schemeClr val="bg1"/>
                  </a:glow>
                </a:effectLst>
                <a:latin typeface="Times New Roman" panose="02020603050405020304" pitchFamily="18" charset="0"/>
                <a:cs typeface="Times New Roman" panose="02020603050405020304" pitchFamily="18" charset="0"/>
              </a:rPr>
            </a:br>
            <a:endParaRPr lang="en-US" dirty="0">
              <a:effectLst>
                <a:glow rad="25400">
                  <a:schemeClr val="bg1"/>
                </a:glow>
              </a:effectLst>
              <a:latin typeface="Times New Roman" panose="02020603050405020304" pitchFamily="18" charset="0"/>
              <a:cs typeface="Times New Roman" panose="02020603050405020304" pitchFamily="18" charset="0"/>
            </a:endParaRPr>
          </a:p>
        </p:txBody>
      </p:sp>
      <p:pic>
        <p:nvPicPr>
          <p:cNvPr id="4" name="Picture 3" descr="A close-up of a person&#10;&#10;Description automatically generated">
            <a:extLst>
              <a:ext uri="{FF2B5EF4-FFF2-40B4-BE49-F238E27FC236}">
                <a16:creationId xmlns:a16="http://schemas.microsoft.com/office/drawing/2014/main" id="{FB1230B2-7D79-527F-F770-8DBC3094A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807" y="3421380"/>
            <a:ext cx="2525685" cy="3267552"/>
          </a:xfrm>
          <a:prstGeom prst="rect">
            <a:avLst/>
          </a:prstGeom>
          <a:effectLst>
            <a:glow>
              <a:schemeClr val="accent1">
                <a:alpha val="40000"/>
              </a:schemeClr>
            </a:glow>
            <a:softEdge rad="266700"/>
          </a:effectLst>
        </p:spPr>
      </p:pic>
      <p:grpSp>
        <p:nvGrpSpPr>
          <p:cNvPr id="14" name="Group 13">
            <a:extLst>
              <a:ext uri="{FF2B5EF4-FFF2-40B4-BE49-F238E27FC236}">
                <a16:creationId xmlns:a16="http://schemas.microsoft.com/office/drawing/2014/main" id="{CBC1DC50-CF36-1225-63F7-9647EE6BBC2E}"/>
              </a:ext>
            </a:extLst>
          </p:cNvPr>
          <p:cNvGrpSpPr/>
          <p:nvPr/>
        </p:nvGrpSpPr>
        <p:grpSpPr>
          <a:xfrm>
            <a:off x="8278002" y="1998133"/>
            <a:ext cx="786770" cy="803702"/>
            <a:chOff x="5714989" y="3055181"/>
            <a:chExt cx="759833" cy="745323"/>
          </a:xfrm>
        </p:grpSpPr>
        <p:sp>
          <p:nvSpPr>
            <p:cNvPr id="7" name="Freeform: Shape 6">
              <a:extLst>
                <a:ext uri="{FF2B5EF4-FFF2-40B4-BE49-F238E27FC236}">
                  <a16:creationId xmlns:a16="http://schemas.microsoft.com/office/drawing/2014/main" id="{8231E32B-A5EA-D13F-56CD-F63036C2849D}"/>
                </a:ext>
              </a:extLst>
            </p:cNvPr>
            <p:cNvSpPr/>
            <p:nvPr/>
          </p:nvSpPr>
          <p:spPr>
            <a:xfrm>
              <a:off x="5714989" y="3055181"/>
              <a:ext cx="686532" cy="745323"/>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lumMod val="85000"/>
              </a:schemeClr>
            </a:solidFill>
            <a:ln w="9525" cap="flat">
              <a:noFill/>
              <a:prstDash val="solid"/>
              <a:miter/>
            </a:ln>
            <a:scene3d>
              <a:camera prst="orthographicFront"/>
              <a:lightRig rig="threePt" dir="t">
                <a:rot lat="0" lon="0" rev="4200000"/>
              </a:lightRig>
            </a:scene3d>
            <a:sp3d contourW="6350" prstMaterial="dkEdge">
              <a:bevelT h="19050" prst="coolSlant"/>
              <a:bevelB w="0"/>
              <a:contourClr>
                <a:schemeClr val="bg1">
                  <a:lumMod val="85000"/>
                </a:schemeClr>
              </a:contourClr>
            </a:sp3d>
          </p:spPr>
          <p:txBody>
            <a:bodyPr rtlCol="0" anchor="t"/>
            <a:lstStyle/>
            <a:p>
              <a:endParaRPr lang="en-US"/>
            </a:p>
          </p:txBody>
        </p:sp>
        <p:sp>
          <p:nvSpPr>
            <p:cNvPr id="8" name="Freeform: Shape 7">
              <a:extLst>
                <a:ext uri="{FF2B5EF4-FFF2-40B4-BE49-F238E27FC236}">
                  <a16:creationId xmlns:a16="http://schemas.microsoft.com/office/drawing/2014/main" id="{AFE8C426-9737-71A6-2666-2D624C30CC21}"/>
                </a:ext>
              </a:extLst>
            </p:cNvPr>
            <p:cNvSpPr/>
            <p:nvPr/>
          </p:nvSpPr>
          <p:spPr>
            <a:xfrm>
              <a:off x="6393999" y="3278857"/>
              <a:ext cx="25850" cy="67541"/>
            </a:xfrm>
            <a:custGeom>
              <a:avLst/>
              <a:gdLst>
                <a:gd name="connsiteX0" fmla="*/ 0 w 25850"/>
                <a:gd name="connsiteY0" fmla="*/ 63465 h 67541"/>
                <a:gd name="connsiteX1" fmla="*/ 18612 w 25850"/>
                <a:gd name="connsiteY1" fmla="*/ 67542 h 67541"/>
                <a:gd name="connsiteX2" fmla="*/ 25851 w 25850"/>
                <a:gd name="connsiteY2" fmla="*/ 191 h 67541"/>
                <a:gd name="connsiteX3" fmla="*/ 6801 w 25850"/>
                <a:gd name="connsiteY3" fmla="*/ 0 h 67541"/>
                <a:gd name="connsiteX4" fmla="*/ 0 w 25850"/>
                <a:gd name="connsiteY4" fmla="*/ 63465 h 6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0" h="67541">
                  <a:moveTo>
                    <a:pt x="0" y="63465"/>
                  </a:moveTo>
                  <a:lnTo>
                    <a:pt x="18612" y="67542"/>
                  </a:lnTo>
                  <a:cubicBezTo>
                    <a:pt x="23314" y="45397"/>
                    <a:pt x="25739" y="22829"/>
                    <a:pt x="25851" y="191"/>
                  </a:cubicBezTo>
                  <a:lnTo>
                    <a:pt x="6801" y="0"/>
                  </a:lnTo>
                  <a:cubicBezTo>
                    <a:pt x="6706" y="21332"/>
                    <a:pt x="4427" y="42598"/>
                    <a:pt x="0" y="63465"/>
                  </a:cubicBezTo>
                  <a:close/>
                </a:path>
              </a:pathLst>
            </a:custGeom>
            <a:solidFill>
              <a:schemeClr val="accent6"/>
            </a:solidFill>
            <a:ln w="9525" cap="flat">
              <a:noFill/>
              <a:prstDash val="solid"/>
              <a:miter/>
            </a:ln>
          </p:spPr>
          <p:txBody>
            <a:bodyPr rtlCol="0" anchor="t"/>
            <a:lstStyle/>
            <a:p>
              <a:endParaRPr lang="en-US"/>
            </a:p>
          </p:txBody>
        </p:sp>
        <p:sp>
          <p:nvSpPr>
            <p:cNvPr id="9" name="Freeform: Shape 8">
              <a:extLst>
                <a:ext uri="{FF2B5EF4-FFF2-40B4-BE49-F238E27FC236}">
                  <a16:creationId xmlns:a16="http://schemas.microsoft.com/office/drawing/2014/main" id="{549B8EFE-3157-933F-FE94-FE787105F06C}"/>
                </a:ext>
              </a:extLst>
            </p:cNvPr>
            <p:cNvSpPr/>
            <p:nvPr/>
          </p:nvSpPr>
          <p:spPr>
            <a:xfrm>
              <a:off x="6333905" y="3391557"/>
              <a:ext cx="60312" cy="69122"/>
            </a:xfrm>
            <a:custGeom>
              <a:avLst/>
              <a:gdLst>
                <a:gd name="connsiteX0" fmla="*/ 0 w 60312"/>
                <a:gd name="connsiteY0" fmla="*/ 52445 h 69122"/>
                <a:gd name="connsiteX1" fmla="*/ 4610 w 60312"/>
                <a:gd name="connsiteY1" fmla="*/ 60770 h 69122"/>
                <a:gd name="connsiteX2" fmla="*/ 9192 w 60312"/>
                <a:gd name="connsiteY2" fmla="*/ 69123 h 69122"/>
                <a:gd name="connsiteX3" fmla="*/ 60312 w 60312"/>
                <a:gd name="connsiteY3" fmla="*/ 8430 h 69122"/>
                <a:gd name="connsiteX4" fmla="*/ 43224 w 60312"/>
                <a:gd name="connsiteY4" fmla="*/ 0 h 69122"/>
                <a:gd name="connsiteX5" fmla="*/ 0 w 60312"/>
                <a:gd name="connsiteY5" fmla="*/ 52445 h 6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12" h="69122">
                  <a:moveTo>
                    <a:pt x="0" y="52445"/>
                  </a:moveTo>
                  <a:lnTo>
                    <a:pt x="4610" y="60770"/>
                  </a:lnTo>
                  <a:lnTo>
                    <a:pt x="9192" y="69123"/>
                  </a:lnTo>
                  <a:cubicBezTo>
                    <a:pt x="10373" y="68475"/>
                    <a:pt x="38462" y="52730"/>
                    <a:pt x="60312" y="8430"/>
                  </a:cubicBezTo>
                  <a:lnTo>
                    <a:pt x="43224" y="0"/>
                  </a:lnTo>
                  <a:cubicBezTo>
                    <a:pt x="33919" y="21127"/>
                    <a:pt x="18961" y="39275"/>
                    <a:pt x="0" y="52445"/>
                  </a:cubicBezTo>
                  <a:close/>
                </a:path>
              </a:pathLst>
            </a:custGeom>
            <a:solidFill>
              <a:schemeClr val="accent6"/>
            </a:solidFill>
            <a:ln w="9525" cap="flat">
              <a:noFill/>
              <a:prstDash val="solid"/>
              <a:miter/>
            </a:ln>
          </p:spPr>
          <p:txBody>
            <a:bodyPr rtlCol="0" anchor="t"/>
            <a:lstStyle/>
            <a:p>
              <a:endParaRPr lang="en-US"/>
            </a:p>
          </p:txBody>
        </p:sp>
        <p:sp>
          <p:nvSpPr>
            <p:cNvPr id="10" name="Freeform: Shape 9">
              <a:extLst>
                <a:ext uri="{FF2B5EF4-FFF2-40B4-BE49-F238E27FC236}">
                  <a16:creationId xmlns:a16="http://schemas.microsoft.com/office/drawing/2014/main" id="{5004CA0A-4816-7A25-39E4-C435C32F5BBA}"/>
                </a:ext>
              </a:extLst>
            </p:cNvPr>
            <p:cNvSpPr/>
            <p:nvPr/>
          </p:nvSpPr>
          <p:spPr>
            <a:xfrm>
              <a:off x="6430263" y="3255797"/>
              <a:ext cx="44559" cy="45307"/>
            </a:xfrm>
            <a:custGeom>
              <a:avLst/>
              <a:gdLst>
                <a:gd name="connsiteX0" fmla="*/ 34678 w 44559"/>
                <a:gd name="connsiteY0" fmla="*/ 34747 h 45307"/>
                <a:gd name="connsiteX1" fmla="*/ 43251 w 44559"/>
                <a:gd name="connsiteY1" fmla="*/ 1076 h 45307"/>
                <a:gd name="connsiteX2" fmla="*/ 1067 w 44559"/>
                <a:gd name="connsiteY2" fmla="*/ 26176 h 45307"/>
                <a:gd name="connsiteX3" fmla="*/ 1341 w 44559"/>
                <a:gd name="connsiteY3" fmla="*/ 44272 h 45307"/>
                <a:gd name="connsiteX4" fmla="*/ 34678 w 44559"/>
                <a:gd name="connsiteY4" fmla="*/ 34747 h 45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 h="45307">
                  <a:moveTo>
                    <a:pt x="34678" y="34747"/>
                  </a:moveTo>
                  <a:cubicBezTo>
                    <a:pt x="43359" y="25868"/>
                    <a:pt x="46629" y="13025"/>
                    <a:pt x="43251" y="1076"/>
                  </a:cubicBezTo>
                  <a:cubicBezTo>
                    <a:pt x="24671" y="-3642"/>
                    <a:pt x="5785" y="7596"/>
                    <a:pt x="1067" y="26176"/>
                  </a:cubicBezTo>
                  <a:cubicBezTo>
                    <a:pt x="-443" y="32125"/>
                    <a:pt x="-349" y="38370"/>
                    <a:pt x="1341" y="44272"/>
                  </a:cubicBezTo>
                  <a:cubicBezTo>
                    <a:pt x="13357" y="47274"/>
                    <a:pt x="26062" y="43644"/>
                    <a:pt x="34678" y="34747"/>
                  </a:cubicBezTo>
                  <a:close/>
                </a:path>
              </a:pathLst>
            </a:custGeom>
            <a:solidFill>
              <a:schemeClr val="accent6"/>
            </a:solidFill>
            <a:ln w="9525" cap="flat">
              <a:noFill/>
              <a:prstDash val="solid"/>
              <a:miter/>
            </a:ln>
          </p:spPr>
          <p:txBody>
            <a:bodyPr rtlCol="0" anchor="t"/>
            <a:lstStyle/>
            <a:p>
              <a:endParaRPr lang="en-US"/>
            </a:p>
          </p:txBody>
        </p:sp>
        <p:sp>
          <p:nvSpPr>
            <p:cNvPr id="11" name="Freeform: Shape 10">
              <a:extLst>
                <a:ext uri="{FF2B5EF4-FFF2-40B4-BE49-F238E27FC236}">
                  <a16:creationId xmlns:a16="http://schemas.microsoft.com/office/drawing/2014/main" id="{B3AD2DF9-7A91-C0D8-1F09-73ED2ABB6154}"/>
                </a:ext>
              </a:extLst>
            </p:cNvPr>
            <p:cNvSpPr/>
            <p:nvPr/>
          </p:nvSpPr>
          <p:spPr>
            <a:xfrm>
              <a:off x="6420409" y="3317766"/>
              <a:ext cx="49860" cy="40917"/>
            </a:xfrm>
            <a:custGeom>
              <a:avLst/>
              <a:gdLst>
                <a:gd name="connsiteX0" fmla="*/ 15080 w 49860"/>
                <a:gd name="connsiteY0" fmla="*/ 6106 h 40917"/>
                <a:gd name="connsiteX1" fmla="*/ 126 w 49860"/>
                <a:gd name="connsiteY1" fmla="*/ 37539 h 40917"/>
                <a:gd name="connsiteX2" fmla="*/ 46490 w 49860"/>
                <a:gd name="connsiteY2" fmla="*/ 21055 h 40917"/>
                <a:gd name="connsiteX3" fmla="*/ 49761 w 49860"/>
                <a:gd name="connsiteY3" fmla="*/ 3477 h 40917"/>
                <a:gd name="connsiteX4" fmla="*/ 15080 w 49860"/>
                <a:gd name="connsiteY4" fmla="*/ 6106 h 40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60" h="40917">
                  <a:moveTo>
                    <a:pt x="15080" y="6106"/>
                  </a:moveTo>
                  <a:cubicBezTo>
                    <a:pt x="4782" y="13111"/>
                    <a:pt x="-936" y="25129"/>
                    <a:pt x="126" y="37539"/>
                  </a:cubicBezTo>
                  <a:cubicBezTo>
                    <a:pt x="17481" y="45790"/>
                    <a:pt x="38239" y="38409"/>
                    <a:pt x="46490" y="21055"/>
                  </a:cubicBezTo>
                  <a:cubicBezTo>
                    <a:pt x="49093" y="15581"/>
                    <a:pt x="50220" y="9521"/>
                    <a:pt x="49761" y="3477"/>
                  </a:cubicBezTo>
                  <a:cubicBezTo>
                    <a:pt x="38573" y="-1968"/>
                    <a:pt x="25320" y="-963"/>
                    <a:pt x="15080" y="6106"/>
                  </a:cubicBezTo>
                  <a:close/>
                </a:path>
              </a:pathLst>
            </a:custGeom>
            <a:solidFill>
              <a:schemeClr val="accent6"/>
            </a:solidFill>
            <a:ln w="9525" cap="flat">
              <a:noFill/>
              <a:prstDash val="solid"/>
              <a:miter/>
            </a:ln>
          </p:spPr>
          <p:txBody>
            <a:bodyPr rtlCol="0" anchor="t"/>
            <a:lstStyle/>
            <a:p>
              <a:endParaRPr lang="en-US"/>
            </a:p>
          </p:txBody>
        </p:sp>
        <p:sp>
          <p:nvSpPr>
            <p:cNvPr id="12" name="Freeform: Shape 11">
              <a:extLst>
                <a:ext uri="{FF2B5EF4-FFF2-40B4-BE49-F238E27FC236}">
                  <a16:creationId xmlns:a16="http://schemas.microsoft.com/office/drawing/2014/main" id="{F78F450A-FC60-9443-4CFA-76C0A0078BE6}"/>
                </a:ext>
              </a:extLst>
            </p:cNvPr>
            <p:cNvSpPr/>
            <p:nvPr/>
          </p:nvSpPr>
          <p:spPr>
            <a:xfrm>
              <a:off x="6346132" y="3247971"/>
              <a:ext cx="42068" cy="48263"/>
            </a:xfrm>
            <a:custGeom>
              <a:avLst/>
              <a:gdLst>
                <a:gd name="connsiteX0" fmla="*/ 39428 w 42068"/>
                <a:gd name="connsiteY0" fmla="*/ 47955 h 48263"/>
                <a:gd name="connsiteX1" fmla="*/ 20615 w 42068"/>
                <a:gd name="connsiteY1" fmla="*/ 2631 h 48263"/>
                <a:gd name="connsiteX2" fmla="*/ 2585 w 42068"/>
                <a:gd name="connsiteY2" fmla="*/ 330 h 48263"/>
                <a:gd name="connsiteX3" fmla="*/ 21665 w 42068"/>
                <a:gd name="connsiteY3" fmla="*/ 45688 h 48263"/>
                <a:gd name="connsiteX4" fmla="*/ 39428 w 42068"/>
                <a:gd name="connsiteY4" fmla="*/ 47955 h 4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8" h="48263">
                  <a:moveTo>
                    <a:pt x="39428" y="47955"/>
                  </a:moveTo>
                  <a:cubicBezTo>
                    <a:pt x="46749" y="30244"/>
                    <a:pt x="38326" y="9952"/>
                    <a:pt x="20615" y="2631"/>
                  </a:cubicBezTo>
                  <a:cubicBezTo>
                    <a:pt x="14916" y="276"/>
                    <a:pt x="8693" y="-518"/>
                    <a:pt x="2585" y="330"/>
                  </a:cubicBezTo>
                  <a:cubicBezTo>
                    <a:pt x="-4671" y="18124"/>
                    <a:pt x="3871" y="38431"/>
                    <a:pt x="21665" y="45688"/>
                  </a:cubicBezTo>
                  <a:cubicBezTo>
                    <a:pt x="27287" y="47980"/>
                    <a:pt x="33411" y="48762"/>
                    <a:pt x="39428" y="47955"/>
                  </a:cubicBezTo>
                  <a:close/>
                </a:path>
              </a:pathLst>
            </a:custGeom>
            <a:solidFill>
              <a:schemeClr val="accent6"/>
            </a:solidFill>
            <a:ln w="9525" cap="flat">
              <a:noFill/>
              <a:prstDash val="solid"/>
              <a:miter/>
            </a:ln>
          </p:spPr>
          <p:txBody>
            <a:bodyPr rtlCol="0" anchor="t"/>
            <a:lstStyle/>
            <a:p>
              <a:endParaRPr lang="en-US"/>
            </a:p>
          </p:txBody>
        </p:sp>
        <p:sp>
          <p:nvSpPr>
            <p:cNvPr id="13" name="Freeform: Shape 12">
              <a:extLst>
                <a:ext uri="{FF2B5EF4-FFF2-40B4-BE49-F238E27FC236}">
                  <a16:creationId xmlns:a16="http://schemas.microsoft.com/office/drawing/2014/main" id="{2C48058D-1CB2-A8C8-3DB2-2D2A5471B819}"/>
                </a:ext>
              </a:extLst>
            </p:cNvPr>
            <p:cNvSpPr/>
            <p:nvPr/>
          </p:nvSpPr>
          <p:spPr>
            <a:xfrm>
              <a:off x="6394565" y="3204076"/>
              <a:ext cx="34814" cy="60140"/>
            </a:xfrm>
            <a:custGeom>
              <a:avLst/>
              <a:gdLst>
                <a:gd name="connsiteX0" fmla="*/ 16074 w 34814"/>
                <a:gd name="connsiteY0" fmla="*/ 60141 h 60140"/>
                <a:gd name="connsiteX1" fmla="*/ 30876 w 34814"/>
                <a:gd name="connsiteY1" fmla="*/ 13198 h 60140"/>
                <a:gd name="connsiteX2" fmla="*/ 18836 w 34814"/>
                <a:gd name="connsiteY2" fmla="*/ 0 h 60140"/>
                <a:gd name="connsiteX3" fmla="*/ 3853 w 34814"/>
                <a:gd name="connsiteY3" fmla="*/ 46744 h 60140"/>
                <a:gd name="connsiteX4" fmla="*/ 16074 w 34814"/>
                <a:gd name="connsiteY4" fmla="*/ 60141 h 6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4" h="60140">
                  <a:moveTo>
                    <a:pt x="16074" y="60141"/>
                  </a:moveTo>
                  <a:cubicBezTo>
                    <a:pt x="33124" y="51265"/>
                    <a:pt x="39751" y="30249"/>
                    <a:pt x="30876" y="13198"/>
                  </a:cubicBezTo>
                  <a:cubicBezTo>
                    <a:pt x="28079" y="7827"/>
                    <a:pt x="23929" y="3277"/>
                    <a:pt x="18836" y="0"/>
                  </a:cubicBezTo>
                  <a:cubicBezTo>
                    <a:pt x="1791" y="8771"/>
                    <a:pt x="-4917" y="29698"/>
                    <a:pt x="3853" y="46744"/>
                  </a:cubicBezTo>
                  <a:cubicBezTo>
                    <a:pt x="6668" y="52213"/>
                    <a:pt x="10885" y="56837"/>
                    <a:pt x="16074" y="60141"/>
                  </a:cubicBezTo>
                  <a:close/>
                </a:path>
              </a:pathLst>
            </a:custGeom>
            <a:solidFill>
              <a:schemeClr val="accent6"/>
            </a:solidFill>
            <a:ln w="9525" cap="flat">
              <a:noFill/>
              <a:prstDash val="solid"/>
              <a:miter/>
            </a:ln>
          </p:spPr>
          <p:txBody>
            <a:bodyPr rtlCol="0" anchor="t"/>
            <a:lstStyle/>
            <a:p>
              <a:endParaRPr lang="en-US"/>
            </a:p>
          </p:txBody>
        </p:sp>
      </p:grpSp>
    </p:spTree>
    <p:extLst>
      <p:ext uri="{BB962C8B-B14F-4D97-AF65-F5344CB8AC3E}">
        <p14:creationId xmlns:p14="http://schemas.microsoft.com/office/powerpoint/2010/main" val="1279541962"/>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92DBC0-2C03-F149-5906-BAF38C4BA123}"/>
              </a:ext>
            </a:extLst>
          </p:cNvPr>
          <p:cNvSpPr/>
          <p:nvPr/>
        </p:nvSpPr>
        <p:spPr>
          <a:xfrm>
            <a:off x="0" y="0"/>
            <a:ext cx="12192000" cy="2392680"/>
          </a:xfrm>
          <a:prstGeom prst="rect">
            <a:avLst/>
          </a:prstGeom>
          <a:gradFill>
            <a:gsLst>
              <a:gs pos="70000">
                <a:schemeClr val="accent3">
                  <a:lumMod val="0"/>
                  <a:lumOff val="10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4">
            <a:extLst>
              <a:ext uri="{FF2B5EF4-FFF2-40B4-BE49-F238E27FC236}">
                <a16:creationId xmlns:a16="http://schemas.microsoft.com/office/drawing/2014/main" id="{EBB219B4-5AB3-BEE9-8F62-2119916A32AC}"/>
              </a:ext>
            </a:extLst>
          </p:cNvPr>
          <p:cNvSpPr>
            <a:spLocks noGrp="1"/>
          </p:cNvSpPr>
          <p:nvPr>
            <p:ph sz="half" idx="1"/>
          </p:nvPr>
        </p:nvSpPr>
        <p:spPr>
          <a:xfrm>
            <a:off x="838200" y="6858000"/>
            <a:ext cx="10515600" cy="41894760"/>
          </a:xfrm>
          <a:solidFill>
            <a:schemeClr val="bg1"/>
          </a:solidFill>
        </p:spPr>
        <p:txBody>
          <a:bodyPr>
            <a:noAutofit/>
          </a:bodyPr>
          <a:lstStyle/>
          <a:p>
            <a:pPr marL="0" indent="0">
              <a:buNone/>
            </a:pPr>
            <a:r>
              <a:rPr lang="en-US" sz="1800" dirty="0">
                <a:latin typeface="Vijaya" panose="02020604020202020204" pitchFamily="18" charset="0"/>
                <a:cs typeface="Vijaya" panose="02020604020202020204" pitchFamily="18" charset="0"/>
              </a:rPr>
              <a:t>I have known Peter since the early Machine-Type-Communications days and he was more than a colleague - he was a dear friend. His kindness, integrity, and unwavering dedication to his work were inspiring. The loss of his presence will be felt by all who had the privilege of knowing him.</a:t>
            </a:r>
          </a:p>
          <a:p>
            <a:pPr marL="0" indent="0" algn="r">
              <a:buNone/>
            </a:pPr>
            <a:r>
              <a:rPr lang="en-US" sz="1800" dirty="0">
                <a:latin typeface="Vijaya" panose="02020604020202020204" pitchFamily="18" charset="0"/>
                <a:cs typeface="Vijaya" panose="02020604020202020204" pitchFamily="18" charset="0"/>
              </a:rPr>
              <a:t>- Puneet Jain</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Working with, and knowing, Peter for more than twenty years has been truly memorable. His technical expertise was remarkable, as was his ability to help the group find compromise from conflict, always with gentleness and </a:t>
            </a:r>
            <a:r>
              <a:rPr lang="en-US" sz="1800" dirty="0" err="1">
                <a:latin typeface="Vijaya" panose="02020604020202020204" pitchFamily="18" charset="0"/>
                <a:cs typeface="Vijaya" panose="02020604020202020204" pitchFamily="18" charset="0"/>
              </a:rPr>
              <a:t>humour</a:t>
            </a:r>
            <a:r>
              <a:rPr lang="en-US" sz="1800" dirty="0">
                <a:latin typeface="Vijaya" panose="02020604020202020204" pitchFamily="18" charset="0"/>
                <a:cs typeface="Vijaya" panose="02020604020202020204" pitchFamily="18" charset="0"/>
              </a:rPr>
              <a:t>. It is hard to imagine our meetings without him there.”</a:t>
            </a:r>
          </a:p>
          <a:p>
            <a:pPr marL="0" indent="0" algn="r">
              <a:buNone/>
            </a:pPr>
            <a:r>
              <a:rPr lang="en-US" sz="1800" dirty="0">
                <a:latin typeface="Vijaya" panose="02020604020202020204" pitchFamily="18" charset="0"/>
                <a:cs typeface="Vijaya" panose="02020604020202020204" pitchFamily="18" charset="0"/>
              </a:rPr>
              <a:t>- Andrew Bennett</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 am very sad to hear that Peter left us.  He was a gentleman, great person and a role model to learn from. My deepest condolences to his family and friends. Peter will not be forgotten.</a:t>
            </a:r>
          </a:p>
          <a:p>
            <a:pPr marL="0" indent="0" algn="r">
              <a:buNone/>
            </a:pPr>
            <a:r>
              <a:rPr lang="en-US" sz="1800" dirty="0">
                <a:latin typeface="Vijaya" panose="02020604020202020204" pitchFamily="18" charset="0"/>
                <a:cs typeface="Vijaya" panose="02020604020202020204" pitchFamily="18" charset="0"/>
              </a:rPr>
              <a:t>- LaeYoung Kim</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This is really sad and unexpected. Peter was a great delegate, and I will miss our exchanges on the floor of SA2. Convey my thoughts to his family.</a:t>
            </a:r>
          </a:p>
          <a:p>
            <a:pPr marL="0" indent="0" algn="r">
              <a:buNone/>
            </a:pPr>
            <a:r>
              <a:rPr lang="en-US" sz="1800" dirty="0">
                <a:latin typeface="Vijaya" panose="02020604020202020204" pitchFamily="18" charset="0"/>
                <a:cs typeface="Vijaya" panose="02020604020202020204" pitchFamily="18" charset="0"/>
              </a:rPr>
              <a:t>- Patrice Hédé</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It is one of the most shocking and sad news I've got in a long time. Peter has been one of the greatest persons I've got the pleasure to meet in 3GPP always very pleasant and knowledgeable no matter what position you were on. My deepest condolences to the family and friends and the Ericsson team.</a:t>
            </a:r>
          </a:p>
          <a:p>
            <a:pPr marL="0" indent="0" algn="r">
              <a:buNone/>
            </a:pPr>
            <a:r>
              <a:rPr lang="en-US" sz="1800" dirty="0">
                <a:latin typeface="Vijaya" panose="02020604020202020204" pitchFamily="18" charset="0"/>
                <a:cs typeface="Vijaya" panose="02020604020202020204" pitchFamily="18" charset="0"/>
              </a:rPr>
              <a:t>- Florin Baboescu</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It is a really shocking and sad news. Deepest condolences to his family and Ericsson Team.</a:t>
            </a:r>
          </a:p>
          <a:p>
            <a:pPr marL="0" indent="0" algn="r">
              <a:buNone/>
            </a:pPr>
            <a:r>
              <a:rPr lang="en-US" sz="1800" dirty="0">
                <a:latin typeface="Vijaya" panose="02020604020202020204" pitchFamily="18" charset="0"/>
                <a:cs typeface="Vijaya" panose="02020604020202020204" pitchFamily="18" charset="0"/>
              </a:rPr>
              <a:t>- </a:t>
            </a:r>
            <a:r>
              <a:rPr lang="en-US" sz="1800" dirty="0" err="1">
                <a:latin typeface="Vijaya" panose="02020604020202020204" pitchFamily="18" charset="0"/>
                <a:cs typeface="Vijaya" panose="02020604020202020204" pitchFamily="18" charset="0"/>
              </a:rPr>
              <a:t>Jicheol</a:t>
            </a:r>
            <a:r>
              <a:rPr lang="en-US" sz="1800" dirty="0">
                <a:latin typeface="Vijaya" panose="02020604020202020204" pitchFamily="18" charset="0"/>
                <a:cs typeface="Vijaya" panose="02020604020202020204" pitchFamily="18" charset="0"/>
              </a:rPr>
              <a:t> Lee</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This is truly sad news. My sincere condolences to Peter’s family, friends and co-workers</a:t>
            </a:r>
          </a:p>
          <a:p>
            <a:pPr marL="0" indent="0" algn="r">
              <a:buNone/>
            </a:pPr>
            <a:r>
              <a:rPr lang="en-US" sz="1800" dirty="0">
                <a:latin typeface="Vijaya" panose="02020604020202020204" pitchFamily="18" charset="0"/>
                <a:cs typeface="Vijaya" panose="02020604020202020204" pitchFamily="18" charset="0"/>
              </a:rPr>
              <a:t>- Mike Starsinic</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 was deeply saddened to hear of this terrible news. It's a unbelievable loss to SA2. My deepest condolences to Peter's family. We will miss him.</a:t>
            </a:r>
          </a:p>
          <a:p>
            <a:pPr marL="0" indent="0" algn="r">
              <a:buNone/>
            </a:pPr>
            <a:r>
              <a:rPr lang="en-US" sz="1800" dirty="0">
                <a:latin typeface="Vijaya" panose="02020604020202020204" pitchFamily="18" charset="0"/>
                <a:cs typeface="Vijaya" panose="02020604020202020204" pitchFamily="18" charset="0"/>
              </a:rPr>
              <a:t>- Nihui</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 am deeply saddened to hear this news. Peter was a great friend and an excellent person. Please convey our deepest condolences to his family. May he rest in peace, and his spirit of kindness and respect for all continue to guide us all.</a:t>
            </a:r>
          </a:p>
          <a:p>
            <a:pPr marL="0" indent="0" algn="r">
              <a:buNone/>
            </a:pPr>
            <a:r>
              <a:rPr lang="en-US" sz="1800" dirty="0">
                <a:latin typeface="Vijaya" panose="02020604020202020204" pitchFamily="18" charset="0"/>
                <a:cs typeface="Vijaya" panose="02020604020202020204" pitchFamily="18" charset="0"/>
              </a:rPr>
              <a:t>- Irfan Ali</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This is a shocking news and sad day for all of us. Deepest condolences to his family and Ericsson Team. Peter was a great delegate and will be always remembered in SA2.</a:t>
            </a:r>
          </a:p>
          <a:p>
            <a:pPr marL="0" indent="0" algn="r">
              <a:buNone/>
            </a:pPr>
            <a:r>
              <a:rPr lang="en-US" sz="1800" dirty="0">
                <a:latin typeface="Vijaya" panose="02020604020202020204" pitchFamily="18" charset="0"/>
                <a:cs typeface="Vijaya" panose="02020604020202020204" pitchFamily="18" charset="0"/>
              </a:rPr>
              <a:t>- Mehrdad Shariat</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This is really shocking and sad! I still can't believe that this has happened to Peter. He was the perfect 3GPP delegate, both very professional and very friendly. I have known him for 15 years and enjoyed every occasion I had to interact with him. I would like to express my sincere condolences to his family and Ericsson team.</a:t>
            </a:r>
          </a:p>
          <a:p>
            <a:pPr marL="0" indent="0" algn="r">
              <a:buNone/>
            </a:pPr>
            <a:r>
              <a:rPr lang="en-US" sz="1800" dirty="0">
                <a:latin typeface="Vijaya" panose="02020604020202020204" pitchFamily="18" charset="0"/>
                <a:cs typeface="Vijaya" panose="02020604020202020204" pitchFamily="18" charset="0"/>
              </a:rPr>
              <a:t>- Antoine Mouquet</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I'm really shocked to hear this sad news. He has been always a true, calm gentleman and helped a lot everyone including me. I have learned a lot from him. We will miss him a lot. My deepest condolences to his family.</a:t>
            </a:r>
          </a:p>
          <a:p>
            <a:pPr marL="0" indent="0" algn="r">
              <a:buNone/>
            </a:pPr>
            <a:r>
              <a:rPr lang="en-US" sz="1800" dirty="0">
                <a:latin typeface="Vijaya" panose="02020604020202020204" pitchFamily="18" charset="0"/>
                <a:cs typeface="Vijaya" panose="02020604020202020204" pitchFamily="18" charset="0"/>
              </a:rPr>
              <a:t>- Atsushi </a:t>
            </a:r>
            <a:r>
              <a:rPr lang="en-US" sz="1800" dirty="0" err="1">
                <a:latin typeface="Vijaya" panose="02020604020202020204" pitchFamily="18" charset="0"/>
                <a:cs typeface="Vijaya" panose="02020604020202020204" pitchFamily="18" charset="0"/>
              </a:rPr>
              <a:t>Minokuchi</a:t>
            </a:r>
            <a:endParaRPr lang="en-US" sz="1800" dirty="0">
              <a:latin typeface="Vijaya" panose="02020604020202020204" pitchFamily="18" charset="0"/>
              <a:cs typeface="Vijaya" panose="02020604020202020204" pitchFamily="18" charset="0"/>
            </a:endParaRP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Terrible news. We have lost one of the best 3GPP delegates ever: firm, yet kind; seeking compromise until the last minute, never losing his temper, often with a smiling face.</a:t>
            </a:r>
          </a:p>
          <a:p>
            <a:pPr marL="0" indent="0">
              <a:buNone/>
            </a:pPr>
            <a:r>
              <a:rPr lang="en-US" sz="1800" dirty="0">
                <a:latin typeface="Vijaya" panose="02020604020202020204" pitchFamily="18" charset="0"/>
                <a:cs typeface="Vijaya" panose="02020604020202020204" pitchFamily="18" charset="0"/>
              </a:rPr>
              <a:t>On Friday afternoon in Maastricht I had the privilege to enjoy Peter’s company on the way back from the conference </a:t>
            </a:r>
            <a:r>
              <a:rPr lang="en-US" sz="1800" dirty="0" err="1">
                <a:latin typeface="Vijaya" panose="02020604020202020204" pitchFamily="18" charset="0"/>
                <a:cs typeface="Vijaya" panose="02020604020202020204" pitchFamily="18" charset="0"/>
              </a:rPr>
              <a:t>centre</a:t>
            </a:r>
            <a:r>
              <a:rPr lang="en-US" sz="1800" dirty="0">
                <a:latin typeface="Vijaya" panose="02020604020202020204" pitchFamily="18" charset="0"/>
                <a:cs typeface="Vijaya" panose="02020604020202020204" pitchFamily="18" charset="0"/>
              </a:rPr>
              <a:t> to our hotels. We talked about his father, the summer house, future plans… then “See you in Hyderabad” with a radiant smile. Life can be so unpredictable and unfair ☹</a:t>
            </a:r>
          </a:p>
          <a:p>
            <a:pPr marL="0" indent="0">
              <a:buNone/>
            </a:pPr>
            <a:r>
              <a:rPr lang="en-US" sz="1800" dirty="0">
                <a:latin typeface="Vijaya" panose="02020604020202020204" pitchFamily="18" charset="0"/>
                <a:cs typeface="Vijaya" panose="02020604020202020204" pitchFamily="18" charset="0"/>
              </a:rPr>
              <a:t>RIP Peter. Sincere condolences to your family and Ericsson colleagues.</a:t>
            </a:r>
          </a:p>
          <a:p>
            <a:pPr marL="0" indent="0" algn="r">
              <a:buNone/>
            </a:pPr>
            <a:r>
              <a:rPr lang="en-US" sz="1800" dirty="0">
                <a:latin typeface="Vijaya" panose="02020604020202020204" pitchFamily="18" charset="0"/>
                <a:cs typeface="Vijaya" panose="02020604020202020204" pitchFamily="18" charset="0"/>
              </a:rPr>
              <a:t>- </a:t>
            </a:r>
            <a:r>
              <a:rPr lang="en-US" sz="1800" dirty="0" err="1">
                <a:latin typeface="Vijaya" panose="02020604020202020204" pitchFamily="18" charset="0"/>
                <a:cs typeface="Vijaya" panose="02020604020202020204" pitchFamily="18" charset="0"/>
              </a:rPr>
              <a:t>Saso</a:t>
            </a:r>
            <a:r>
              <a:rPr lang="en-US" sz="1800" dirty="0">
                <a:latin typeface="Vijaya" panose="02020604020202020204" pitchFamily="18" charset="0"/>
                <a:cs typeface="Vijaya" panose="02020604020202020204" pitchFamily="18" charset="0"/>
              </a:rPr>
              <a:t> </a:t>
            </a:r>
            <a:r>
              <a:rPr lang="en-US" sz="1800" dirty="0" err="1">
                <a:latin typeface="Vijaya" panose="02020604020202020204" pitchFamily="18" charset="0"/>
                <a:cs typeface="Vijaya" panose="02020604020202020204" pitchFamily="18" charset="0"/>
              </a:rPr>
              <a:t>Stojanovski</a:t>
            </a:r>
            <a:endParaRPr lang="en-US" sz="1800" dirty="0">
              <a:latin typeface="Vijaya" panose="02020604020202020204" pitchFamily="18" charset="0"/>
              <a:cs typeface="Vijaya" panose="02020604020202020204" pitchFamily="18" charset="0"/>
            </a:endParaRP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It is really shocking and sad. When I have been told that Peter has passed ways I couldn’t believe it. Please convey to his family all my (our) sympathy and tell them how much we praised his expertise and his humor. We will miss him a lot </a:t>
            </a:r>
          </a:p>
          <a:p>
            <a:pPr marL="0" indent="0" algn="r">
              <a:buNone/>
            </a:pPr>
            <a:r>
              <a:rPr lang="en-US" sz="1800" dirty="0">
                <a:latin typeface="Vijaya" panose="02020604020202020204" pitchFamily="18" charset="0"/>
                <a:cs typeface="Vijaya" panose="02020604020202020204" pitchFamily="18" charset="0"/>
              </a:rPr>
              <a:t>- Laurent </a:t>
            </a:r>
            <a:r>
              <a:rPr lang="en-US" sz="1800" dirty="0" err="1">
                <a:latin typeface="Vijaya" panose="02020604020202020204" pitchFamily="18" charset="0"/>
                <a:cs typeface="Vijaya" panose="02020604020202020204" pitchFamily="18" charset="0"/>
              </a:rPr>
              <a:t>Thiébaut</a:t>
            </a:r>
            <a:endParaRPr lang="en-US" sz="1800" dirty="0">
              <a:latin typeface="Vijaya" panose="02020604020202020204" pitchFamily="18" charset="0"/>
              <a:cs typeface="Vijaya" panose="02020604020202020204" pitchFamily="18" charset="0"/>
            </a:endParaRP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This is indeed shocking news hard to comprehend. Peter was an exceptional colleague, a real gentleman who always remained professional in his work. My deepest condolences to his family. I will miss him a lot.</a:t>
            </a:r>
          </a:p>
          <a:p>
            <a:pPr marL="0" indent="0" algn="r">
              <a:buNone/>
            </a:pPr>
            <a:r>
              <a:rPr lang="en-US" sz="1800" dirty="0">
                <a:latin typeface="Vijaya" panose="02020604020202020204" pitchFamily="18" charset="0"/>
                <a:cs typeface="Vijaya" panose="02020604020202020204" pitchFamily="18" charset="0"/>
              </a:rPr>
              <a:t>- Krisztian Kiss</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 am deeply shocked by this news!!! Can't believe this. One week ago we are still in the meeting sessions together. I am lucky to work together with Peter in R15 on TS 23.502. I really appreciate that opportunity that I can learn quite a lot from him. He is such a kind man and professional. Please Krister and Ericsson colleagues help to </a:t>
            </a:r>
            <a:r>
              <a:rPr lang="en-US" sz="1800" dirty="0" err="1">
                <a:latin typeface="Vijaya" panose="02020604020202020204" pitchFamily="18" charset="0"/>
                <a:cs typeface="Vijaya" panose="02020604020202020204" pitchFamily="18" charset="0"/>
              </a:rPr>
              <a:t>convery</a:t>
            </a:r>
            <a:r>
              <a:rPr lang="en-US" sz="1800" dirty="0">
                <a:latin typeface="Vijaya" panose="02020604020202020204" pitchFamily="18" charset="0"/>
                <a:cs typeface="Vijaya" panose="02020604020202020204" pitchFamily="18" charset="0"/>
              </a:rPr>
              <a:t> my deep sorrow to his family and let me know if anything we can do for a remember of our SA2 buddy.</a:t>
            </a:r>
          </a:p>
          <a:p>
            <a:pPr marL="0" indent="0" algn="r">
              <a:buNone/>
            </a:pPr>
            <a:r>
              <a:rPr lang="en-US" sz="1800" dirty="0">
                <a:latin typeface="Vijaya" panose="02020604020202020204" pitchFamily="18" charset="0"/>
                <a:cs typeface="Vijaya" panose="02020604020202020204" pitchFamily="18" charset="0"/>
              </a:rPr>
              <a:t>- Tao Sun</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What a great loss for Ericsson and this world!    Peter is one of the nicest and smartest gentlemen that I have the honor to work with and to learn from in the past.  I remember once that I asked him to teach me how to stay cool when interacting with people who is difficult and speaks strongly against you because this is the most difficult skill to master for working in 3GPP.   It is unfortunate that I will never have the opportunity to learn this special skill from him.     </a:t>
            </a:r>
          </a:p>
          <a:p>
            <a:pPr marL="0" indent="0">
              <a:buNone/>
            </a:pPr>
            <a:r>
              <a:rPr lang="en-US" sz="1800" dirty="0">
                <a:latin typeface="Vijaya" panose="02020604020202020204" pitchFamily="18" charset="0"/>
                <a:cs typeface="Vijaya" panose="02020604020202020204" pitchFamily="18" charset="0"/>
              </a:rPr>
              <a:t>Peter is always remembered as one of the most respected, nicest, smartest and kindest gentleman in 3GPP and his amazing legacy will always be the model on how we live our life.   </a:t>
            </a:r>
          </a:p>
          <a:p>
            <a:pPr marL="0" indent="0">
              <a:buNone/>
            </a:pPr>
            <a:r>
              <a:rPr lang="en-US" sz="1800" dirty="0">
                <a:latin typeface="Vijaya" panose="02020604020202020204" pitchFamily="18" charset="0"/>
                <a:cs typeface="Vijaya" panose="02020604020202020204" pitchFamily="18" charset="0"/>
              </a:rPr>
              <a:t>My sincerest and deepest condolences to his family, our Ericsson colleagues and our 3GPP community.  What a great loss for all of us and this world.</a:t>
            </a:r>
          </a:p>
          <a:p>
            <a:pPr marL="0" indent="0" algn="r">
              <a:buNone/>
            </a:pPr>
            <a:r>
              <a:rPr lang="en-US" sz="1800" dirty="0">
                <a:latin typeface="Vijaya" panose="02020604020202020204" pitchFamily="18" charset="0"/>
                <a:cs typeface="Vijaya" panose="02020604020202020204" pitchFamily="18" charset="0"/>
              </a:rPr>
              <a:t>- Tricci So</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Still recalling his smile last week while walking down the hallway at the meeting.... this is unbelievable sad! My deepest condolences.</a:t>
            </a:r>
          </a:p>
          <a:p>
            <a:pPr marL="0" indent="0" algn="r">
              <a:buNone/>
            </a:pPr>
            <a:r>
              <a:rPr lang="en-US" sz="1800" dirty="0">
                <a:latin typeface="Vijaya" panose="02020604020202020204" pitchFamily="18" charset="0"/>
                <a:cs typeface="Vijaya" panose="02020604020202020204" pitchFamily="18" charset="0"/>
              </a:rPr>
              <a:t>- Curt Wong</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So sad  , I'd rather believe it's not true. </a:t>
            </a:r>
          </a:p>
          <a:p>
            <a:pPr marL="0" indent="0">
              <a:buNone/>
            </a:pPr>
            <a:r>
              <a:rPr lang="en-US" sz="1800" dirty="0">
                <a:latin typeface="Vijaya" panose="02020604020202020204" pitchFamily="18" charset="0"/>
                <a:cs typeface="Vijaya" panose="02020604020202020204" pitchFamily="18" charset="0"/>
              </a:rPr>
              <a:t>Peter is one of the most knowledgeable, courteous and constructive delegate I have worked with in 3GPP. It is a great honor for me to have such wonderful journey  with him for the past 10+ years and I did learn a lot from Peter. It is a great loss of our big family. My sincerest and deepest condolences to his family, and our Ericsson colleagues.</a:t>
            </a:r>
          </a:p>
          <a:p>
            <a:pPr marL="0" indent="0" algn="r">
              <a:buNone/>
            </a:pPr>
            <a:r>
              <a:rPr lang="en-US" sz="1800" dirty="0">
                <a:latin typeface="Vijaya" panose="02020604020202020204" pitchFamily="18" charset="0"/>
                <a:cs typeface="Vijaya" panose="02020604020202020204" pitchFamily="18" charset="0"/>
              </a:rPr>
              <a:t>- Wanqiang Zhang</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What a shocking and sad news !  I really like to work with him because he is always calm, always willing to help,  always smiling and open minded.  He will be missed deeply.</a:t>
            </a:r>
          </a:p>
          <a:p>
            <a:pPr marL="0" indent="0" algn="r">
              <a:buNone/>
            </a:pPr>
            <a:r>
              <a:rPr lang="en-US" sz="1800" dirty="0">
                <a:latin typeface="Vijaya" panose="02020604020202020204" pitchFamily="18" charset="0"/>
                <a:cs typeface="Vijaya" panose="02020604020202020204" pitchFamily="18" charset="0"/>
              </a:rPr>
              <a:t>- Amanda Xiang</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A sad news indeed, I know Peter since 2000 and he was a real gentleman and always true professional. My deepest condolences to his family. Our thoughts and prayers are with them.</a:t>
            </a:r>
          </a:p>
          <a:p>
            <a:pPr marL="0" indent="0" algn="r">
              <a:buNone/>
            </a:pPr>
            <a:r>
              <a:rPr lang="en-US" sz="1800" dirty="0">
                <a:latin typeface="Vijaya" panose="02020604020202020204" pitchFamily="18" charset="0"/>
                <a:cs typeface="Vijaya" panose="02020604020202020204" pitchFamily="18" charset="0"/>
              </a:rPr>
              <a:t>- Hugh Shieh</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 do not have enough words to express my feeling. My deepest condolences to his family.</a:t>
            </a:r>
          </a:p>
          <a:p>
            <a:pPr marL="0" indent="0" algn="r">
              <a:buNone/>
            </a:pPr>
            <a:r>
              <a:rPr lang="en-US" sz="1800" dirty="0">
                <a:latin typeface="Vijaya" panose="02020604020202020204" pitchFamily="18" charset="0"/>
                <a:cs typeface="Vijaya" panose="02020604020202020204" pitchFamily="18" charset="0"/>
              </a:rPr>
              <a:t>- Marco Spini</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 am profoundly saddened by this terrible news. Peter was always very professional, calm, and friendly. We lost a true gentleman. My thoughts are with his family and Ericsson’s friends.</a:t>
            </a:r>
          </a:p>
          <a:p>
            <a:pPr marL="0" indent="0" algn="r">
              <a:buNone/>
            </a:pPr>
            <a:r>
              <a:rPr lang="en-US" sz="1800" dirty="0">
                <a:latin typeface="Vijaya" panose="02020604020202020204" pitchFamily="18" charset="0"/>
                <a:cs typeface="Vijaya" panose="02020604020202020204" pitchFamily="18" charset="0"/>
              </a:rPr>
              <a:t>- Yannick Lair</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It is really shocking and unbelievable. We will miss you Peter. May his soul rest in peace. My deepest condolence to Peters family.</a:t>
            </a:r>
          </a:p>
          <a:p>
            <a:pPr marL="0" indent="0" algn="r">
              <a:buNone/>
            </a:pPr>
            <a:r>
              <a:rPr lang="en-US" sz="1800" dirty="0">
                <a:latin typeface="Vijaya" panose="02020604020202020204" pitchFamily="18" charset="0"/>
                <a:cs typeface="Vijaya" panose="02020604020202020204" pitchFamily="18" charset="0"/>
              </a:rPr>
              <a:t>- Lalith Kumar</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This is a saddest news. Heartbreaker to all who knows him. Peter was a great man and a leader with all humanity and knowledge. My deepest condolences to Peter’s family and Ericsson Team.</a:t>
            </a:r>
          </a:p>
          <a:p>
            <a:pPr marL="0" indent="0" algn="r">
              <a:buNone/>
            </a:pPr>
            <a:r>
              <a:rPr lang="en-US" sz="1800" dirty="0">
                <a:latin typeface="Vijaya" panose="02020604020202020204" pitchFamily="18" charset="0"/>
                <a:cs typeface="Vijaya" panose="02020604020202020204" pitchFamily="18" charset="0"/>
              </a:rPr>
              <a:t>- </a:t>
            </a:r>
            <a:r>
              <a:rPr lang="en-US" sz="1800" dirty="0" err="1">
                <a:latin typeface="Vijaya" panose="02020604020202020204" pitchFamily="18" charset="0"/>
                <a:cs typeface="Vijaya" panose="02020604020202020204" pitchFamily="18" charset="0"/>
              </a:rPr>
              <a:t>Jungshin</a:t>
            </a:r>
            <a:r>
              <a:rPr lang="en-US" sz="1800" dirty="0">
                <a:latin typeface="Vijaya" panose="02020604020202020204" pitchFamily="18" charset="0"/>
                <a:cs typeface="Vijaya" panose="02020604020202020204" pitchFamily="18" charset="0"/>
              </a:rPr>
              <a:t> Park</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Very shocking to learn the passing of Peter. Such sad news! Working with Peter was always comfortable and Peter is always kind to everyone and always willing to help and assist the colleagues with his exceptional technical skills. Please bring my sincere condolences his family and friends.</a:t>
            </a:r>
          </a:p>
          <a:p>
            <a:pPr marL="0" indent="0" algn="r">
              <a:buNone/>
            </a:pPr>
            <a:r>
              <a:rPr lang="en-US" sz="1800" dirty="0">
                <a:latin typeface="Vijaya" panose="02020604020202020204" pitchFamily="18" charset="0"/>
                <a:cs typeface="Vijaya" panose="02020604020202020204" pitchFamily="18" charset="0"/>
              </a:rPr>
              <a:t>- Xiaobo Wu</a:t>
            </a:r>
          </a:p>
          <a:p>
            <a:pPr marL="0" indent="0" algn="ctr">
              <a:buNone/>
            </a:pPr>
            <a:r>
              <a:rPr lang="en-US" sz="1800" dirty="0">
                <a:latin typeface="Vijaya" panose="02020604020202020204" pitchFamily="18" charset="0"/>
                <a:cs typeface="Vijaya" panose="02020604020202020204" pitchFamily="18" charset="0"/>
              </a:rPr>
              <a:t>____________</a:t>
            </a:r>
          </a:p>
          <a:p>
            <a:pPr marL="0" indent="0">
              <a:buNone/>
            </a:pPr>
            <a:r>
              <a:rPr lang="en-US" sz="1800" dirty="0">
                <a:latin typeface="Vijaya" panose="02020604020202020204" pitchFamily="18" charset="0"/>
                <a:cs typeface="Vijaya" panose="02020604020202020204" pitchFamily="18" charset="0"/>
              </a:rPr>
              <a:t>It is a very sad and terrible news. Peter was so friendly and knowledgeable, liked by everyone. He will be missed very much. My sincere and heartfelt condolences to Peter’s family and friends.</a:t>
            </a:r>
          </a:p>
          <a:p>
            <a:pPr marL="0" indent="0" algn="r">
              <a:buNone/>
            </a:pPr>
            <a:r>
              <a:rPr lang="en-US" sz="1800" dirty="0">
                <a:latin typeface="Vijaya" panose="02020604020202020204" pitchFamily="18" charset="0"/>
                <a:cs typeface="Vijaya" panose="02020604020202020204" pitchFamily="18" charset="0"/>
              </a:rPr>
              <a:t>- </a:t>
            </a:r>
            <a:r>
              <a:rPr lang="en-US" sz="1800" dirty="0" err="1">
                <a:latin typeface="Vijaya" panose="02020604020202020204" pitchFamily="18" charset="0"/>
                <a:cs typeface="Vijaya" panose="02020604020202020204" pitchFamily="18" charset="0"/>
              </a:rPr>
              <a:t>Iskren</a:t>
            </a:r>
            <a:r>
              <a:rPr lang="en-US" sz="1800" dirty="0">
                <a:latin typeface="Vijaya" panose="02020604020202020204" pitchFamily="18" charset="0"/>
                <a:cs typeface="Vijaya" panose="02020604020202020204" pitchFamily="18" charset="0"/>
              </a:rPr>
              <a:t> </a:t>
            </a:r>
            <a:r>
              <a:rPr lang="en-US" sz="1800" dirty="0" err="1">
                <a:latin typeface="Vijaya" panose="02020604020202020204" pitchFamily="18" charset="0"/>
                <a:cs typeface="Vijaya" panose="02020604020202020204" pitchFamily="18" charset="0"/>
              </a:rPr>
              <a:t>Ianev</a:t>
            </a:r>
            <a:endParaRPr lang="en-US" sz="1800" dirty="0">
              <a:latin typeface="Vijaya" panose="02020604020202020204" pitchFamily="18" charset="0"/>
              <a:cs typeface="Vijaya" panose="02020604020202020204" pitchFamily="18" charset="0"/>
            </a:endParaRPr>
          </a:p>
          <a:p>
            <a:pPr marL="0" indent="0" algn="ctr">
              <a:buNone/>
            </a:pPr>
            <a:r>
              <a:rPr lang="en-US" sz="1800" dirty="0">
                <a:latin typeface="Vijaya" panose="02020604020202020204" pitchFamily="18" charset="0"/>
                <a:cs typeface="Vijaya" panose="02020604020202020204" pitchFamily="18" charset="0"/>
              </a:rPr>
              <a:t>____________</a:t>
            </a:r>
          </a:p>
          <a:p>
            <a:pPr marL="0" indent="0" algn="ctr">
              <a:buNone/>
            </a:pPr>
            <a:r>
              <a:rPr lang="en-US" sz="1800" dirty="0">
                <a:latin typeface="Vijaya" panose="02020604020202020204" pitchFamily="18" charset="0"/>
                <a:cs typeface="Vijaya" panose="02020604020202020204" pitchFamily="18" charset="0"/>
              </a:rPr>
              <a:t>And so many more…</a:t>
            </a:r>
          </a:p>
        </p:txBody>
      </p:sp>
      <p:grpSp>
        <p:nvGrpSpPr>
          <p:cNvPr id="5" name="Group 4">
            <a:extLst>
              <a:ext uri="{FF2B5EF4-FFF2-40B4-BE49-F238E27FC236}">
                <a16:creationId xmlns:a16="http://schemas.microsoft.com/office/drawing/2014/main" id="{E7BE8E59-3946-4187-EF38-DF66FA318EF8}"/>
              </a:ext>
            </a:extLst>
          </p:cNvPr>
          <p:cNvGrpSpPr/>
          <p:nvPr/>
        </p:nvGrpSpPr>
        <p:grpSpPr>
          <a:xfrm>
            <a:off x="5867394" y="49635695"/>
            <a:ext cx="457211" cy="467050"/>
            <a:chOff x="5714989" y="3055181"/>
            <a:chExt cx="759833" cy="745323"/>
          </a:xfrm>
        </p:grpSpPr>
        <p:sp>
          <p:nvSpPr>
            <p:cNvPr id="6" name="Freeform: Shape 5">
              <a:extLst>
                <a:ext uri="{FF2B5EF4-FFF2-40B4-BE49-F238E27FC236}">
                  <a16:creationId xmlns:a16="http://schemas.microsoft.com/office/drawing/2014/main" id="{9E463242-F0B5-8376-F22B-F049DD7AF50D}"/>
                </a:ext>
              </a:extLst>
            </p:cNvPr>
            <p:cNvSpPr/>
            <p:nvPr/>
          </p:nvSpPr>
          <p:spPr>
            <a:xfrm>
              <a:off x="5714989" y="3055181"/>
              <a:ext cx="686532" cy="745323"/>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lumMod val="85000"/>
              </a:schemeClr>
            </a:solidFill>
            <a:ln w="9525" cap="flat">
              <a:noFill/>
              <a:prstDash val="solid"/>
              <a:miter/>
            </a:ln>
            <a:scene3d>
              <a:camera prst="orthographicFront"/>
              <a:lightRig rig="threePt" dir="t">
                <a:rot lat="0" lon="0" rev="4200000"/>
              </a:lightRig>
            </a:scene3d>
            <a:sp3d contourW="6350" prstMaterial="dkEdge">
              <a:bevelT h="19050" prst="coolSlant"/>
              <a:bevelB w="0"/>
              <a:contourClr>
                <a:schemeClr val="bg1">
                  <a:lumMod val="85000"/>
                </a:schemeClr>
              </a:contourClr>
            </a:sp3d>
          </p:spPr>
          <p:txBody>
            <a:bodyPr rtlCol="0" anchor="ctr"/>
            <a:lstStyle/>
            <a:p>
              <a:endParaRPr lang="en-US"/>
            </a:p>
          </p:txBody>
        </p:sp>
        <p:sp>
          <p:nvSpPr>
            <p:cNvPr id="10" name="Freeform: Shape 9">
              <a:extLst>
                <a:ext uri="{FF2B5EF4-FFF2-40B4-BE49-F238E27FC236}">
                  <a16:creationId xmlns:a16="http://schemas.microsoft.com/office/drawing/2014/main" id="{5534C2A0-D56D-14B0-39DF-90777EC877A1}"/>
                </a:ext>
              </a:extLst>
            </p:cNvPr>
            <p:cNvSpPr/>
            <p:nvPr/>
          </p:nvSpPr>
          <p:spPr>
            <a:xfrm>
              <a:off x="6393999" y="3278857"/>
              <a:ext cx="25850" cy="67541"/>
            </a:xfrm>
            <a:custGeom>
              <a:avLst/>
              <a:gdLst>
                <a:gd name="connsiteX0" fmla="*/ 0 w 25850"/>
                <a:gd name="connsiteY0" fmla="*/ 63465 h 67541"/>
                <a:gd name="connsiteX1" fmla="*/ 18612 w 25850"/>
                <a:gd name="connsiteY1" fmla="*/ 67542 h 67541"/>
                <a:gd name="connsiteX2" fmla="*/ 25851 w 25850"/>
                <a:gd name="connsiteY2" fmla="*/ 191 h 67541"/>
                <a:gd name="connsiteX3" fmla="*/ 6801 w 25850"/>
                <a:gd name="connsiteY3" fmla="*/ 0 h 67541"/>
                <a:gd name="connsiteX4" fmla="*/ 0 w 25850"/>
                <a:gd name="connsiteY4" fmla="*/ 63465 h 6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0" h="67541">
                  <a:moveTo>
                    <a:pt x="0" y="63465"/>
                  </a:moveTo>
                  <a:lnTo>
                    <a:pt x="18612" y="67542"/>
                  </a:lnTo>
                  <a:cubicBezTo>
                    <a:pt x="23314" y="45397"/>
                    <a:pt x="25739" y="22829"/>
                    <a:pt x="25851" y="191"/>
                  </a:cubicBezTo>
                  <a:lnTo>
                    <a:pt x="6801" y="0"/>
                  </a:lnTo>
                  <a:cubicBezTo>
                    <a:pt x="6706" y="21332"/>
                    <a:pt x="4427" y="42598"/>
                    <a:pt x="0" y="63465"/>
                  </a:cubicBezTo>
                  <a:close/>
                </a:path>
              </a:pathLst>
            </a:custGeom>
            <a:solidFill>
              <a:schemeClr val="accent6"/>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4DF51F9-4E5E-A0F3-C7AC-82A2ED45354E}"/>
                </a:ext>
              </a:extLst>
            </p:cNvPr>
            <p:cNvSpPr/>
            <p:nvPr/>
          </p:nvSpPr>
          <p:spPr>
            <a:xfrm>
              <a:off x="6333905" y="3391557"/>
              <a:ext cx="60312" cy="69122"/>
            </a:xfrm>
            <a:custGeom>
              <a:avLst/>
              <a:gdLst>
                <a:gd name="connsiteX0" fmla="*/ 0 w 60312"/>
                <a:gd name="connsiteY0" fmla="*/ 52445 h 69122"/>
                <a:gd name="connsiteX1" fmla="*/ 4610 w 60312"/>
                <a:gd name="connsiteY1" fmla="*/ 60770 h 69122"/>
                <a:gd name="connsiteX2" fmla="*/ 9192 w 60312"/>
                <a:gd name="connsiteY2" fmla="*/ 69123 h 69122"/>
                <a:gd name="connsiteX3" fmla="*/ 60312 w 60312"/>
                <a:gd name="connsiteY3" fmla="*/ 8430 h 69122"/>
                <a:gd name="connsiteX4" fmla="*/ 43224 w 60312"/>
                <a:gd name="connsiteY4" fmla="*/ 0 h 69122"/>
                <a:gd name="connsiteX5" fmla="*/ 0 w 60312"/>
                <a:gd name="connsiteY5" fmla="*/ 52445 h 6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12" h="69122">
                  <a:moveTo>
                    <a:pt x="0" y="52445"/>
                  </a:moveTo>
                  <a:lnTo>
                    <a:pt x="4610" y="60770"/>
                  </a:lnTo>
                  <a:lnTo>
                    <a:pt x="9192" y="69123"/>
                  </a:lnTo>
                  <a:cubicBezTo>
                    <a:pt x="10373" y="68475"/>
                    <a:pt x="38462" y="52730"/>
                    <a:pt x="60312" y="8430"/>
                  </a:cubicBezTo>
                  <a:lnTo>
                    <a:pt x="43224" y="0"/>
                  </a:lnTo>
                  <a:cubicBezTo>
                    <a:pt x="33919" y="21127"/>
                    <a:pt x="18961" y="39275"/>
                    <a:pt x="0" y="52445"/>
                  </a:cubicBezTo>
                  <a:close/>
                </a:path>
              </a:pathLst>
            </a:custGeom>
            <a:solidFill>
              <a:schemeClr val="accent6"/>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3E847D6-F493-CCD8-4DFF-5D4A9F482126}"/>
                </a:ext>
              </a:extLst>
            </p:cNvPr>
            <p:cNvSpPr/>
            <p:nvPr/>
          </p:nvSpPr>
          <p:spPr>
            <a:xfrm>
              <a:off x="6430263" y="3255797"/>
              <a:ext cx="44559" cy="45307"/>
            </a:xfrm>
            <a:custGeom>
              <a:avLst/>
              <a:gdLst>
                <a:gd name="connsiteX0" fmla="*/ 34678 w 44559"/>
                <a:gd name="connsiteY0" fmla="*/ 34747 h 45307"/>
                <a:gd name="connsiteX1" fmla="*/ 43251 w 44559"/>
                <a:gd name="connsiteY1" fmla="*/ 1076 h 45307"/>
                <a:gd name="connsiteX2" fmla="*/ 1067 w 44559"/>
                <a:gd name="connsiteY2" fmla="*/ 26176 h 45307"/>
                <a:gd name="connsiteX3" fmla="*/ 1341 w 44559"/>
                <a:gd name="connsiteY3" fmla="*/ 44272 h 45307"/>
                <a:gd name="connsiteX4" fmla="*/ 34678 w 44559"/>
                <a:gd name="connsiteY4" fmla="*/ 34747 h 45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 h="45307">
                  <a:moveTo>
                    <a:pt x="34678" y="34747"/>
                  </a:moveTo>
                  <a:cubicBezTo>
                    <a:pt x="43359" y="25868"/>
                    <a:pt x="46629" y="13025"/>
                    <a:pt x="43251" y="1076"/>
                  </a:cubicBezTo>
                  <a:cubicBezTo>
                    <a:pt x="24671" y="-3642"/>
                    <a:pt x="5785" y="7596"/>
                    <a:pt x="1067" y="26176"/>
                  </a:cubicBezTo>
                  <a:cubicBezTo>
                    <a:pt x="-443" y="32125"/>
                    <a:pt x="-349" y="38370"/>
                    <a:pt x="1341" y="44272"/>
                  </a:cubicBezTo>
                  <a:cubicBezTo>
                    <a:pt x="13357" y="47274"/>
                    <a:pt x="26062" y="43644"/>
                    <a:pt x="34678" y="34747"/>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BA20724-6C8E-FAFC-07C6-C88BBECC319F}"/>
                </a:ext>
              </a:extLst>
            </p:cNvPr>
            <p:cNvSpPr/>
            <p:nvPr/>
          </p:nvSpPr>
          <p:spPr>
            <a:xfrm>
              <a:off x="6420409" y="3317766"/>
              <a:ext cx="49860" cy="40917"/>
            </a:xfrm>
            <a:custGeom>
              <a:avLst/>
              <a:gdLst>
                <a:gd name="connsiteX0" fmla="*/ 15080 w 49860"/>
                <a:gd name="connsiteY0" fmla="*/ 6106 h 40917"/>
                <a:gd name="connsiteX1" fmla="*/ 126 w 49860"/>
                <a:gd name="connsiteY1" fmla="*/ 37539 h 40917"/>
                <a:gd name="connsiteX2" fmla="*/ 46490 w 49860"/>
                <a:gd name="connsiteY2" fmla="*/ 21055 h 40917"/>
                <a:gd name="connsiteX3" fmla="*/ 49761 w 49860"/>
                <a:gd name="connsiteY3" fmla="*/ 3477 h 40917"/>
                <a:gd name="connsiteX4" fmla="*/ 15080 w 49860"/>
                <a:gd name="connsiteY4" fmla="*/ 6106 h 40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60" h="40917">
                  <a:moveTo>
                    <a:pt x="15080" y="6106"/>
                  </a:moveTo>
                  <a:cubicBezTo>
                    <a:pt x="4782" y="13111"/>
                    <a:pt x="-936" y="25129"/>
                    <a:pt x="126" y="37539"/>
                  </a:cubicBezTo>
                  <a:cubicBezTo>
                    <a:pt x="17481" y="45790"/>
                    <a:pt x="38239" y="38409"/>
                    <a:pt x="46490" y="21055"/>
                  </a:cubicBezTo>
                  <a:cubicBezTo>
                    <a:pt x="49093" y="15581"/>
                    <a:pt x="50220" y="9521"/>
                    <a:pt x="49761" y="3477"/>
                  </a:cubicBezTo>
                  <a:cubicBezTo>
                    <a:pt x="38573" y="-1968"/>
                    <a:pt x="25320" y="-963"/>
                    <a:pt x="15080" y="6106"/>
                  </a:cubicBezTo>
                  <a:close/>
                </a:path>
              </a:pathLst>
            </a:custGeom>
            <a:solidFill>
              <a:schemeClr val="accent6"/>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635DBD9-5B37-7FC4-0209-D5E753AC81B2}"/>
                </a:ext>
              </a:extLst>
            </p:cNvPr>
            <p:cNvSpPr/>
            <p:nvPr/>
          </p:nvSpPr>
          <p:spPr>
            <a:xfrm>
              <a:off x="6346132" y="3247971"/>
              <a:ext cx="42068" cy="48263"/>
            </a:xfrm>
            <a:custGeom>
              <a:avLst/>
              <a:gdLst>
                <a:gd name="connsiteX0" fmla="*/ 39428 w 42068"/>
                <a:gd name="connsiteY0" fmla="*/ 47955 h 48263"/>
                <a:gd name="connsiteX1" fmla="*/ 20615 w 42068"/>
                <a:gd name="connsiteY1" fmla="*/ 2631 h 48263"/>
                <a:gd name="connsiteX2" fmla="*/ 2585 w 42068"/>
                <a:gd name="connsiteY2" fmla="*/ 330 h 48263"/>
                <a:gd name="connsiteX3" fmla="*/ 21665 w 42068"/>
                <a:gd name="connsiteY3" fmla="*/ 45688 h 48263"/>
                <a:gd name="connsiteX4" fmla="*/ 39428 w 42068"/>
                <a:gd name="connsiteY4" fmla="*/ 47955 h 4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8" h="48263">
                  <a:moveTo>
                    <a:pt x="39428" y="47955"/>
                  </a:moveTo>
                  <a:cubicBezTo>
                    <a:pt x="46749" y="30244"/>
                    <a:pt x="38326" y="9952"/>
                    <a:pt x="20615" y="2631"/>
                  </a:cubicBezTo>
                  <a:cubicBezTo>
                    <a:pt x="14916" y="276"/>
                    <a:pt x="8693" y="-518"/>
                    <a:pt x="2585" y="330"/>
                  </a:cubicBezTo>
                  <a:cubicBezTo>
                    <a:pt x="-4671" y="18124"/>
                    <a:pt x="3871" y="38431"/>
                    <a:pt x="21665" y="45688"/>
                  </a:cubicBezTo>
                  <a:cubicBezTo>
                    <a:pt x="27287" y="47980"/>
                    <a:pt x="33411" y="48762"/>
                    <a:pt x="39428" y="47955"/>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BC91276-3E28-2F5B-491C-27345F3A2437}"/>
                </a:ext>
              </a:extLst>
            </p:cNvPr>
            <p:cNvSpPr/>
            <p:nvPr/>
          </p:nvSpPr>
          <p:spPr>
            <a:xfrm>
              <a:off x="6394565" y="3204076"/>
              <a:ext cx="34814" cy="60140"/>
            </a:xfrm>
            <a:custGeom>
              <a:avLst/>
              <a:gdLst>
                <a:gd name="connsiteX0" fmla="*/ 16074 w 34814"/>
                <a:gd name="connsiteY0" fmla="*/ 60141 h 60140"/>
                <a:gd name="connsiteX1" fmla="*/ 30876 w 34814"/>
                <a:gd name="connsiteY1" fmla="*/ 13198 h 60140"/>
                <a:gd name="connsiteX2" fmla="*/ 18836 w 34814"/>
                <a:gd name="connsiteY2" fmla="*/ 0 h 60140"/>
                <a:gd name="connsiteX3" fmla="*/ 3853 w 34814"/>
                <a:gd name="connsiteY3" fmla="*/ 46744 h 60140"/>
                <a:gd name="connsiteX4" fmla="*/ 16074 w 34814"/>
                <a:gd name="connsiteY4" fmla="*/ 60141 h 6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4" h="60140">
                  <a:moveTo>
                    <a:pt x="16074" y="60141"/>
                  </a:moveTo>
                  <a:cubicBezTo>
                    <a:pt x="33124" y="51265"/>
                    <a:pt x="39751" y="30249"/>
                    <a:pt x="30876" y="13198"/>
                  </a:cubicBezTo>
                  <a:cubicBezTo>
                    <a:pt x="28079" y="7827"/>
                    <a:pt x="23929" y="3277"/>
                    <a:pt x="18836" y="0"/>
                  </a:cubicBezTo>
                  <a:cubicBezTo>
                    <a:pt x="1791" y="8771"/>
                    <a:pt x="-4917" y="29698"/>
                    <a:pt x="3853" y="46744"/>
                  </a:cubicBezTo>
                  <a:cubicBezTo>
                    <a:pt x="6668" y="52213"/>
                    <a:pt x="10885" y="56837"/>
                    <a:pt x="16074" y="60141"/>
                  </a:cubicBezTo>
                  <a:close/>
                </a:path>
              </a:pathLst>
            </a:custGeom>
            <a:solidFill>
              <a:schemeClr val="accent6"/>
            </a:solidFill>
            <a:ln w="9525"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562F94CE-F31D-412C-D76A-450C688E672F}"/>
              </a:ext>
            </a:extLst>
          </p:cNvPr>
          <p:cNvSpPr/>
          <p:nvPr/>
        </p:nvSpPr>
        <p:spPr>
          <a:xfrm rot="10800000">
            <a:off x="20320" y="5872479"/>
            <a:ext cx="12192000" cy="985521"/>
          </a:xfrm>
          <a:prstGeom prst="rect">
            <a:avLst/>
          </a:prstGeom>
          <a:gradFill>
            <a:gsLst>
              <a:gs pos="70000">
                <a:schemeClr val="accent3">
                  <a:lumMod val="0"/>
                  <a:lumOff val="10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C6B6AB-361C-CD08-5C48-E06441E1ACF6}"/>
              </a:ext>
            </a:extLst>
          </p:cNvPr>
          <p:cNvSpPr/>
          <p:nvPr/>
        </p:nvSpPr>
        <p:spPr>
          <a:xfrm>
            <a:off x="0" y="-1"/>
            <a:ext cx="12192000" cy="2412035"/>
          </a:xfrm>
          <a:prstGeom prst="rect">
            <a:avLst/>
          </a:prstGeom>
          <a:gradFill>
            <a:gsLst>
              <a:gs pos="80000">
                <a:schemeClr val="bg1"/>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431B42-EBEF-BE93-0FAD-5B13C2E2722E}"/>
              </a:ext>
            </a:extLst>
          </p:cNvPr>
          <p:cNvSpPr>
            <a:spLocks noGrp="1"/>
          </p:cNvSpPr>
          <p:nvPr>
            <p:ph type="title"/>
          </p:nvPr>
        </p:nvSpPr>
        <p:spPr>
          <a:xfrm>
            <a:off x="838200" y="365125"/>
            <a:ext cx="11353800" cy="1325563"/>
          </a:xfrm>
          <a:noFill/>
        </p:spPr>
        <p:txBody>
          <a:bodyPr>
            <a:normAutofit/>
          </a:bodyPr>
          <a:lstStyle/>
          <a:p>
            <a:r>
              <a:rPr lang="fi-FI" sz="4000" dirty="0">
                <a:latin typeface="Times New Roman" panose="02020603050405020304" pitchFamily="18" charset="0"/>
                <a:cs typeface="Times New Roman" panose="02020603050405020304" pitchFamily="18" charset="0"/>
              </a:rPr>
              <a:t>Peter was truly loved and appreciated by all of us</a:t>
            </a:r>
            <a:endParaRPr lang="en-US" sz="4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542CAA9-FCB3-A8A2-CCA2-A9C5FB755A74}"/>
              </a:ext>
            </a:extLst>
          </p:cNvPr>
          <p:cNvSpPr txBox="1"/>
          <p:nvPr/>
        </p:nvSpPr>
        <p:spPr>
          <a:xfrm>
            <a:off x="838200" y="1814296"/>
            <a:ext cx="10515600" cy="1200329"/>
          </a:xfrm>
          <a:prstGeom prst="rect">
            <a:avLst/>
          </a:prstGeom>
          <a:gradFill flip="none" rotWithShape="1">
            <a:gsLst>
              <a:gs pos="0">
                <a:schemeClr val="accent3">
                  <a:lumMod val="0"/>
                  <a:lumOff val="100000"/>
                </a:schemeClr>
              </a:gs>
              <a:gs pos="100000">
                <a:schemeClr val="accent3">
                  <a:lumMod val="20000"/>
                  <a:lumOff val="80000"/>
                </a:schemeClr>
              </a:gs>
            </a:gsLst>
            <a:lin ang="4800000" scaled="0"/>
            <a:tileRect/>
          </a:gradFill>
          <a:ln>
            <a:solidFill>
              <a:schemeClr val="bg1">
                <a:lumMod val="85000"/>
              </a:schemeClr>
            </a:solidFill>
          </a:ln>
          <a:effectLst>
            <a:outerShdw blurRad="50800" dist="38100" dir="5400000" algn="t" rotWithShape="0">
              <a:prstClr val="black">
                <a:alpha val="40000"/>
              </a:prstClr>
            </a:outerShdw>
          </a:effectLst>
        </p:spPr>
        <p:txBody>
          <a:bodyPr wrap="square">
            <a:spAutoFit/>
          </a:bodyPr>
          <a:lstStyle/>
          <a:p>
            <a:r>
              <a:rPr lang="en-US" b="0" dirty="0">
                <a:solidFill>
                  <a:srgbClr val="000000"/>
                </a:solidFill>
                <a:effectLst/>
                <a:latin typeface="Vijaya" panose="02020604020202020204" pitchFamily="18" charset="0"/>
                <a:cs typeface="Vijaya" panose="02020604020202020204" pitchFamily="18" charset="0"/>
              </a:rPr>
              <a:t>For twenty-four years, Peter was contributing to three generations of mobile systems as a champion of quality and technical excellence. It is deeply sad that he won’t be here working on 6G with us. Peter was a great colleague and a close friend to many of us, and we will never forget the moments we shared over all these years.</a:t>
            </a:r>
          </a:p>
          <a:p>
            <a:pPr algn="r"/>
            <a:r>
              <a:rPr lang="en-US" dirty="0">
                <a:solidFill>
                  <a:srgbClr val="000000"/>
                </a:solidFill>
                <a:latin typeface="Vijaya" panose="02020604020202020204" pitchFamily="18" charset="0"/>
                <a:cs typeface="Vijaya" panose="02020604020202020204" pitchFamily="18" charset="0"/>
              </a:rPr>
              <a:t>- Krister Sällberg</a:t>
            </a:r>
            <a:endParaRPr lang="en-US" dirty="0">
              <a:latin typeface="Vijaya" panose="02020604020202020204" pitchFamily="18" charset="0"/>
              <a:cs typeface="Vijaya" panose="02020604020202020204" pitchFamily="18" charset="0"/>
            </a:endParaRPr>
          </a:p>
        </p:txBody>
      </p:sp>
    </p:spTree>
    <p:extLst>
      <p:ext uri="{BB962C8B-B14F-4D97-AF65-F5344CB8AC3E}">
        <p14:creationId xmlns:p14="http://schemas.microsoft.com/office/powerpoint/2010/main" val="1275467829"/>
      </p:ext>
    </p:extLst>
  </p:cSld>
  <p:clrMapOvr>
    <a:masterClrMapping/>
  </p:clrMapOvr>
  <mc:AlternateContent xmlns:mc="http://schemas.openxmlformats.org/markup-compatibility/2006">
    <mc:Choice xmlns:p14="http://schemas.microsoft.com/office/powerpoint/2010/main" Requires="p14">
      <p:transition spd="slow" p14:dur="2000" advClick="0" advTm="110000">
        <p:fade/>
      </p:transition>
    </mc:Choice>
    <mc:Fallback>
      <p:transition spd="slow" advClick="0" advTm="1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3000"/>
                            </p:stCondLst>
                            <p:childTnLst>
                              <p:par>
                                <p:cTn id="9" presetID="10" presetClass="exit" presetSubtype="0" fill="hold" grpId="1" nodeType="afterEffect">
                                  <p:stCondLst>
                                    <p:cond delay="8000"/>
                                  </p:stCondLst>
                                  <p:childTnLst>
                                    <p:animEffect transition="out" filter="fad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par>
                                <p:cTn id="12" presetID="2" presetClass="exit" presetSubtype="1" accel="858" decel="1692" fill="hold" grpId="0" nodeType="withEffect">
                                  <p:stCondLst>
                                    <p:cond delay="7000"/>
                                  </p:stCondLst>
                                  <p:childTnLst>
                                    <p:anim calcmode="lin" valueType="num">
                                      <p:cBhvr additive="base">
                                        <p:cTn id="13" dur="120000"/>
                                        <p:tgtEl>
                                          <p:spTgt spid="7"/>
                                        </p:tgtEl>
                                        <p:attrNameLst>
                                          <p:attrName>ppt_x</p:attrName>
                                        </p:attrNameLst>
                                      </p:cBhvr>
                                      <p:tavLst>
                                        <p:tav tm="0">
                                          <p:val>
                                            <p:strVal val="ppt_x"/>
                                          </p:val>
                                        </p:tav>
                                        <p:tav tm="100000">
                                          <p:val>
                                            <p:strVal val="ppt_x"/>
                                          </p:val>
                                        </p:tav>
                                      </p:tavLst>
                                    </p:anim>
                                    <p:anim calcmode="lin" valueType="num">
                                      <p:cBhvr additive="base">
                                        <p:cTn id="14" dur="120000"/>
                                        <p:tgtEl>
                                          <p:spTgt spid="7"/>
                                        </p:tgtEl>
                                        <p:attrNameLst>
                                          <p:attrName>ppt_y</p:attrName>
                                        </p:attrNameLst>
                                      </p:cBhvr>
                                      <p:tavLst>
                                        <p:tav tm="0">
                                          <p:val>
                                            <p:strVal val="ppt_y"/>
                                          </p:val>
                                        </p:tav>
                                        <p:tav tm="100000">
                                          <p:val>
                                            <p:strVal val="0-ppt_h/2"/>
                                          </p:val>
                                        </p:tav>
                                      </p:tavLst>
                                    </p:anim>
                                    <p:set>
                                      <p:cBhvr>
                                        <p:cTn id="15" dur="1" fill="hold">
                                          <p:stCondLst>
                                            <p:cond delay="119999"/>
                                          </p:stCondLst>
                                        </p:cTn>
                                        <p:tgtEl>
                                          <p:spTgt spid="7"/>
                                        </p:tgtEl>
                                        <p:attrNameLst>
                                          <p:attrName>style.visibility</p:attrName>
                                        </p:attrNameLst>
                                      </p:cBhvr>
                                      <p:to>
                                        <p:strVal val="hidden"/>
                                      </p:to>
                                    </p:set>
                                  </p:childTnLst>
                                </p:cTn>
                              </p:par>
                              <p:par>
                                <p:cTn id="16" presetID="2" presetClass="exit" presetSubtype="1" fill="hold" nodeType="withEffect">
                                  <p:stCondLst>
                                    <p:cond delay="7000"/>
                                  </p:stCondLst>
                                  <p:childTnLst>
                                    <p:anim calcmode="lin" valueType="num">
                                      <p:cBhvr additive="base">
                                        <p:cTn id="17" dur="120000"/>
                                        <p:tgtEl>
                                          <p:spTgt spid="5"/>
                                        </p:tgtEl>
                                        <p:attrNameLst>
                                          <p:attrName>ppt_x</p:attrName>
                                        </p:attrNameLst>
                                      </p:cBhvr>
                                      <p:tavLst>
                                        <p:tav tm="0">
                                          <p:val>
                                            <p:strVal val="ppt_x"/>
                                          </p:val>
                                        </p:tav>
                                        <p:tav tm="100000">
                                          <p:val>
                                            <p:strVal val="ppt_x"/>
                                          </p:val>
                                        </p:tav>
                                      </p:tavLst>
                                    </p:anim>
                                    <p:anim calcmode="lin" valueType="num">
                                      <p:cBhvr additive="base">
                                        <p:cTn id="18" dur="120000"/>
                                        <p:tgtEl>
                                          <p:spTgt spid="5"/>
                                        </p:tgtEl>
                                        <p:attrNameLst>
                                          <p:attrName>ppt_y</p:attrName>
                                        </p:attrNameLst>
                                      </p:cBhvr>
                                      <p:tavLst>
                                        <p:tav tm="0">
                                          <p:val>
                                            <p:strVal val="ppt_y"/>
                                          </p:val>
                                        </p:tav>
                                        <p:tav tm="100000">
                                          <p:val>
                                            <p:strVal val="0-ppt_h/2"/>
                                          </p:val>
                                        </p:tav>
                                      </p:tavLst>
                                    </p:anim>
                                    <p:set>
                                      <p:cBhvr>
                                        <p:cTn id="19" dur="1" fill="hold">
                                          <p:stCondLst>
                                            <p:cond delay="119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1C92DC-47BF-418D-8626-EDA8CD7D3F1D}"/>
              </a:ext>
            </a:extLst>
          </p:cNvPr>
          <p:cNvSpPr txBox="1"/>
          <p:nvPr/>
        </p:nvSpPr>
        <p:spPr>
          <a:xfrm>
            <a:off x="320040" y="2311319"/>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Great Colleague</a:t>
            </a:r>
            <a:endParaRPr lang="en-US" sz="3600" dirty="0">
              <a:latin typeface="Vijaya" panose="02020604020202020204" pitchFamily="18" charset="0"/>
              <a:cs typeface="Vijaya" panose="02020604020202020204" pitchFamily="18" charset="0"/>
            </a:endParaRPr>
          </a:p>
        </p:txBody>
      </p:sp>
      <p:sp>
        <p:nvSpPr>
          <p:cNvPr id="7" name="TextBox 6">
            <a:extLst>
              <a:ext uri="{FF2B5EF4-FFF2-40B4-BE49-F238E27FC236}">
                <a16:creationId xmlns:a16="http://schemas.microsoft.com/office/drawing/2014/main" id="{10D5156F-6B47-6725-B66B-38EF8088F07A}"/>
              </a:ext>
            </a:extLst>
          </p:cNvPr>
          <p:cNvSpPr txBox="1"/>
          <p:nvPr/>
        </p:nvSpPr>
        <p:spPr>
          <a:xfrm>
            <a:off x="3171614" y="2311319"/>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Close Friend</a:t>
            </a:r>
            <a:endParaRPr lang="en-US" sz="3600" dirty="0">
              <a:latin typeface="Vijaya" panose="02020604020202020204" pitchFamily="18" charset="0"/>
              <a:cs typeface="Vijaya" panose="02020604020202020204" pitchFamily="18" charset="0"/>
            </a:endParaRPr>
          </a:p>
        </p:txBody>
      </p:sp>
      <p:sp>
        <p:nvSpPr>
          <p:cNvPr id="8" name="TextBox 7">
            <a:extLst>
              <a:ext uri="{FF2B5EF4-FFF2-40B4-BE49-F238E27FC236}">
                <a16:creationId xmlns:a16="http://schemas.microsoft.com/office/drawing/2014/main" id="{71C7A54C-8B6A-E0A4-E7DA-BC2C73F9A919}"/>
              </a:ext>
            </a:extLst>
          </p:cNvPr>
          <p:cNvSpPr txBox="1"/>
          <p:nvPr/>
        </p:nvSpPr>
        <p:spPr>
          <a:xfrm>
            <a:off x="6023188" y="2311319"/>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Gentleman</a:t>
            </a:r>
            <a:endParaRPr lang="en-US" sz="3600" dirty="0">
              <a:latin typeface="Vijaya" panose="02020604020202020204" pitchFamily="18" charset="0"/>
              <a:cs typeface="Vijaya" panose="02020604020202020204" pitchFamily="18" charset="0"/>
            </a:endParaRPr>
          </a:p>
        </p:txBody>
      </p:sp>
      <p:sp>
        <p:nvSpPr>
          <p:cNvPr id="9" name="TextBox 8">
            <a:extLst>
              <a:ext uri="{FF2B5EF4-FFF2-40B4-BE49-F238E27FC236}">
                <a16:creationId xmlns:a16="http://schemas.microsoft.com/office/drawing/2014/main" id="{C4290D4A-889A-9CD2-131E-CBF9610ECD27}"/>
              </a:ext>
            </a:extLst>
          </p:cNvPr>
          <p:cNvSpPr txBox="1"/>
          <p:nvPr/>
        </p:nvSpPr>
        <p:spPr>
          <a:xfrm>
            <a:off x="8874762" y="2311319"/>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Role Model</a:t>
            </a:r>
            <a:endParaRPr lang="en-US" sz="3600" dirty="0">
              <a:latin typeface="Vijaya" panose="02020604020202020204" pitchFamily="18" charset="0"/>
              <a:cs typeface="Vijaya" panose="02020604020202020204" pitchFamily="18" charset="0"/>
            </a:endParaRPr>
          </a:p>
        </p:txBody>
      </p:sp>
      <p:sp>
        <p:nvSpPr>
          <p:cNvPr id="10" name="TextBox 9">
            <a:extLst>
              <a:ext uri="{FF2B5EF4-FFF2-40B4-BE49-F238E27FC236}">
                <a16:creationId xmlns:a16="http://schemas.microsoft.com/office/drawing/2014/main" id="{4A1F68BB-0765-5EDC-9306-80385CDD78D3}"/>
              </a:ext>
            </a:extLst>
          </p:cNvPr>
          <p:cNvSpPr txBox="1"/>
          <p:nvPr/>
        </p:nvSpPr>
        <p:spPr>
          <a:xfrm>
            <a:off x="1036321" y="4544591"/>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Kindness</a:t>
            </a:r>
            <a:endParaRPr lang="en-US" sz="3600" dirty="0">
              <a:latin typeface="Vijaya" panose="02020604020202020204" pitchFamily="18" charset="0"/>
              <a:cs typeface="Vijaya" panose="02020604020202020204" pitchFamily="18" charset="0"/>
            </a:endParaRPr>
          </a:p>
        </p:txBody>
      </p:sp>
      <p:sp>
        <p:nvSpPr>
          <p:cNvPr id="11" name="TextBox 10">
            <a:extLst>
              <a:ext uri="{FF2B5EF4-FFF2-40B4-BE49-F238E27FC236}">
                <a16:creationId xmlns:a16="http://schemas.microsoft.com/office/drawing/2014/main" id="{54C906AB-2105-97CB-292D-C1B3A2D7D0FC}"/>
              </a:ext>
            </a:extLst>
          </p:cNvPr>
          <p:cNvSpPr txBox="1"/>
          <p:nvPr/>
        </p:nvSpPr>
        <p:spPr>
          <a:xfrm>
            <a:off x="5784427" y="4544591"/>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Integrity</a:t>
            </a:r>
            <a:endParaRPr lang="en-US" sz="3600" dirty="0">
              <a:latin typeface="Vijaya" panose="02020604020202020204" pitchFamily="18" charset="0"/>
              <a:cs typeface="Vijaya" panose="02020604020202020204" pitchFamily="18" charset="0"/>
            </a:endParaRPr>
          </a:p>
        </p:txBody>
      </p:sp>
      <p:sp>
        <p:nvSpPr>
          <p:cNvPr id="12" name="TextBox 11">
            <a:extLst>
              <a:ext uri="{FF2B5EF4-FFF2-40B4-BE49-F238E27FC236}">
                <a16:creationId xmlns:a16="http://schemas.microsoft.com/office/drawing/2014/main" id="{8BC36673-A776-CB66-EBB3-429B9D9A81CE}"/>
              </a:ext>
            </a:extLst>
          </p:cNvPr>
          <p:cNvSpPr txBox="1"/>
          <p:nvPr/>
        </p:nvSpPr>
        <p:spPr>
          <a:xfrm>
            <a:off x="3410374" y="4544591"/>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Calmness</a:t>
            </a:r>
            <a:endParaRPr lang="en-US" sz="3600" dirty="0">
              <a:latin typeface="Vijaya" panose="02020604020202020204" pitchFamily="18" charset="0"/>
              <a:cs typeface="Vijaya" panose="02020604020202020204" pitchFamily="18" charset="0"/>
            </a:endParaRPr>
          </a:p>
        </p:txBody>
      </p:sp>
      <p:sp>
        <p:nvSpPr>
          <p:cNvPr id="13" name="TextBox 12">
            <a:extLst>
              <a:ext uri="{FF2B5EF4-FFF2-40B4-BE49-F238E27FC236}">
                <a16:creationId xmlns:a16="http://schemas.microsoft.com/office/drawing/2014/main" id="{BF62B230-6A64-7B67-ECF2-4293EB642ACC}"/>
              </a:ext>
            </a:extLst>
          </p:cNvPr>
          <p:cNvSpPr txBox="1"/>
          <p:nvPr/>
        </p:nvSpPr>
        <p:spPr>
          <a:xfrm>
            <a:off x="8158481" y="4544591"/>
            <a:ext cx="299720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Humour</a:t>
            </a:r>
            <a:endParaRPr lang="en-US" sz="3600" dirty="0">
              <a:latin typeface="Vijaya" panose="02020604020202020204" pitchFamily="18" charset="0"/>
              <a:cs typeface="Vijaya" panose="02020604020202020204" pitchFamily="18" charset="0"/>
            </a:endParaRPr>
          </a:p>
        </p:txBody>
      </p:sp>
      <p:sp>
        <p:nvSpPr>
          <p:cNvPr id="14" name="TextBox 13">
            <a:extLst>
              <a:ext uri="{FF2B5EF4-FFF2-40B4-BE49-F238E27FC236}">
                <a16:creationId xmlns:a16="http://schemas.microsoft.com/office/drawing/2014/main" id="{8F74FF59-0BC1-FCC0-1509-4E4B8B9A3769}"/>
              </a:ext>
            </a:extLst>
          </p:cNvPr>
          <p:cNvSpPr txBox="1"/>
          <p:nvPr/>
        </p:nvSpPr>
        <p:spPr>
          <a:xfrm>
            <a:off x="4104641" y="3438834"/>
            <a:ext cx="3982720" cy="646331"/>
          </a:xfrm>
          <a:prstGeom prst="rect">
            <a:avLst/>
          </a:prstGeom>
          <a:noFill/>
        </p:spPr>
        <p:txBody>
          <a:bodyPr wrap="square" rtlCol="0">
            <a:spAutoFit/>
          </a:bodyPr>
          <a:lstStyle/>
          <a:p>
            <a:pPr algn="ctr"/>
            <a:r>
              <a:rPr lang="fi-FI" sz="3600" dirty="0">
                <a:latin typeface="Vijaya" panose="02020604020202020204" pitchFamily="18" charset="0"/>
                <a:cs typeface="Vijaya" panose="02020604020202020204" pitchFamily="18" charset="0"/>
              </a:rPr>
              <a:t>Technical Excellence</a:t>
            </a:r>
            <a:endParaRPr lang="en-US" sz="3600" dirty="0">
              <a:latin typeface="Vijaya" panose="02020604020202020204" pitchFamily="18" charset="0"/>
              <a:cs typeface="Vijaya" panose="02020604020202020204" pitchFamily="18" charset="0"/>
            </a:endParaRPr>
          </a:p>
        </p:txBody>
      </p:sp>
      <p:sp>
        <p:nvSpPr>
          <p:cNvPr id="17" name="Title 3">
            <a:extLst>
              <a:ext uri="{FF2B5EF4-FFF2-40B4-BE49-F238E27FC236}">
                <a16:creationId xmlns:a16="http://schemas.microsoft.com/office/drawing/2014/main" id="{7F5D2644-AE66-C5EA-C950-177B2C58F56E}"/>
              </a:ext>
            </a:extLst>
          </p:cNvPr>
          <p:cNvSpPr>
            <a:spLocks noGrp="1"/>
          </p:cNvSpPr>
          <p:nvPr>
            <p:ph type="title"/>
          </p:nvPr>
        </p:nvSpPr>
        <p:spPr>
          <a:xfrm>
            <a:off x="838200" y="365125"/>
            <a:ext cx="11353800" cy="1325563"/>
          </a:xfrm>
          <a:noFill/>
        </p:spPr>
        <p:txBody>
          <a:bodyPr>
            <a:normAutofit/>
          </a:bodyPr>
          <a:lstStyle/>
          <a:p>
            <a:r>
              <a:rPr lang="fi-FI" sz="4000" dirty="0">
                <a:latin typeface="Times New Roman" panose="02020603050405020304" pitchFamily="18" charset="0"/>
                <a:cs typeface="Times New Roman" panose="02020603050405020304" pitchFamily="18" charset="0"/>
              </a:rPr>
              <a:t>Peter was truly loved and appreciated by all of us</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015727"/>
      </p:ext>
    </p:extLst>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par>
                          <p:cTn id="15" fill="hold">
                            <p:stCondLst>
                              <p:cond delay="2500"/>
                            </p:stCondLst>
                            <p:childTnLst>
                              <p:par>
                                <p:cTn id="16" presetID="10" presetClass="exit" presetSubtype="0" fill="hold" grpId="1" nodeType="after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4000"/>
                            </p:stCondLst>
                            <p:childTnLst>
                              <p:par>
                                <p:cTn id="23" presetID="10" presetClass="exit" presetSubtype="0" fill="hold" grpId="1" nodeType="after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par>
                          <p:cTn id="29" fill="hold">
                            <p:stCondLst>
                              <p:cond delay="5500"/>
                            </p:stCondLst>
                            <p:childTnLst>
                              <p:par>
                                <p:cTn id="30" presetID="10" presetClass="exit" presetSubtype="0" fill="hold" grpId="1" nodeType="after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grpId="0" nodeType="with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par>
                          <p:cTn id="36" fill="hold">
                            <p:stCondLst>
                              <p:cond delay="7000"/>
                            </p:stCondLst>
                            <p:childTnLst>
                              <p:par>
                                <p:cTn id="37" presetID="10" presetClass="exit" presetSubtype="0" fill="hold" grpId="1" nodeType="afterEffect">
                                  <p:stCondLst>
                                    <p:cond delay="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par>
                                <p:cTn id="40" presetID="10" presetClass="entr" presetSubtype="0" fill="hold" grpId="0" nodeType="withEffect">
                                  <p:stCondLst>
                                    <p:cond delay="5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par>
                          <p:cTn id="43" fill="hold">
                            <p:stCondLst>
                              <p:cond delay="8500"/>
                            </p:stCondLst>
                            <p:childTnLst>
                              <p:par>
                                <p:cTn id="44" presetID="10" presetClass="exit" presetSubtype="0" fill="hold" grpId="1" nodeType="afterEffect">
                                  <p:stCondLst>
                                    <p:cond delay="0"/>
                                  </p:stCondLst>
                                  <p:childTnLst>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par>
                                <p:cTn id="47" presetID="10" presetClass="entr" presetSubtype="0" fill="hold" grpId="0" nodeType="withEffect">
                                  <p:stCondLst>
                                    <p:cond delay="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childTnLst>
                                </p:cTn>
                              </p:par>
                            </p:childTnLst>
                          </p:cTn>
                        </p:par>
                        <p:par>
                          <p:cTn id="50" fill="hold">
                            <p:stCondLst>
                              <p:cond delay="10000"/>
                            </p:stCondLst>
                            <p:childTnLst>
                              <p:par>
                                <p:cTn id="51" presetID="10" presetClass="exit" presetSubtype="0" fill="hold" grpId="1" nodeType="afterEffect">
                                  <p:stCondLst>
                                    <p:cond delay="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par>
                                <p:cTn id="54" presetID="10" presetClass="entr" presetSubtype="0" fill="hold" grpId="0" nodeType="withEffect">
                                  <p:stCondLst>
                                    <p:cond delay="50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childTnLst>
                                </p:cTn>
                              </p:par>
                            </p:childTnLst>
                          </p:cTn>
                        </p:par>
                        <p:par>
                          <p:cTn id="57" fill="hold">
                            <p:stCondLst>
                              <p:cond delay="11500"/>
                            </p:stCondLst>
                            <p:childTnLst>
                              <p:par>
                                <p:cTn id="58" presetID="10" presetClass="exit" presetSubtype="0" fill="hold" grpId="1" nodeType="afterEffect">
                                  <p:stCondLst>
                                    <p:cond delay="0"/>
                                  </p:stCondLst>
                                  <p:childTnLst>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grpId="0" nodeType="withEffect">
                                  <p:stCondLst>
                                    <p:cond delay="50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childTnLst>
                                </p:cTn>
                              </p:par>
                            </p:childTnLst>
                          </p:cTn>
                        </p:par>
                        <p:par>
                          <p:cTn id="64" fill="hold">
                            <p:stCondLst>
                              <p:cond delay="13000"/>
                            </p:stCondLst>
                            <p:childTnLst>
                              <p:par>
                                <p:cTn id="65" presetID="10" presetClass="exit" presetSubtype="0" fill="hold" grpId="1" nodeType="afterEffect">
                                  <p:stCondLst>
                                    <p:cond delay="0"/>
                                  </p:stCondLst>
                                  <p:childTnLst>
                                    <p:animEffect transition="out" filter="fade">
                                      <p:cBhvr>
                                        <p:cTn id="66" dur="1000"/>
                                        <p:tgtEl>
                                          <p:spTgt spid="13"/>
                                        </p:tgtEl>
                                      </p:cBhvr>
                                    </p:animEffect>
                                    <p:set>
                                      <p:cBhvr>
                                        <p:cTn id="6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a:extLst>
              <a:ext uri="{FF2B5EF4-FFF2-40B4-BE49-F238E27FC236}">
                <a16:creationId xmlns:a16="http://schemas.microsoft.com/office/drawing/2014/main" id="{27E735C8-B5C2-A18D-D0DB-79B59A2D1C73}"/>
              </a:ext>
            </a:extLst>
          </p:cNvPr>
          <p:cNvSpPr>
            <a:spLocks noGrp="1" noChangeArrowheads="1"/>
          </p:cNvSpPr>
          <p:nvPr>
            <p:ph type="title"/>
          </p:nvPr>
        </p:nvSpPr>
        <p:spPr>
          <a:xfrm>
            <a:off x="2039125" y="1153573"/>
            <a:ext cx="2400300" cy="4461163"/>
          </a:xfrm>
        </p:spPr>
        <p:txBody>
          <a:bodyPr vert="horz" lIns="91440" tIns="45720" rIns="91440" bIns="45720" rtlCol="0" anchor="ctr">
            <a:normAutofit/>
          </a:bodyPr>
          <a:lstStyle/>
          <a:p>
            <a:r>
              <a:rPr lang="en-US" altLang="en-US" b="1" kern="1200">
                <a:solidFill>
                  <a:srgbClr val="FFFFFF"/>
                </a:solidFill>
                <a:latin typeface="+mj-lt"/>
                <a:ea typeface="+mj-ea"/>
                <a:cs typeface="+mj-cs"/>
              </a:rPr>
              <a:t>In memory of Peter Hedman</a:t>
            </a:r>
          </a:p>
        </p:txBody>
      </p:sp>
      <p:sp>
        <p:nvSpPr>
          <p:cNvPr id="828437" name="Rectangle 3">
            <a:extLst>
              <a:ext uri="{FF2B5EF4-FFF2-40B4-BE49-F238E27FC236}">
                <a16:creationId xmlns:a16="http://schemas.microsoft.com/office/drawing/2014/main" id="{457E7CF8-8F9F-26A1-91A2-BDB8092A44E7}"/>
              </a:ext>
            </a:extLst>
          </p:cNvPr>
          <p:cNvSpPr>
            <a:spLocks noGrp="1" noChangeArrowheads="1"/>
          </p:cNvSpPr>
          <p:nvPr>
            <p:ph type="body" sz="half" idx="1"/>
          </p:nvPr>
        </p:nvSpPr>
        <p:spPr>
          <a:xfrm>
            <a:off x="3835217" y="2901082"/>
            <a:ext cx="7802003" cy="3007344"/>
          </a:xfrm>
        </p:spPr>
        <p:txBody>
          <a:bodyPr vert="horz" lIns="91440" tIns="45720" rIns="91440" bIns="45720" rtlCol="0" anchor="t">
            <a:normAutofit/>
          </a:bodyPr>
          <a:lstStyle/>
          <a:p>
            <a:pPr marL="457200">
              <a:lnSpc>
                <a:spcPct val="100000"/>
              </a:lnSpc>
              <a:spcBef>
                <a:spcPts val="400"/>
              </a:spcBef>
            </a:pPr>
            <a:r>
              <a:rPr lang="en-US" altLang="en-US" sz="2000" dirty="0"/>
              <a:t>Peter is remembered with fondness as a man with integrity, exemplifying high standards, a team player, and a real Gentleman.</a:t>
            </a:r>
          </a:p>
          <a:p>
            <a:pPr marL="457200">
              <a:lnSpc>
                <a:spcPct val="100000"/>
              </a:lnSpc>
              <a:spcBef>
                <a:spcPts val="400"/>
              </a:spcBef>
            </a:pPr>
            <a:r>
              <a:rPr lang="en-US" altLang="en-US" sz="2000" dirty="0">
                <a:sym typeface="Wingdings" pitchFamily="2" charset="2"/>
              </a:rPr>
              <a:t>Peter conducted all his dealings with professionalism.</a:t>
            </a:r>
          </a:p>
          <a:p>
            <a:pPr marL="457200">
              <a:lnSpc>
                <a:spcPct val="100000"/>
              </a:lnSpc>
              <a:spcBef>
                <a:spcPts val="400"/>
              </a:spcBef>
            </a:pPr>
            <a:r>
              <a:rPr lang="en-US" altLang="en-US" sz="2000" dirty="0">
                <a:sym typeface="Wingdings" pitchFamily="2" charset="2"/>
              </a:rPr>
              <a:t>Peter was a friend and a colleague. His presence was always felt in meetings and hallways.</a:t>
            </a:r>
          </a:p>
          <a:p>
            <a:pPr marL="457200">
              <a:lnSpc>
                <a:spcPct val="100000"/>
              </a:lnSpc>
              <a:spcBef>
                <a:spcPts val="400"/>
              </a:spcBef>
            </a:pPr>
            <a:r>
              <a:rPr lang="en-US" altLang="en-US" sz="2000" dirty="0">
                <a:sym typeface="Wingdings" pitchFamily="2" charset="2"/>
              </a:rPr>
              <a:t>Peter touched us all with his beautiful personality.</a:t>
            </a:r>
          </a:p>
          <a:p>
            <a:pPr marL="457200">
              <a:lnSpc>
                <a:spcPct val="100000"/>
              </a:lnSpc>
              <a:spcBef>
                <a:spcPts val="400"/>
              </a:spcBef>
            </a:pPr>
            <a:r>
              <a:rPr lang="en-US" altLang="en-US" sz="2000" dirty="0"/>
              <a:t>Rest in peace my friend.</a:t>
            </a:r>
          </a:p>
          <a:p>
            <a:pPr marL="457200">
              <a:lnSpc>
                <a:spcPct val="100000"/>
              </a:lnSpc>
            </a:pPr>
            <a:endParaRPr lang="en-US" altLang="en-US" sz="2000" dirty="0"/>
          </a:p>
        </p:txBody>
      </p:sp>
      <p:pic>
        <p:nvPicPr>
          <p:cNvPr id="2" name="Picture 1">
            <a:extLst>
              <a:ext uri="{FF2B5EF4-FFF2-40B4-BE49-F238E27FC236}">
                <a16:creationId xmlns:a16="http://schemas.microsoft.com/office/drawing/2014/main" id="{DCBD8591-0264-BE08-18F2-B387AC8D85F2}"/>
              </a:ext>
            </a:extLst>
          </p:cNvPr>
          <p:cNvPicPr>
            <a:picLocks noChangeAspect="1"/>
          </p:cNvPicPr>
          <p:nvPr/>
        </p:nvPicPr>
        <p:blipFill>
          <a:blip r:embed="rId2"/>
          <a:stretch>
            <a:fillRect/>
          </a:stretch>
        </p:blipFill>
        <p:spPr>
          <a:xfrm>
            <a:off x="4548561" y="395931"/>
            <a:ext cx="2138283" cy="2138283"/>
          </a:xfrm>
          <a:prstGeom prst="rect">
            <a:avLst/>
          </a:prstGeom>
        </p:spPr>
      </p:pic>
      <p:sp>
        <p:nvSpPr>
          <p:cNvPr id="3" name="TextBox 2">
            <a:extLst>
              <a:ext uri="{FF2B5EF4-FFF2-40B4-BE49-F238E27FC236}">
                <a16:creationId xmlns:a16="http://schemas.microsoft.com/office/drawing/2014/main" id="{BCBD018D-1BDF-302C-1F80-00B6415F03AA}"/>
              </a:ext>
            </a:extLst>
          </p:cNvPr>
          <p:cNvSpPr txBox="1"/>
          <p:nvPr/>
        </p:nvSpPr>
        <p:spPr>
          <a:xfrm>
            <a:off x="10446060" y="6106017"/>
            <a:ext cx="1191160" cy="338554"/>
          </a:xfrm>
          <a:prstGeom prst="rect">
            <a:avLst/>
          </a:prstGeom>
          <a:noFill/>
        </p:spPr>
        <p:txBody>
          <a:bodyPr wrap="none" rtlCol="0">
            <a:spAutoFit/>
          </a:bodyPr>
          <a:lstStyle/>
          <a:p>
            <a:r>
              <a:rPr lang="en-US" sz="1600" dirty="0"/>
              <a:t>Syed Husain</a:t>
            </a:r>
          </a:p>
        </p:txBody>
      </p:sp>
      <p:sp>
        <p:nvSpPr>
          <p:cNvPr id="4" name="Rectangle 2">
            <a:extLst>
              <a:ext uri="{FF2B5EF4-FFF2-40B4-BE49-F238E27FC236}">
                <a16:creationId xmlns:a16="http://schemas.microsoft.com/office/drawing/2014/main" id="{B207E123-A4C9-4580-0360-3CE20A37CF21}"/>
              </a:ext>
            </a:extLst>
          </p:cNvPr>
          <p:cNvSpPr txBox="1">
            <a:spLocks noChangeArrowheads="1"/>
          </p:cNvSpPr>
          <p:nvPr/>
        </p:nvSpPr>
        <p:spPr>
          <a:xfrm>
            <a:off x="440981" y="1155922"/>
            <a:ext cx="2978015"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latin typeface="+mn-lt"/>
              </a:rPr>
              <a:t>In memory of Peter Hedman</a:t>
            </a:r>
          </a:p>
        </p:txBody>
      </p:sp>
    </p:spTree>
  </p:cSld>
  <p:clrMapOvr>
    <a:masterClrMapping/>
  </p:clrMapOvr>
  <mc:AlternateContent xmlns:mc="http://schemas.openxmlformats.org/markup-compatibility/2006">
    <mc:Choice xmlns:p14="http://schemas.microsoft.com/office/powerpoint/2010/main" Requires="p14">
      <p:transition spd="slow" p14:dur="2000" advClick="0" advTm="8000">
        <p:fade/>
      </p:transition>
    </mc:Choice>
    <mc:Fallback>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60CD7-2AF1-7CF0-4C7C-B5569658C31C}"/>
              </a:ext>
            </a:extLst>
          </p:cNvPr>
          <p:cNvSpPr>
            <a:spLocks noGrp="1"/>
          </p:cNvSpPr>
          <p:nvPr>
            <p:ph idx="1"/>
          </p:nvPr>
        </p:nvSpPr>
        <p:spPr>
          <a:xfrm>
            <a:off x="838200" y="1253331"/>
            <a:ext cx="10515600" cy="3266042"/>
          </a:xfrm>
        </p:spPr>
        <p:txBody>
          <a:bodyPr anchor="ctr">
            <a:normAutofit/>
          </a:bodyPr>
          <a:lstStyle/>
          <a:p>
            <a:pPr marL="0" indent="0" algn="ctr">
              <a:buNone/>
            </a:pPr>
            <a:r>
              <a:rPr lang="fi-FI" sz="3200" dirty="0">
                <a:latin typeface="Times New Roman" panose="02020603050405020304" pitchFamily="18" charset="0"/>
                <a:cs typeface="Times New Roman" panose="02020603050405020304" pitchFamily="18" charset="0"/>
              </a:rPr>
              <a:t>Through more than 2 decades in SA2, </a:t>
            </a:r>
            <a:br>
              <a:rPr lang="fi-FI" sz="3200" dirty="0">
                <a:latin typeface="Times New Roman" panose="02020603050405020304" pitchFamily="18" charset="0"/>
                <a:cs typeface="Times New Roman" panose="02020603050405020304" pitchFamily="18" charset="0"/>
              </a:rPr>
            </a:br>
            <a:r>
              <a:rPr lang="fi-FI" sz="3200" dirty="0">
                <a:latin typeface="Times New Roman" panose="02020603050405020304" pitchFamily="18" charset="0"/>
                <a:cs typeface="Times New Roman" panose="02020603050405020304" pitchFamily="18" charset="0"/>
              </a:rPr>
              <a:t>Peter has touched many if not </a:t>
            </a:r>
            <a:r>
              <a:rPr lang="fi-FI" sz="3200" i="1" dirty="0">
                <a:latin typeface="Times New Roman" panose="02020603050405020304" pitchFamily="18" charset="0"/>
                <a:cs typeface="Times New Roman" panose="02020603050405020304" pitchFamily="18" charset="0"/>
              </a:rPr>
              <a:t>all</a:t>
            </a:r>
            <a:r>
              <a:rPr lang="fi-FI" sz="3200" dirty="0">
                <a:latin typeface="Times New Roman" panose="02020603050405020304" pitchFamily="18" charset="0"/>
                <a:cs typeface="Times New Roman" panose="02020603050405020304" pitchFamily="18" charset="0"/>
              </a:rPr>
              <a:t> of us. </a:t>
            </a:r>
            <a:br>
              <a:rPr lang="fi-FI" sz="3200" dirty="0">
                <a:latin typeface="Times New Roman" panose="02020603050405020304" pitchFamily="18" charset="0"/>
                <a:cs typeface="Times New Roman" panose="02020603050405020304" pitchFamily="18" charset="0"/>
              </a:rPr>
            </a:br>
            <a:endParaRPr lang="fi-FI" sz="32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12EF3164-1B57-7F26-04CC-46B77CB9C5C1}"/>
              </a:ext>
            </a:extLst>
          </p:cNvPr>
          <p:cNvSpPr txBox="1">
            <a:spLocks/>
          </p:cNvSpPr>
          <p:nvPr/>
        </p:nvSpPr>
        <p:spPr>
          <a:xfrm>
            <a:off x="838200" y="2338627"/>
            <a:ext cx="10515600" cy="326604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i-FI" sz="3200" dirty="0">
                <a:latin typeface="Times New Roman" panose="02020603050405020304" pitchFamily="18" charset="0"/>
                <a:cs typeface="Times New Roman" panose="02020603050405020304" pitchFamily="18" charset="0"/>
              </a:rPr>
              <a:t>Together we have made memories that shall last a lifetime.</a:t>
            </a:r>
          </a:p>
        </p:txBody>
      </p:sp>
    </p:spTree>
    <p:extLst>
      <p:ext uri="{BB962C8B-B14F-4D97-AF65-F5344CB8AC3E}">
        <p14:creationId xmlns:p14="http://schemas.microsoft.com/office/powerpoint/2010/main" val="2296621544"/>
      </p:ext>
    </p:extLst>
  </p:cSld>
  <p:clrMapOvr>
    <a:masterClrMapping/>
  </p:clrMapOvr>
  <mc:AlternateContent xmlns:mc="http://schemas.openxmlformats.org/markup-compatibility/2006">
    <mc:Choice xmlns:p14="http://schemas.microsoft.com/office/powerpoint/2010/main" Requires="p14">
      <p:transition spd="slow" p14:dur="2000" advTm="7000">
        <p:fade/>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CD59D0-1854-0E18-F427-F8DAE4AB6E58}"/>
              </a:ext>
            </a:extLst>
          </p:cNvPr>
          <p:cNvGrpSpPr/>
          <p:nvPr/>
        </p:nvGrpSpPr>
        <p:grpSpPr>
          <a:xfrm>
            <a:off x="1600376" y="219414"/>
            <a:ext cx="8991249" cy="6293906"/>
            <a:chOff x="488031" y="219414"/>
            <a:chExt cx="8991249" cy="6293906"/>
          </a:xfrm>
        </p:grpSpPr>
        <p:pic>
          <p:nvPicPr>
            <p:cNvPr id="3" name="Picture 2" descr="A group of people standing in front of a sign&#10;&#10;Description automatically generated">
              <a:extLst>
                <a:ext uri="{FF2B5EF4-FFF2-40B4-BE49-F238E27FC236}">
                  <a16:creationId xmlns:a16="http://schemas.microsoft.com/office/drawing/2014/main" id="{2C8F794A-2222-6344-7D28-293856D92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31" y="219414"/>
              <a:ext cx="4720430" cy="6293906"/>
            </a:xfrm>
            <a:prstGeom prst="rect">
              <a:avLst/>
            </a:prstGeom>
          </p:spPr>
        </p:pic>
        <p:pic>
          <p:nvPicPr>
            <p:cNvPr id="8" name="Picture 7" descr="A group of men sitting at a table&#10;&#10;Description automatically generated">
              <a:extLst>
                <a:ext uri="{FF2B5EF4-FFF2-40B4-BE49-F238E27FC236}">
                  <a16:creationId xmlns:a16="http://schemas.microsoft.com/office/drawing/2014/main" id="{1F4B99E7-7A57-38DE-4CE6-FAC678DBE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80" y="219414"/>
              <a:ext cx="4114800" cy="3086100"/>
            </a:xfrm>
            <a:prstGeom prst="rect">
              <a:avLst/>
            </a:prstGeom>
          </p:spPr>
        </p:pic>
        <p:pic>
          <p:nvPicPr>
            <p:cNvPr id="9" name="Picture 8" descr="A group of men sitting at a table with food&#10;&#10;Description automatically generated">
              <a:extLst>
                <a:ext uri="{FF2B5EF4-FFF2-40B4-BE49-F238E27FC236}">
                  <a16:creationId xmlns:a16="http://schemas.microsoft.com/office/drawing/2014/main" id="{BEA9DABC-C095-800C-75A7-FAEE02ED5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480" y="3422390"/>
              <a:ext cx="4114800" cy="3090930"/>
            </a:xfrm>
            <a:prstGeom prst="rect">
              <a:avLst/>
            </a:prstGeom>
          </p:spPr>
        </p:pic>
      </p:grpSp>
    </p:spTree>
    <p:extLst>
      <p:ext uri="{BB962C8B-B14F-4D97-AF65-F5344CB8AC3E}">
        <p14:creationId xmlns:p14="http://schemas.microsoft.com/office/powerpoint/2010/main" val="112122840"/>
      </p:ext>
    </p:extLst>
  </p:cSld>
  <p:clrMapOvr>
    <a:masterClrMapping/>
  </p:clrMapOvr>
  <mc:AlternateContent xmlns:mc="http://schemas.openxmlformats.org/markup-compatibility/2006">
    <mc:Choice xmlns:p14="http://schemas.microsoft.com/office/powerpoint/2010/main" Requires="p14">
      <p:transition spd="slow" p14:dur="2000" advClick="0" advTm="6000">
        <p:fade/>
      </p:transition>
    </mc:Choice>
    <mc:Fallback>
      <p:transition spd="slow"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sitting around a table&#10;&#10;Description automatically generated">
            <a:extLst>
              <a:ext uri="{FF2B5EF4-FFF2-40B4-BE49-F238E27FC236}">
                <a16:creationId xmlns:a16="http://schemas.microsoft.com/office/drawing/2014/main" id="{06E76E32-9584-AA5B-2FE3-68C75329E0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945" y="214375"/>
            <a:ext cx="4422154" cy="3316616"/>
          </a:xfrm>
        </p:spPr>
      </p:pic>
      <p:sp>
        <p:nvSpPr>
          <p:cNvPr id="8" name="Thought Bubble: Cloud 7">
            <a:extLst>
              <a:ext uri="{FF2B5EF4-FFF2-40B4-BE49-F238E27FC236}">
                <a16:creationId xmlns:a16="http://schemas.microsoft.com/office/drawing/2014/main" id="{A421A981-2751-3A26-CAA4-54CA1B7C076A}"/>
              </a:ext>
            </a:extLst>
          </p:cNvPr>
          <p:cNvSpPr/>
          <p:nvPr/>
        </p:nvSpPr>
        <p:spPr>
          <a:xfrm>
            <a:off x="788538" y="100075"/>
            <a:ext cx="2320854" cy="983058"/>
          </a:xfrm>
          <a:prstGeom prst="cloudCallout">
            <a:avLst>
              <a:gd name="adj1" fmla="val -51351"/>
              <a:gd name="adj2" fmla="val 54253"/>
            </a:avLst>
          </a:prstGeom>
          <a:solidFill>
            <a:schemeClr val="bg1"/>
          </a:solidFill>
          <a:ln>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i-FI" sz="1400" b="1" dirty="0">
                <a:solidFill>
                  <a:sysClr val="windowText" lastClr="000000"/>
                </a:solidFill>
              </a:rPr>
              <a:t>Quick with the pic! </a:t>
            </a:r>
            <a:br>
              <a:rPr lang="fi-FI" sz="1400" b="1" dirty="0">
                <a:solidFill>
                  <a:sysClr val="windowText" lastClr="000000"/>
                </a:solidFill>
              </a:rPr>
            </a:br>
            <a:r>
              <a:rPr lang="fi-FI" sz="1400" b="1" dirty="0">
                <a:solidFill>
                  <a:sysClr val="windowText" lastClr="000000"/>
                </a:solidFill>
              </a:rPr>
              <a:t>I’m STARVING!</a:t>
            </a:r>
            <a:endParaRPr lang="en-US" sz="1400" b="1" dirty="0">
              <a:solidFill>
                <a:sysClr val="windowText" lastClr="000000"/>
              </a:solidFill>
            </a:endParaRPr>
          </a:p>
        </p:txBody>
      </p:sp>
      <p:grpSp>
        <p:nvGrpSpPr>
          <p:cNvPr id="16" name="Group 15">
            <a:extLst>
              <a:ext uri="{FF2B5EF4-FFF2-40B4-BE49-F238E27FC236}">
                <a16:creationId xmlns:a16="http://schemas.microsoft.com/office/drawing/2014/main" id="{F4361A82-5A7B-089A-CE12-7CDC32255F10}"/>
              </a:ext>
            </a:extLst>
          </p:cNvPr>
          <p:cNvGrpSpPr/>
          <p:nvPr/>
        </p:nvGrpSpPr>
        <p:grpSpPr>
          <a:xfrm>
            <a:off x="6217080" y="129540"/>
            <a:ext cx="5623813" cy="3401451"/>
            <a:chOff x="4950987" y="129540"/>
            <a:chExt cx="5623813" cy="3401451"/>
          </a:xfrm>
        </p:grpSpPr>
        <p:pic>
          <p:nvPicPr>
            <p:cNvPr id="12" name="Picture 11" descr="A group of people sitting around a table&#10;&#10;Description automatically generated">
              <a:extLst>
                <a:ext uri="{FF2B5EF4-FFF2-40B4-BE49-F238E27FC236}">
                  <a16:creationId xmlns:a16="http://schemas.microsoft.com/office/drawing/2014/main" id="{CA112E59-42BF-9613-8B7C-F8A5889C86A8}"/>
                </a:ext>
              </a:extLst>
            </p:cNvPr>
            <p:cNvPicPr>
              <a:picLocks noChangeAspect="1"/>
            </p:cNvPicPr>
            <p:nvPr/>
          </p:nvPicPr>
          <p:blipFill rotWithShape="1">
            <a:blip r:embed="rId3">
              <a:extLst>
                <a:ext uri="{28A0092B-C50C-407E-A947-70E740481C1C}">
                  <a14:useLocalDpi xmlns:a14="http://schemas.microsoft.com/office/drawing/2010/main" val="0"/>
                </a:ext>
              </a:extLst>
            </a:blip>
            <a:srcRect b="21368"/>
            <a:stretch/>
          </p:blipFill>
          <p:spPr>
            <a:xfrm>
              <a:off x="4950987" y="214375"/>
              <a:ext cx="5623813" cy="3316616"/>
            </a:xfrm>
            <a:prstGeom prst="rect">
              <a:avLst/>
            </a:prstGeom>
          </p:spPr>
        </p:pic>
        <p:sp>
          <p:nvSpPr>
            <p:cNvPr id="13" name="Thought Bubble: Cloud 12">
              <a:extLst>
                <a:ext uri="{FF2B5EF4-FFF2-40B4-BE49-F238E27FC236}">
                  <a16:creationId xmlns:a16="http://schemas.microsoft.com/office/drawing/2014/main" id="{4055EB2E-163D-7703-4B5C-717D055E79CC}"/>
                </a:ext>
              </a:extLst>
            </p:cNvPr>
            <p:cNvSpPr/>
            <p:nvPr/>
          </p:nvSpPr>
          <p:spPr>
            <a:xfrm>
              <a:off x="7373977" y="129540"/>
              <a:ext cx="2320854" cy="983058"/>
            </a:xfrm>
            <a:prstGeom prst="cloudCallout">
              <a:avLst>
                <a:gd name="adj1" fmla="val -39853"/>
                <a:gd name="adj2" fmla="val 90650"/>
              </a:avLst>
            </a:prstGeom>
            <a:solidFill>
              <a:schemeClr val="bg1"/>
            </a:solidFill>
            <a:ln>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i-FI" sz="1400" b="1" dirty="0">
                  <a:solidFill>
                    <a:sysClr val="windowText" lastClr="000000"/>
                  </a:solidFill>
                </a:rPr>
                <a:t>Quick with the pic! </a:t>
              </a:r>
              <a:br>
                <a:rPr lang="fi-FI" sz="1400" b="1" dirty="0">
                  <a:solidFill>
                    <a:sysClr val="windowText" lastClr="000000"/>
                  </a:solidFill>
                </a:rPr>
              </a:br>
              <a:r>
                <a:rPr lang="fi-FI" sz="1400" b="1" dirty="0">
                  <a:solidFill>
                    <a:sysClr val="windowText" lastClr="000000"/>
                  </a:solidFill>
                </a:rPr>
                <a:t>I’m still STARVING!</a:t>
              </a:r>
              <a:endParaRPr lang="en-US" sz="1400" b="1" dirty="0">
                <a:solidFill>
                  <a:sysClr val="windowText" lastClr="000000"/>
                </a:solidFill>
              </a:endParaRPr>
            </a:p>
          </p:txBody>
        </p:sp>
      </p:grpSp>
      <p:pic>
        <p:nvPicPr>
          <p:cNvPr id="15" name="Picture 14" descr="A group of people sitting around a table&#10;&#10;Description automatically generated">
            <a:extLst>
              <a:ext uri="{FF2B5EF4-FFF2-40B4-BE49-F238E27FC236}">
                <a16:creationId xmlns:a16="http://schemas.microsoft.com/office/drawing/2014/main" id="{36198C64-5B28-CF6A-5441-E0D1C4640625}"/>
              </a:ext>
            </a:extLst>
          </p:cNvPr>
          <p:cNvPicPr>
            <a:picLocks noChangeAspect="1"/>
          </p:cNvPicPr>
          <p:nvPr/>
        </p:nvPicPr>
        <p:blipFill rotWithShape="1">
          <a:blip r:embed="rId4">
            <a:extLst>
              <a:ext uri="{28A0092B-C50C-407E-A947-70E740481C1C}">
                <a14:useLocalDpi xmlns:a14="http://schemas.microsoft.com/office/drawing/2010/main" val="0"/>
              </a:ext>
            </a:extLst>
          </a:blip>
          <a:srcRect t="31692" b="21744"/>
          <a:stretch/>
        </p:blipFill>
        <p:spPr>
          <a:xfrm>
            <a:off x="1882123" y="3700394"/>
            <a:ext cx="8427753" cy="2943231"/>
          </a:xfrm>
          <a:prstGeom prst="rect">
            <a:avLst/>
          </a:prstGeom>
        </p:spPr>
      </p:pic>
      <p:sp>
        <p:nvSpPr>
          <p:cNvPr id="17" name="Thought Bubble: Cloud 16">
            <a:extLst>
              <a:ext uri="{FF2B5EF4-FFF2-40B4-BE49-F238E27FC236}">
                <a16:creationId xmlns:a16="http://schemas.microsoft.com/office/drawing/2014/main" id="{76117A01-099A-AAFE-F9BA-665F41BD4F07}"/>
              </a:ext>
            </a:extLst>
          </p:cNvPr>
          <p:cNvSpPr/>
          <p:nvPr/>
        </p:nvSpPr>
        <p:spPr>
          <a:xfrm>
            <a:off x="7167730" y="3314027"/>
            <a:ext cx="2320856" cy="983058"/>
          </a:xfrm>
          <a:prstGeom prst="cloudCallout">
            <a:avLst>
              <a:gd name="adj1" fmla="val 42427"/>
              <a:gd name="adj2" fmla="val 88428"/>
            </a:avLst>
          </a:prstGeom>
          <a:solidFill>
            <a:schemeClr val="bg1"/>
          </a:solidFill>
          <a:ln>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i-FI" sz="1400" b="1" dirty="0">
                <a:solidFill>
                  <a:sysClr val="windowText" lastClr="000000"/>
                </a:solidFill>
              </a:rPr>
              <a:t>Quick with the pic! </a:t>
            </a:r>
            <a:br>
              <a:rPr lang="fi-FI" sz="1400" b="1" dirty="0">
                <a:solidFill>
                  <a:sysClr val="windowText" lastClr="000000"/>
                </a:solidFill>
              </a:rPr>
            </a:br>
            <a:r>
              <a:rPr lang="fi-FI" sz="1400" b="1" dirty="0">
                <a:solidFill>
                  <a:sysClr val="windowText" lastClr="000000"/>
                </a:solidFill>
              </a:rPr>
              <a:t>You know!</a:t>
            </a:r>
            <a:endParaRPr lang="en-US" sz="1400" b="1" dirty="0">
              <a:solidFill>
                <a:sysClr val="windowText" lastClr="000000"/>
              </a:solidFill>
            </a:endParaRPr>
          </a:p>
        </p:txBody>
      </p:sp>
    </p:spTree>
    <p:extLst>
      <p:ext uri="{BB962C8B-B14F-4D97-AF65-F5344CB8AC3E}">
        <p14:creationId xmlns:p14="http://schemas.microsoft.com/office/powerpoint/2010/main" val="96248234"/>
      </p:ext>
    </p:extLst>
  </p:cSld>
  <p:clrMapOvr>
    <a:masterClrMapping/>
  </p:clrMapOvr>
  <mc:AlternateContent xmlns:mc="http://schemas.openxmlformats.org/markup-compatibility/2006">
    <mc:Choice xmlns:p14="http://schemas.microsoft.com/office/powerpoint/2010/main" Requires="p14">
      <p:transition spd="slow" p14:dur="2000" advTm="6000">
        <p:fade/>
      </p:transition>
    </mc:Choice>
    <mc:Fallback>
      <p:transition spd="slow"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a room&#10;&#10;Description automatically generated">
            <a:extLst>
              <a:ext uri="{FF2B5EF4-FFF2-40B4-BE49-F238E27FC236}">
                <a16:creationId xmlns:a16="http://schemas.microsoft.com/office/drawing/2014/main" id="{982DE215-0B5F-B614-D5F4-C1ED999BB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320039"/>
            <a:ext cx="5440205" cy="3626803"/>
          </a:xfrm>
        </p:spPr>
      </p:pic>
      <p:sp>
        <p:nvSpPr>
          <p:cNvPr id="6" name="Speech Bubble: Oval 5">
            <a:extLst>
              <a:ext uri="{FF2B5EF4-FFF2-40B4-BE49-F238E27FC236}">
                <a16:creationId xmlns:a16="http://schemas.microsoft.com/office/drawing/2014/main" id="{6159ADCD-FC06-05BF-2535-941ACCF478CC}"/>
              </a:ext>
            </a:extLst>
          </p:cNvPr>
          <p:cNvSpPr/>
          <p:nvPr/>
        </p:nvSpPr>
        <p:spPr>
          <a:xfrm>
            <a:off x="1948180" y="390525"/>
            <a:ext cx="1321277" cy="640080"/>
          </a:xfrm>
          <a:prstGeom prst="wedgeEllipseCallout">
            <a:avLst>
              <a:gd name="adj1" fmla="val -20314"/>
              <a:gd name="adj2" fmla="val 72134"/>
            </a:avLst>
          </a:prstGeom>
          <a:solidFill>
            <a:schemeClr val="bg1"/>
          </a:solidFill>
          <a:ln w="12700">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fi-FI" sz="1050" b="1" dirty="0">
                <a:solidFill>
                  <a:schemeClr val="tx1"/>
                </a:solidFill>
              </a:rPr>
              <a:t>Join Qualcomm!</a:t>
            </a:r>
          </a:p>
          <a:p>
            <a:pPr algn="ctr"/>
            <a:r>
              <a:rPr lang="fi-FI" sz="1050" b="1" dirty="0">
                <a:solidFill>
                  <a:schemeClr val="tx1"/>
                </a:solidFill>
              </a:rPr>
              <a:t>Join Qualcomm!</a:t>
            </a:r>
            <a:endParaRPr lang="en-US" sz="1050" b="1" dirty="0">
              <a:solidFill>
                <a:schemeClr val="tx1"/>
              </a:solidFill>
            </a:endParaRPr>
          </a:p>
        </p:txBody>
      </p:sp>
      <p:sp>
        <p:nvSpPr>
          <p:cNvPr id="8" name="Thought Bubble: Cloud 7">
            <a:extLst>
              <a:ext uri="{FF2B5EF4-FFF2-40B4-BE49-F238E27FC236}">
                <a16:creationId xmlns:a16="http://schemas.microsoft.com/office/drawing/2014/main" id="{A421A981-2751-3A26-CAA4-54CA1B7C076A}"/>
              </a:ext>
            </a:extLst>
          </p:cNvPr>
          <p:cNvSpPr/>
          <p:nvPr/>
        </p:nvSpPr>
        <p:spPr>
          <a:xfrm>
            <a:off x="3332480" y="710565"/>
            <a:ext cx="1445260" cy="685800"/>
          </a:xfrm>
          <a:prstGeom prst="cloudCallout">
            <a:avLst>
              <a:gd name="adj1" fmla="val -51617"/>
              <a:gd name="adj2" fmla="val 55707"/>
            </a:avLst>
          </a:prstGeom>
          <a:solidFill>
            <a:schemeClr val="bg1"/>
          </a:solidFill>
          <a:ln>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i-FI" sz="1200" b="1" dirty="0">
                <a:solidFill>
                  <a:sysClr val="windowText" lastClr="000000"/>
                </a:solidFill>
              </a:rPr>
              <a:t>Embarrassing!</a:t>
            </a:r>
            <a:endParaRPr lang="en-US" sz="1200" b="1" dirty="0">
              <a:solidFill>
                <a:sysClr val="windowText" lastClr="000000"/>
              </a:solidFill>
            </a:endParaRPr>
          </a:p>
        </p:txBody>
      </p:sp>
      <p:sp>
        <p:nvSpPr>
          <p:cNvPr id="10" name="Thought Bubble: Cloud 9">
            <a:extLst>
              <a:ext uri="{FF2B5EF4-FFF2-40B4-BE49-F238E27FC236}">
                <a16:creationId xmlns:a16="http://schemas.microsoft.com/office/drawing/2014/main" id="{B2174753-E0A0-1674-1785-30868349624E}"/>
              </a:ext>
            </a:extLst>
          </p:cNvPr>
          <p:cNvSpPr/>
          <p:nvPr/>
        </p:nvSpPr>
        <p:spPr>
          <a:xfrm>
            <a:off x="3967480" y="1451134"/>
            <a:ext cx="1353820" cy="624840"/>
          </a:xfrm>
          <a:prstGeom prst="cloudCallout">
            <a:avLst>
              <a:gd name="adj1" fmla="val 45072"/>
              <a:gd name="adj2" fmla="val 49696"/>
            </a:avLst>
          </a:prstGeom>
          <a:solidFill>
            <a:schemeClr val="bg1"/>
          </a:solidFill>
          <a:ln w="12700">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i-FI" sz="1200" b="1" dirty="0">
                <a:solidFill>
                  <a:sysClr val="windowText" lastClr="000000"/>
                </a:solidFill>
              </a:rPr>
              <a:t>What’s going on?</a:t>
            </a:r>
            <a:endParaRPr lang="en-US" sz="1200" b="1" dirty="0">
              <a:solidFill>
                <a:sysClr val="windowText" lastClr="000000"/>
              </a:solidFill>
            </a:endParaRPr>
          </a:p>
        </p:txBody>
      </p:sp>
      <p:grpSp>
        <p:nvGrpSpPr>
          <p:cNvPr id="18" name="Group 17">
            <a:extLst>
              <a:ext uri="{FF2B5EF4-FFF2-40B4-BE49-F238E27FC236}">
                <a16:creationId xmlns:a16="http://schemas.microsoft.com/office/drawing/2014/main" id="{571057AD-6C42-5755-FA15-6970B1CE8033}"/>
              </a:ext>
            </a:extLst>
          </p:cNvPr>
          <p:cNvGrpSpPr/>
          <p:nvPr/>
        </p:nvGrpSpPr>
        <p:grpSpPr>
          <a:xfrm flipH="1">
            <a:off x="4579034" y="2681922"/>
            <a:ext cx="7346266" cy="3930573"/>
            <a:chOff x="2781300" y="2681922"/>
            <a:chExt cx="7346266" cy="3930573"/>
          </a:xfrm>
        </p:grpSpPr>
        <p:grpSp>
          <p:nvGrpSpPr>
            <p:cNvPr id="11" name="Group 10">
              <a:extLst>
                <a:ext uri="{FF2B5EF4-FFF2-40B4-BE49-F238E27FC236}">
                  <a16:creationId xmlns:a16="http://schemas.microsoft.com/office/drawing/2014/main" id="{7C7DBC7C-2977-A71F-99FE-C54C956D41A7}"/>
                </a:ext>
              </a:extLst>
            </p:cNvPr>
            <p:cNvGrpSpPr/>
            <p:nvPr/>
          </p:nvGrpSpPr>
          <p:grpSpPr>
            <a:xfrm>
              <a:off x="2781300" y="2681922"/>
              <a:ext cx="7346266" cy="3930573"/>
              <a:chOff x="1524000" y="999567"/>
              <a:chExt cx="7346266" cy="3930573"/>
            </a:xfrm>
          </p:grpSpPr>
          <p:pic>
            <p:nvPicPr>
              <p:cNvPr id="12" name="Picture 11" descr="A group of people sitting in a room with laptops&#10;&#10;Description automatically generated">
                <a:extLst>
                  <a:ext uri="{FF2B5EF4-FFF2-40B4-BE49-F238E27FC236}">
                    <a16:creationId xmlns:a16="http://schemas.microsoft.com/office/drawing/2014/main" id="{F9A54213-7CB6-C3E8-F347-9E222B090931}"/>
                  </a:ext>
                </a:extLst>
              </p:cNvPr>
              <p:cNvPicPr>
                <a:picLocks noChangeAspect="1"/>
              </p:cNvPicPr>
              <p:nvPr/>
            </p:nvPicPr>
            <p:blipFill rotWithShape="1">
              <a:blip r:embed="rId3">
                <a:extLst>
                  <a:ext uri="{28A0092B-C50C-407E-A947-70E740481C1C}">
                    <a14:useLocalDpi xmlns:a14="http://schemas.microsoft.com/office/drawing/2010/main" val="0"/>
                  </a:ext>
                </a:extLst>
              </a:blip>
              <a:srcRect t="23222" r="19660" b="28111"/>
              <a:stretch/>
            </p:blipFill>
            <p:spPr>
              <a:xfrm>
                <a:off x="1524000" y="1592580"/>
                <a:ext cx="7346266" cy="3337560"/>
              </a:xfrm>
              <a:prstGeom prst="rect">
                <a:avLst/>
              </a:prstGeom>
              <a:ln w="57150">
                <a:solidFill>
                  <a:schemeClr val="bg1"/>
                </a:solidFill>
              </a:ln>
            </p:spPr>
          </p:pic>
          <p:sp>
            <p:nvSpPr>
              <p:cNvPr id="14" name="Speech Bubble: Oval 13">
                <a:extLst>
                  <a:ext uri="{FF2B5EF4-FFF2-40B4-BE49-F238E27FC236}">
                    <a16:creationId xmlns:a16="http://schemas.microsoft.com/office/drawing/2014/main" id="{3E4FE78F-9462-DF66-B5D3-4A73966DBA06}"/>
                  </a:ext>
                </a:extLst>
              </p:cNvPr>
              <p:cNvSpPr/>
              <p:nvPr/>
            </p:nvSpPr>
            <p:spPr>
              <a:xfrm>
                <a:off x="5013483" y="999567"/>
                <a:ext cx="1321277" cy="640080"/>
              </a:xfrm>
              <a:prstGeom prst="wedgeEllipseCallout">
                <a:avLst>
                  <a:gd name="adj1" fmla="val 108409"/>
                  <a:gd name="adj2" fmla="val 120944"/>
                </a:avLst>
              </a:prstGeom>
              <a:solidFill>
                <a:schemeClr val="bg1"/>
              </a:solidFill>
              <a:ln w="12700">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r>
                  <a:rPr lang="fi-FI" sz="1200" b="1" dirty="0">
                    <a:solidFill>
                      <a:schemeClr val="tx1"/>
                    </a:solidFill>
                  </a:rPr>
                  <a:t>This is the best solution!</a:t>
                </a:r>
                <a:endParaRPr lang="en-US" sz="1200" b="1" dirty="0">
                  <a:solidFill>
                    <a:schemeClr val="tx1"/>
                  </a:solidFill>
                </a:endParaRPr>
              </a:p>
            </p:txBody>
          </p:sp>
        </p:grpSp>
        <p:sp>
          <p:nvSpPr>
            <p:cNvPr id="15" name="TextBox 14">
              <a:extLst>
                <a:ext uri="{FF2B5EF4-FFF2-40B4-BE49-F238E27FC236}">
                  <a16:creationId xmlns:a16="http://schemas.microsoft.com/office/drawing/2014/main" id="{D6266A1F-5C7A-C2F7-354A-DEE56279BFCE}"/>
                </a:ext>
              </a:extLst>
            </p:cNvPr>
            <p:cNvSpPr txBox="1"/>
            <p:nvPr/>
          </p:nvSpPr>
          <p:spPr>
            <a:xfrm>
              <a:off x="8013938" y="4017328"/>
              <a:ext cx="1242060" cy="400110"/>
            </a:xfrm>
            <a:prstGeom prst="rect">
              <a:avLst/>
            </a:prstGeom>
            <a:noFill/>
          </p:spPr>
          <p:txBody>
            <a:bodyPr wrap="square" rtlCol="0">
              <a:spAutoFit/>
            </a:bodyPr>
            <a:lstStyle/>
            <a:p>
              <a:r>
                <a:rPr lang="fi-FI" sz="2000" b="1" dirty="0">
                  <a:effectLst>
                    <a:glow rad="139700">
                      <a:schemeClr val="bg1"/>
                    </a:glow>
                  </a:effectLst>
                </a:rPr>
                <a:t>Sebastian</a:t>
              </a:r>
              <a:endParaRPr lang="en-US" sz="2000" b="1" dirty="0">
                <a:effectLst>
                  <a:glow rad="139700">
                    <a:schemeClr val="bg1"/>
                  </a:glow>
                </a:effectLst>
              </a:endParaRPr>
            </a:p>
          </p:txBody>
        </p:sp>
        <p:sp>
          <p:nvSpPr>
            <p:cNvPr id="16" name="TextBox 15">
              <a:extLst>
                <a:ext uri="{FF2B5EF4-FFF2-40B4-BE49-F238E27FC236}">
                  <a16:creationId xmlns:a16="http://schemas.microsoft.com/office/drawing/2014/main" id="{A7CFB075-E8CF-9205-8957-6B40255FECE8}"/>
                </a:ext>
              </a:extLst>
            </p:cNvPr>
            <p:cNvSpPr txBox="1"/>
            <p:nvPr/>
          </p:nvSpPr>
          <p:spPr>
            <a:xfrm>
              <a:off x="2941321" y="4032747"/>
              <a:ext cx="858519" cy="400110"/>
            </a:xfrm>
            <a:prstGeom prst="rect">
              <a:avLst/>
            </a:prstGeom>
            <a:noFill/>
          </p:spPr>
          <p:txBody>
            <a:bodyPr wrap="square" rtlCol="0">
              <a:spAutoFit/>
            </a:bodyPr>
            <a:lstStyle/>
            <a:p>
              <a:pPr algn="ctr"/>
              <a:r>
                <a:rPr lang="fi-FI" sz="2000" b="1" dirty="0">
                  <a:effectLst>
                    <a:glow rad="152400">
                      <a:schemeClr val="bg1"/>
                    </a:glow>
                  </a:effectLst>
                </a:rPr>
                <a:t>Peter</a:t>
              </a:r>
              <a:endParaRPr lang="en-US" sz="2000" b="1" dirty="0">
                <a:effectLst>
                  <a:glow rad="152400">
                    <a:schemeClr val="bg1"/>
                  </a:glow>
                </a:effectLst>
              </a:endParaRPr>
            </a:p>
          </p:txBody>
        </p:sp>
        <p:sp>
          <p:nvSpPr>
            <p:cNvPr id="17" name="Thought Bubble: Cloud 16">
              <a:extLst>
                <a:ext uri="{FF2B5EF4-FFF2-40B4-BE49-F238E27FC236}">
                  <a16:creationId xmlns:a16="http://schemas.microsoft.com/office/drawing/2014/main" id="{D0A60D10-77BF-3F07-A51F-FE64EAEAE4E7}"/>
                </a:ext>
              </a:extLst>
            </p:cNvPr>
            <p:cNvSpPr/>
            <p:nvPr/>
          </p:nvSpPr>
          <p:spPr>
            <a:xfrm>
              <a:off x="3799840" y="3322002"/>
              <a:ext cx="1353820" cy="624840"/>
            </a:xfrm>
            <a:prstGeom prst="cloudCallout">
              <a:avLst>
                <a:gd name="adj1" fmla="val -70875"/>
                <a:gd name="adj2" fmla="val 33842"/>
              </a:avLst>
            </a:prstGeom>
            <a:solidFill>
              <a:schemeClr val="bg1"/>
            </a:solidFill>
            <a:ln w="12700">
              <a:solidFill>
                <a:schemeClr val="tx1"/>
              </a:solidFill>
            </a:ln>
            <a:effectLst>
              <a:glow rad="381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i-FI" sz="1200" b="1" dirty="0">
                  <a:solidFill>
                    <a:sysClr val="windowText" lastClr="000000"/>
                  </a:solidFill>
                </a:rPr>
                <a:t>I would </a:t>
              </a:r>
              <a:r>
                <a:rPr lang="fi-FI" sz="1200" b="1" i="1" dirty="0">
                  <a:solidFill>
                    <a:sysClr val="windowText" lastClr="000000"/>
                  </a:solidFill>
                </a:rPr>
                <a:t>not</a:t>
              </a:r>
              <a:r>
                <a:rPr lang="fi-FI" sz="1200" b="1" dirty="0">
                  <a:solidFill>
                    <a:sysClr val="windowText" lastClr="000000"/>
                  </a:solidFill>
                </a:rPr>
                <a:t> be </a:t>
              </a:r>
              <a:r>
                <a:rPr lang="fi-FI" sz="1200" b="1" u="sng" dirty="0">
                  <a:solidFill>
                    <a:sysClr val="windowText" lastClr="000000"/>
                  </a:solidFill>
                </a:rPr>
                <a:t>so</a:t>
              </a:r>
              <a:r>
                <a:rPr lang="fi-FI" sz="1200" b="1" dirty="0">
                  <a:solidFill>
                    <a:sysClr val="windowText" lastClr="000000"/>
                  </a:solidFill>
                </a:rPr>
                <a:t> sure :) </a:t>
              </a:r>
              <a:endParaRPr lang="en-US" sz="1200" b="1" dirty="0">
                <a:solidFill>
                  <a:sysClr val="windowText" lastClr="000000"/>
                </a:solidFill>
              </a:endParaRPr>
            </a:p>
          </p:txBody>
        </p:sp>
      </p:grpSp>
      <p:sp>
        <p:nvSpPr>
          <p:cNvPr id="21" name="TextBox 20">
            <a:extLst>
              <a:ext uri="{FF2B5EF4-FFF2-40B4-BE49-F238E27FC236}">
                <a16:creationId xmlns:a16="http://schemas.microsoft.com/office/drawing/2014/main" id="{757993DC-1615-6BA2-2539-7F8DDC572A54}"/>
              </a:ext>
            </a:extLst>
          </p:cNvPr>
          <p:cNvSpPr txBox="1"/>
          <p:nvPr/>
        </p:nvSpPr>
        <p:spPr>
          <a:xfrm rot="20253324">
            <a:off x="11193210" y="3279378"/>
            <a:ext cx="699844" cy="307777"/>
          </a:xfrm>
          <a:prstGeom prst="rect">
            <a:avLst/>
          </a:prstGeom>
          <a:noFill/>
        </p:spPr>
        <p:txBody>
          <a:bodyPr wrap="square" rtlCol="0">
            <a:spAutoFit/>
          </a:bodyPr>
          <a:lstStyle/>
          <a:p>
            <a:r>
              <a:rPr lang="fi-FI" sz="1400" dirty="0">
                <a:solidFill>
                  <a:schemeClr val="bg1"/>
                </a:solidFill>
              </a:rPr>
              <a:t>scratch</a:t>
            </a:r>
            <a:endParaRPr lang="en-US" sz="1400" dirty="0">
              <a:solidFill>
                <a:schemeClr val="bg1"/>
              </a:solidFill>
            </a:endParaRPr>
          </a:p>
        </p:txBody>
      </p:sp>
      <p:sp>
        <p:nvSpPr>
          <p:cNvPr id="22" name="TextBox 21">
            <a:extLst>
              <a:ext uri="{FF2B5EF4-FFF2-40B4-BE49-F238E27FC236}">
                <a16:creationId xmlns:a16="http://schemas.microsoft.com/office/drawing/2014/main" id="{0B66939B-3E52-2A02-3897-A7896D646A3F}"/>
              </a:ext>
            </a:extLst>
          </p:cNvPr>
          <p:cNvSpPr txBox="1"/>
          <p:nvPr/>
        </p:nvSpPr>
        <p:spPr>
          <a:xfrm rot="20253324">
            <a:off x="11193208" y="3443941"/>
            <a:ext cx="699844" cy="307777"/>
          </a:xfrm>
          <a:prstGeom prst="rect">
            <a:avLst/>
          </a:prstGeom>
          <a:noFill/>
        </p:spPr>
        <p:txBody>
          <a:bodyPr wrap="square" rtlCol="0">
            <a:spAutoFit/>
          </a:bodyPr>
          <a:lstStyle/>
          <a:p>
            <a:r>
              <a:rPr lang="fi-FI" sz="1400" dirty="0">
                <a:solidFill>
                  <a:schemeClr val="bg1"/>
                </a:solidFill>
              </a:rPr>
              <a:t>scratch</a:t>
            </a:r>
            <a:endParaRPr lang="en-US" sz="1400" dirty="0">
              <a:solidFill>
                <a:schemeClr val="bg1"/>
              </a:solidFill>
            </a:endParaRPr>
          </a:p>
        </p:txBody>
      </p:sp>
    </p:spTree>
    <p:extLst>
      <p:ext uri="{BB962C8B-B14F-4D97-AF65-F5344CB8AC3E}">
        <p14:creationId xmlns:p14="http://schemas.microsoft.com/office/powerpoint/2010/main" val="2585732339"/>
      </p:ext>
    </p:extLst>
  </p:cSld>
  <p:clrMapOvr>
    <a:masterClrMapping/>
  </p:clrMapOvr>
  <mc:AlternateContent xmlns:mc="http://schemas.openxmlformats.org/markup-compatibility/2006">
    <mc:Choice xmlns:p14="http://schemas.microsoft.com/office/powerpoint/2010/main" Requires="p14">
      <p:transition spd="slow" p14:dur="2000" advTm="8000">
        <p:fade/>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laying volleyball on a beach&#10;&#10;Description automatically generated">
            <a:extLst>
              <a:ext uri="{FF2B5EF4-FFF2-40B4-BE49-F238E27FC236}">
                <a16:creationId xmlns:a16="http://schemas.microsoft.com/office/drawing/2014/main" id="{27A46ED7-84E2-465A-C402-FE4C6BBC1390}"/>
              </a:ext>
            </a:extLst>
          </p:cNvPr>
          <p:cNvPicPr>
            <a:picLocks noChangeAspect="1"/>
          </p:cNvPicPr>
          <p:nvPr/>
        </p:nvPicPr>
        <p:blipFill rotWithShape="1">
          <a:blip r:embed="rId2">
            <a:extLst>
              <a:ext uri="{28A0092B-C50C-407E-A947-70E740481C1C}">
                <a14:useLocalDpi xmlns:a14="http://schemas.microsoft.com/office/drawing/2010/main" val="0"/>
              </a:ext>
            </a:extLst>
          </a:blip>
          <a:srcRect l="29123" t="42741" r="33385" b="3"/>
          <a:stretch/>
        </p:blipFill>
        <p:spPr>
          <a:xfrm>
            <a:off x="426286" y="2883877"/>
            <a:ext cx="3637761" cy="3819378"/>
          </a:xfrm>
          <a:prstGeom prst="rect">
            <a:avLst/>
          </a:prstGeom>
        </p:spPr>
      </p:pic>
      <p:pic>
        <p:nvPicPr>
          <p:cNvPr id="3" name="Picture 2" descr="A group of people playing volleyball on the beach&#10;&#10;Description automatically generated">
            <a:extLst>
              <a:ext uri="{FF2B5EF4-FFF2-40B4-BE49-F238E27FC236}">
                <a16:creationId xmlns:a16="http://schemas.microsoft.com/office/drawing/2014/main" id="{3DA720DC-D1A5-F1BF-8F9D-CEE48AE35E1D}"/>
              </a:ext>
            </a:extLst>
          </p:cNvPr>
          <p:cNvPicPr>
            <a:picLocks noChangeAspect="1"/>
          </p:cNvPicPr>
          <p:nvPr/>
        </p:nvPicPr>
        <p:blipFill rotWithShape="1">
          <a:blip r:embed="rId3">
            <a:extLst>
              <a:ext uri="{28A0092B-C50C-407E-A947-70E740481C1C}">
                <a14:useLocalDpi xmlns:a14="http://schemas.microsoft.com/office/drawing/2010/main" val="0"/>
              </a:ext>
            </a:extLst>
          </a:blip>
          <a:srcRect l="61630" t="30666" r="9185" b="10889"/>
          <a:stretch/>
        </p:blipFill>
        <p:spPr>
          <a:xfrm>
            <a:off x="4498431" y="2883877"/>
            <a:ext cx="2860903" cy="3819378"/>
          </a:xfrm>
          <a:prstGeom prst="rect">
            <a:avLst/>
          </a:prstGeom>
        </p:spPr>
      </p:pic>
      <p:pic>
        <p:nvPicPr>
          <p:cNvPr id="5" name="Picture 4" descr="A group of men playing volleyball&#10;&#10;Description automatically generated">
            <a:extLst>
              <a:ext uri="{FF2B5EF4-FFF2-40B4-BE49-F238E27FC236}">
                <a16:creationId xmlns:a16="http://schemas.microsoft.com/office/drawing/2014/main" id="{0DB85A38-3F52-04B7-D29E-66FA676D4ABE}"/>
              </a:ext>
            </a:extLst>
          </p:cNvPr>
          <p:cNvPicPr>
            <a:picLocks noChangeAspect="1"/>
          </p:cNvPicPr>
          <p:nvPr/>
        </p:nvPicPr>
        <p:blipFill rotWithShape="1">
          <a:blip r:embed="rId4">
            <a:extLst>
              <a:ext uri="{28A0092B-C50C-407E-A947-70E740481C1C}">
                <a14:useLocalDpi xmlns:a14="http://schemas.microsoft.com/office/drawing/2010/main" val="0"/>
              </a:ext>
            </a:extLst>
          </a:blip>
          <a:srcRect l="42747" t="26615" r="6422" b="-359"/>
          <a:stretch/>
        </p:blipFill>
        <p:spPr>
          <a:xfrm>
            <a:off x="7793717" y="2883877"/>
            <a:ext cx="3971633" cy="3841227"/>
          </a:xfrm>
          <a:prstGeom prst="rect">
            <a:avLst/>
          </a:prstGeom>
        </p:spPr>
      </p:pic>
      <p:pic>
        <p:nvPicPr>
          <p:cNvPr id="7" name="Picture 6" descr="A group of men playing volleyball&#10;&#10;Description automatically generated">
            <a:extLst>
              <a:ext uri="{FF2B5EF4-FFF2-40B4-BE49-F238E27FC236}">
                <a16:creationId xmlns:a16="http://schemas.microsoft.com/office/drawing/2014/main" id="{FA68FA87-87CD-7D05-6A40-1159357B69BE}"/>
              </a:ext>
            </a:extLst>
          </p:cNvPr>
          <p:cNvPicPr>
            <a:picLocks noChangeAspect="1"/>
          </p:cNvPicPr>
          <p:nvPr/>
        </p:nvPicPr>
        <p:blipFill rotWithShape="1">
          <a:blip r:embed="rId5">
            <a:extLst>
              <a:ext uri="{28A0092B-C50C-407E-A947-70E740481C1C}">
                <a14:useLocalDpi xmlns:a14="http://schemas.microsoft.com/office/drawing/2010/main" val="0"/>
              </a:ext>
            </a:extLst>
          </a:blip>
          <a:srcRect l="47630" t="26974" r="24560" b="2154"/>
          <a:stretch/>
        </p:blipFill>
        <p:spPr>
          <a:xfrm>
            <a:off x="3231418" y="154745"/>
            <a:ext cx="1532484" cy="2603535"/>
          </a:xfrm>
          <a:prstGeom prst="rect">
            <a:avLst/>
          </a:prstGeom>
          <a:ln w="76200">
            <a:noFill/>
          </a:ln>
        </p:spPr>
      </p:pic>
      <p:pic>
        <p:nvPicPr>
          <p:cNvPr id="9" name="Picture 8" descr="A person holding a basketball&#10;&#10;Description automatically generated">
            <a:extLst>
              <a:ext uri="{FF2B5EF4-FFF2-40B4-BE49-F238E27FC236}">
                <a16:creationId xmlns:a16="http://schemas.microsoft.com/office/drawing/2014/main" id="{091D1CBB-2D2D-7406-098D-DF677CB916D3}"/>
              </a:ext>
            </a:extLst>
          </p:cNvPr>
          <p:cNvPicPr>
            <a:picLocks noChangeAspect="1"/>
          </p:cNvPicPr>
          <p:nvPr/>
        </p:nvPicPr>
        <p:blipFill rotWithShape="1">
          <a:blip r:embed="rId6">
            <a:extLst>
              <a:ext uri="{28A0092B-C50C-407E-A947-70E740481C1C}">
                <a14:useLocalDpi xmlns:a14="http://schemas.microsoft.com/office/drawing/2010/main" val="0"/>
              </a:ext>
            </a:extLst>
          </a:blip>
          <a:srcRect l="44315" t="26461" r="13466"/>
          <a:stretch/>
        </p:blipFill>
        <p:spPr>
          <a:xfrm>
            <a:off x="426286" y="165232"/>
            <a:ext cx="2233061" cy="2593048"/>
          </a:xfrm>
          <a:prstGeom prst="rect">
            <a:avLst/>
          </a:prstGeom>
        </p:spPr>
      </p:pic>
      <p:pic>
        <p:nvPicPr>
          <p:cNvPr id="15" name="Picture 14" descr="A group of people standing on a basketball court&#10;&#10;Description automatically generated">
            <a:extLst>
              <a:ext uri="{FF2B5EF4-FFF2-40B4-BE49-F238E27FC236}">
                <a16:creationId xmlns:a16="http://schemas.microsoft.com/office/drawing/2014/main" id="{E772AF8B-C00B-C2B3-85FD-5E0A917BFD3A}"/>
              </a:ext>
            </a:extLst>
          </p:cNvPr>
          <p:cNvPicPr>
            <a:picLocks noChangeAspect="1"/>
          </p:cNvPicPr>
          <p:nvPr/>
        </p:nvPicPr>
        <p:blipFill rotWithShape="1">
          <a:blip r:embed="rId7">
            <a:extLst>
              <a:ext uri="{28A0092B-C50C-407E-A947-70E740481C1C}">
                <a14:useLocalDpi xmlns:a14="http://schemas.microsoft.com/office/drawing/2010/main" val="0"/>
              </a:ext>
            </a:extLst>
          </a:blip>
          <a:srcRect l="80218" t="36307" b="20000"/>
          <a:stretch/>
        </p:blipFill>
        <p:spPr>
          <a:xfrm>
            <a:off x="10004348" y="165232"/>
            <a:ext cx="1761002" cy="2593048"/>
          </a:xfrm>
          <a:prstGeom prst="rect">
            <a:avLst/>
          </a:prstGeom>
        </p:spPr>
      </p:pic>
      <p:grpSp>
        <p:nvGrpSpPr>
          <p:cNvPr id="19" name="Group 18">
            <a:extLst>
              <a:ext uri="{FF2B5EF4-FFF2-40B4-BE49-F238E27FC236}">
                <a16:creationId xmlns:a16="http://schemas.microsoft.com/office/drawing/2014/main" id="{FEC60ED3-C17F-3382-818A-2730C22C5C4A}"/>
              </a:ext>
            </a:extLst>
          </p:cNvPr>
          <p:cNvGrpSpPr/>
          <p:nvPr/>
        </p:nvGrpSpPr>
        <p:grpSpPr>
          <a:xfrm>
            <a:off x="7914935" y="3402615"/>
            <a:ext cx="2811680" cy="523220"/>
            <a:chOff x="7914935" y="3402615"/>
            <a:chExt cx="2811680" cy="523220"/>
          </a:xfrm>
        </p:grpSpPr>
        <p:sp>
          <p:nvSpPr>
            <p:cNvPr id="13" name="TextBox 12">
              <a:extLst>
                <a:ext uri="{FF2B5EF4-FFF2-40B4-BE49-F238E27FC236}">
                  <a16:creationId xmlns:a16="http://schemas.microsoft.com/office/drawing/2014/main" id="{70D643C5-F2A6-F58C-78B0-15CD10466E29}"/>
                </a:ext>
              </a:extLst>
            </p:cNvPr>
            <p:cNvSpPr txBox="1"/>
            <p:nvPr/>
          </p:nvSpPr>
          <p:spPr>
            <a:xfrm>
              <a:off x="7914935" y="3402615"/>
              <a:ext cx="2426577" cy="523220"/>
            </a:xfrm>
            <a:prstGeom prst="rect">
              <a:avLst/>
            </a:prstGeom>
            <a:noFill/>
          </p:spPr>
          <p:txBody>
            <a:bodyPr wrap="square">
              <a:spAutoFit/>
            </a:bodyPr>
            <a:lstStyle/>
            <a:p>
              <a:r>
                <a:rPr lang="fi-FI" sz="2800" b="1" dirty="0">
                  <a:effectLst>
                    <a:glow rad="88900">
                      <a:schemeClr val="bg1"/>
                    </a:glow>
                  </a:effectLst>
                  <a:cs typeface="Times New Roman" panose="02020603050405020304" pitchFamily="18" charset="0"/>
                </a:rPr>
                <a:t>Yes, here too</a:t>
              </a:r>
              <a:endParaRPr lang="en-US" sz="2800" b="1" dirty="0">
                <a:effectLst>
                  <a:glow rad="88900">
                    <a:schemeClr val="bg1"/>
                  </a:glow>
                </a:effectLst>
              </a:endParaRPr>
            </a:p>
          </p:txBody>
        </p:sp>
        <p:sp>
          <p:nvSpPr>
            <p:cNvPr id="17" name="TextBox 16">
              <a:extLst>
                <a:ext uri="{FF2B5EF4-FFF2-40B4-BE49-F238E27FC236}">
                  <a16:creationId xmlns:a16="http://schemas.microsoft.com/office/drawing/2014/main" id="{EC764969-24C5-C5D7-D82D-ACD3FBE7DC64}"/>
                </a:ext>
              </a:extLst>
            </p:cNvPr>
            <p:cNvSpPr txBox="1"/>
            <p:nvPr/>
          </p:nvSpPr>
          <p:spPr>
            <a:xfrm>
              <a:off x="10341512" y="3464170"/>
              <a:ext cx="385103" cy="461665"/>
            </a:xfrm>
            <a:prstGeom prst="rect">
              <a:avLst/>
            </a:prstGeom>
            <a:noFill/>
          </p:spPr>
          <p:txBody>
            <a:bodyPr wrap="square">
              <a:spAutoFit/>
            </a:bodyPr>
            <a:lstStyle/>
            <a:p>
              <a:r>
                <a:rPr lang="fi-FI" sz="2400" b="1" dirty="0">
                  <a:effectLst>
                    <a:glow rad="88900">
                      <a:schemeClr val="bg1"/>
                    </a:glow>
                  </a:effectLst>
                  <a:cs typeface="Times New Roman" panose="02020603050405020304" pitchFamily="18" charset="0"/>
                  <a:sym typeface="Wingdings" panose="05000000000000000000" pitchFamily="2" charset="2"/>
                </a:rPr>
                <a:t></a:t>
              </a:r>
              <a:endParaRPr lang="en-US" sz="2400" dirty="0"/>
            </a:p>
          </p:txBody>
        </p:sp>
      </p:grpSp>
      <p:pic>
        <p:nvPicPr>
          <p:cNvPr id="18" name="Picture 17" descr="A group of people playing volleyball in a pool&#10;&#10;Description automatically generated">
            <a:extLst>
              <a:ext uri="{FF2B5EF4-FFF2-40B4-BE49-F238E27FC236}">
                <a16:creationId xmlns:a16="http://schemas.microsoft.com/office/drawing/2014/main" id="{330C056E-A5A4-1C29-E544-CAA721456222}"/>
              </a:ext>
            </a:extLst>
          </p:cNvPr>
          <p:cNvPicPr>
            <a:picLocks noChangeAspect="1"/>
          </p:cNvPicPr>
          <p:nvPr/>
        </p:nvPicPr>
        <p:blipFill rotWithShape="1">
          <a:blip r:embed="rId8">
            <a:extLst>
              <a:ext uri="{28A0092B-C50C-407E-A947-70E740481C1C}">
                <a14:useLocalDpi xmlns:a14="http://schemas.microsoft.com/office/drawing/2010/main" val="0"/>
              </a:ext>
            </a:extLst>
          </a:blip>
          <a:srcRect l="43117" t="22154" r="40830" b="43282"/>
          <a:stretch/>
        </p:blipFill>
        <p:spPr>
          <a:xfrm>
            <a:off x="5335973" y="154745"/>
            <a:ext cx="1818734" cy="2610648"/>
          </a:xfrm>
          <a:prstGeom prst="rect">
            <a:avLst/>
          </a:prstGeom>
        </p:spPr>
      </p:pic>
      <p:pic>
        <p:nvPicPr>
          <p:cNvPr id="21" name="Picture 20" descr="A group of men playing football&#10;&#10;Description automatically generated">
            <a:extLst>
              <a:ext uri="{FF2B5EF4-FFF2-40B4-BE49-F238E27FC236}">
                <a16:creationId xmlns:a16="http://schemas.microsoft.com/office/drawing/2014/main" id="{7D9B33FC-987B-6AFD-8E92-91FF4285A745}"/>
              </a:ext>
            </a:extLst>
          </p:cNvPr>
          <p:cNvPicPr>
            <a:picLocks noChangeAspect="1"/>
          </p:cNvPicPr>
          <p:nvPr/>
        </p:nvPicPr>
        <p:blipFill rotWithShape="1">
          <a:blip r:embed="rId9">
            <a:extLst>
              <a:ext uri="{28A0092B-C50C-407E-A947-70E740481C1C}">
                <a14:useLocalDpi xmlns:a14="http://schemas.microsoft.com/office/drawing/2010/main" val="0"/>
              </a:ext>
            </a:extLst>
          </a:blip>
          <a:srcRect l="4639" t="22063" r="66590"/>
          <a:stretch/>
        </p:blipFill>
        <p:spPr>
          <a:xfrm>
            <a:off x="7726778" y="154140"/>
            <a:ext cx="1705501" cy="2603536"/>
          </a:xfrm>
          <a:prstGeom prst="rect">
            <a:avLst/>
          </a:prstGeom>
        </p:spPr>
      </p:pic>
      <p:sp>
        <p:nvSpPr>
          <p:cNvPr id="10" name="TextBox 9">
            <a:extLst>
              <a:ext uri="{FF2B5EF4-FFF2-40B4-BE49-F238E27FC236}">
                <a16:creationId xmlns:a16="http://schemas.microsoft.com/office/drawing/2014/main" id="{57F8CBF0-575B-AEE5-FD4E-ABA689A3573F}"/>
              </a:ext>
            </a:extLst>
          </p:cNvPr>
          <p:cNvSpPr txBox="1"/>
          <p:nvPr/>
        </p:nvSpPr>
        <p:spPr>
          <a:xfrm>
            <a:off x="5876264" y="1078903"/>
            <a:ext cx="5406527" cy="1569660"/>
          </a:xfrm>
          <a:prstGeom prst="rect">
            <a:avLst/>
          </a:prstGeom>
          <a:noFill/>
        </p:spPr>
        <p:txBody>
          <a:bodyPr wrap="square" rtlCol="0" anchor="ctr">
            <a:spAutoFit/>
          </a:bodyPr>
          <a:lstStyle/>
          <a:p>
            <a:pPr algn="ctr"/>
            <a:r>
              <a:rPr lang="fi-FI" sz="3200" dirty="0">
                <a:effectLst>
                  <a:glow rad="139700">
                    <a:schemeClr val="bg1"/>
                  </a:glow>
                </a:effectLst>
                <a:cs typeface="Times New Roman" panose="02020603050405020304" pitchFamily="18" charset="0"/>
              </a:rPr>
              <a:t>In or out of the meeting room, </a:t>
            </a:r>
          </a:p>
          <a:p>
            <a:pPr algn="ctr"/>
            <a:r>
              <a:rPr lang="fi-FI" sz="3200" b="1" dirty="0">
                <a:effectLst>
                  <a:glow rad="139700">
                    <a:schemeClr val="bg1"/>
                  </a:glow>
                </a:effectLst>
                <a:cs typeface="Times New Roman" panose="02020603050405020304" pitchFamily="18" charset="0"/>
              </a:rPr>
              <a:t>Peter had many moves, </a:t>
            </a:r>
          </a:p>
          <a:p>
            <a:pPr algn="ctr"/>
            <a:r>
              <a:rPr lang="fi-FI" sz="3200" b="1" dirty="0">
                <a:effectLst>
                  <a:glow rad="139700">
                    <a:schemeClr val="bg1"/>
                  </a:glow>
                </a:effectLst>
                <a:cs typeface="Times New Roman" panose="02020603050405020304" pitchFamily="18" charset="0"/>
              </a:rPr>
              <a:t>and was always playing ball.</a:t>
            </a:r>
            <a:endParaRPr lang="en-US" sz="3200" b="1" dirty="0">
              <a:effectLst>
                <a:glow rad="139700">
                  <a:schemeClr val="bg1"/>
                </a:glow>
              </a:effectLst>
              <a:cs typeface="Times New Roman" panose="02020603050405020304" pitchFamily="18" charset="0"/>
            </a:endParaRPr>
          </a:p>
        </p:txBody>
      </p:sp>
    </p:spTree>
    <p:extLst>
      <p:ext uri="{BB962C8B-B14F-4D97-AF65-F5344CB8AC3E}">
        <p14:creationId xmlns:p14="http://schemas.microsoft.com/office/powerpoint/2010/main" val="3467226715"/>
      </p:ext>
    </p:extLst>
  </p:cSld>
  <p:clrMapOvr>
    <a:masterClrMapping/>
  </p:clrMapOvr>
  <mc:AlternateContent xmlns:mc="http://schemas.openxmlformats.org/markup-compatibility/2006">
    <mc:Choice xmlns:p14="http://schemas.microsoft.com/office/powerpoint/2010/main" Requires="p14">
      <p:transition spd="slow" p14:dur="2000" advTm="15000">
        <p:fade/>
      </p:transition>
    </mc:Choice>
    <mc:Fallback>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par>
                                <p:cTn id="14" presetID="10" presetClass="entr" presetSubtype="0" fill="hold" nodeType="withEffect">
                                  <p:stCondLst>
                                    <p:cond delay="3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10" presetClass="entr" presetSubtype="0" fill="hold" nodeType="withEffect">
                                  <p:stCondLst>
                                    <p:cond delay="4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nodeType="withEffect">
                                  <p:stCondLst>
                                    <p:cond delay="5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par>
                                <p:cTn id="23" presetID="10" presetClass="entr" presetSubtype="0" fill="hold" nodeType="withEffect">
                                  <p:stCondLst>
                                    <p:cond delay="65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childTnLst>
                                </p:cTn>
                              </p:par>
                              <p:par>
                                <p:cTn id="26" presetID="10" presetClass="entr" presetSubtype="0" fill="hold" nodeType="withEffect">
                                  <p:stCondLst>
                                    <p:cond delay="6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childTnLst>
                          </p:cTn>
                        </p:par>
                        <p:par>
                          <p:cTn id="29" fill="hold">
                            <p:stCondLst>
                              <p:cond delay="8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par>
                          <p:cTn id="33" fill="hold">
                            <p:stCondLst>
                              <p:cond delay="10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1877</TotalTime>
  <Words>1767</Words>
  <Application>Microsoft Office PowerPoint</Application>
  <PresentationFormat>Widescreen</PresentationFormat>
  <Paragraphs>134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Vijaya</vt:lpstr>
      <vt:lpstr>Office Theme</vt:lpstr>
      <vt:lpstr>Remembering Peter</vt:lpstr>
      <vt:lpstr>Peter was truly loved and appreciated by all of us</vt:lpstr>
      <vt:lpstr>Peter was truly loved and appreciated by all of us</vt:lpstr>
      <vt:lpstr>In memory of Peter Hedman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everything, thank you Peter.   Rest In Peace </vt:lpstr>
    </vt:vector>
  </TitlesOfParts>
  <Company>MediaTek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MediaTek Inc.</dc:creator>
  <cp:lastModifiedBy>MediaTek Inc.</cp:lastModifiedBy>
  <cp:revision>40</cp:revision>
  <dcterms:created xsi:type="dcterms:W3CDTF">2024-09-23T11:33:28Z</dcterms:created>
  <dcterms:modified xsi:type="dcterms:W3CDTF">2024-09-24T19:12:31Z</dcterms:modified>
</cp:coreProperties>
</file>