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42"/>
  </p:notesMasterIdLst>
  <p:handoutMasterIdLst>
    <p:handoutMasterId r:id="rId43"/>
  </p:handoutMasterIdLst>
  <p:sldIdLst>
    <p:sldId id="341" r:id="rId5"/>
    <p:sldId id="419" r:id="rId6"/>
    <p:sldId id="420" r:id="rId7"/>
    <p:sldId id="421" r:id="rId8"/>
    <p:sldId id="422" r:id="rId9"/>
    <p:sldId id="423" r:id="rId10"/>
    <p:sldId id="377" r:id="rId11"/>
    <p:sldId id="448" r:id="rId12"/>
    <p:sldId id="372" r:id="rId13"/>
    <p:sldId id="387" r:id="rId14"/>
    <p:sldId id="371" r:id="rId15"/>
    <p:sldId id="454" r:id="rId16"/>
    <p:sldId id="466" r:id="rId17"/>
    <p:sldId id="461" r:id="rId18"/>
    <p:sldId id="465" r:id="rId19"/>
    <p:sldId id="467" r:id="rId20"/>
    <p:sldId id="469" r:id="rId21"/>
    <p:sldId id="468" r:id="rId22"/>
    <p:sldId id="472" r:id="rId23"/>
    <p:sldId id="470" r:id="rId24"/>
    <p:sldId id="471" r:id="rId25"/>
    <p:sldId id="365" r:id="rId26"/>
    <p:sldId id="406" r:id="rId27"/>
    <p:sldId id="442" r:id="rId28"/>
    <p:sldId id="439" r:id="rId29"/>
    <p:sldId id="455" r:id="rId30"/>
    <p:sldId id="440" r:id="rId31"/>
    <p:sldId id="416" r:id="rId32"/>
    <p:sldId id="414" r:id="rId33"/>
    <p:sldId id="412" r:id="rId34"/>
    <p:sldId id="431" r:id="rId35"/>
    <p:sldId id="434" r:id="rId36"/>
    <p:sldId id="446" r:id="rId37"/>
    <p:sldId id="430" r:id="rId38"/>
    <p:sldId id="428" r:id="rId39"/>
    <p:sldId id="429" r:id="rId40"/>
    <p:sldId id="464" r:id="rId4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1" autoAdjust="0"/>
    <p:restoredTop sz="86481" autoAdjust="0"/>
  </p:normalViewPr>
  <p:slideViewPr>
    <p:cSldViewPr snapToGrid="0">
      <p:cViewPr varScale="1">
        <p:scale>
          <a:sx n="62" d="100"/>
          <a:sy n="62" d="100"/>
        </p:scale>
        <p:origin x="180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87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05726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25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641277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26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805728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29512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SA#89e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E-Meeting– 15 - 21 September 2020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SP-200858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ct/TSG_CT/TSGC_89e/Docs/CP-202244.zip" TargetMode="External"/><Relationship Id="rId3" Type="http://schemas.openxmlformats.org/officeDocument/2006/relationships/hyperlink" Target="http://www.3gpp.org/ftp/tsg_ct/TSG_CT/TSGC_89e/Docs/CP-202190.zip" TargetMode="External"/><Relationship Id="rId7" Type="http://schemas.openxmlformats.org/officeDocument/2006/relationships/hyperlink" Target="http://www.3gpp.org/ftp/tsg_ct/TSG_CT/TSGC_89e/Docs/CP-202243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ct/TSG_CT/TSGC_89e/Docs/CP-202242.zip" TargetMode="External"/><Relationship Id="rId5" Type="http://schemas.openxmlformats.org/officeDocument/2006/relationships/hyperlink" Target="http://www.3gpp.org/ftp/tsg_ct/TSG_CT/TSGC_89e/Docs/CP-202241.zip" TargetMode="External"/><Relationship Id="rId4" Type="http://schemas.openxmlformats.org/officeDocument/2006/relationships/hyperlink" Target="http://www.3gpp.org/ftp/tsg_ct/TSG_CT/TSGC_89e/Docs/CP-202195.zip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89e/Docs/CP-202251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3gpp.org/ftp/tsg_ct/TSG_CT/TSGC_89e/Docs/CP-202256.zip" TargetMode="External"/><Relationship Id="rId4" Type="http://schemas.openxmlformats.org/officeDocument/2006/relationships/hyperlink" Target="http://www.3gpp.org/ftp/tsg_ct/TSG_CT/TSGC_89e/Docs/CP-202254.zip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89e/Docs/CP-202193.zip" TargetMode="External"/><Relationship Id="rId2" Type="http://schemas.openxmlformats.org/officeDocument/2006/relationships/hyperlink" Target="http://www.3gpp.org/ftp/tsg_ct/TSG_CT/TSGC_89e/Docs/CP-202186.zip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CT Status Report </a:t>
            </a:r>
            <a:br>
              <a:rPr lang="en-US" altLang="en-US" dirty="0"/>
            </a:br>
            <a:r>
              <a:rPr lang="en-US" altLang="en-US" dirty="0"/>
              <a:t>to TSG SA#89e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Mr Lionel </a:t>
            </a:r>
            <a:r>
              <a:rPr lang="en-GB" altLang="en-US" dirty="0" err="1"/>
              <a:t>Morand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 Chairman, Orange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CRs (Category F)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are </a:t>
            </a:r>
            <a:r>
              <a:rPr lang="en-US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less than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in last plenary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82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(148 at CT#88e)</a:t>
            </a: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0" indent="0">
              <a:buNone/>
            </a:pP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9986213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Rel-16 CRs (Category </a:t>
            </a:r>
            <a:r>
              <a:rPr lang="en-US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B/C/F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)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are less than in last plenary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544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(1519)</a:t>
            </a: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Rel-17 CRs (Category </a:t>
            </a:r>
            <a:r>
              <a:rPr lang="en-US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B/C/F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)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132</a:t>
            </a: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en-US" dirty="0">
                <a:latin typeface="Arial "/>
              </a:rPr>
              <a:t>Approved New SID/WID</a:t>
            </a:r>
          </a:p>
          <a:p>
            <a:pPr lvl="1"/>
            <a:r>
              <a:rPr lang="en-US" dirty="0">
                <a:latin typeface="Arial "/>
              </a:rPr>
              <a:t>9 new SID and 11 new WIDs (see Annex)</a:t>
            </a:r>
          </a:p>
          <a:p>
            <a:r>
              <a:rPr lang="en-US" dirty="0">
                <a:latin typeface="Arial "/>
              </a:rPr>
              <a:t>New Specification numbers allocated</a:t>
            </a:r>
          </a:p>
          <a:p>
            <a:pPr lvl="1"/>
            <a:r>
              <a:rPr lang="en-US" dirty="0">
                <a:latin typeface="Arial "/>
              </a:rPr>
              <a:t>4</a:t>
            </a:r>
          </a:p>
          <a:p>
            <a:r>
              <a:rPr lang="en-US" dirty="0">
                <a:latin typeface="Arial "/>
              </a:rPr>
              <a:t>New TS/TR presented for information/approval</a:t>
            </a:r>
          </a:p>
          <a:p>
            <a:pPr lvl="1"/>
            <a:r>
              <a:rPr lang="en-US" dirty="0">
                <a:latin typeface="Arial "/>
              </a:rPr>
              <a:t>0 TSs sent for information, </a:t>
            </a:r>
          </a:p>
          <a:p>
            <a:pPr lvl="1"/>
            <a:r>
              <a:rPr lang="en-US" dirty="0">
                <a:latin typeface="Arial "/>
              </a:rPr>
              <a:t>0 TRs sent for approval </a:t>
            </a:r>
          </a:p>
          <a:p>
            <a:pPr lvl="1"/>
            <a:r>
              <a:rPr lang="en-US" dirty="0">
                <a:latin typeface="Arial "/>
              </a:rPr>
              <a:t>0 TSs sent for approval (see Annex)</a:t>
            </a:r>
          </a:p>
          <a:p>
            <a:pPr lvl="1"/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515534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 smtClean="0"/>
              <a:t>For Information to 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5889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E-meetings in 1H </a:t>
            </a:r>
            <a:r>
              <a:rPr lang="fr-FR" dirty="0" smtClean="0"/>
              <a:t>2021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 smtClean="0"/>
              <a:t>Based</a:t>
            </a:r>
            <a:r>
              <a:rPr lang="fr-FR" dirty="0" smtClean="0"/>
              <a:t> </a:t>
            </a:r>
            <a:r>
              <a:rPr lang="fr-FR" dirty="0"/>
              <a:t>on the </a:t>
            </a:r>
            <a:r>
              <a:rPr lang="fr-FR" dirty="0" err="1"/>
              <a:t>current</a:t>
            </a:r>
            <a:r>
              <a:rPr lang="fr-FR" dirty="0"/>
              <a:t> situation, </a:t>
            </a:r>
            <a:r>
              <a:rPr lang="fr-FR" dirty="0" err="1"/>
              <a:t>it</a:t>
            </a:r>
            <a:r>
              <a:rPr lang="fr-FR" dirty="0"/>
              <a:t> </a:t>
            </a:r>
            <a:r>
              <a:rPr lang="fr-FR" dirty="0" err="1"/>
              <a:t>is</a:t>
            </a:r>
            <a:r>
              <a:rPr lang="fr-FR" dirty="0"/>
              <a:t> </a:t>
            </a:r>
            <a:r>
              <a:rPr lang="fr-FR" dirty="0" err="1"/>
              <a:t>assumed</a:t>
            </a:r>
            <a:r>
              <a:rPr lang="fr-FR" dirty="0"/>
              <a:t> </a:t>
            </a:r>
            <a:r>
              <a:rPr lang="fr-FR" dirty="0" err="1"/>
              <a:t>that</a:t>
            </a:r>
            <a:r>
              <a:rPr lang="fr-FR" dirty="0"/>
              <a:t> meetings in 1H/2021 </a:t>
            </a:r>
            <a:r>
              <a:rPr lang="fr-FR" dirty="0" err="1"/>
              <a:t>will</a:t>
            </a:r>
            <a:r>
              <a:rPr lang="fr-FR" dirty="0"/>
              <a:t> </a:t>
            </a:r>
            <a:r>
              <a:rPr lang="fr-FR" dirty="0" err="1"/>
              <a:t>be</a:t>
            </a:r>
            <a:r>
              <a:rPr lang="fr-FR" dirty="0"/>
              <a:t> in </a:t>
            </a:r>
            <a:r>
              <a:rPr lang="fr-FR" dirty="0" err="1"/>
              <a:t>electronic</a:t>
            </a:r>
            <a:r>
              <a:rPr lang="fr-FR" dirty="0"/>
              <a:t> format</a:t>
            </a:r>
          </a:p>
          <a:p>
            <a:r>
              <a:rPr lang="fr-FR" dirty="0"/>
              <a:t>TSG </a:t>
            </a:r>
            <a:r>
              <a:rPr lang="fr-FR" dirty="0" err="1"/>
              <a:t>plenary</a:t>
            </a:r>
            <a:r>
              <a:rPr lang="fr-FR" dirty="0"/>
              <a:t> dates are </a:t>
            </a:r>
            <a:r>
              <a:rPr lang="fr-FR" dirty="0" err="1"/>
              <a:t>confirmed</a:t>
            </a:r>
            <a:r>
              <a:rPr lang="fr-FR" dirty="0"/>
              <a:t> and </a:t>
            </a:r>
            <a:r>
              <a:rPr lang="fr-FR" dirty="0" err="1"/>
              <a:t>will</a:t>
            </a:r>
            <a:r>
              <a:rPr lang="fr-FR" dirty="0"/>
              <a:t> not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changed</a:t>
            </a:r>
            <a:endParaRPr lang="fr-FR" dirty="0"/>
          </a:p>
          <a:p>
            <a:r>
              <a:rPr lang="fr-FR" dirty="0" smtClean="0"/>
              <a:t>WG meetings </a:t>
            </a:r>
            <a:r>
              <a:rPr lang="fr-FR" dirty="0" err="1" smtClean="0"/>
              <a:t>scheduled</a:t>
            </a:r>
            <a:r>
              <a:rPr lang="fr-FR" dirty="0" smtClean="0"/>
              <a:t> </a:t>
            </a:r>
            <a:r>
              <a:rPr lang="fr-FR" dirty="0" err="1" smtClean="0"/>
              <a:t>taking</a:t>
            </a:r>
            <a:r>
              <a:rPr lang="fr-FR" dirty="0" smtClean="0"/>
              <a:t> </a:t>
            </a:r>
            <a:r>
              <a:rPr lang="fr-FR" dirty="0" err="1" smtClean="0"/>
              <a:t>into</a:t>
            </a:r>
            <a:r>
              <a:rPr lang="fr-FR" dirty="0" smtClean="0"/>
              <a:t> </a:t>
            </a:r>
            <a:r>
              <a:rPr lang="fr-FR" dirty="0" err="1" smtClean="0"/>
              <a:t>account</a:t>
            </a:r>
            <a:r>
              <a:rPr lang="fr-FR" dirty="0" smtClean="0"/>
              <a:t> the </a:t>
            </a:r>
            <a:r>
              <a:rPr lang="fr-FR" dirty="0" err="1"/>
              <a:t>plenary</a:t>
            </a:r>
            <a:r>
              <a:rPr lang="fr-FR" dirty="0"/>
              <a:t> </a:t>
            </a:r>
            <a:r>
              <a:rPr lang="fr-FR" dirty="0" smtClean="0"/>
              <a:t>dates</a:t>
            </a:r>
            <a:endParaRPr lang="fr-FR" dirty="0"/>
          </a:p>
          <a:p>
            <a:r>
              <a:rPr lang="fr-FR" dirty="0"/>
              <a:t>If </a:t>
            </a:r>
            <a:r>
              <a:rPr lang="fr-FR" dirty="0" err="1"/>
              <a:t>it</a:t>
            </a:r>
            <a:r>
              <a:rPr lang="fr-FR" dirty="0"/>
              <a:t> </a:t>
            </a:r>
            <a:r>
              <a:rPr lang="fr-FR" dirty="0" err="1"/>
              <a:t>appears</a:t>
            </a:r>
            <a:r>
              <a:rPr lang="fr-FR" dirty="0"/>
              <a:t> </a:t>
            </a:r>
            <a:r>
              <a:rPr lang="fr-FR" dirty="0" err="1"/>
              <a:t>that</a:t>
            </a:r>
            <a:r>
              <a:rPr lang="fr-FR" dirty="0"/>
              <a:t> F2F meetings for one group or all the </a:t>
            </a:r>
            <a:r>
              <a:rPr lang="fr-FR" dirty="0" err="1"/>
              <a:t>WGs</a:t>
            </a:r>
            <a:r>
              <a:rPr lang="fr-FR" dirty="0"/>
              <a:t> </a:t>
            </a:r>
            <a:r>
              <a:rPr lang="fr-FR" dirty="0" err="1"/>
              <a:t>can</a:t>
            </a:r>
            <a:r>
              <a:rPr lang="fr-FR" dirty="0"/>
              <a:t>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safely</a:t>
            </a:r>
            <a:r>
              <a:rPr lang="fr-FR" dirty="0"/>
              <a:t> </a:t>
            </a:r>
            <a:r>
              <a:rPr lang="fr-FR" dirty="0" err="1"/>
              <a:t>resumed</a:t>
            </a:r>
            <a:r>
              <a:rPr lang="fr-FR" dirty="0"/>
              <a:t> in the </a:t>
            </a:r>
            <a:r>
              <a:rPr lang="fr-FR" dirty="0" err="1"/>
              <a:t>upcoming</a:t>
            </a:r>
            <a:r>
              <a:rPr lang="fr-FR" dirty="0"/>
              <a:t> </a:t>
            </a:r>
            <a:r>
              <a:rPr lang="fr-FR" dirty="0" err="1"/>
              <a:t>months</a:t>
            </a:r>
            <a:r>
              <a:rPr lang="fr-FR" dirty="0"/>
              <a:t>, e-meetings </a:t>
            </a:r>
            <a:r>
              <a:rPr lang="fr-FR" dirty="0" err="1"/>
              <a:t>will</a:t>
            </a:r>
            <a:r>
              <a:rPr lang="fr-FR" dirty="0"/>
              <a:t>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converted</a:t>
            </a:r>
            <a:r>
              <a:rPr lang="fr-FR" dirty="0"/>
              <a:t> to F2F meetings </a:t>
            </a:r>
            <a:r>
              <a:rPr lang="fr-FR" dirty="0" err="1"/>
              <a:t>when</a:t>
            </a:r>
            <a:r>
              <a:rPr lang="fr-FR" dirty="0"/>
              <a:t> </a:t>
            </a:r>
            <a:r>
              <a:rPr lang="fr-FR" dirty="0" err="1"/>
              <a:t>feasible</a:t>
            </a:r>
            <a:r>
              <a:rPr lang="fr-FR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1455751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Rel-17 </a:t>
            </a:r>
            <a:r>
              <a:rPr lang="fr-FR" dirty="0" err="1" smtClean="0"/>
              <a:t>timeline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SA#89 </a:t>
            </a:r>
            <a:r>
              <a:rPr lang="fr-FR" dirty="0" err="1"/>
              <a:t>may</a:t>
            </a:r>
            <a:r>
              <a:rPr lang="fr-FR" dirty="0"/>
              <a:t> </a:t>
            </a:r>
            <a:r>
              <a:rPr lang="fr-FR" dirty="0" err="1"/>
              <a:t>decide</a:t>
            </a:r>
            <a:r>
              <a:rPr lang="fr-FR" dirty="0"/>
              <a:t> to shift stage 2 </a:t>
            </a:r>
            <a:r>
              <a:rPr lang="fr-FR" dirty="0" err="1"/>
              <a:t>completion</a:t>
            </a:r>
            <a:r>
              <a:rPr lang="fr-FR" dirty="0"/>
              <a:t> date to SA#91</a:t>
            </a:r>
          </a:p>
          <a:p>
            <a:pPr lvl="1"/>
            <a:r>
              <a:rPr lang="fr-FR" dirty="0" err="1"/>
              <a:t>Could</a:t>
            </a:r>
            <a:r>
              <a:rPr lang="fr-FR" dirty="0"/>
              <a:t> </a:t>
            </a:r>
            <a:r>
              <a:rPr lang="fr-FR" dirty="0" err="1"/>
              <a:t>be</a:t>
            </a:r>
            <a:r>
              <a:rPr lang="fr-FR" dirty="0"/>
              <a:t> 3-month </a:t>
            </a:r>
            <a:r>
              <a:rPr lang="fr-FR" dirty="0" err="1"/>
              <a:t>delay</a:t>
            </a:r>
            <a:endParaRPr lang="fr-FR" dirty="0"/>
          </a:p>
          <a:p>
            <a:r>
              <a:rPr lang="fr-FR" dirty="0"/>
              <a:t>CT </a:t>
            </a:r>
            <a:r>
              <a:rPr lang="fr-FR" dirty="0" err="1"/>
              <a:t>will</a:t>
            </a:r>
            <a:r>
              <a:rPr lang="fr-FR" dirty="0"/>
              <a:t> check the SA#89 final output and </a:t>
            </a:r>
            <a:r>
              <a:rPr lang="fr-FR" dirty="0" err="1"/>
              <a:t>decide</a:t>
            </a:r>
            <a:r>
              <a:rPr lang="fr-FR" dirty="0"/>
              <a:t> on:</a:t>
            </a:r>
          </a:p>
          <a:p>
            <a:pPr lvl="1"/>
            <a:r>
              <a:rPr lang="fr-FR" dirty="0"/>
              <a:t>Stage 3 </a:t>
            </a:r>
            <a:r>
              <a:rPr lang="fr-FR" dirty="0" err="1"/>
              <a:t>freeze</a:t>
            </a:r>
            <a:r>
              <a:rPr lang="fr-FR" dirty="0"/>
              <a:t> date: Stage 2 </a:t>
            </a:r>
            <a:r>
              <a:rPr lang="fr-FR" dirty="0" err="1"/>
              <a:t>freeze</a:t>
            </a:r>
            <a:r>
              <a:rPr lang="fr-FR" dirty="0"/>
              <a:t> date + 9 </a:t>
            </a:r>
            <a:r>
              <a:rPr lang="fr-FR" dirty="0" err="1"/>
              <a:t>months</a:t>
            </a:r>
            <a:r>
              <a:rPr lang="fr-FR" dirty="0"/>
              <a:t>?</a:t>
            </a:r>
          </a:p>
          <a:p>
            <a:pPr lvl="1"/>
            <a:r>
              <a:rPr lang="fr-FR" dirty="0" err="1"/>
              <a:t>OpenAPI</a:t>
            </a:r>
            <a:r>
              <a:rPr lang="fr-FR" dirty="0"/>
              <a:t> </a:t>
            </a:r>
            <a:r>
              <a:rPr lang="fr-FR" dirty="0" err="1"/>
              <a:t>freeze</a:t>
            </a:r>
            <a:r>
              <a:rPr lang="fr-FR" dirty="0"/>
              <a:t> date: Stage 3 </a:t>
            </a:r>
            <a:r>
              <a:rPr lang="fr-FR" dirty="0" err="1"/>
              <a:t>freeze</a:t>
            </a:r>
            <a:r>
              <a:rPr lang="fr-FR" dirty="0"/>
              <a:t> date + 3 </a:t>
            </a:r>
            <a:r>
              <a:rPr lang="fr-FR" dirty="0" err="1"/>
              <a:t>months</a:t>
            </a:r>
            <a:r>
              <a:rPr lang="fr-FR" dirty="0"/>
              <a:t>?</a:t>
            </a:r>
          </a:p>
          <a:p>
            <a:r>
              <a:rPr lang="fr-FR" dirty="0"/>
              <a:t>The final </a:t>
            </a:r>
            <a:r>
              <a:rPr lang="fr-FR" dirty="0" err="1"/>
              <a:t>decision</a:t>
            </a:r>
            <a:r>
              <a:rPr lang="fr-FR" dirty="0"/>
              <a:t> </a:t>
            </a:r>
            <a:r>
              <a:rPr lang="fr-FR" dirty="0" smtClean="0"/>
              <a:t>for CT </a:t>
            </a:r>
            <a:r>
              <a:rPr lang="fr-FR" dirty="0" err="1" smtClean="0"/>
              <a:t>will</a:t>
            </a:r>
            <a:r>
              <a:rPr lang="fr-FR" dirty="0" smtClean="0"/>
              <a:t>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taken</a:t>
            </a:r>
            <a:r>
              <a:rPr lang="fr-FR" dirty="0"/>
              <a:t> in </a:t>
            </a:r>
            <a:r>
              <a:rPr lang="fr-FR" dirty="0" err="1" smtClean="0"/>
              <a:t>December</a:t>
            </a:r>
            <a:endParaRPr lang="fr-FR" dirty="0" smtClean="0"/>
          </a:p>
          <a:p>
            <a:endParaRPr lang="fr-FR" dirty="0" smtClean="0"/>
          </a:p>
          <a:p>
            <a:r>
              <a:rPr lang="fr-FR" dirty="0" err="1" smtClean="0"/>
              <a:t>Any</a:t>
            </a:r>
            <a:r>
              <a:rPr lang="fr-FR" dirty="0" smtClean="0"/>
              <a:t> </a:t>
            </a:r>
            <a:r>
              <a:rPr lang="fr-FR" dirty="0" err="1"/>
              <a:t>decision</a:t>
            </a:r>
            <a:r>
              <a:rPr lang="fr-FR" dirty="0"/>
              <a:t> on the stage 2 </a:t>
            </a:r>
            <a:r>
              <a:rPr lang="fr-FR" dirty="0" err="1"/>
              <a:t>freeze</a:t>
            </a:r>
            <a:r>
              <a:rPr lang="fr-FR" dirty="0"/>
              <a:t> date </a:t>
            </a:r>
            <a:r>
              <a:rPr lang="fr-FR" dirty="0" err="1" smtClean="0"/>
              <a:t>should</a:t>
            </a:r>
            <a:r>
              <a:rPr lang="fr-FR" dirty="0" smtClean="0"/>
              <a:t>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considered</a:t>
            </a:r>
            <a:r>
              <a:rPr lang="fr-FR" dirty="0"/>
              <a:t> as </a:t>
            </a:r>
            <a:r>
              <a:rPr lang="fr-FR" dirty="0" err="1"/>
              <a:t>firm</a:t>
            </a:r>
            <a:r>
              <a:rPr lang="fr-FR" dirty="0"/>
              <a:t> and </a:t>
            </a:r>
            <a:r>
              <a:rPr lang="fr-FR" dirty="0" err="1"/>
              <a:t>definitive</a:t>
            </a:r>
            <a:r>
              <a:rPr lang="fr-FR" dirty="0"/>
              <a:t> </a:t>
            </a:r>
          </a:p>
          <a:p>
            <a:pPr lvl="1"/>
            <a:r>
              <a:rPr lang="fr-FR" dirty="0" smtClean="0"/>
              <a:t>A </a:t>
            </a:r>
            <a:r>
              <a:rPr lang="fr-FR" dirty="0" err="1"/>
              <a:t>moving</a:t>
            </a:r>
            <a:r>
              <a:rPr lang="fr-FR" dirty="0"/>
              <a:t> </a:t>
            </a:r>
            <a:r>
              <a:rPr lang="fr-FR" dirty="0" err="1"/>
              <a:t>target</a:t>
            </a:r>
            <a:r>
              <a:rPr lang="fr-FR" dirty="0"/>
              <a:t> </a:t>
            </a:r>
            <a:r>
              <a:rPr lang="fr-FR" dirty="0" err="1"/>
              <a:t>makes</a:t>
            </a:r>
            <a:r>
              <a:rPr lang="fr-FR" dirty="0"/>
              <a:t> </a:t>
            </a:r>
            <a:r>
              <a:rPr lang="fr-FR" dirty="0" err="1"/>
              <a:t>difficult</a:t>
            </a:r>
            <a:r>
              <a:rPr lang="fr-FR" dirty="0"/>
              <a:t> </a:t>
            </a:r>
            <a:r>
              <a:rPr lang="fr-FR" dirty="0" smtClean="0"/>
              <a:t>to </a:t>
            </a:r>
            <a:r>
              <a:rPr lang="fr-FR" dirty="0" err="1" smtClean="0"/>
              <a:t>correctly</a:t>
            </a:r>
            <a:r>
              <a:rPr lang="fr-FR" dirty="0" smtClean="0"/>
              <a:t> </a:t>
            </a:r>
            <a:r>
              <a:rPr lang="fr-FR" dirty="0"/>
              <a:t>plan the stage 3 </a:t>
            </a:r>
            <a:r>
              <a:rPr lang="fr-FR" dirty="0" err="1"/>
              <a:t>work</a:t>
            </a:r>
            <a:endParaRPr lang="fr-FR" dirty="0"/>
          </a:p>
          <a:p>
            <a:pPr lvl="1"/>
            <a:endParaRPr lang="fr-FR" dirty="0" smtClean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46934505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Resuming</a:t>
            </a:r>
            <a:r>
              <a:rPr lang="fr-FR" dirty="0" smtClean="0"/>
              <a:t> the </a:t>
            </a:r>
            <a:r>
              <a:rPr lang="fr-FR" dirty="0" err="1" smtClean="0"/>
              <a:t>ToR</a:t>
            </a:r>
            <a:r>
              <a:rPr lang="fr-FR" dirty="0" smtClean="0"/>
              <a:t> Update </a:t>
            </a:r>
            <a:r>
              <a:rPr lang="fr-FR" dirty="0" err="1" smtClean="0"/>
              <a:t>process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Work on a common description form for all working </a:t>
            </a:r>
            <a:r>
              <a:rPr lang="en-US" dirty="0" smtClean="0"/>
              <a:t>groups	</a:t>
            </a:r>
            <a:endParaRPr lang="en-US" dirty="0"/>
          </a:p>
          <a:p>
            <a:r>
              <a:rPr lang="en-US" dirty="0"/>
              <a:t>Work on a common style for all working groups (Template)</a:t>
            </a:r>
          </a:p>
          <a:p>
            <a:r>
              <a:rPr lang="en-US" dirty="0"/>
              <a:t>Present draft version to the WG</a:t>
            </a:r>
          </a:p>
          <a:p>
            <a:r>
              <a:rPr lang="en-US" dirty="0"/>
              <a:t>Target for completion: </a:t>
            </a:r>
            <a:r>
              <a:rPr lang="en-US" dirty="0" smtClean="0"/>
              <a:t>TSG#90</a:t>
            </a:r>
            <a:endParaRPr lang="en-US" dirty="0"/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19196509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 smtClean="0"/>
              <a:t>For Action to 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37463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Handling of TEI17-x WI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TEI17-X </a:t>
            </a:r>
            <a:r>
              <a:rPr lang="fr-FR" dirty="0" err="1"/>
              <a:t>created</a:t>
            </a:r>
            <a:r>
              <a:rPr lang="fr-FR" dirty="0"/>
              <a:t> in SA2 </a:t>
            </a:r>
            <a:r>
              <a:rPr lang="fr-FR" dirty="0" smtClean="0"/>
              <a:t>have to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treated</a:t>
            </a:r>
            <a:r>
              <a:rPr lang="fr-FR" dirty="0"/>
              <a:t> as normal WI in CT</a:t>
            </a:r>
          </a:p>
          <a:p>
            <a:r>
              <a:rPr lang="fr-FR" dirty="0"/>
              <a:t>If stage 3 </a:t>
            </a:r>
            <a:r>
              <a:rPr lang="fr-FR" dirty="0" err="1"/>
              <a:t>work</a:t>
            </a:r>
            <a:r>
              <a:rPr lang="fr-FR" dirty="0"/>
              <a:t> </a:t>
            </a:r>
            <a:r>
              <a:rPr lang="fr-FR" dirty="0" err="1"/>
              <a:t>needed</a:t>
            </a:r>
            <a:r>
              <a:rPr lang="fr-FR" dirty="0"/>
              <a:t>, a </a:t>
            </a:r>
            <a:r>
              <a:rPr lang="fr-FR" dirty="0" err="1"/>
              <a:t>corresponding</a:t>
            </a:r>
            <a:r>
              <a:rPr lang="fr-FR" dirty="0"/>
              <a:t> WI </a:t>
            </a:r>
            <a:r>
              <a:rPr lang="fr-FR" dirty="0" err="1"/>
              <a:t>will</a:t>
            </a:r>
            <a:r>
              <a:rPr lang="fr-FR" dirty="0"/>
              <a:t>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created</a:t>
            </a:r>
            <a:r>
              <a:rPr lang="fr-FR" dirty="0"/>
              <a:t> in CT</a:t>
            </a:r>
          </a:p>
          <a:p>
            <a:pPr lvl="1"/>
            <a:r>
              <a:rPr lang="fr-FR" dirty="0" err="1"/>
              <a:t>Reusing</a:t>
            </a:r>
            <a:r>
              <a:rPr lang="fr-FR" dirty="0"/>
              <a:t> the </a:t>
            </a:r>
            <a:r>
              <a:rPr lang="fr-FR" dirty="0" err="1"/>
              <a:t>same</a:t>
            </a:r>
            <a:r>
              <a:rPr lang="fr-FR" dirty="0"/>
              <a:t> WI code </a:t>
            </a:r>
            <a:r>
              <a:rPr lang="fr-FR" dirty="0" err="1"/>
              <a:t>would</a:t>
            </a:r>
            <a:r>
              <a:rPr lang="fr-FR" dirty="0"/>
              <a:t> </a:t>
            </a:r>
            <a:r>
              <a:rPr lang="fr-FR" dirty="0" err="1"/>
              <a:t>ease</a:t>
            </a:r>
            <a:r>
              <a:rPr lang="fr-FR" dirty="0"/>
              <a:t> the </a:t>
            </a:r>
            <a:r>
              <a:rPr lang="fr-FR" dirty="0" err="1"/>
              <a:t>tracking</a:t>
            </a:r>
            <a:r>
              <a:rPr lang="fr-FR" dirty="0"/>
              <a:t> of the all the </a:t>
            </a:r>
            <a:r>
              <a:rPr lang="fr-FR" dirty="0" err="1"/>
              <a:t>CRs</a:t>
            </a:r>
            <a:r>
              <a:rPr lang="fr-FR" dirty="0"/>
              <a:t> </a:t>
            </a:r>
            <a:r>
              <a:rPr lang="fr-FR" dirty="0" err="1"/>
              <a:t>agreed</a:t>
            </a:r>
            <a:r>
              <a:rPr lang="fr-FR" dirty="0"/>
              <a:t> </a:t>
            </a:r>
          </a:p>
          <a:p>
            <a:r>
              <a:rPr lang="fr-FR" dirty="0" err="1" smtClean="0"/>
              <a:t>However</a:t>
            </a:r>
            <a:r>
              <a:rPr lang="fr-FR" dirty="0"/>
              <a:t>, </a:t>
            </a:r>
            <a:r>
              <a:rPr lang="fr-FR" dirty="0" err="1"/>
              <a:t>it</a:t>
            </a:r>
            <a:r>
              <a:rPr lang="fr-FR" dirty="0"/>
              <a:t> </a:t>
            </a:r>
            <a:r>
              <a:rPr lang="fr-FR" dirty="0" err="1"/>
              <a:t>should</a:t>
            </a:r>
            <a:r>
              <a:rPr lang="fr-FR" dirty="0"/>
              <a:t> </a:t>
            </a:r>
            <a:r>
              <a:rPr lang="fr-FR" dirty="0" err="1" smtClean="0"/>
              <a:t>be</a:t>
            </a:r>
            <a:r>
              <a:rPr lang="fr-FR" dirty="0" smtClean="0"/>
              <a:t> made </a:t>
            </a:r>
            <a:r>
              <a:rPr lang="fr-FR" dirty="0" err="1"/>
              <a:t>clear</a:t>
            </a:r>
            <a:r>
              <a:rPr lang="fr-FR" dirty="0"/>
              <a:t> </a:t>
            </a:r>
            <a:r>
              <a:rPr lang="fr-FR" dirty="0" err="1"/>
              <a:t>that</a:t>
            </a:r>
            <a:r>
              <a:rPr lang="fr-FR" dirty="0"/>
              <a:t> </a:t>
            </a:r>
            <a:r>
              <a:rPr lang="fr-FR" dirty="0" err="1"/>
              <a:t>any</a:t>
            </a:r>
            <a:r>
              <a:rPr lang="fr-FR" dirty="0"/>
              <a:t> TEI17 CR in SA2 </a:t>
            </a:r>
            <a:r>
              <a:rPr lang="fr-FR" dirty="0" err="1" smtClean="0"/>
              <a:t>should</a:t>
            </a:r>
            <a:r>
              <a:rPr lang="fr-FR" dirty="0" smtClean="0"/>
              <a:t> not </a:t>
            </a:r>
            <a:r>
              <a:rPr lang="fr-FR" dirty="0" err="1"/>
              <a:t>require</a:t>
            </a:r>
            <a:r>
              <a:rPr lang="fr-FR" dirty="0"/>
              <a:t> a </a:t>
            </a:r>
            <a:r>
              <a:rPr lang="fr-FR" dirty="0" err="1"/>
              <a:t>specific</a:t>
            </a:r>
            <a:r>
              <a:rPr lang="fr-FR" dirty="0"/>
              <a:t> WI</a:t>
            </a:r>
          </a:p>
          <a:p>
            <a:r>
              <a:rPr lang="fr-FR" dirty="0" err="1"/>
              <a:t>Especially</a:t>
            </a:r>
            <a:r>
              <a:rPr lang="fr-FR" dirty="0"/>
              <a:t> </a:t>
            </a:r>
            <a:r>
              <a:rPr lang="fr-FR" dirty="0" err="1"/>
              <a:t>when</a:t>
            </a:r>
            <a:r>
              <a:rPr lang="fr-FR" dirty="0"/>
              <a:t> TEI17 </a:t>
            </a:r>
            <a:r>
              <a:rPr lang="fr-FR" dirty="0" err="1"/>
              <a:t>CRs</a:t>
            </a:r>
            <a:r>
              <a:rPr lang="fr-FR" dirty="0"/>
              <a:t> are </a:t>
            </a:r>
            <a:r>
              <a:rPr lang="fr-FR" dirty="0" err="1"/>
              <a:t>triggered</a:t>
            </a:r>
            <a:r>
              <a:rPr lang="fr-FR" dirty="0"/>
              <a:t> </a:t>
            </a:r>
            <a:r>
              <a:rPr lang="fr-FR" dirty="0" err="1"/>
              <a:t>based</a:t>
            </a:r>
            <a:r>
              <a:rPr lang="fr-FR" dirty="0"/>
              <a:t> on </a:t>
            </a:r>
            <a:r>
              <a:rPr lang="fr-FR" dirty="0" err="1"/>
              <a:t>work</a:t>
            </a:r>
            <a:r>
              <a:rPr lang="fr-FR" dirty="0"/>
              <a:t> on </a:t>
            </a:r>
            <a:r>
              <a:rPr lang="fr-FR" dirty="0" err="1"/>
              <a:t>done</a:t>
            </a:r>
            <a:r>
              <a:rPr lang="fr-FR" dirty="0"/>
              <a:t> in CT</a:t>
            </a:r>
          </a:p>
          <a:p>
            <a:pPr lvl="1"/>
            <a:r>
              <a:rPr lang="fr-FR" dirty="0" err="1"/>
              <a:t>Example</a:t>
            </a:r>
            <a:r>
              <a:rPr lang="fr-FR" dirty="0"/>
              <a:t>: </a:t>
            </a:r>
            <a:r>
              <a:rPr lang="en-US" dirty="0"/>
              <a:t>LS on AUSF/UDM discovery based on SUCI information (CP-202214</a:t>
            </a:r>
            <a:r>
              <a:rPr lang="en-US" dirty="0" smtClean="0"/>
              <a:t>)</a:t>
            </a:r>
          </a:p>
          <a:p>
            <a:r>
              <a:rPr lang="en-US" dirty="0" smtClean="0"/>
              <a:t>Moreover, CT can approve TEI17 cat B CR without WID</a:t>
            </a:r>
          </a:p>
          <a:p>
            <a:r>
              <a:rPr lang="en-US" dirty="0" smtClean="0"/>
              <a:t>Need for cross-TSG alignment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2746352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CR: Procedure updates relating </a:t>
            </a:r>
            <a:r>
              <a:rPr lang="en-US" dirty="0"/>
              <a:t>to </a:t>
            </a:r>
            <a:r>
              <a:rPr lang="en-US" dirty="0" smtClean="0"/>
              <a:t>WI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Aim: Add </a:t>
            </a:r>
            <a:r>
              <a:rPr lang="en-US" dirty="0"/>
              <a:t>guidance on the use of TEI. </a:t>
            </a:r>
            <a:endParaRPr lang="en-US" dirty="0" smtClean="0"/>
          </a:p>
          <a:p>
            <a:r>
              <a:rPr lang="fr-FR" dirty="0" smtClean="0"/>
              <a:t>SA#82</a:t>
            </a:r>
          </a:p>
          <a:p>
            <a:pPr lvl="1"/>
            <a:r>
              <a:rPr lang="fr-FR" dirty="0" smtClean="0"/>
              <a:t>SP-181188: </a:t>
            </a:r>
            <a:r>
              <a:rPr lang="en-US" dirty="0" smtClean="0"/>
              <a:t>First presentation</a:t>
            </a:r>
            <a:endParaRPr lang="fr-FR" dirty="0"/>
          </a:p>
          <a:p>
            <a:r>
              <a:rPr lang="fr-FR" dirty="0" smtClean="0"/>
              <a:t>SA#83</a:t>
            </a:r>
          </a:p>
          <a:p>
            <a:pPr lvl="1"/>
            <a:r>
              <a:rPr lang="en-GB" dirty="0" smtClean="0"/>
              <a:t>SP-190270: Approval</a:t>
            </a:r>
          </a:p>
          <a:p>
            <a:r>
              <a:rPr lang="en-GB" dirty="0" smtClean="0"/>
              <a:t>No LS has been sent to CT</a:t>
            </a:r>
          </a:p>
          <a:p>
            <a:r>
              <a:rPr lang="en-GB" dirty="0" smtClean="0"/>
              <a:t>Therefore, CT was not able to </a:t>
            </a:r>
          </a:p>
          <a:p>
            <a:pPr lvl="1"/>
            <a:r>
              <a:rPr lang="en-GB" dirty="0" smtClean="0"/>
              <a:t>evaluate the proposal</a:t>
            </a:r>
          </a:p>
          <a:p>
            <a:pPr lvl="1"/>
            <a:r>
              <a:rPr lang="en-GB" dirty="0" smtClean="0"/>
              <a:t>provide a formal feedback to SA before the update of TS 21.900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8126167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lionel.morand@orange.com</a:t>
            </a:r>
            <a:endParaRPr lang="fr-FR" altLang="en-US" sz="1800"/>
          </a:p>
          <a:p>
            <a:pPr>
              <a:buFontTx/>
              <a:buNone/>
            </a:pPr>
            <a:endParaRPr lang="fr-FR" altLang="en-US" sz="1800"/>
          </a:p>
          <a:p>
            <a:pPr>
              <a:buFontTx/>
              <a:buNone/>
            </a:pPr>
            <a:endParaRPr lang="en-US" altLang="en-US" sz="180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Behrouz Aghili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TSG CT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ATIS</a:t>
            </a:r>
            <a:br>
              <a:rPr lang="fr-FR" altLang="en-US" sz="1800"/>
            </a:br>
            <a:r>
              <a:rPr lang="en-US" altLang="en-US" sz="1800"/>
              <a:t>behrouz.aghili@interdigital.com</a:t>
            </a:r>
            <a:endParaRPr lang="fr-FR" altLang="en-US" sz="180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/>
          </a:p>
          <a:p>
            <a:pPr>
              <a:buFontTx/>
              <a:buNone/>
            </a:pPr>
            <a:endParaRPr lang="fr-FR" altLang="en-US" sz="1800"/>
          </a:p>
          <a:p>
            <a:pPr>
              <a:buFontTx/>
              <a:buNone/>
            </a:pPr>
            <a:endParaRPr lang="en-US" altLang="en-US" sz="180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458075" y="34448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</a:t>
            </a:r>
            <a:r>
              <a:rPr lang="fr-FR" altLang="en-US" sz="1800" dirty="0" err="1"/>
              <a:t>ohannes</a:t>
            </a:r>
            <a:r>
              <a:rPr lang="fr-FR" altLang="en-US" sz="1800" dirty="0"/>
              <a:t> Achter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johannes.achter@magenta.at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2" name="Content Placeholder 2"/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Ming Ai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aiming@catt.cn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5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17" r="27983"/>
          <a:stretch>
            <a:fillRect/>
          </a:stretch>
        </p:blipFill>
        <p:spPr bwMode="auto">
          <a:xfrm>
            <a:off x="6210300" y="3505200"/>
            <a:ext cx="1247775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41" t="34871" r="32156" b="33260"/>
          <a:stretch>
            <a:fillRect/>
          </a:stretch>
        </p:blipFill>
        <p:spPr bwMode="auto">
          <a:xfrm>
            <a:off x="6358467" y="2011472"/>
            <a:ext cx="1099608" cy="1391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34" y="1973262"/>
            <a:ext cx="1460975" cy="1531937"/>
          </a:xfrm>
          <a:prstGeom prst="rect">
            <a:avLst/>
          </a:prstGeom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412" y="4889500"/>
            <a:ext cx="1208663" cy="1387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17D58B1D-87B3-4FB0-8B57-914AF91AEF3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9649" y="4860926"/>
            <a:ext cx="1522526" cy="138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711060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AUSF/UDM </a:t>
            </a:r>
            <a:r>
              <a:rPr lang="en-US" dirty="0"/>
              <a:t>discovery based on SUCI information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LS in CP-202214 </a:t>
            </a:r>
            <a:r>
              <a:rPr lang="en-US" dirty="0"/>
              <a:t>(C4-204337) </a:t>
            </a:r>
            <a:endParaRPr lang="fr-FR" dirty="0"/>
          </a:p>
          <a:p>
            <a:r>
              <a:rPr lang="en-US" dirty="0"/>
              <a:t>CT4 has analyzed the issue of insufficient length of Routing Indicator within SUCI, currently it is only 4 digits which is to short.</a:t>
            </a:r>
            <a:endParaRPr lang="fr-FR" dirty="0"/>
          </a:p>
          <a:p>
            <a:r>
              <a:rPr lang="en-US" dirty="0"/>
              <a:t>CT4 has also discussed the solution enabling to use the Home Public Key ID as an additional parameter (that allows to encode e.g. a 5th digit, in addition to the key ID on 4 bits) for the discovery of the AUSF/UDM. </a:t>
            </a:r>
            <a:endParaRPr lang="fr-FR" dirty="0"/>
          </a:p>
          <a:p>
            <a:r>
              <a:rPr lang="en-US" dirty="0"/>
              <a:t>SA2 should provided corresponding stage-2 requirements first</a:t>
            </a:r>
            <a:endParaRPr lang="fr-FR" dirty="0"/>
          </a:p>
          <a:p>
            <a:r>
              <a:rPr lang="en-US" dirty="0" smtClean="0"/>
              <a:t>SA2 </a:t>
            </a:r>
            <a:r>
              <a:rPr lang="en-US" dirty="0"/>
              <a:t>is </a:t>
            </a:r>
            <a:r>
              <a:rPr lang="en-US" dirty="0" smtClean="0"/>
              <a:t>kindly asked to handle this </a:t>
            </a:r>
            <a:r>
              <a:rPr lang="en-US" dirty="0"/>
              <a:t>topic in Q4 </a:t>
            </a:r>
            <a:r>
              <a:rPr lang="en-US" dirty="0" smtClean="0"/>
              <a:t>2020.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60935042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AKMA Stage 3 issue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Authentication and key management for applications based on 3GPP credential in </a:t>
            </a:r>
            <a:r>
              <a:rPr lang="en-GB" dirty="0" smtClean="0"/>
              <a:t>5G</a:t>
            </a:r>
          </a:p>
          <a:p>
            <a:r>
              <a:rPr lang="en-GB" dirty="0" smtClean="0"/>
              <a:t>Stage 2 completed in Rel-16 in SA3</a:t>
            </a:r>
          </a:p>
          <a:p>
            <a:r>
              <a:rPr lang="fr-FR" dirty="0" smtClean="0"/>
              <a:t>CT </a:t>
            </a:r>
            <a:r>
              <a:rPr lang="fr-FR" dirty="0" err="1" smtClean="0"/>
              <a:t>approved</a:t>
            </a:r>
            <a:r>
              <a:rPr lang="fr-FR" dirty="0" smtClean="0"/>
              <a:t> a WID for Rel-17 (</a:t>
            </a:r>
            <a:r>
              <a:rPr lang="fr-FR" dirty="0" err="1" smtClean="0"/>
              <a:t>too</a:t>
            </a:r>
            <a:r>
              <a:rPr lang="fr-FR" dirty="0" smtClean="0"/>
              <a:t> </a:t>
            </a:r>
            <a:r>
              <a:rPr lang="fr-FR" dirty="0" err="1" smtClean="0"/>
              <a:t>late</a:t>
            </a:r>
            <a:r>
              <a:rPr lang="fr-FR" dirty="0" smtClean="0"/>
              <a:t> for rel-16)</a:t>
            </a:r>
          </a:p>
          <a:p>
            <a:r>
              <a:rPr lang="fr-FR" dirty="0" smtClean="0"/>
              <a:t>Stage 2 and stage 3 </a:t>
            </a:r>
            <a:r>
              <a:rPr lang="fr-FR" dirty="0" err="1" smtClean="0"/>
              <a:t>should</a:t>
            </a:r>
            <a:r>
              <a:rPr lang="fr-FR" dirty="0" smtClean="0"/>
              <a:t> </a:t>
            </a:r>
            <a:r>
              <a:rPr lang="fr-FR" dirty="0" err="1" smtClean="0"/>
              <a:t>be</a:t>
            </a:r>
            <a:r>
              <a:rPr lang="fr-FR" dirty="0" smtClean="0"/>
              <a:t> part of the </a:t>
            </a:r>
            <a:r>
              <a:rPr lang="fr-FR" dirty="0" err="1" smtClean="0"/>
              <a:t>same</a:t>
            </a:r>
            <a:r>
              <a:rPr lang="fr-FR" dirty="0" smtClean="0"/>
              <a:t> release</a:t>
            </a:r>
          </a:p>
          <a:p>
            <a:pPr lvl="1"/>
            <a:r>
              <a:rPr lang="fr-FR" dirty="0" smtClean="0"/>
              <a:t>Stage 2 </a:t>
            </a:r>
            <a:r>
              <a:rPr lang="fr-FR" dirty="0" err="1" smtClean="0"/>
              <a:t>without</a:t>
            </a:r>
            <a:r>
              <a:rPr lang="fr-FR" dirty="0" smtClean="0"/>
              <a:t> stage 3 </a:t>
            </a:r>
            <a:r>
              <a:rPr lang="fr-FR" dirty="0" err="1" smtClean="0"/>
              <a:t>implies</a:t>
            </a:r>
            <a:r>
              <a:rPr lang="fr-FR" dirty="0" smtClean="0"/>
              <a:t> </a:t>
            </a:r>
            <a:r>
              <a:rPr lang="fr-FR" dirty="0" err="1" smtClean="0"/>
              <a:t>vendor-specific</a:t>
            </a:r>
            <a:r>
              <a:rPr lang="fr-FR" dirty="0" smtClean="0"/>
              <a:t> </a:t>
            </a:r>
            <a:r>
              <a:rPr lang="fr-FR" dirty="0" err="1" smtClean="0"/>
              <a:t>implementation</a:t>
            </a:r>
            <a:endParaRPr lang="fr-FR" dirty="0" smtClean="0"/>
          </a:p>
          <a:p>
            <a:r>
              <a:rPr lang="fr-FR" dirty="0" smtClean="0"/>
              <a:t>SA and SA3 are </a:t>
            </a:r>
            <a:r>
              <a:rPr lang="fr-FR" dirty="0" err="1" smtClean="0"/>
              <a:t>kindly</a:t>
            </a:r>
            <a:r>
              <a:rPr lang="fr-FR" dirty="0" smtClean="0"/>
              <a:t> </a:t>
            </a:r>
            <a:r>
              <a:rPr lang="fr-FR" dirty="0" err="1" smtClean="0"/>
              <a:t>requested</a:t>
            </a:r>
            <a:r>
              <a:rPr lang="fr-FR" dirty="0" smtClean="0"/>
              <a:t> to shift AKMA </a:t>
            </a:r>
            <a:r>
              <a:rPr lang="fr-FR" dirty="0" err="1" smtClean="0"/>
              <a:t>from</a:t>
            </a:r>
            <a:r>
              <a:rPr lang="fr-FR" dirty="0" smtClean="0"/>
              <a:t> Rel-16 to Rel-17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78231761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/>
          <a:lstStyle/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GB" altLang="ja-JP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Thanks to CT vice chairs, CT WG chairs and vice chairs and rapporteurs for excellent coordination of and work. Special thanks to MCC for excellent meeting support.</a:t>
            </a:r>
          </a:p>
          <a:p>
            <a:pPr marL="360" indent="0">
              <a:spcBef>
                <a:spcPct val="20000"/>
              </a:spcBef>
              <a:buNone/>
            </a:pPr>
            <a:endParaRPr lang="en-GB" altLang="ja-JP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GB" altLang="ja-JP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Thanks to the delegates in CT WGs and CT for achieving all deadlines as promised and delivering an enormous amount of CRs and input papers.</a:t>
            </a:r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22559776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New approved  Study/Work Items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646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New approved  Study/Work Items 1/2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="" xmlns:a16="http://schemas.microsoft.com/office/drawing/2014/main" id="{DFCBC042-D0BD-4089-80D3-E86F7CCBAB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3293809"/>
              </p:ext>
            </p:extLst>
          </p:nvPr>
        </p:nvGraphicFramePr>
        <p:xfrm>
          <a:off x="224631" y="1920897"/>
          <a:ext cx="11742738" cy="3801372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CP-202190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Stop updating TR 24.980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CP-202195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Enhanced Mission Critical Push-to-talk architecture phase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CP-202241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Enhanced Mission Critical Communication Interworking with Land Mobile Radio Systems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CP-202242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Service-based support for SMS in 5GC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502260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CP-202243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Port Number Allocation Alternatives for New 3GPP Interfaces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54289227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CP-202244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5GC architecture for satellite networks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504848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5888838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New approved  Study/Work Items 2/2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="" xmlns:a16="http://schemas.microsoft.com/office/drawing/2014/main" id="{DFCBC042-D0BD-4089-80D3-E86F7CCBAB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8793128"/>
              </p:ext>
            </p:extLst>
          </p:nvPr>
        </p:nvGraphicFramePr>
        <p:xfrm>
          <a:off x="224631" y="1920897"/>
          <a:ext cx="11742738" cy="2114046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CP-202251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on PAP/CHAP protocols usage in 5GS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CP-202254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Authentication and key management for applications based on 3GPP credential in 5G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CP-202256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WID on Enhancements to Mobile Communication System for Railways Phase 2 (eMONASTERY2)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9922106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390953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Revised approved  Study/Work Items 1/2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7142164"/>
              </p:ext>
            </p:extLst>
          </p:nvPr>
        </p:nvGraphicFramePr>
        <p:xfrm>
          <a:off x="224631" y="1920897"/>
          <a:ext cx="11742738" cy="1551604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CP-202186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Enhancement for the 5G Control Plane Steering of Roaming for UE in CONNECTED mode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CP-202193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Protocol enhancements for Mission Critical Services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</a:t>
                      </a: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602654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7820794"/>
      </p:ext>
    </p:extLst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New Specification numbers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513380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allocated Specification numbers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E1BDC5B6-113A-4401-8F64-2525071E006B}"/>
              </a:ext>
            </a:extLst>
          </p:cNvPr>
          <p:cNvSpPr/>
          <p:nvPr/>
        </p:nvSpPr>
        <p:spPr>
          <a:xfrm>
            <a:off x="463826" y="2043024"/>
            <a:ext cx="10945072" cy="33670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GB" altLang="ja-JP" sz="28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3GPP TR 29.829 </a:t>
            </a:r>
            <a:r>
              <a:rPr lang="en-GB" sz="28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Study on Service-based support for SMS in 5GC</a:t>
            </a:r>
            <a:endParaRPr lang="en-US" sz="28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US" sz="28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3GPP TR 29.835 </a:t>
            </a:r>
            <a:r>
              <a:rPr lang="en-GB" sz="28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Study on Port Allocation Alternatives for New 3GPP Interfaces</a:t>
            </a:r>
            <a:endParaRPr lang="en-US" sz="28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US" sz="28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3GPP TR 29.941 on </a:t>
            </a:r>
            <a:r>
              <a:rPr lang="en-GB" sz="28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Guidelines on Port Allocation for New 3GPP Interfaces</a:t>
            </a:r>
            <a:endParaRPr lang="en-US" sz="28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US" sz="28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3GPP TS 29.535 on </a:t>
            </a:r>
            <a:r>
              <a:rPr lang="en-GB" sz="28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5G System; AKMA Anchor Service</a:t>
            </a:r>
            <a:r>
              <a:rPr lang="en-US" sz="28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</a:t>
            </a:r>
            <a:endParaRPr lang="en-GB" altLang="ja-JP" sz="28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0289585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615647A-2F1E-4372-BEAE-EB0FA8308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3F93CF-48CD-405F-BC49-3AA2934B06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="" xmlns:a16="http://schemas.microsoft.com/office/drawing/2014/main" id="{780BAA56-C5F0-43B2-82E4-3A4FB0FF70DF}"/>
              </a:ext>
            </a:extLst>
          </p:cNvPr>
          <p:cNvSpPr txBox="1">
            <a:spLocks/>
          </p:cNvSpPr>
          <p:nvPr/>
        </p:nvSpPr>
        <p:spPr bwMode="auto">
          <a:xfrm>
            <a:off x="2162175" y="204841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Leis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peter.leis@nokia.com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="" xmlns:a16="http://schemas.microsoft.com/office/drawing/2014/main" id="{58C92D4E-1A61-4937-A98D-493F17FE3820}"/>
              </a:ext>
            </a:extLst>
          </p:cNvPr>
          <p:cNvSpPr txBox="1">
            <a:spLocks/>
          </p:cNvSpPr>
          <p:nvPr/>
        </p:nvSpPr>
        <p:spPr bwMode="auto">
          <a:xfrm>
            <a:off x="7552345" y="4239191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Jörgen</a:t>
            </a:r>
            <a:r>
              <a:rPr lang="fr-FR" altLang="en-US" sz="1800" dirty="0"/>
              <a:t> Axell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jorgen.axell@ericsson.com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="" xmlns:a16="http://schemas.microsoft.com/office/drawing/2014/main" id="{17B056FB-2650-4854-B68E-1CB87B5772AE}"/>
              </a:ext>
            </a:extLst>
          </p:cNvPr>
          <p:cNvSpPr txBox="1">
            <a:spLocks/>
          </p:cNvSpPr>
          <p:nvPr/>
        </p:nvSpPr>
        <p:spPr bwMode="auto">
          <a:xfrm>
            <a:off x="2162175" y="4240497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Frederic Firmin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frederic.firmin@etsi.org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34E08405-18D9-4E3D-8FCD-8C48258E7D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034641"/>
            <a:ext cx="1244600" cy="169531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65276491-6B40-491F-888E-B0B1CA2CD4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063585"/>
            <a:ext cx="1349924" cy="1681535"/>
          </a:xfrm>
          <a:prstGeom prst="rect">
            <a:avLst/>
          </a:prstGeom>
        </p:spPr>
      </p:pic>
      <p:pic>
        <p:nvPicPr>
          <p:cNvPr id="1026" name="Picture 2" descr="http://3gpp.org/local/cache-vignettes/L120xH150/Frederic-987eb-88854.jpg">
            <a:extLst>
              <a:ext uri="{FF2B5EF4-FFF2-40B4-BE49-F238E27FC236}">
                <a16:creationId xmlns="" xmlns:a16="http://schemas.microsoft.com/office/drawing/2014/main" id="{CDCA7CF8-2B1E-48E2-9231-4228ACED05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365" y="4191237"/>
            <a:ext cx="1219554" cy="1524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Content Placeholder 2"/>
          <p:cNvSpPr txBox="1">
            <a:spLocks/>
          </p:cNvSpPr>
          <p:nvPr/>
        </p:nvSpPr>
        <p:spPr bwMode="auto">
          <a:xfrm>
            <a:off x="7458075" y="204841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Lena Chaponniere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lguellec@QTI.QUALCOMM.COM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20" name="Picture 1">
            <a:extLst>
              <a:ext uri="{FF2B5EF4-FFF2-40B4-BE49-F238E27FC236}">
                <a16:creationId xmlns="" xmlns:a16="http://schemas.microsoft.com/office/drawing/2014/main" id="{8F7C2380-484A-4473-BE4D-E826FBDF9C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2034641"/>
            <a:ext cx="1268078" cy="126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520783"/>
      </p:ext>
    </p:extLst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</a:t>
            </a:r>
          </a:p>
        </p:txBody>
      </p:sp>
    </p:spTree>
    <p:extLst>
      <p:ext uri="{BB962C8B-B14F-4D97-AF65-F5344CB8AC3E}">
        <p14:creationId xmlns:p14="http://schemas.microsoft.com/office/powerpoint/2010/main" val="79943456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I</a:t>
            </a:r>
          </a:p>
        </p:txBody>
      </p:sp>
      <p:graphicFrame>
        <p:nvGraphicFramePr>
          <p:cNvPr id="6" name="Tableau 6">
            <a:extLst>
              <a:ext uri="{FF2B5EF4-FFF2-40B4-BE49-F238E27FC236}">
                <a16:creationId xmlns="" xmlns:a16="http://schemas.microsoft.com/office/drawing/2014/main" id="{D9833846-3E6F-4B51-9286-2A9D69A4EC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7797337"/>
              </p:ext>
            </p:extLst>
          </p:nvPr>
        </p:nvGraphicFramePr>
        <p:xfrm>
          <a:off x="800100" y="1999343"/>
          <a:ext cx="10420893" cy="3976555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498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91506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C1-205508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Provisioning of DNS server security information to the UE-24.301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24,301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3419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24.501 ... CR 2483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C1-205504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Provisioning of DNS server security information to the UE-25.401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24,501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2483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24.301 CR 3419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C1-204589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IPv6 configuration for W-AGF acting on behalf of FN-RG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24,501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2220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23.316 CR 2046 (SA2)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C1-125e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TA change during Authentication procedure in EMM-CONNECTED mode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24,301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3347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24.501 CR 2092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C1-205384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TA change during Authentication procedure in 5GMM-CONNECTED mode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24,501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2092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24.301 CR 3347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C1-204660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Removal of Editor's note on inter PLMN mobility under same AMF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24,501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2441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23.502 CR 2363 (SA2), TS 29.518 CR 0400 (CT4)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C1-204661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Removal of Editor's note on inter PLMN mobility under same MME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24,301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3414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23.401 CR 3605 (SA2), TS 29.274 CR 1994 (CT4)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C1-205512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Geo-</a:t>
                      </a:r>
                      <a:r>
                        <a:rPr lang="de-DE" sz="105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id</a:t>
                      </a:r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05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correction</a:t>
                      </a:r>
                      <a:endParaRPr lang="de-DE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24,486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23.286 CR 0019 (SA6)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88441725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C1-205255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Update PSFP stream identification parameters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24,519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23.501 CR 2403 (SA2)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C1-205347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Check for Preconfigured Group Use Only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24,379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626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24.481 CR 0044  TS 24.483 CR 0080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2640315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4125759"/>
      </p:ext>
    </p:extLst>
  </p:cSld>
  <p:clrMapOvr>
    <a:masterClrMapping/>
  </p:clrMapOvr>
  <p:transition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CT3: CRs for conditional approval(I) </a:t>
            </a:r>
          </a:p>
        </p:txBody>
      </p:sp>
      <p:graphicFrame>
        <p:nvGraphicFramePr>
          <p:cNvPr id="4" name="Tableau 6">
            <a:extLst>
              <a:ext uri="{FF2B5EF4-FFF2-40B4-BE49-F238E27FC236}">
                <a16:creationId xmlns="" xmlns:a16="http://schemas.microsoft.com/office/drawing/2014/main" id="{947DA346-E15D-474A-8A45-E6FFC4B070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5960204"/>
              </p:ext>
            </p:extLst>
          </p:nvPr>
        </p:nvGraphicFramePr>
        <p:xfrm>
          <a:off x="493813" y="1818398"/>
          <a:ext cx="10515601" cy="1253070"/>
        </p:xfrm>
        <a:graphic>
          <a:graphicData uri="http://schemas.openxmlformats.org/drawingml/2006/table">
            <a:tbl>
              <a:tblPr firstRow="1" firstCol="1" bandRow="1"/>
              <a:tblGrid>
                <a:gridCol w="106500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88172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6989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2162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7734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99630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844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C3-204407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Updates </a:t>
                      </a:r>
                      <a:r>
                        <a:rPr lang="en-GB" sz="1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NpConfiguration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with </a:t>
                      </a:r>
                      <a:r>
                        <a:rPr lang="en-GB" sz="1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mtcProviderId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29.122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#0287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23.682 ... CR#0471 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10643746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C3-204329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SS_KeyInfoRetrieval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API correction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29.459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#0004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33.434 ... CR#0001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101890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0856077"/>
      </p:ext>
    </p:extLst>
  </p:cSld>
  <p:clrMapOvr>
    <a:masterClrMapping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CT4: CRs for conditional approval (I)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07543D1B-6D08-4DEB-B807-291748F943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1333550"/>
              </p:ext>
            </p:extLst>
          </p:nvPr>
        </p:nvGraphicFramePr>
        <p:xfrm>
          <a:off x="711807" y="2212085"/>
          <a:ext cx="9242559" cy="259699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0817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8454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7032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0567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56951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3543254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848695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1111516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700857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</a:tblGrid>
              <a:tr h="37099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CT TD#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TS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CR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Rev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err="1">
                          <a:effectLst/>
                        </a:rPr>
                        <a:t>Rel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Title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TD#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</a:rPr>
                        <a:t>Other </a:t>
                      </a:r>
                      <a:r>
                        <a:rPr lang="en-GB" sz="1000" dirty="0" err="1">
                          <a:effectLst/>
                        </a:rPr>
                        <a:t>Aff</a:t>
                      </a:r>
                      <a:r>
                        <a:rPr lang="en-GB" sz="1000" dirty="0">
                          <a:effectLst/>
                        </a:rPr>
                        <a:t> Specs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err="1">
                          <a:effectLst/>
                        </a:rPr>
                        <a:t>Depency</a:t>
                      </a:r>
                      <a:r>
                        <a:rPr lang="en-GB" sz="1000" dirty="0">
                          <a:effectLst/>
                        </a:rPr>
                        <a:t> WG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9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CP-202106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29.503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0466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Rel-16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Providing configured human-readable network name for CAG-ID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C4-204493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 CR 2009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CT1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9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CP-202112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29.504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0104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Rel-16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Store Broadcast Location Assistance Data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C4-204375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29.505 CR0297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CT4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9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CP-202119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29.573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0041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Rel-16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TLS security with the 3gpp-Sbi-Target-apiRoot header on N32f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C4-204458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29.500 CR 0150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CT4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9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CP-202108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29.274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1944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Rel-16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Managing RACS ID for mobility across ePLMNs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C4-204581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23.401 CR 3605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9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CP-202119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29.510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0383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Rel-16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Corrections on attributes for SCP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C4-204528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23.501 CR 2444, 23.502 CR 2389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9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CP-202108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29.518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0400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Rel-16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Managing RACS ID for mobility across ePLMNs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C4-204580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23.501 CR 2383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1354993"/>
      </p:ext>
    </p:extLst>
  </p:cSld>
  <p:clrMapOvr>
    <a:masterClrMapping/>
  </p:clrMapOvr>
  <p:transition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TR/TS sent to plenary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14427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Rel-17 TR/TS for information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0B8FD8EC-8199-497A-9865-A6F8228F98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23268"/>
            <a:ext cx="10515600" cy="3918758"/>
          </a:xfrm>
        </p:spPr>
        <p:txBody>
          <a:bodyPr/>
          <a:lstStyle/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GB" altLang="ja-JP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None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47106742"/>
      </p:ext>
    </p:extLst>
  </p:cSld>
  <p:clrMapOvr>
    <a:masterClrMapping/>
  </p:clrMapOvr>
  <p:transition>
    <p:wipe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Rel-17 TR/TS for Approval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8BC0D80D-5885-4799-8272-6FC5EFB56F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23268"/>
            <a:ext cx="10515600" cy="3918758"/>
          </a:xfrm>
        </p:spPr>
        <p:txBody>
          <a:bodyPr/>
          <a:lstStyle/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GB" altLang="ja-JP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None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68923941"/>
      </p:ext>
    </p:extLst>
  </p:cSld>
  <p:clrMapOvr>
    <a:masterClrMapping/>
  </p:clrMapOvr>
  <p:transition>
    <p:wipe dir="r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You!</a:t>
            </a:r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lionel.morand@orange.com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9" y="5399737"/>
            <a:ext cx="775154" cy="8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94440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8CB3722-5554-4EBC-9A4F-4274B4CAED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WG3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842FEE6-81A0-4253-B3DB-1B33140E5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="" xmlns:a16="http://schemas.microsoft.com/office/drawing/2014/main" id="{90AD1C3D-BD76-4592-961D-21132426028C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194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Susana Fernández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 err="1"/>
              <a:t>susana.fernandez@ericsson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E8369D8E-0FD2-4382-AB1D-355882465E60}"/>
              </a:ext>
            </a:extLst>
          </p:cNvPr>
          <p:cNvSpPr txBox="1">
            <a:spLocks/>
          </p:cNvSpPr>
          <p:nvPr/>
        </p:nvSpPr>
        <p:spPr bwMode="auto">
          <a:xfrm>
            <a:off x="7010400" y="1973263"/>
            <a:ext cx="334327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Yoshihiro Inoue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</a:t>
            </a:r>
            <a:r>
              <a:rPr lang="fr-FR" altLang="en-US" sz="1800" dirty="0" err="1"/>
              <a:t>Vicechair</a:t>
            </a:r>
            <a:r>
              <a:rPr lang="fr-FR" altLang="en-US" sz="1800" dirty="0"/>
              <a:t/>
            </a:r>
            <a:br>
              <a:rPr lang="fr-FR" altLang="en-US" sz="1800" dirty="0"/>
            </a:br>
            <a:r>
              <a:rPr lang="en-US" altLang="en-US" sz="1800" dirty="0"/>
              <a:t>yoshihiro.inoue@</a:t>
            </a:r>
            <a:r>
              <a:rPr lang="es-ES" altLang="en-US" sz="1800" dirty="0"/>
              <a:t>ntt-at.co.jp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="" xmlns:a16="http://schemas.microsoft.com/office/drawing/2014/main" id="{385F40F7-AA94-4BFA-8A93-108008117A41}"/>
              </a:ext>
            </a:extLst>
          </p:cNvPr>
          <p:cNvSpPr txBox="1">
            <a:spLocks/>
          </p:cNvSpPr>
          <p:nvPr/>
        </p:nvSpPr>
        <p:spPr bwMode="auto">
          <a:xfrm>
            <a:off x="7010399" y="4394945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Huang Zhenning huangzhenning@chinamobile.com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2E74162B-2257-463F-B281-F9E89CE1E0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685" y="1994764"/>
            <a:ext cx="1491268" cy="138314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B5E42BE0-1A58-47C4-80EE-4DEEC9A281E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0537" y="2023712"/>
            <a:ext cx="1050925" cy="155943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0A78DD6B-E141-482E-AF3C-FE9B6F9AD7E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836" y="4246086"/>
            <a:ext cx="1050926" cy="1567718"/>
          </a:xfrm>
          <a:prstGeom prst="rect">
            <a:avLst/>
          </a:prstGeom>
        </p:spPr>
      </p:pic>
      <p:sp>
        <p:nvSpPr>
          <p:cNvPr id="12" name="Content Placeholder 2"/>
          <p:cNvSpPr txBox="1">
            <a:spLocks/>
          </p:cNvSpPr>
          <p:nvPr/>
        </p:nvSpPr>
        <p:spPr bwMode="auto">
          <a:xfrm>
            <a:off x="2227262" y="4513641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Hao Jing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Hao.Jing@3gpp.org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="" xmlns:a16="http://schemas.microsoft.com/office/drawing/2014/main" id="{02333B73-1171-4574-87E1-FF3A3E7FCC8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315" y="4276248"/>
            <a:ext cx="1628008" cy="1567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469547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WG4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="" xmlns:a16="http://schemas.microsoft.com/office/drawing/2014/main" id="{7A2A933F-C5B9-4D5B-A41F-A647EE94C876}"/>
              </a:ext>
            </a:extLst>
          </p:cNvPr>
          <p:cNvSpPr txBox="1">
            <a:spLocks/>
          </p:cNvSpPr>
          <p:nvPr/>
        </p:nvSpPr>
        <p:spPr bwMode="auto">
          <a:xfrm>
            <a:off x="2322512" y="1973263"/>
            <a:ext cx="3022600" cy="1503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Schmitt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peter.schmitt@huawei.com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876302E0-92F1-49B9-A725-75994CF7C989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Song Yue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  <a:br>
              <a:rPr lang="fr-FR" altLang="en-US" sz="1800" dirty="0"/>
            </a:br>
            <a:r>
              <a:rPr lang="en-US" sz="1800" dirty="0"/>
              <a:t>songyue@chinamobile.com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="" xmlns:a16="http://schemas.microsoft.com/office/drawing/2014/main" id="{4AD6FD76-2D16-4E42-AE29-681F744EFC4E}"/>
              </a:ext>
            </a:extLst>
          </p:cNvPr>
          <p:cNvSpPr txBox="1">
            <a:spLocks/>
          </p:cNvSpPr>
          <p:nvPr/>
        </p:nvSpPr>
        <p:spPr bwMode="auto">
          <a:xfrm>
            <a:off x="7458075" y="4012142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/>
              <a:t>Yvette</a:t>
            </a:r>
            <a:r>
              <a:rPr lang="fr-FR" altLang="en-US" sz="1800" dirty="0"/>
              <a:t> </a:t>
            </a:r>
            <a:r>
              <a:rPr lang="fr-FR" altLang="en-US" sz="1800" dirty="0" err="1"/>
              <a:t>Koza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yvette.koza@t-mobile.at</a:t>
            </a:r>
            <a:endParaRPr lang="fr-FR" altLang="en-US" sz="1800" dirty="0"/>
          </a:p>
          <a:p>
            <a:pPr>
              <a:buNone/>
            </a:pPr>
            <a:r>
              <a:rPr lang="fr-FR" altLang="en-US" sz="1800" i="1" dirty="0" smtClean="0">
                <a:solidFill>
                  <a:srgbClr val="FF0000"/>
                </a:solidFill>
              </a:rPr>
              <a:t>Retirement</a:t>
            </a: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52A19EB5-C882-4700-B4B1-42A2C25BF398}"/>
              </a:ext>
            </a:extLst>
          </p:cNvPr>
          <p:cNvSpPr txBox="1">
            <a:spLocks/>
          </p:cNvSpPr>
          <p:nvPr/>
        </p:nvSpPr>
        <p:spPr bwMode="auto">
          <a:xfrm>
            <a:off x="2156354" y="4325408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kimmo.kymalainen@3gpp.org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375BD2A7-7039-4C58-B838-D5C2D4DD9F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681" y="2010167"/>
            <a:ext cx="985086" cy="144353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04FBCD90-05D6-4E1A-A2C7-98FD43F16F7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95" y="2010167"/>
            <a:ext cx="1243584" cy="168249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9EDFF47F-94E1-490A-9451-59B3DC8FE46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681" y="4213140"/>
            <a:ext cx="985086" cy="131651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A9B8772E-373E-461A-95C9-ED4F3FB732E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9453" y="4268259"/>
            <a:ext cx="1522526" cy="138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634142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="" xmlns:a16="http://schemas.microsoft.com/office/drawing/2014/main" id="{4FFFDDA4-A719-49AD-833D-BA2EA7D86A92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heiko.kruse@idemia.com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708F1D97-5782-40BF-BA75-75C726FFDDD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="" xmlns:a16="http://schemas.microsoft.com/office/drawing/2014/main" id="{4A4F1E56-E7C3-410B-9616-FDA8FFB87BBF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FAC76EFC-1D63-444E-A1F1-DF67C3F543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7977" y="2014315"/>
            <a:ext cx="1540098" cy="154009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D826E748-6CBF-48A9-A9F1-09E6ADB375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58471" y="1998719"/>
            <a:ext cx="1195509" cy="155569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4634C964-5FA2-4E7C-B9FC-8AB03A2782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9649" y="4860926"/>
            <a:ext cx="1522526" cy="138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093820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 Meeting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258</a:t>
            </a:r>
          </a:p>
          <a:p>
            <a:r>
              <a:rPr lang="en-US" dirty="0"/>
              <a:t>Approved CRs </a:t>
            </a:r>
          </a:p>
          <a:p>
            <a:pPr lvl="1"/>
            <a:r>
              <a:rPr lang="en-US" dirty="0"/>
              <a:t> 787 Cat B/C/D/F</a:t>
            </a:r>
          </a:p>
          <a:p>
            <a:r>
              <a:rPr lang="en-US" dirty="0"/>
              <a:t>Approved New SID/WID</a:t>
            </a:r>
          </a:p>
          <a:p>
            <a:pPr lvl="1"/>
            <a:r>
              <a:rPr lang="en-US" dirty="0"/>
              <a:t>9</a:t>
            </a:r>
          </a:p>
          <a:p>
            <a:r>
              <a:rPr lang="en-US" dirty="0"/>
              <a:t>Approved Revised SID/WID</a:t>
            </a:r>
          </a:p>
          <a:p>
            <a:pPr lvl="1"/>
            <a:r>
              <a:rPr lang="en-US" altLang="fr-FR" dirty="0"/>
              <a:t>2</a:t>
            </a:r>
          </a:p>
          <a:p>
            <a:r>
              <a:rPr lang="en-US" dirty="0"/>
              <a:t>Approved TS/TR</a:t>
            </a:r>
          </a:p>
          <a:p>
            <a:pPr lvl="1"/>
            <a:r>
              <a:rPr lang="en-US" altLang="fr-FR" dirty="0"/>
              <a:t>0</a:t>
            </a:r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Attendances</a:t>
            </a:r>
            <a:r>
              <a:rPr lang="en-US" altLang="fr-FR" dirty="0"/>
              <a:t>:</a:t>
            </a:r>
          </a:p>
          <a:p>
            <a:pPr lvl="1"/>
            <a:r>
              <a:rPr lang="en-US" altLang="fr-FR" dirty="0"/>
              <a:t>242 registered</a:t>
            </a:r>
          </a:p>
          <a:p>
            <a:pPr lvl="2"/>
            <a:r>
              <a:rPr lang="en-US" dirty="0"/>
              <a:t>95 during 1</a:t>
            </a:r>
            <a:r>
              <a:rPr lang="en-US" baseline="30000" dirty="0"/>
              <a:t>st</a:t>
            </a:r>
            <a:r>
              <a:rPr lang="en-US" dirty="0"/>
              <a:t> Conf. call</a:t>
            </a:r>
          </a:p>
          <a:p>
            <a:pPr lvl="2"/>
            <a:r>
              <a:rPr lang="en-US" dirty="0"/>
              <a:t>73 during 2</a:t>
            </a:r>
            <a:r>
              <a:rPr lang="en-US" baseline="30000" dirty="0"/>
              <a:t>nd</a:t>
            </a:r>
            <a:r>
              <a:rPr lang="en-US" dirty="0"/>
              <a:t> Conf. call</a:t>
            </a:r>
          </a:p>
          <a:p>
            <a:endParaRPr lang="en-US" dirty="0"/>
          </a:p>
          <a:p>
            <a:r>
              <a:rPr lang="en-US" dirty="0"/>
              <a:t>CRs for conditional approval listed in the Annex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 WG Statistics: Approved CRs by WG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740426" y="2141537"/>
            <a:ext cx="5257800" cy="3848446"/>
          </a:xfrm>
        </p:spPr>
        <p:txBody>
          <a:bodyPr/>
          <a:lstStyle/>
          <a:p>
            <a:r>
              <a:rPr lang="en-US" dirty="0"/>
              <a:t>CT1 CRs for approval</a:t>
            </a:r>
          </a:p>
          <a:p>
            <a:pPr lvl="1"/>
            <a:r>
              <a:rPr lang="en-US" dirty="0"/>
              <a:t>359 Cat B/C/D/F</a:t>
            </a:r>
          </a:p>
          <a:p>
            <a:r>
              <a:rPr lang="en-US" dirty="0"/>
              <a:t>CT3 CRs for approval</a:t>
            </a:r>
          </a:p>
          <a:p>
            <a:pPr lvl="1"/>
            <a:r>
              <a:rPr lang="en-US" dirty="0"/>
              <a:t>174 Cat B/C/D/F</a:t>
            </a:r>
          </a:p>
          <a:p>
            <a:r>
              <a:rPr lang="en-US" dirty="0"/>
              <a:t>CT4 CRs for approval</a:t>
            </a:r>
          </a:p>
          <a:p>
            <a:pPr lvl="1"/>
            <a:r>
              <a:rPr lang="en-US" dirty="0"/>
              <a:t>217 Cat B/C/D/F</a:t>
            </a:r>
          </a:p>
          <a:p>
            <a:r>
              <a:rPr lang="en-US" dirty="0"/>
              <a:t>CT6 CRs for approval</a:t>
            </a:r>
          </a:p>
          <a:p>
            <a:pPr lvl="1"/>
            <a:r>
              <a:rPr lang="en-US" dirty="0"/>
              <a:t>37  Cat B/C/D/F</a:t>
            </a:r>
          </a:p>
          <a:p>
            <a:pPr lvl="1"/>
            <a:endParaRPr lang="en-US" dirty="0"/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2590427460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Rel-8 – Rel-14 Status (Cat </a:t>
            </a:r>
            <a:r>
              <a:rPr lang="en-US" b="1" dirty="0"/>
              <a:t>F</a:t>
            </a:r>
            <a:r>
              <a:rPr lang="en-US" dirty="0"/>
              <a:t> </a:t>
            </a:r>
            <a:r>
              <a:rPr lang="en-US" dirty="0" err="1"/>
              <a:t>CRc</a:t>
            </a:r>
            <a:r>
              <a:rPr lang="en-US" dirty="0"/>
              <a:t>)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="" xmlns:a16="http://schemas.microsoft.com/office/drawing/2014/main" id="{96D7E759-A89E-4B10-A642-2A01D8844E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734697" cy="4351338"/>
          </a:xfrm>
        </p:spPr>
        <p:txBody>
          <a:bodyPr/>
          <a:lstStyle/>
          <a:p>
            <a:r>
              <a:rPr lang="en-US" dirty="0"/>
              <a:t>Approved Rel-8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Rel-10 CRs</a:t>
            </a:r>
          </a:p>
          <a:p>
            <a:pPr lvl="1"/>
            <a:r>
              <a:rPr lang="en-US" altLang="fr-FR" dirty="0"/>
              <a:t>0</a:t>
            </a:r>
          </a:p>
          <a:p>
            <a:pPr lvl="1"/>
            <a:endParaRPr lang="en-US" dirty="0"/>
          </a:p>
          <a:p>
            <a:endParaRPr lang="en-US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9" name="Espace réservé du contenu 2">
            <a:extLst>
              <a:ext uri="{FF2B5EF4-FFF2-40B4-BE49-F238E27FC236}">
                <a16:creationId xmlns="" xmlns:a16="http://schemas.microsoft.com/office/drawing/2014/main" id="{B30D9B5A-48F0-4E08-959B-CC20750F50DB}"/>
              </a:ext>
            </a:extLst>
          </p:cNvPr>
          <p:cNvSpPr txBox="1">
            <a:spLocks/>
          </p:cNvSpPr>
          <p:nvPr/>
        </p:nvSpPr>
        <p:spPr bwMode="auto">
          <a:xfrm>
            <a:off x="6414468" y="182562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Approved Rel-11 CRs</a:t>
            </a:r>
          </a:p>
          <a:p>
            <a:pPr lvl="1"/>
            <a:r>
              <a:rPr lang="en-US" altLang="fr-FR" dirty="0"/>
              <a:t>0</a:t>
            </a:r>
          </a:p>
          <a:p>
            <a:r>
              <a:rPr lang="en-US" dirty="0"/>
              <a:t>Approved Rel-12 CRs</a:t>
            </a:r>
          </a:p>
          <a:p>
            <a:pPr lvl="1"/>
            <a:r>
              <a:rPr lang="en-US" dirty="0" smtClean="0"/>
              <a:t>1 (IETF dependencies)</a:t>
            </a:r>
            <a:endParaRPr lang="en-US" dirty="0"/>
          </a:p>
          <a:p>
            <a:r>
              <a:rPr lang="en-US" dirty="0"/>
              <a:t>Approved Rel-13 CRs</a:t>
            </a:r>
          </a:p>
          <a:p>
            <a:pPr lvl="1"/>
            <a:r>
              <a:rPr lang="en-US" dirty="0"/>
              <a:t>4</a:t>
            </a:r>
          </a:p>
          <a:p>
            <a:r>
              <a:rPr lang="en-US" dirty="0"/>
              <a:t>Approved Rel-14 CRs</a:t>
            </a:r>
          </a:p>
          <a:p>
            <a:pPr lvl="1"/>
            <a:r>
              <a:rPr lang="en-US" dirty="0"/>
              <a:t>3</a:t>
            </a:r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BF8337D347114AB0236844107F8795" ma:contentTypeVersion="13" ma:contentTypeDescription="Create a new document." ma:contentTypeScope="" ma:versionID="15308225571403f45d9e7e6bd438fe08">
  <xsd:schema xmlns:xsd="http://www.w3.org/2001/XMLSchema" xmlns:xs="http://www.w3.org/2001/XMLSchema" xmlns:p="http://schemas.microsoft.com/office/2006/metadata/properties" xmlns:ns3="1e442c71-47c7-4d6b-9a66-8473dbdf2056" xmlns:ns4="5399ac36-8d91-4486-a02c-e0c1bb8d184f" targetNamespace="http://schemas.microsoft.com/office/2006/metadata/properties" ma:root="true" ma:fieldsID="37b5cca48b3b0322c8b73a576eadab92" ns3:_="" ns4:_="">
    <xsd:import namespace="1e442c71-47c7-4d6b-9a66-8473dbdf2056"/>
    <xsd:import namespace="5399ac36-8d91-4486-a02c-e0c1bb8d184f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442c71-47c7-4d6b-9a66-8473dbdf205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399ac36-8d91-4486-a02c-e0c1bb8d184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75EF393-1D1F-4174-A87D-03A14F6CB30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442c71-47c7-4d6b-9a66-8473dbdf2056"/>
    <ds:schemaRef ds:uri="5399ac36-8d91-4486-a02c-e0c1bb8d184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F64618A-BDAA-472F-B9F4-B9048F2BF85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5F6414F-085E-4BBE-BBE5-04959CF33DE1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5399ac36-8d91-4486-a02c-e0c1bb8d184f"/>
    <ds:schemaRef ds:uri="1e442c71-47c7-4d6b-9a66-8473dbdf2056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14418</TotalTime>
  <Words>1611</Words>
  <Application>Microsoft Office PowerPoint</Application>
  <PresentationFormat>Grand écran</PresentationFormat>
  <Paragraphs>423</Paragraphs>
  <Slides>37</Slides>
  <Notes>3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37</vt:i4>
      </vt:variant>
    </vt:vector>
  </HeadingPairs>
  <TitlesOfParts>
    <vt:vector size="45" baseType="lpstr">
      <vt:lpstr>ＭＳ Ｐゴシック</vt:lpstr>
      <vt:lpstr>Arial</vt:lpstr>
      <vt:lpstr>Arial </vt:lpstr>
      <vt:lpstr>Calibri</vt:lpstr>
      <vt:lpstr>Calibri Light</vt:lpstr>
      <vt:lpstr>MS Mincho</vt:lpstr>
      <vt:lpstr>Times New Roman</vt:lpstr>
      <vt:lpstr>Office Theme</vt:lpstr>
      <vt:lpstr>CT Status Report  to TSG SA#89e</vt:lpstr>
      <vt:lpstr>TSG CT Officials</vt:lpstr>
      <vt:lpstr>TSG CT WG1 Officials</vt:lpstr>
      <vt:lpstr>TSG CT WG3 Officials</vt:lpstr>
      <vt:lpstr>TSG CT WG4 Officials</vt:lpstr>
      <vt:lpstr>TSG CT WG6 Officials</vt:lpstr>
      <vt:lpstr>TSG WG CT Meeting Statistics</vt:lpstr>
      <vt:lpstr>CT WG Statistics: Approved CRs by WG</vt:lpstr>
      <vt:lpstr>Rel-8 – Rel-14 Status (Cat F CRc)</vt:lpstr>
      <vt:lpstr>Release 15 Status</vt:lpstr>
      <vt:lpstr>Release 16 Status</vt:lpstr>
      <vt:lpstr>Release 17 Status</vt:lpstr>
      <vt:lpstr>For Information to SA</vt:lpstr>
      <vt:lpstr>E-meetings in 1H 2021</vt:lpstr>
      <vt:lpstr>Rel-17 timeline</vt:lpstr>
      <vt:lpstr>Resuming the ToR Update process</vt:lpstr>
      <vt:lpstr>For Action to SA</vt:lpstr>
      <vt:lpstr>Handling of TEI17-x WI</vt:lpstr>
      <vt:lpstr>CR: Procedure updates relating to WI</vt:lpstr>
      <vt:lpstr>AUSF/UDM discovery based on SUCI information</vt:lpstr>
      <vt:lpstr>AKMA Stage 3 issue</vt:lpstr>
      <vt:lpstr>Acknowledgement</vt:lpstr>
      <vt:lpstr>Annex</vt:lpstr>
      <vt:lpstr>New approved  Study/Work Items</vt:lpstr>
      <vt:lpstr>New approved  Study/Work Items 1/2</vt:lpstr>
      <vt:lpstr>New approved  Study/Work Items 2/2</vt:lpstr>
      <vt:lpstr>Revised approved  Study/Work Items 1/2</vt:lpstr>
      <vt:lpstr>New Specification numbers</vt:lpstr>
      <vt:lpstr>New allocated Specification numbers</vt:lpstr>
      <vt:lpstr>CRs for conditional approval </vt:lpstr>
      <vt:lpstr>CT1: CRs for conditional approval I</vt:lpstr>
      <vt:lpstr>CT3: CRs for conditional approval(I) </vt:lpstr>
      <vt:lpstr>CT4: CRs for conditional approval (I) </vt:lpstr>
      <vt:lpstr>TR/TS sent to plenary</vt:lpstr>
      <vt:lpstr>New Rel-17 TR/TS for information</vt:lpstr>
      <vt:lpstr>New Rel-17 TR/TS for Approval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MORAND Lionel TGI/OLN</cp:lastModifiedBy>
  <cp:revision>768</cp:revision>
  <dcterms:created xsi:type="dcterms:W3CDTF">2010-02-05T13:52:04Z</dcterms:created>
  <dcterms:modified xsi:type="dcterms:W3CDTF">2020-09-21T07:34:47Z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0x010100BBBF8337D347114AB0236844107F8795</vt:lpwstr>
  </property>
</Properties>
</file>