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5305" r:id="rId4"/>
  </p:sldMasterIdLst>
  <p:notesMasterIdLst>
    <p:notesMasterId r:id="rId54"/>
  </p:notesMasterIdLst>
  <p:handoutMasterIdLst>
    <p:handoutMasterId r:id="rId55"/>
  </p:handoutMasterIdLst>
  <p:sldIdLst>
    <p:sldId id="445" r:id="rId5"/>
    <p:sldId id="493" r:id="rId6"/>
    <p:sldId id="499" r:id="rId7"/>
    <p:sldId id="444" r:id="rId8"/>
    <p:sldId id="500" r:id="rId9"/>
    <p:sldId id="501" r:id="rId10"/>
    <p:sldId id="446" r:id="rId11"/>
    <p:sldId id="447" r:id="rId12"/>
    <p:sldId id="448" r:id="rId13"/>
    <p:sldId id="494" r:id="rId14"/>
    <p:sldId id="449" r:id="rId15"/>
    <p:sldId id="451" r:id="rId16"/>
    <p:sldId id="452" r:id="rId17"/>
    <p:sldId id="453" r:id="rId18"/>
    <p:sldId id="457" r:id="rId19"/>
    <p:sldId id="481" r:id="rId20"/>
    <p:sldId id="450" r:id="rId21"/>
    <p:sldId id="483" r:id="rId22"/>
    <p:sldId id="484" r:id="rId23"/>
    <p:sldId id="515" r:id="rId24"/>
    <p:sldId id="459" r:id="rId25"/>
    <p:sldId id="462" r:id="rId26"/>
    <p:sldId id="460" r:id="rId27"/>
    <p:sldId id="498" r:id="rId28"/>
    <p:sldId id="502" r:id="rId29"/>
    <p:sldId id="503" r:id="rId30"/>
    <p:sldId id="470" r:id="rId31"/>
    <p:sldId id="473" r:id="rId32"/>
    <p:sldId id="504" r:id="rId33"/>
    <p:sldId id="505" r:id="rId34"/>
    <p:sldId id="506" r:id="rId35"/>
    <p:sldId id="507" r:id="rId36"/>
    <p:sldId id="477" r:id="rId37"/>
    <p:sldId id="514" r:id="rId38"/>
    <p:sldId id="464" r:id="rId39"/>
    <p:sldId id="513" r:id="rId40"/>
    <p:sldId id="511" r:id="rId41"/>
    <p:sldId id="512" r:id="rId42"/>
    <p:sldId id="509" r:id="rId43"/>
    <p:sldId id="508" r:id="rId44"/>
    <p:sldId id="510" r:id="rId45"/>
    <p:sldId id="465" r:id="rId46"/>
    <p:sldId id="466" r:id="rId47"/>
    <p:sldId id="472" r:id="rId48"/>
    <p:sldId id="490" r:id="rId49"/>
    <p:sldId id="489" r:id="rId50"/>
    <p:sldId id="488" r:id="rId51"/>
    <p:sldId id="497" r:id="rId52"/>
    <p:sldId id="439" r:id="rId53"/>
  </p:sldIdLst>
  <p:sldSz cx="12192000" cy="6858000"/>
  <p:notesSz cx="6921500" cy="100838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华文细黑" panose="0201060004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华文细黑" panose="0201060004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华文细黑" panose="0201060004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华文细黑" panose="0201060004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华文细黑" panose="0201060004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华文细黑" panose="0201060004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华文细黑" panose="0201060004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华文细黑" panose="02010600040101010101" pitchFamily="2" charset="-122"/>
        <a:cs typeface="+mn-cs"/>
      </a:defRPr>
    </a:lvl9pPr>
  </p:defaultTextStyle>
  <p:extLst>
    <p:ext uri="{521415D9-36F7-43E2-AB2F-B90AF26B5E84}">
      <p14:sectionLst xmlns:p14="http://schemas.microsoft.com/office/powerpoint/2010/main">
        <p14:section name="Default Section" id="{6DB3537D-8A38-4ECC-83E0-AECD7023785B}">
          <p14:sldIdLst>
            <p14:sldId id="445"/>
            <p14:sldId id="493"/>
            <p14:sldId id="499"/>
            <p14:sldId id="444"/>
            <p14:sldId id="500"/>
            <p14:sldId id="501"/>
            <p14:sldId id="446"/>
            <p14:sldId id="447"/>
            <p14:sldId id="448"/>
            <p14:sldId id="494"/>
            <p14:sldId id="449"/>
            <p14:sldId id="451"/>
            <p14:sldId id="452"/>
            <p14:sldId id="453"/>
            <p14:sldId id="457"/>
            <p14:sldId id="481"/>
            <p14:sldId id="450"/>
            <p14:sldId id="483"/>
            <p14:sldId id="484"/>
            <p14:sldId id="515"/>
          </p14:sldIdLst>
        </p14:section>
        <p14:section name="Pre Rel-17 topics" id="{1EF8425E-62E1-48F1-8D8C-D9544C24DB83}">
          <p14:sldIdLst>
            <p14:sldId id="459"/>
            <p14:sldId id="462"/>
            <p14:sldId id="460"/>
            <p14:sldId id="498"/>
            <p14:sldId id="502"/>
            <p14:sldId id="503"/>
            <p14:sldId id="470"/>
            <p14:sldId id="473"/>
            <p14:sldId id="504"/>
            <p14:sldId id="505"/>
            <p14:sldId id="506"/>
            <p14:sldId id="507"/>
            <p14:sldId id="477"/>
            <p14:sldId id="514"/>
            <p14:sldId id="464"/>
          </p14:sldIdLst>
        </p14:section>
        <p14:section name="Rel-17 topics" id="{A00AF6B0-C339-4E4D-998C-6EB3E7048D5B}">
          <p14:sldIdLst>
            <p14:sldId id="513"/>
            <p14:sldId id="511"/>
            <p14:sldId id="512"/>
            <p14:sldId id="509"/>
            <p14:sldId id="508"/>
            <p14:sldId id="510"/>
            <p14:sldId id="465"/>
            <p14:sldId id="466"/>
            <p14:sldId id="472"/>
            <p14:sldId id="490"/>
            <p14:sldId id="489"/>
            <p14:sldId id="488"/>
            <p14:sldId id="497"/>
            <p14:sldId id="439"/>
          </p14:sldIdLst>
        </p14:section>
      </p14:sectionLst>
    </p:ext>
    <p:ext uri="{EFAFB233-063F-42B5-8137-9DF3F51BA10A}">
      <p15:sldGuideLst xmlns:p15="http://schemas.microsoft.com/office/powerpoint/2012/main">
        <p15:guide id="1" orient="horz" pos="2160">
          <p15:clr>
            <a:srgbClr val="A4A3A4"/>
          </p15:clr>
        </p15:guide>
        <p15:guide id="2" pos="3817" userDrawn="1">
          <p15:clr>
            <a:srgbClr val="A4A3A4"/>
          </p15:clr>
        </p15:guide>
      </p15:sldGuideLst>
    </p:ext>
    <p:ext uri="{2D200454-40CA-4A62-9FC3-DE9A4176ACB9}">
      <p15:notesGuideLst xmlns:p15="http://schemas.microsoft.com/office/powerpoint/2012/main">
        <p15:guide id="1" orient="horz" pos="3176">
          <p15:clr>
            <a:srgbClr val="A4A3A4"/>
          </p15:clr>
        </p15:guide>
        <p15:guide id="2" pos="21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EFF7"/>
    <a:srgbClr val="EDEDED"/>
    <a:srgbClr val="B1D254"/>
    <a:srgbClr val="2A6EA8"/>
    <a:srgbClr val="FFFFFF"/>
    <a:srgbClr val="FF6600"/>
    <a:srgbClr val="1A4669"/>
    <a:srgbClr val="C6D254"/>
    <a:srgbClr val="0F5C77"/>
    <a:srgbClr val="127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4" autoAdjust="0"/>
    <p:restoredTop sz="95889" autoAdjust="0"/>
  </p:normalViewPr>
  <p:slideViewPr>
    <p:cSldViewPr snapToGrid="0" showGuides="1">
      <p:cViewPr varScale="1">
        <p:scale>
          <a:sx n="121" d="100"/>
          <a:sy n="121" d="100"/>
        </p:scale>
        <p:origin x="378" y="102"/>
      </p:cViewPr>
      <p:guideLst>
        <p:guide orient="horz" pos="2160"/>
        <p:guide pos="38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50" d="100"/>
          <a:sy n="150" d="100"/>
        </p:scale>
        <p:origin x="1116" y="-2607"/>
      </p:cViewPr>
      <p:guideLst>
        <p:guide orient="horz" pos="3176"/>
        <p:guide pos="21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Worksheet%20in%20draft_SP-19wxyz-SA3_Status_Report%204"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sheet%20in%20draft_SP-19wxyz-SA3_Status_Report%203"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705565464024893E-2"/>
          <c:y val="4.9960839515993463E-2"/>
          <c:w val="0.90945113953398771"/>
          <c:h val="0.75700971399193662"/>
        </c:manualLayout>
      </c:layout>
      <c:barChart>
        <c:barDir val="col"/>
        <c:grouping val="clustered"/>
        <c:varyColors val="0"/>
        <c:ser>
          <c:idx val="0"/>
          <c:order val="0"/>
          <c:tx>
            <c:strRef>
              <c:f>'[Worksheet in draft_SP-19wxyz-SA3_Status_Report 4]Sheet1'!$B$1</c:f>
              <c:strCache>
                <c:ptCount val="1"/>
                <c:pt idx="0">
                  <c:v>Number of Documents</c:v>
                </c:pt>
              </c:strCache>
            </c:strRef>
          </c:tx>
          <c:invertIfNegative val="0"/>
          <c:cat>
            <c:strRef>
              <c:f>'[Worksheet in draft_SP-19wxyz-SA3_Status_Report 4]Sheet1'!$A$2:$A$42</c:f>
              <c:strCache>
                <c:ptCount val="41"/>
                <c:pt idx="0">
                  <c:v>SA3 #71</c:v>
                </c:pt>
                <c:pt idx="1">
                  <c:v>SA# #72</c:v>
                </c:pt>
                <c:pt idx="2">
                  <c:v>SA3 #73</c:v>
                </c:pt>
                <c:pt idx="3">
                  <c:v>SA3 #74</c:v>
                </c:pt>
                <c:pt idx="4">
                  <c:v>SA3 #74bis</c:v>
                </c:pt>
                <c:pt idx="5">
                  <c:v>SA3 #75</c:v>
                </c:pt>
                <c:pt idx="6">
                  <c:v>SA3 #76</c:v>
                </c:pt>
                <c:pt idx="7">
                  <c:v>SA3 #77</c:v>
                </c:pt>
                <c:pt idx="8">
                  <c:v>SA3 #78</c:v>
                </c:pt>
                <c:pt idx="9">
                  <c:v>SA3 #79</c:v>
                </c:pt>
                <c:pt idx="10">
                  <c:v>SA3#79bis</c:v>
                </c:pt>
                <c:pt idx="11">
                  <c:v>SA3 #80</c:v>
                </c:pt>
                <c:pt idx="12">
                  <c:v>SA3#81</c:v>
                </c:pt>
                <c:pt idx="13">
                  <c:v>SA3#82</c:v>
                </c:pt>
                <c:pt idx="14">
                  <c:v>SA3#83</c:v>
                </c:pt>
                <c:pt idx="15">
                  <c:v>SA3#84</c:v>
                </c:pt>
                <c:pt idx="16">
                  <c:v>SA3#84Bis</c:v>
                </c:pt>
                <c:pt idx="17">
                  <c:v>SA3#85</c:v>
                </c:pt>
                <c:pt idx="18">
                  <c:v>SA3#86</c:v>
                </c:pt>
                <c:pt idx="19">
                  <c:v>SA3#86 ad-hoc</c:v>
                </c:pt>
                <c:pt idx="20">
                  <c:v>SA3#87</c:v>
                </c:pt>
                <c:pt idx="21">
                  <c:v>SA3#88</c:v>
                </c:pt>
                <c:pt idx="22">
                  <c:v>SA3#88 ad-hoc</c:v>
                </c:pt>
                <c:pt idx="23">
                  <c:v>SA3#89</c:v>
                </c:pt>
                <c:pt idx="24">
                  <c:v>SA3#90</c:v>
                </c:pt>
                <c:pt idx="25">
                  <c:v>SA3#90Bis</c:v>
                </c:pt>
                <c:pt idx="26">
                  <c:v>SA3#91</c:v>
                </c:pt>
                <c:pt idx="27">
                  <c:v>SA3#91Bis</c:v>
                </c:pt>
                <c:pt idx="28">
                  <c:v>SA3#92</c:v>
                </c:pt>
                <c:pt idx="29">
                  <c:v>SA3#92 ad-hoc</c:v>
                </c:pt>
                <c:pt idx="30">
                  <c:v>SA3#93</c:v>
                </c:pt>
                <c:pt idx="31">
                  <c:v>SA3#94</c:v>
                </c:pt>
                <c:pt idx="32">
                  <c:v>SA3#94 ad-hoc</c:v>
                </c:pt>
                <c:pt idx="33">
                  <c:v>SA3#95</c:v>
                </c:pt>
                <c:pt idx="34">
                  <c:v>SA3#95-BIS</c:v>
                </c:pt>
                <c:pt idx="35">
                  <c:v>SA3#96</c:v>
                </c:pt>
                <c:pt idx="36">
                  <c:v>SA3#96 ad-hoc</c:v>
                </c:pt>
                <c:pt idx="37">
                  <c:v>SA3#97</c:v>
                </c:pt>
                <c:pt idx="38">
                  <c:v>SA3#98-e</c:v>
                </c:pt>
                <c:pt idx="39">
                  <c:v>SA3#98bis-e</c:v>
                </c:pt>
                <c:pt idx="40">
                  <c:v>SA3#99-e</c:v>
                </c:pt>
              </c:strCache>
            </c:strRef>
          </c:cat>
          <c:val>
            <c:numRef>
              <c:f>'[Worksheet in draft_SP-19wxyz-SA3_Status_Report 4]Sheet1'!$B$2:$B$42</c:f>
              <c:numCache>
                <c:formatCode>General</c:formatCode>
                <c:ptCount val="41"/>
                <c:pt idx="0">
                  <c:v>264</c:v>
                </c:pt>
                <c:pt idx="1">
                  <c:v>284</c:v>
                </c:pt>
                <c:pt idx="2">
                  <c:v>288</c:v>
                </c:pt>
                <c:pt idx="3">
                  <c:v>298</c:v>
                </c:pt>
                <c:pt idx="4">
                  <c:v>272</c:v>
                </c:pt>
                <c:pt idx="5">
                  <c:v>347</c:v>
                </c:pt>
                <c:pt idx="6">
                  <c:v>356</c:v>
                </c:pt>
                <c:pt idx="7">
                  <c:v>230</c:v>
                </c:pt>
                <c:pt idx="8">
                  <c:v>212</c:v>
                </c:pt>
                <c:pt idx="9">
                  <c:v>324</c:v>
                </c:pt>
                <c:pt idx="10">
                  <c:v>94</c:v>
                </c:pt>
                <c:pt idx="11">
                  <c:v>418</c:v>
                </c:pt>
                <c:pt idx="12">
                  <c:v>396</c:v>
                </c:pt>
                <c:pt idx="13">
                  <c:v>329</c:v>
                </c:pt>
                <c:pt idx="14">
                  <c:v>441</c:v>
                </c:pt>
                <c:pt idx="15">
                  <c:v>390</c:v>
                </c:pt>
                <c:pt idx="16">
                  <c:v>224</c:v>
                </c:pt>
                <c:pt idx="17">
                  <c:v>509</c:v>
                </c:pt>
                <c:pt idx="18">
                  <c:v>495</c:v>
                </c:pt>
                <c:pt idx="19">
                  <c:v>340</c:v>
                </c:pt>
                <c:pt idx="20">
                  <c:v>557</c:v>
                </c:pt>
                <c:pt idx="21">
                  <c:v>477</c:v>
                </c:pt>
                <c:pt idx="22">
                  <c:v>376</c:v>
                </c:pt>
                <c:pt idx="23">
                  <c:v>507</c:v>
                </c:pt>
                <c:pt idx="24">
                  <c:v>445</c:v>
                </c:pt>
                <c:pt idx="25">
                  <c:v>446</c:v>
                </c:pt>
                <c:pt idx="26">
                  <c:v>481</c:v>
                </c:pt>
                <c:pt idx="27">
                  <c:v>477</c:v>
                </c:pt>
                <c:pt idx="28">
                  <c:v>585</c:v>
                </c:pt>
                <c:pt idx="29">
                  <c:v>370</c:v>
                </c:pt>
                <c:pt idx="30">
                  <c:v>616</c:v>
                </c:pt>
                <c:pt idx="31">
                  <c:v>548</c:v>
                </c:pt>
                <c:pt idx="32">
                  <c:v>436</c:v>
                </c:pt>
                <c:pt idx="33">
                  <c:v>685</c:v>
                </c:pt>
                <c:pt idx="34">
                  <c:v>646</c:v>
                </c:pt>
                <c:pt idx="35">
                  <c:v>683</c:v>
                </c:pt>
                <c:pt idx="36">
                  <c:v>550</c:v>
                </c:pt>
                <c:pt idx="37">
                  <c:v>772</c:v>
                </c:pt>
                <c:pt idx="38">
                  <c:v>481</c:v>
                </c:pt>
                <c:pt idx="39">
                  <c:v>235</c:v>
                </c:pt>
                <c:pt idx="40">
                  <c:v>580</c:v>
                </c:pt>
              </c:numCache>
            </c:numRef>
          </c:val>
          <c:extLst>
            <c:ext xmlns:c16="http://schemas.microsoft.com/office/drawing/2014/chart" uri="{C3380CC4-5D6E-409C-BE32-E72D297353CC}">
              <c16:uniqueId val="{00000000-E9F4-4936-B835-D8310B724DA9}"/>
            </c:ext>
          </c:extLst>
        </c:ser>
        <c:ser>
          <c:idx val="1"/>
          <c:order val="1"/>
          <c:tx>
            <c:strRef>
              <c:f>'[Worksheet in draft_SP-19wxyz-SA3_Status_Report 4]Sheet1'!$C$1</c:f>
              <c:strCache>
                <c:ptCount val="1"/>
                <c:pt idx="0">
                  <c:v>CRs Agreed</c:v>
                </c:pt>
              </c:strCache>
            </c:strRef>
          </c:tx>
          <c:invertIfNegative val="0"/>
          <c:cat>
            <c:strRef>
              <c:f>'[Worksheet in draft_SP-19wxyz-SA3_Status_Report 4]Sheet1'!$A$2:$A$42</c:f>
              <c:strCache>
                <c:ptCount val="41"/>
                <c:pt idx="0">
                  <c:v>SA3 #71</c:v>
                </c:pt>
                <c:pt idx="1">
                  <c:v>SA# #72</c:v>
                </c:pt>
                <c:pt idx="2">
                  <c:v>SA3 #73</c:v>
                </c:pt>
                <c:pt idx="3">
                  <c:v>SA3 #74</c:v>
                </c:pt>
                <c:pt idx="4">
                  <c:v>SA3 #74bis</c:v>
                </c:pt>
                <c:pt idx="5">
                  <c:v>SA3 #75</c:v>
                </c:pt>
                <c:pt idx="6">
                  <c:v>SA3 #76</c:v>
                </c:pt>
                <c:pt idx="7">
                  <c:v>SA3 #77</c:v>
                </c:pt>
                <c:pt idx="8">
                  <c:v>SA3 #78</c:v>
                </c:pt>
                <c:pt idx="9">
                  <c:v>SA3 #79</c:v>
                </c:pt>
                <c:pt idx="10">
                  <c:v>SA3#79bis</c:v>
                </c:pt>
                <c:pt idx="11">
                  <c:v>SA3 #80</c:v>
                </c:pt>
                <c:pt idx="12">
                  <c:v>SA3#81</c:v>
                </c:pt>
                <c:pt idx="13">
                  <c:v>SA3#82</c:v>
                </c:pt>
                <c:pt idx="14">
                  <c:v>SA3#83</c:v>
                </c:pt>
                <c:pt idx="15">
                  <c:v>SA3#84</c:v>
                </c:pt>
                <c:pt idx="16">
                  <c:v>SA3#84Bis</c:v>
                </c:pt>
                <c:pt idx="17">
                  <c:v>SA3#85</c:v>
                </c:pt>
                <c:pt idx="18">
                  <c:v>SA3#86</c:v>
                </c:pt>
                <c:pt idx="19">
                  <c:v>SA3#86 ad-hoc</c:v>
                </c:pt>
                <c:pt idx="20">
                  <c:v>SA3#87</c:v>
                </c:pt>
                <c:pt idx="21">
                  <c:v>SA3#88</c:v>
                </c:pt>
                <c:pt idx="22">
                  <c:v>SA3#88 ad-hoc</c:v>
                </c:pt>
                <c:pt idx="23">
                  <c:v>SA3#89</c:v>
                </c:pt>
                <c:pt idx="24">
                  <c:v>SA3#90</c:v>
                </c:pt>
                <c:pt idx="25">
                  <c:v>SA3#90Bis</c:v>
                </c:pt>
                <c:pt idx="26">
                  <c:v>SA3#91</c:v>
                </c:pt>
                <c:pt idx="27">
                  <c:v>SA3#91Bis</c:v>
                </c:pt>
                <c:pt idx="28">
                  <c:v>SA3#92</c:v>
                </c:pt>
                <c:pt idx="29">
                  <c:v>SA3#92 ad-hoc</c:v>
                </c:pt>
                <c:pt idx="30">
                  <c:v>SA3#93</c:v>
                </c:pt>
                <c:pt idx="31">
                  <c:v>SA3#94</c:v>
                </c:pt>
                <c:pt idx="32">
                  <c:v>SA3#94 ad-hoc</c:v>
                </c:pt>
                <c:pt idx="33">
                  <c:v>SA3#95</c:v>
                </c:pt>
                <c:pt idx="34">
                  <c:v>SA3#95-BIS</c:v>
                </c:pt>
                <c:pt idx="35">
                  <c:v>SA3#96</c:v>
                </c:pt>
                <c:pt idx="36">
                  <c:v>SA3#96 ad-hoc</c:v>
                </c:pt>
                <c:pt idx="37">
                  <c:v>SA3#97</c:v>
                </c:pt>
                <c:pt idx="38">
                  <c:v>SA3#98-e</c:v>
                </c:pt>
                <c:pt idx="39">
                  <c:v>SA3#98bis-e</c:v>
                </c:pt>
                <c:pt idx="40">
                  <c:v>SA3#99-e</c:v>
                </c:pt>
              </c:strCache>
            </c:strRef>
          </c:cat>
          <c:val>
            <c:numRef>
              <c:f>'[Worksheet in draft_SP-19wxyz-SA3_Status_Report 4]Sheet1'!$C$2:$C$42</c:f>
              <c:numCache>
                <c:formatCode>General</c:formatCode>
                <c:ptCount val="41"/>
                <c:pt idx="0">
                  <c:v>27</c:v>
                </c:pt>
                <c:pt idx="1">
                  <c:v>10</c:v>
                </c:pt>
                <c:pt idx="2">
                  <c:v>13</c:v>
                </c:pt>
                <c:pt idx="3">
                  <c:v>17</c:v>
                </c:pt>
                <c:pt idx="4">
                  <c:v>0</c:v>
                </c:pt>
                <c:pt idx="5">
                  <c:v>39</c:v>
                </c:pt>
                <c:pt idx="6">
                  <c:v>78</c:v>
                </c:pt>
                <c:pt idx="7">
                  <c:v>62</c:v>
                </c:pt>
                <c:pt idx="8">
                  <c:v>22</c:v>
                </c:pt>
                <c:pt idx="9">
                  <c:v>35</c:v>
                </c:pt>
                <c:pt idx="10">
                  <c:v>0</c:v>
                </c:pt>
                <c:pt idx="11">
                  <c:v>42</c:v>
                </c:pt>
                <c:pt idx="12">
                  <c:v>52</c:v>
                </c:pt>
                <c:pt idx="13">
                  <c:v>26</c:v>
                </c:pt>
                <c:pt idx="14">
                  <c:v>59</c:v>
                </c:pt>
                <c:pt idx="15">
                  <c:v>17</c:v>
                </c:pt>
                <c:pt idx="16">
                  <c:v>0</c:v>
                </c:pt>
                <c:pt idx="17">
                  <c:v>26</c:v>
                </c:pt>
                <c:pt idx="18">
                  <c:v>14</c:v>
                </c:pt>
                <c:pt idx="19">
                  <c:v>2</c:v>
                </c:pt>
                <c:pt idx="20">
                  <c:v>24</c:v>
                </c:pt>
                <c:pt idx="21">
                  <c:v>26</c:v>
                </c:pt>
                <c:pt idx="22">
                  <c:v>17</c:v>
                </c:pt>
                <c:pt idx="23">
                  <c:v>23</c:v>
                </c:pt>
                <c:pt idx="24">
                  <c:v>10</c:v>
                </c:pt>
                <c:pt idx="25">
                  <c:v>14</c:v>
                </c:pt>
                <c:pt idx="26">
                  <c:v>58</c:v>
                </c:pt>
                <c:pt idx="27">
                  <c:v>68</c:v>
                </c:pt>
                <c:pt idx="28">
                  <c:v>116</c:v>
                </c:pt>
                <c:pt idx="29">
                  <c:v>0</c:v>
                </c:pt>
                <c:pt idx="30">
                  <c:v>110</c:v>
                </c:pt>
                <c:pt idx="31">
                  <c:v>64</c:v>
                </c:pt>
                <c:pt idx="32">
                  <c:v>0</c:v>
                </c:pt>
                <c:pt idx="33">
                  <c:v>44</c:v>
                </c:pt>
                <c:pt idx="34">
                  <c:v>30</c:v>
                </c:pt>
                <c:pt idx="35">
                  <c:v>54</c:v>
                </c:pt>
                <c:pt idx="36">
                  <c:v>0</c:v>
                </c:pt>
                <c:pt idx="37">
                  <c:v>67</c:v>
                </c:pt>
                <c:pt idx="38">
                  <c:v>44</c:v>
                </c:pt>
                <c:pt idx="39">
                  <c:v>0</c:v>
                </c:pt>
                <c:pt idx="40">
                  <c:v>67</c:v>
                </c:pt>
              </c:numCache>
            </c:numRef>
          </c:val>
          <c:extLst>
            <c:ext xmlns:c16="http://schemas.microsoft.com/office/drawing/2014/chart" uri="{C3380CC4-5D6E-409C-BE32-E72D297353CC}">
              <c16:uniqueId val="{00000001-E9F4-4936-B835-D8310B724DA9}"/>
            </c:ext>
          </c:extLst>
        </c:ser>
        <c:dLbls>
          <c:showLegendKey val="0"/>
          <c:showVal val="0"/>
          <c:showCatName val="0"/>
          <c:showSerName val="0"/>
          <c:showPercent val="0"/>
          <c:showBubbleSize val="0"/>
        </c:dLbls>
        <c:gapWidth val="150"/>
        <c:axId val="246726440"/>
        <c:axId val="1"/>
      </c:barChart>
      <c:catAx>
        <c:axId val="246726440"/>
        <c:scaling>
          <c:orientation val="minMax"/>
        </c:scaling>
        <c:delete val="0"/>
        <c:axPos val="b"/>
        <c:numFmt formatCode="General" sourceLinked="1"/>
        <c:majorTickMark val="out"/>
        <c:minorTickMark val="none"/>
        <c:tickLblPos val="nextTo"/>
        <c:txPr>
          <a:bodyPr rot="-2700000" vert="horz"/>
          <a:lstStyle/>
          <a:p>
            <a:pPr>
              <a:defRPr sz="1200" b="0" i="0" u="none" strike="noStrike" baseline="0">
                <a:solidFill>
                  <a:srgbClr val="000000"/>
                </a:solidFill>
                <a:latin typeface="Calibri"/>
                <a:ea typeface="Calibri"/>
                <a:cs typeface="Calibri"/>
              </a:defRPr>
            </a:pPr>
            <a:endParaRPr lang="sv-SE"/>
          </a:p>
        </c:txPr>
        <c:crossAx val="1"/>
        <c:crosses val="autoZero"/>
        <c:auto val="1"/>
        <c:lblAlgn val="ctr"/>
        <c:lblOffset val="100"/>
        <c:tickLblSkip val="1"/>
        <c:noMultiLvlLbl val="0"/>
      </c:catAx>
      <c:valAx>
        <c:axId val="1"/>
        <c:scaling>
          <c:orientation val="minMax"/>
        </c:scaling>
        <c:delete val="0"/>
        <c:axPos val="l"/>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sv-SE"/>
          </a:p>
        </c:txPr>
        <c:crossAx val="246726440"/>
        <c:crosses val="autoZero"/>
        <c:crossBetween val="between"/>
      </c:valAx>
    </c:plotArea>
    <c:legend>
      <c:legendPos val="r"/>
      <c:layout>
        <c:manualLayout>
          <c:xMode val="edge"/>
          <c:yMode val="edge"/>
          <c:x val="0.26377120550116351"/>
          <c:y val="0.23400035003792077"/>
          <c:w val="0.2997881569678375"/>
          <c:h val="0.15384620448846612"/>
        </c:manualLayout>
      </c:layout>
      <c:overlay val="0"/>
      <c:txPr>
        <a:bodyPr/>
        <a:lstStyle/>
        <a:p>
          <a:pPr>
            <a:defRPr sz="1400" b="0" i="0" u="none" strike="noStrike" baseline="0">
              <a:solidFill>
                <a:srgbClr val="000000"/>
              </a:solidFill>
              <a:latin typeface="Calibri"/>
              <a:ea typeface="Calibri"/>
              <a:cs typeface="Calibri"/>
            </a:defRPr>
          </a:pPr>
          <a:endParaRPr lang="sv-SE"/>
        </a:p>
      </c:txPr>
    </c:legend>
    <c:plotVisOnly val="1"/>
    <c:dispBlanksAs val="gap"/>
    <c:showDLblsOverMax val="0"/>
  </c:chart>
  <c:spPr>
    <a:noFill/>
  </c:spPr>
  <c:txPr>
    <a:bodyPr/>
    <a:lstStyle/>
    <a:p>
      <a:pPr>
        <a:defRPr sz="1805" b="0" i="0" u="none" strike="noStrike" baseline="0">
          <a:solidFill>
            <a:srgbClr val="000000"/>
          </a:solidFill>
          <a:latin typeface="Calibri"/>
          <a:ea typeface="Calibri"/>
          <a:cs typeface="Calibri"/>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72150661333868E-2"/>
          <c:y val="0.13500496712424104"/>
          <c:w val="0.90677379937651625"/>
          <c:h val="0.61503803850447636"/>
        </c:manualLayout>
      </c:layout>
      <c:barChart>
        <c:barDir val="col"/>
        <c:grouping val="clustered"/>
        <c:varyColors val="0"/>
        <c:ser>
          <c:idx val="0"/>
          <c:order val="0"/>
          <c:tx>
            <c:strRef>
              <c:f>'[Worksheet in draft_SP-19wxyz-SA3_Status_Report 3]Sheet1'!$B$1</c:f>
              <c:strCache>
                <c:ptCount val="1"/>
                <c:pt idx="0">
                  <c:v>Number of Delegates</c:v>
                </c:pt>
              </c:strCache>
            </c:strRef>
          </c:tx>
          <c:invertIfNegative val="0"/>
          <c:cat>
            <c:strRef>
              <c:f>'[Worksheet in draft_SP-19wxyz-SA3_Status_Report 3]Sheet1'!$A$2:$A$42</c:f>
              <c:strCache>
                <c:ptCount val="41"/>
                <c:pt idx="0">
                  <c:v>SA3 #71</c:v>
                </c:pt>
                <c:pt idx="1">
                  <c:v>SA3 #72</c:v>
                </c:pt>
                <c:pt idx="2">
                  <c:v>SA3 #73</c:v>
                </c:pt>
                <c:pt idx="3">
                  <c:v>SA3#74</c:v>
                </c:pt>
                <c:pt idx="4">
                  <c:v>SA3#74bis</c:v>
                </c:pt>
                <c:pt idx="5">
                  <c:v>SA3#75</c:v>
                </c:pt>
                <c:pt idx="6">
                  <c:v>SA3#76</c:v>
                </c:pt>
                <c:pt idx="7">
                  <c:v>SA3#77</c:v>
                </c:pt>
                <c:pt idx="8">
                  <c:v>SA3#78</c:v>
                </c:pt>
                <c:pt idx="9">
                  <c:v>SA3#79</c:v>
                </c:pt>
                <c:pt idx="10">
                  <c:v>SA3#79bis</c:v>
                </c:pt>
                <c:pt idx="11">
                  <c:v>SA3#80</c:v>
                </c:pt>
                <c:pt idx="12">
                  <c:v>SA3#81</c:v>
                </c:pt>
                <c:pt idx="13">
                  <c:v>SA3#82</c:v>
                </c:pt>
                <c:pt idx="14">
                  <c:v>SA3#83</c:v>
                </c:pt>
                <c:pt idx="15">
                  <c:v>SA3#84</c:v>
                </c:pt>
                <c:pt idx="16">
                  <c:v>SA3#84Bis</c:v>
                </c:pt>
                <c:pt idx="17">
                  <c:v>SA3#85</c:v>
                </c:pt>
                <c:pt idx="18">
                  <c:v>SA3#86</c:v>
                </c:pt>
                <c:pt idx="19">
                  <c:v>SA3#86 ad-hoc</c:v>
                </c:pt>
                <c:pt idx="20">
                  <c:v>SA3#87</c:v>
                </c:pt>
                <c:pt idx="21">
                  <c:v>SA3#88</c:v>
                </c:pt>
                <c:pt idx="22">
                  <c:v>SA3#88 ad-hoc</c:v>
                </c:pt>
                <c:pt idx="23">
                  <c:v>SA3#89</c:v>
                </c:pt>
                <c:pt idx="24">
                  <c:v>SA3#90</c:v>
                </c:pt>
                <c:pt idx="25">
                  <c:v>SA3#90Bis</c:v>
                </c:pt>
                <c:pt idx="26">
                  <c:v>SA3#91</c:v>
                </c:pt>
                <c:pt idx="27">
                  <c:v>SA3#91Bis</c:v>
                </c:pt>
                <c:pt idx="28">
                  <c:v>SA3#92</c:v>
                </c:pt>
                <c:pt idx="29">
                  <c:v>SA3#92 ad-hoc</c:v>
                </c:pt>
                <c:pt idx="30">
                  <c:v>SA3#93</c:v>
                </c:pt>
                <c:pt idx="31">
                  <c:v>SA3#94</c:v>
                </c:pt>
                <c:pt idx="32">
                  <c:v>SA3#94 ad-hoc</c:v>
                </c:pt>
                <c:pt idx="33">
                  <c:v>SA3#95</c:v>
                </c:pt>
                <c:pt idx="34">
                  <c:v>SA3#95-BIS</c:v>
                </c:pt>
                <c:pt idx="35">
                  <c:v>SA3#96</c:v>
                </c:pt>
                <c:pt idx="36">
                  <c:v>SA3#96 ad-hoc</c:v>
                </c:pt>
                <c:pt idx="37">
                  <c:v>SA3#97</c:v>
                </c:pt>
                <c:pt idx="38">
                  <c:v>SA3#98-e</c:v>
                </c:pt>
                <c:pt idx="39">
                  <c:v>SA3#98bis-e</c:v>
                </c:pt>
                <c:pt idx="40">
                  <c:v>SA3#99-e</c:v>
                </c:pt>
              </c:strCache>
            </c:strRef>
          </c:cat>
          <c:val>
            <c:numRef>
              <c:f>'[Worksheet in draft_SP-19wxyz-SA3_Status_Report 3]Sheet1'!$B$2:$B$42</c:f>
              <c:numCache>
                <c:formatCode>General</c:formatCode>
                <c:ptCount val="41"/>
                <c:pt idx="0">
                  <c:v>55</c:v>
                </c:pt>
                <c:pt idx="1">
                  <c:v>62</c:v>
                </c:pt>
                <c:pt idx="2">
                  <c:v>95</c:v>
                </c:pt>
                <c:pt idx="3">
                  <c:v>56</c:v>
                </c:pt>
                <c:pt idx="4">
                  <c:v>45</c:v>
                </c:pt>
                <c:pt idx="5">
                  <c:v>69</c:v>
                </c:pt>
                <c:pt idx="6">
                  <c:v>52</c:v>
                </c:pt>
                <c:pt idx="7">
                  <c:v>88</c:v>
                </c:pt>
                <c:pt idx="8">
                  <c:v>77</c:v>
                </c:pt>
                <c:pt idx="9">
                  <c:v>54</c:v>
                </c:pt>
                <c:pt idx="10">
                  <c:v>14</c:v>
                </c:pt>
                <c:pt idx="11">
                  <c:v>58</c:v>
                </c:pt>
                <c:pt idx="12">
                  <c:v>52</c:v>
                </c:pt>
                <c:pt idx="13">
                  <c:v>54</c:v>
                </c:pt>
                <c:pt idx="14">
                  <c:v>48</c:v>
                </c:pt>
                <c:pt idx="15">
                  <c:v>51</c:v>
                </c:pt>
                <c:pt idx="16">
                  <c:v>53</c:v>
                </c:pt>
                <c:pt idx="17">
                  <c:v>65</c:v>
                </c:pt>
                <c:pt idx="18">
                  <c:v>61</c:v>
                </c:pt>
                <c:pt idx="19">
                  <c:v>58</c:v>
                </c:pt>
                <c:pt idx="20">
                  <c:v>57</c:v>
                </c:pt>
                <c:pt idx="21">
                  <c:v>66</c:v>
                </c:pt>
                <c:pt idx="22">
                  <c:v>54</c:v>
                </c:pt>
                <c:pt idx="23">
                  <c:v>125</c:v>
                </c:pt>
                <c:pt idx="24">
                  <c:v>95</c:v>
                </c:pt>
                <c:pt idx="25">
                  <c:v>52</c:v>
                </c:pt>
                <c:pt idx="26">
                  <c:v>67</c:v>
                </c:pt>
                <c:pt idx="27">
                  <c:v>58</c:v>
                </c:pt>
                <c:pt idx="28">
                  <c:v>68</c:v>
                </c:pt>
                <c:pt idx="29">
                  <c:v>59</c:v>
                </c:pt>
                <c:pt idx="30">
                  <c:v>106</c:v>
                </c:pt>
                <c:pt idx="31">
                  <c:v>73</c:v>
                </c:pt>
                <c:pt idx="32">
                  <c:v>67</c:v>
                </c:pt>
                <c:pt idx="33">
                  <c:v>67</c:v>
                </c:pt>
                <c:pt idx="34">
                  <c:v>154</c:v>
                </c:pt>
                <c:pt idx="35">
                  <c:v>97</c:v>
                </c:pt>
                <c:pt idx="36">
                  <c:v>57</c:v>
                </c:pt>
                <c:pt idx="37">
                  <c:v>175</c:v>
                </c:pt>
                <c:pt idx="38">
                  <c:v>78</c:v>
                </c:pt>
                <c:pt idx="39">
                  <c:v>35</c:v>
                </c:pt>
                <c:pt idx="40">
                  <c:v>92</c:v>
                </c:pt>
              </c:numCache>
            </c:numRef>
          </c:val>
          <c:extLst>
            <c:ext xmlns:c16="http://schemas.microsoft.com/office/drawing/2014/chart" uri="{C3380CC4-5D6E-409C-BE32-E72D297353CC}">
              <c16:uniqueId val="{00000000-CE1D-450A-A97F-01F112A23529}"/>
            </c:ext>
          </c:extLst>
        </c:ser>
        <c:dLbls>
          <c:showLegendKey val="0"/>
          <c:showVal val="0"/>
          <c:showCatName val="0"/>
          <c:showSerName val="0"/>
          <c:showPercent val="0"/>
          <c:showBubbleSize val="0"/>
        </c:dLbls>
        <c:gapWidth val="150"/>
        <c:axId val="630825800"/>
        <c:axId val="1"/>
      </c:barChart>
      <c:catAx>
        <c:axId val="630825800"/>
        <c:scaling>
          <c:orientation val="minMax"/>
        </c:scaling>
        <c:delete val="0"/>
        <c:axPos val="b"/>
        <c:numFmt formatCode="General" sourceLinked="1"/>
        <c:majorTickMark val="out"/>
        <c:minorTickMark val="none"/>
        <c:tickLblPos val="nextTo"/>
        <c:txPr>
          <a:bodyPr rot="-2700000" vert="horz"/>
          <a:lstStyle/>
          <a:p>
            <a:pPr>
              <a:defRPr sz="1200" b="0" i="0" u="none" strike="noStrike" baseline="0">
                <a:solidFill>
                  <a:srgbClr val="000000"/>
                </a:solidFill>
                <a:latin typeface="Calibri"/>
                <a:ea typeface="Calibri"/>
                <a:cs typeface="Calibri"/>
              </a:defRPr>
            </a:pPr>
            <a:endParaRPr lang="sv-SE"/>
          </a:p>
        </c:txPr>
        <c:crossAx val="1"/>
        <c:crosses val="autoZero"/>
        <c:auto val="1"/>
        <c:lblAlgn val="ctr"/>
        <c:lblOffset val="100"/>
        <c:tickLblSkip val="1"/>
        <c:noMultiLvlLbl val="0"/>
      </c:catAx>
      <c:valAx>
        <c:axId val="1"/>
        <c:scaling>
          <c:orientation val="minMax"/>
        </c:scaling>
        <c:delete val="0"/>
        <c:axPos val="l"/>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sv-SE"/>
          </a:p>
        </c:txPr>
        <c:crossAx val="630825800"/>
        <c:crosses val="autoZero"/>
        <c:crossBetween val="between"/>
      </c:valAx>
      <c:spPr>
        <a:noFill/>
        <a:ln w="25400">
          <a:noFill/>
        </a:ln>
      </c:spPr>
    </c:plotArea>
    <c:plotVisOnly val="1"/>
    <c:dispBlanksAs val="gap"/>
    <c:showDLblsOverMax val="0"/>
  </c:chart>
  <c:txPr>
    <a:bodyPr/>
    <a:lstStyle/>
    <a:p>
      <a:pPr>
        <a:defRPr sz="1780" b="0" i="0" u="none" strike="noStrike" baseline="0">
          <a:solidFill>
            <a:srgbClr val="000000"/>
          </a:solidFill>
          <a:latin typeface="Calibri"/>
          <a:ea typeface="Calibri"/>
          <a:cs typeface="Calibri"/>
        </a:defRPr>
      </a:pPr>
      <a:endParaRPr lang="sv-S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9F0E574-D5E5-42E5-8871-9EA236ED0418}"/>
              </a:ext>
            </a:extLst>
          </p:cNvPr>
          <p:cNvSpPr>
            <a:spLocks noGrp="1" noChangeArrowheads="1"/>
          </p:cNvSpPr>
          <p:nvPr>
            <p:ph type="hdr" sz="quarter"/>
          </p:nvPr>
        </p:nvSpPr>
        <p:spPr bwMode="auto">
          <a:xfrm>
            <a:off x="0"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defTabSz="944563" eaLnBrk="1" hangingPunct="1">
              <a:defRPr sz="1200">
                <a:latin typeface="Times New Roman" pitchFamily="18" charset="0"/>
                <a:ea typeface="+mn-ea"/>
                <a:cs typeface="+mn-cs"/>
              </a:defRPr>
            </a:lvl1pPr>
          </a:lstStyle>
          <a:p>
            <a:pPr>
              <a:defRPr/>
            </a:pPr>
            <a:endParaRPr lang="en-GB"/>
          </a:p>
        </p:txBody>
      </p:sp>
      <p:sp>
        <p:nvSpPr>
          <p:cNvPr id="9219" name="Rectangle 3">
            <a:extLst>
              <a:ext uri="{FF2B5EF4-FFF2-40B4-BE49-F238E27FC236}">
                <a16:creationId xmlns:a16="http://schemas.microsoft.com/office/drawing/2014/main" id="{5BA0AB36-4B70-4581-BE64-63AA70ACA8A7}"/>
              </a:ext>
            </a:extLst>
          </p:cNvPr>
          <p:cNvSpPr>
            <a:spLocks noGrp="1" noChangeArrowheads="1"/>
          </p:cNvSpPr>
          <p:nvPr>
            <p:ph type="dt" sz="quarter" idx="1"/>
          </p:nvPr>
        </p:nvSpPr>
        <p:spPr bwMode="auto">
          <a:xfrm>
            <a:off x="3921125"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algn="r" defTabSz="944563" eaLnBrk="1" hangingPunct="1">
              <a:defRPr sz="1200">
                <a:latin typeface="Times New Roman" pitchFamily="18" charset="0"/>
                <a:ea typeface="+mn-ea"/>
                <a:cs typeface="+mn-cs"/>
              </a:defRPr>
            </a:lvl1pPr>
          </a:lstStyle>
          <a:p>
            <a:pPr>
              <a:defRPr/>
            </a:pPr>
            <a:endParaRPr lang="en-GB"/>
          </a:p>
        </p:txBody>
      </p:sp>
      <p:sp>
        <p:nvSpPr>
          <p:cNvPr id="9220" name="Rectangle 4">
            <a:extLst>
              <a:ext uri="{FF2B5EF4-FFF2-40B4-BE49-F238E27FC236}">
                <a16:creationId xmlns:a16="http://schemas.microsoft.com/office/drawing/2014/main" id="{C4BFCF03-F91D-4C08-ACB2-C156330128F2}"/>
              </a:ext>
            </a:extLst>
          </p:cNvPr>
          <p:cNvSpPr>
            <a:spLocks noGrp="1" noChangeArrowheads="1"/>
          </p:cNvSpPr>
          <p:nvPr>
            <p:ph type="ftr" sz="quarter" idx="2"/>
          </p:nvPr>
        </p:nvSpPr>
        <p:spPr bwMode="auto">
          <a:xfrm>
            <a:off x="0"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defTabSz="944563" eaLnBrk="1" hangingPunct="1">
              <a:defRPr sz="1200">
                <a:latin typeface="Times New Roman" pitchFamily="18" charset="0"/>
                <a:ea typeface="+mn-ea"/>
                <a:cs typeface="+mn-cs"/>
              </a:defRPr>
            </a:lvl1pPr>
          </a:lstStyle>
          <a:p>
            <a:pPr>
              <a:defRPr/>
            </a:pPr>
            <a:endParaRPr lang="en-GB"/>
          </a:p>
        </p:txBody>
      </p:sp>
      <p:sp>
        <p:nvSpPr>
          <p:cNvPr id="9221" name="Rectangle 5">
            <a:extLst>
              <a:ext uri="{FF2B5EF4-FFF2-40B4-BE49-F238E27FC236}">
                <a16:creationId xmlns:a16="http://schemas.microsoft.com/office/drawing/2014/main" id="{48A7CB7F-FA31-4DCA-BE50-73124A97FE75}"/>
              </a:ext>
            </a:extLst>
          </p:cNvPr>
          <p:cNvSpPr>
            <a:spLocks noGrp="1" noChangeArrowheads="1"/>
          </p:cNvSpPr>
          <p:nvPr>
            <p:ph type="sldNum" sz="quarter" idx="3"/>
          </p:nvPr>
        </p:nvSpPr>
        <p:spPr bwMode="auto">
          <a:xfrm>
            <a:off x="3921125"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algn="r" defTabSz="944563" eaLnBrk="1" hangingPunct="1">
              <a:defRPr sz="1200">
                <a:latin typeface="Times New Roman" panose="02020603050405020304" pitchFamily="18" charset="0"/>
                <a:ea typeface="+mn-ea"/>
                <a:cs typeface="Arial" panose="020B0604020202020204" pitchFamily="34" charset="0"/>
              </a:defRPr>
            </a:lvl1pPr>
          </a:lstStyle>
          <a:p>
            <a:pPr>
              <a:defRPr/>
            </a:pPr>
            <a:fld id="{F2F72396-069F-4C14-91E7-CEC9F6CA2CC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CA8F975-62B6-4D29-9497-C4239419F273}"/>
              </a:ext>
            </a:extLst>
          </p:cNvPr>
          <p:cNvSpPr>
            <a:spLocks noGrp="1" noChangeArrowheads="1"/>
          </p:cNvSpPr>
          <p:nvPr>
            <p:ph type="hdr" sz="quarter"/>
          </p:nvPr>
        </p:nvSpPr>
        <p:spPr bwMode="auto">
          <a:xfrm>
            <a:off x="0"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defTabSz="944563" eaLnBrk="1" hangingPunct="1">
              <a:defRPr sz="1200">
                <a:latin typeface="Times New Roman" pitchFamily="18" charset="0"/>
                <a:ea typeface="+mn-ea"/>
                <a:cs typeface="+mn-cs"/>
              </a:defRPr>
            </a:lvl1pPr>
          </a:lstStyle>
          <a:p>
            <a:pPr>
              <a:defRPr/>
            </a:pPr>
            <a:endParaRPr lang="en-GB"/>
          </a:p>
        </p:txBody>
      </p:sp>
      <p:sp>
        <p:nvSpPr>
          <p:cNvPr id="4099" name="Rectangle 3">
            <a:extLst>
              <a:ext uri="{FF2B5EF4-FFF2-40B4-BE49-F238E27FC236}">
                <a16:creationId xmlns:a16="http://schemas.microsoft.com/office/drawing/2014/main" id="{1B832733-B917-4D36-86B7-13FA4D8615BC}"/>
              </a:ext>
            </a:extLst>
          </p:cNvPr>
          <p:cNvSpPr>
            <a:spLocks noGrp="1" noChangeArrowheads="1"/>
          </p:cNvSpPr>
          <p:nvPr>
            <p:ph type="dt" idx="1"/>
          </p:nvPr>
        </p:nvSpPr>
        <p:spPr bwMode="auto">
          <a:xfrm>
            <a:off x="3921125"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algn="r" defTabSz="944563" eaLnBrk="1" hangingPunct="1">
              <a:defRPr sz="1200">
                <a:latin typeface="Times New Roman" pitchFamily="18" charset="0"/>
                <a:ea typeface="+mn-ea"/>
                <a:cs typeface="+mn-cs"/>
              </a:defRPr>
            </a:lvl1pPr>
          </a:lstStyle>
          <a:p>
            <a:pPr>
              <a:defRPr/>
            </a:pPr>
            <a:endParaRPr lang="en-GB"/>
          </a:p>
        </p:txBody>
      </p:sp>
      <p:sp>
        <p:nvSpPr>
          <p:cNvPr id="3076" name="Rectangle 4">
            <a:extLst>
              <a:ext uri="{FF2B5EF4-FFF2-40B4-BE49-F238E27FC236}">
                <a16:creationId xmlns:a16="http://schemas.microsoft.com/office/drawing/2014/main" id="{31613854-09B5-42A5-93EA-05B31C546A14}"/>
              </a:ext>
            </a:extLst>
          </p:cNvPr>
          <p:cNvSpPr>
            <a:spLocks noGrp="1" noRot="1" noChangeAspect="1" noChangeArrowheads="1" noTextEdit="1"/>
          </p:cNvSpPr>
          <p:nvPr>
            <p:ph type="sldImg" idx="2"/>
          </p:nvPr>
        </p:nvSpPr>
        <p:spPr bwMode="auto">
          <a:xfrm>
            <a:off x="100013" y="755650"/>
            <a:ext cx="6721475" cy="3781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6AEB4D8-0183-4E88-B123-2AB507B78DF0}"/>
              </a:ext>
            </a:extLst>
          </p:cNvPr>
          <p:cNvSpPr>
            <a:spLocks noGrp="1" noChangeArrowheads="1"/>
          </p:cNvSpPr>
          <p:nvPr>
            <p:ph type="body" sz="quarter" idx="3"/>
          </p:nvPr>
        </p:nvSpPr>
        <p:spPr bwMode="auto">
          <a:xfrm>
            <a:off x="923925" y="4789488"/>
            <a:ext cx="5073650" cy="4538662"/>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F9653EBD-7A18-4705-9F8A-47B527E653FD}"/>
              </a:ext>
            </a:extLst>
          </p:cNvPr>
          <p:cNvSpPr>
            <a:spLocks noGrp="1" noChangeArrowheads="1"/>
          </p:cNvSpPr>
          <p:nvPr>
            <p:ph type="ftr" sz="quarter" idx="4"/>
          </p:nvPr>
        </p:nvSpPr>
        <p:spPr bwMode="auto">
          <a:xfrm>
            <a:off x="0"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defTabSz="944563" eaLnBrk="1" hangingPunct="1">
              <a:defRPr sz="1200">
                <a:latin typeface="Times New Roman" pitchFamily="18" charset="0"/>
                <a:ea typeface="+mn-ea"/>
                <a:cs typeface="+mn-cs"/>
              </a:defRPr>
            </a:lvl1pPr>
          </a:lstStyle>
          <a:p>
            <a:pPr>
              <a:defRPr/>
            </a:pPr>
            <a:endParaRPr lang="en-GB"/>
          </a:p>
        </p:txBody>
      </p:sp>
      <p:sp>
        <p:nvSpPr>
          <p:cNvPr id="4103" name="Rectangle 7">
            <a:extLst>
              <a:ext uri="{FF2B5EF4-FFF2-40B4-BE49-F238E27FC236}">
                <a16:creationId xmlns:a16="http://schemas.microsoft.com/office/drawing/2014/main" id="{C14ED718-A1F5-4F84-B0CC-84281BA312C1}"/>
              </a:ext>
            </a:extLst>
          </p:cNvPr>
          <p:cNvSpPr>
            <a:spLocks noGrp="1" noChangeArrowheads="1"/>
          </p:cNvSpPr>
          <p:nvPr>
            <p:ph type="sldNum" sz="quarter" idx="5"/>
          </p:nvPr>
        </p:nvSpPr>
        <p:spPr bwMode="auto">
          <a:xfrm>
            <a:off x="3921125"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algn="r" defTabSz="944563" eaLnBrk="1" hangingPunct="1">
              <a:defRPr sz="1200">
                <a:latin typeface="Times New Roman" panose="02020603050405020304" pitchFamily="18" charset="0"/>
                <a:ea typeface="+mn-ea"/>
                <a:cs typeface="Arial" panose="020B0604020202020204" pitchFamily="34" charset="0"/>
              </a:defRPr>
            </a:lvl1pPr>
          </a:lstStyle>
          <a:p>
            <a:pPr>
              <a:defRPr/>
            </a:pPr>
            <a:fld id="{0CE6D722-8AC5-4F92-BAD8-FFCF831A9C3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Font typeface="Arial" panose="020B0604020202020204" pitchFamily="34"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43101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512493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02BE95C3-7B72-4413-839B-5A1FCCD4B7D4}"/>
              </a:ext>
            </a:extLst>
          </p:cNvPr>
          <p:cNvSpPr>
            <a:spLocks noGrp="1"/>
          </p:cNvSpPr>
          <p:nvPr>
            <p:ph idx="10"/>
          </p:nvPr>
        </p:nvSpPr>
        <p:spPr>
          <a:xfrm>
            <a:off x="6228862" y="1825625"/>
            <a:ext cx="512493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557447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E54B6-A402-48CE-AC60-170C706231FB}"/>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39622022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Tree>
    <p:extLst>
      <p:ext uri="{BB962C8B-B14F-4D97-AF65-F5344CB8AC3E}">
        <p14:creationId xmlns:p14="http://schemas.microsoft.com/office/powerpoint/2010/main" val="332465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FB0FE93A-C5D7-4348-916B-BD659C112164}"/>
              </a:ext>
            </a:extLst>
          </p:cNvPr>
          <p:cNvSpPr>
            <a:spLocks noGrp="1"/>
          </p:cNvSpPr>
          <p:nvPr>
            <p:ph type="ftr" sz="quarter" idx="10"/>
          </p:nvPr>
        </p:nvSpPr>
        <p:spPr>
          <a:xfrm>
            <a:off x="4038600" y="5843588"/>
            <a:ext cx="4114800" cy="365125"/>
          </a:xfrm>
          <a:prstGeom prst="rect">
            <a:avLst/>
          </a:prstGeom>
        </p:spPr>
        <p:txBody>
          <a:bodyPr/>
          <a:lstStyle>
            <a:lvl1pPr>
              <a:defRPr>
                <a:ea typeface="华文细黑"/>
                <a:cs typeface="华文细黑"/>
              </a:defRPr>
            </a:lvl1pPr>
          </a:lstStyle>
          <a:p>
            <a:pPr>
              <a:defRPr/>
            </a:pPr>
            <a:endParaRPr lang="en-US"/>
          </a:p>
        </p:txBody>
      </p:sp>
      <p:sp>
        <p:nvSpPr>
          <p:cNvPr id="5" name="Slide Number Placeholder 5">
            <a:extLst>
              <a:ext uri="{FF2B5EF4-FFF2-40B4-BE49-F238E27FC236}">
                <a16:creationId xmlns:a16="http://schemas.microsoft.com/office/drawing/2014/main" id="{0E8DAF74-0A82-4476-BE6C-D901FC58B36D}"/>
              </a:ext>
            </a:extLst>
          </p:cNvPr>
          <p:cNvSpPr>
            <a:spLocks noGrp="1"/>
          </p:cNvSpPr>
          <p:nvPr>
            <p:ph type="sldNum" sz="quarter" idx="11"/>
          </p:nvPr>
        </p:nvSpPr>
        <p:spPr>
          <a:xfrm>
            <a:off x="8610600" y="6356350"/>
            <a:ext cx="1876425" cy="365125"/>
          </a:xfrm>
          <a:prstGeom prst="rect">
            <a:avLst/>
          </a:prstGeom>
        </p:spPr>
        <p:txBody>
          <a:bodyPr/>
          <a:lstStyle>
            <a:lvl1pPr>
              <a:defRPr>
                <a:ea typeface="华文细黑"/>
                <a:cs typeface="华文细黑"/>
              </a:defRPr>
            </a:lvl1pPr>
          </a:lstStyle>
          <a:p>
            <a:pPr>
              <a:defRPr/>
            </a:pPr>
            <a:fld id="{7C90D66D-CDF0-40AC-8CC4-56074BB8E306}" type="slidenum">
              <a:rPr lang="en-GB" altLang="en-US"/>
              <a:pPr>
                <a:defRPr/>
              </a:pPr>
              <a:t>‹#›</a:t>
            </a:fld>
            <a:endParaRPr lang="en-GB" altLang="en-US" dirty="0"/>
          </a:p>
        </p:txBody>
      </p:sp>
    </p:spTree>
    <p:extLst>
      <p:ext uri="{BB962C8B-B14F-4D97-AF65-F5344CB8AC3E}">
        <p14:creationId xmlns:p14="http://schemas.microsoft.com/office/powerpoint/2010/main" val="135773240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312918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508081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4A6DC2A2-C49B-44AB-B7D0-411607A7EA79}"/>
              </a:ext>
            </a:extLst>
          </p:cNvPr>
          <p:cNvSpPr>
            <a:spLocks noGrp="1"/>
          </p:cNvSpPr>
          <p:nvPr>
            <p:ph idx="10"/>
          </p:nvPr>
        </p:nvSpPr>
        <p:spPr>
          <a:xfrm>
            <a:off x="6272981" y="1825625"/>
            <a:ext cx="508081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20038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Snip Single Corner Rectangle 11">
            <a:extLst>
              <a:ext uri="{FF2B5EF4-FFF2-40B4-BE49-F238E27FC236}">
                <a16:creationId xmlns:a16="http://schemas.microsoft.com/office/drawing/2014/main" id="{1622A28D-91FF-424D-9A85-3D92302E7DB9}"/>
              </a:ext>
            </a:extLst>
          </p:cNvPr>
          <p:cNvSpPr/>
          <p:nvPr userDrawn="1"/>
        </p:nvSpPr>
        <p:spPr>
          <a:xfrm>
            <a:off x="0" y="6413500"/>
            <a:ext cx="12199938" cy="182563"/>
          </a:xfrm>
          <a:prstGeom prst="snip1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GB">
              <a:solidFill>
                <a:schemeClr val="bg1"/>
              </a:solidFill>
            </a:endParaRPr>
          </a:p>
        </p:txBody>
      </p:sp>
      <p:sp>
        <p:nvSpPr>
          <p:cNvPr id="1027" name="Title Placeholder 1">
            <a:extLst>
              <a:ext uri="{FF2B5EF4-FFF2-40B4-BE49-F238E27FC236}">
                <a16:creationId xmlns:a16="http://schemas.microsoft.com/office/drawing/2014/main" id="{77D24182-54B7-434C-B0E6-6ED76F65A2E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0A73F332-35E1-4209-B2DB-F2884EB6D7AA}"/>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 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Snip Single Corner Rectangle 6">
            <a:extLst>
              <a:ext uri="{FF2B5EF4-FFF2-40B4-BE49-F238E27FC236}">
                <a16:creationId xmlns:a16="http://schemas.microsoft.com/office/drawing/2014/main" id="{0DEAEC1E-84A2-48EF-A1E5-55F2235ABA0A}"/>
              </a:ext>
            </a:extLst>
          </p:cNvPr>
          <p:cNvSpPr/>
          <p:nvPr userDrawn="1"/>
        </p:nvSpPr>
        <p:spPr>
          <a:xfrm>
            <a:off x="-7938" y="1455738"/>
            <a:ext cx="11483976" cy="269875"/>
          </a:xfrm>
          <a:prstGeom prst="snip1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a:solidFill>
                <a:schemeClr val="bg1"/>
              </a:solidFill>
            </a:endParaRPr>
          </a:p>
        </p:txBody>
      </p:sp>
      <p:sp>
        <p:nvSpPr>
          <p:cNvPr id="9" name="TextBox 7">
            <a:extLst>
              <a:ext uri="{FF2B5EF4-FFF2-40B4-BE49-F238E27FC236}">
                <a16:creationId xmlns:a16="http://schemas.microsoft.com/office/drawing/2014/main" id="{7FC3C839-C9C2-4CE6-8345-973B003AC037}"/>
              </a:ext>
            </a:extLst>
          </p:cNvPr>
          <p:cNvSpPr txBox="1">
            <a:spLocks noChangeArrowheads="1"/>
          </p:cNvSpPr>
          <p:nvPr userDrawn="1"/>
        </p:nvSpPr>
        <p:spPr bwMode="auto">
          <a:xfrm>
            <a:off x="10706100" y="6188075"/>
            <a:ext cx="987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800" dirty="0">
                <a:ln w="0"/>
                <a:latin typeface="Calibri" panose="020F0502020204030204" pitchFamily="34" charset="0"/>
                <a:ea typeface="华文细黑"/>
              </a:rPr>
              <a:t>© 3GPP 2020</a:t>
            </a:r>
          </a:p>
        </p:txBody>
      </p:sp>
      <p:pic>
        <p:nvPicPr>
          <p:cNvPr id="1031" name="Picture 1">
            <a:extLst>
              <a:ext uri="{FF2B5EF4-FFF2-40B4-BE49-F238E27FC236}">
                <a16:creationId xmlns:a16="http://schemas.microsoft.com/office/drawing/2014/main" id="{3410826E-1EDC-4B8C-B56A-F895F02481EA}"/>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867900" y="476250"/>
            <a:ext cx="14081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2">
            <a:extLst>
              <a:ext uri="{FF2B5EF4-FFF2-40B4-BE49-F238E27FC236}">
                <a16:creationId xmlns:a16="http://schemas.microsoft.com/office/drawing/2014/main" id="{320A1963-80C5-45FD-8F33-240A40EFEBA6}"/>
              </a:ext>
            </a:extLst>
          </p:cNvPr>
          <p:cNvSpPr txBox="1">
            <a:spLocks noChangeArrowheads="1"/>
          </p:cNvSpPr>
          <p:nvPr userDrawn="1"/>
        </p:nvSpPr>
        <p:spPr bwMode="auto">
          <a:xfrm>
            <a:off x="11495088" y="6351588"/>
            <a:ext cx="3968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20B66678-CBD7-4194-AF02-6791FF682AA3}" type="slidenum">
              <a:rPr lang="en-GB" altLang="en-US" sz="1400" smtClean="0">
                <a:latin typeface="Calibri" panose="020F0502020204030204" pitchFamily="34" charset="0"/>
                <a:ea typeface="华文细黑"/>
              </a:rPr>
              <a:pPr>
                <a:defRPr/>
              </a:pPr>
              <a:t>‹#›</a:t>
            </a:fld>
            <a:endParaRPr lang="en-GB" altLang="en-US" sz="1400">
              <a:latin typeface="Calibri" panose="020F0502020204030204" pitchFamily="34" charset="0"/>
              <a:ea typeface="华文细黑"/>
            </a:endParaRPr>
          </a:p>
        </p:txBody>
      </p:sp>
      <p:sp>
        <p:nvSpPr>
          <p:cNvPr id="13" name="Rectangle 12">
            <a:extLst>
              <a:ext uri="{FF2B5EF4-FFF2-40B4-BE49-F238E27FC236}">
                <a16:creationId xmlns:a16="http://schemas.microsoft.com/office/drawing/2014/main" id="{5A31594D-628B-4CF5-89E2-2A31F528B6F2}"/>
              </a:ext>
            </a:extLst>
          </p:cNvPr>
          <p:cNvSpPr>
            <a:spLocks noChangeArrowheads="1"/>
          </p:cNvSpPr>
          <p:nvPr userDrawn="1"/>
        </p:nvSpPr>
        <p:spPr bwMode="auto">
          <a:xfrm>
            <a:off x="117475" y="6372225"/>
            <a:ext cx="402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dirty="0">
                <a:ln w="0"/>
                <a:latin typeface="Calibri" panose="020F0502020204030204" pitchFamily="34" charset="0"/>
                <a:ea typeface="华文细黑"/>
              </a:rPr>
              <a:t>SP-200346 TSG SA WG3 Report to TSG SA#88-e</a:t>
            </a:r>
          </a:p>
        </p:txBody>
      </p:sp>
    </p:spTree>
  </p:cSld>
  <p:clrMap bg1="lt1" tx1="dk1" bg2="lt2" tx2="dk2" accent1="accent1" accent2="accent2" accent3="accent3" accent4="accent4" accent5="accent5" accent6="accent6" hlink="hlink" folHlink="folHlink"/>
  <p:sldLayoutIdLst>
    <p:sldLayoutId id="2147485413" r:id="rId1"/>
    <p:sldLayoutId id="2147485414" r:id="rId2"/>
    <p:sldLayoutId id="2147485415" r:id="rId3"/>
    <p:sldLayoutId id="2147485416" r:id="rId4"/>
    <p:sldLayoutId id="2147485418" r:id="rId5"/>
    <p:sldLayoutId id="2147485417" r:id="rId6"/>
    <p:sldLayoutId id="2147485419" r:id="rId7"/>
  </p:sldLayoutIdLst>
  <p:transition>
    <p:wipe dir="r"/>
  </p:transition>
  <p:hf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Blip>
          <a:blip r:embed="rId10"/>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mailto:noamen.ben.henda@ericsson.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C6728FBE-69DB-4798-A669-DD87FB9E122E}"/>
              </a:ext>
            </a:extLst>
          </p:cNvPr>
          <p:cNvSpPr>
            <a:spLocks noGrp="1"/>
          </p:cNvSpPr>
          <p:nvPr>
            <p:ph type="ctrTitle"/>
          </p:nvPr>
        </p:nvSpPr>
        <p:spPr/>
        <p:txBody>
          <a:bodyPr/>
          <a:lstStyle/>
          <a:p>
            <a:r>
              <a:rPr lang="sv-SE" altLang="sv-SE"/>
              <a:t>SA3 Status Report</a:t>
            </a:r>
          </a:p>
        </p:txBody>
      </p:sp>
      <p:sp>
        <p:nvSpPr>
          <p:cNvPr id="5123" name="Subtitle 2">
            <a:extLst>
              <a:ext uri="{FF2B5EF4-FFF2-40B4-BE49-F238E27FC236}">
                <a16:creationId xmlns:a16="http://schemas.microsoft.com/office/drawing/2014/main" id="{08C7280A-3D5E-4F37-BEAF-CC4302920BD4}"/>
              </a:ext>
            </a:extLst>
          </p:cNvPr>
          <p:cNvSpPr>
            <a:spLocks noGrp="1"/>
          </p:cNvSpPr>
          <p:nvPr>
            <p:ph type="subTitle" idx="1"/>
          </p:nvPr>
        </p:nvSpPr>
        <p:spPr/>
        <p:txBody>
          <a:bodyPr/>
          <a:lstStyle/>
          <a:p>
            <a:pPr>
              <a:lnSpc>
                <a:spcPct val="80000"/>
              </a:lnSpc>
              <a:buFontTx/>
              <a:buNone/>
            </a:pPr>
            <a:r>
              <a:rPr lang="en-US" altLang="en-US" sz="2000" b="1" dirty="0">
                <a:latin typeface="Arial" panose="020B0604020202020204" pitchFamily="34" charset="0"/>
              </a:rPr>
              <a:t>Noamen Ben Henda, </a:t>
            </a:r>
            <a:r>
              <a:rPr lang="en-US" altLang="en-US" sz="2000" dirty="0">
                <a:latin typeface="Arial" panose="020B0604020202020204" pitchFamily="34" charset="0"/>
              </a:rPr>
              <a:t>SA3 Chairman, Ericsson</a:t>
            </a:r>
          </a:p>
          <a:p>
            <a:pPr>
              <a:lnSpc>
                <a:spcPct val="80000"/>
              </a:lnSpc>
              <a:buFontTx/>
              <a:buNone/>
            </a:pPr>
            <a:r>
              <a:rPr lang="en-US" altLang="en-US" sz="2000" b="1" dirty="0">
                <a:latin typeface="Arial" panose="020B0604020202020204" pitchFamily="34" charset="0"/>
              </a:rPr>
              <a:t>Mirko Cano Soveri, </a:t>
            </a:r>
            <a:r>
              <a:rPr lang="en-US" altLang="en-US" sz="2000" dirty="0">
                <a:latin typeface="Arial" panose="020B0604020202020204" pitchFamily="34" charset="0"/>
              </a:rPr>
              <a:t>SA3 Secretary, MCC</a:t>
            </a:r>
          </a:p>
          <a:p>
            <a:pPr>
              <a:lnSpc>
                <a:spcPct val="80000"/>
              </a:lnSpc>
              <a:buFontTx/>
              <a:buNone/>
            </a:pPr>
            <a:r>
              <a:rPr lang="en-US" altLang="en-US" sz="2000" b="1" dirty="0">
                <a:latin typeface="Arial" panose="020B0604020202020204" pitchFamily="34" charset="0"/>
              </a:rPr>
              <a:t>Alex Leadbeater, </a:t>
            </a:r>
            <a:r>
              <a:rPr lang="en-US" altLang="en-US" sz="2000" dirty="0">
                <a:latin typeface="Arial" panose="020B0604020202020204" pitchFamily="34" charset="0"/>
              </a:rPr>
              <a:t>SA3-LI Chairman, BT</a:t>
            </a:r>
          </a:p>
          <a:p>
            <a:pPr>
              <a:lnSpc>
                <a:spcPct val="80000"/>
              </a:lnSpc>
              <a:buFontTx/>
              <a:buNone/>
            </a:pPr>
            <a:r>
              <a:rPr lang="en-US" altLang="en-US" sz="2000" b="1" dirty="0">
                <a:latin typeface="Arial" panose="020B0604020202020204" pitchFamily="34" charset="0"/>
              </a:rPr>
              <a:t>Carmine Rizzo,</a:t>
            </a:r>
            <a:r>
              <a:rPr lang="en-US" altLang="en-US" sz="2000" dirty="0">
                <a:latin typeface="Arial" panose="020B0604020202020204" pitchFamily="34" charset="0"/>
              </a:rPr>
              <a:t> SA3-LI Secretary, MCC</a:t>
            </a:r>
          </a:p>
          <a:p>
            <a:pPr>
              <a:buFontTx/>
              <a:buNone/>
            </a:pPr>
            <a:endParaRPr lang="sv-SE" altLang="sv-SE" sz="2000" dirty="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599B1C6-3093-4806-90EE-135C51E570F7}"/>
              </a:ext>
            </a:extLst>
          </p:cNvPr>
          <p:cNvSpPr>
            <a:spLocks noGrp="1"/>
          </p:cNvSpPr>
          <p:nvPr>
            <p:ph type="title"/>
          </p:nvPr>
        </p:nvSpPr>
        <p:spPr/>
        <p:txBody>
          <a:bodyPr/>
          <a:lstStyle/>
          <a:p>
            <a:r>
              <a:rPr lang="sv-SE" altLang="sv-SE" dirty="0"/>
              <a:t>Summary</a:t>
            </a:r>
          </a:p>
        </p:txBody>
      </p:sp>
      <p:graphicFrame>
        <p:nvGraphicFramePr>
          <p:cNvPr id="20" name="Content Placeholder 19">
            <a:extLst>
              <a:ext uri="{FF2B5EF4-FFF2-40B4-BE49-F238E27FC236}">
                <a16:creationId xmlns:a16="http://schemas.microsoft.com/office/drawing/2014/main" id="{DBB3A73D-76BE-46BF-8CCE-E26E79943CCD}"/>
              </a:ext>
            </a:extLst>
          </p:cNvPr>
          <p:cNvGraphicFramePr>
            <a:graphicFrameLocks noGrp="1"/>
          </p:cNvGraphicFramePr>
          <p:nvPr>
            <p:ph idx="1"/>
            <p:extLst>
              <p:ext uri="{D42A27DB-BD31-4B8C-83A1-F6EECF244321}">
                <p14:modId xmlns:p14="http://schemas.microsoft.com/office/powerpoint/2010/main" val="949441875"/>
              </p:ext>
            </p:extLst>
          </p:nvPr>
        </p:nvGraphicFramePr>
        <p:xfrm>
          <a:off x="401844" y="1837001"/>
          <a:ext cx="10951958" cy="4119318"/>
        </p:xfrm>
        <a:graphic>
          <a:graphicData uri="http://schemas.openxmlformats.org/drawingml/2006/table">
            <a:tbl>
              <a:tblPr firstRow="1" bandRow="1">
                <a:tableStyleId>{5C22544A-7EE6-4342-B048-85BDC9FD1C3A}</a:tableStyleId>
              </a:tblPr>
              <a:tblGrid>
                <a:gridCol w="1856417">
                  <a:extLst>
                    <a:ext uri="{9D8B030D-6E8A-4147-A177-3AD203B41FA5}">
                      <a16:colId xmlns:a16="http://schemas.microsoft.com/office/drawing/2014/main" val="1671951344"/>
                    </a:ext>
                  </a:extLst>
                </a:gridCol>
                <a:gridCol w="1256700">
                  <a:extLst>
                    <a:ext uri="{9D8B030D-6E8A-4147-A177-3AD203B41FA5}">
                      <a16:colId xmlns:a16="http://schemas.microsoft.com/office/drawing/2014/main" val="2472883386"/>
                    </a:ext>
                  </a:extLst>
                </a:gridCol>
                <a:gridCol w="996525">
                  <a:extLst>
                    <a:ext uri="{9D8B030D-6E8A-4147-A177-3AD203B41FA5}">
                      <a16:colId xmlns:a16="http://schemas.microsoft.com/office/drawing/2014/main" val="1642402025"/>
                    </a:ext>
                  </a:extLst>
                </a:gridCol>
                <a:gridCol w="908163">
                  <a:extLst>
                    <a:ext uri="{9D8B030D-6E8A-4147-A177-3AD203B41FA5}">
                      <a16:colId xmlns:a16="http://schemas.microsoft.com/office/drawing/2014/main" val="716484714"/>
                    </a:ext>
                  </a:extLst>
                </a:gridCol>
                <a:gridCol w="932709">
                  <a:extLst>
                    <a:ext uri="{9D8B030D-6E8A-4147-A177-3AD203B41FA5}">
                      <a16:colId xmlns:a16="http://schemas.microsoft.com/office/drawing/2014/main" val="1341460600"/>
                    </a:ext>
                  </a:extLst>
                </a:gridCol>
                <a:gridCol w="898345">
                  <a:extLst>
                    <a:ext uri="{9D8B030D-6E8A-4147-A177-3AD203B41FA5}">
                      <a16:colId xmlns:a16="http://schemas.microsoft.com/office/drawing/2014/main" val="3435354498"/>
                    </a:ext>
                  </a:extLst>
                </a:gridCol>
                <a:gridCol w="817511">
                  <a:extLst>
                    <a:ext uri="{9D8B030D-6E8A-4147-A177-3AD203B41FA5}">
                      <a16:colId xmlns:a16="http://schemas.microsoft.com/office/drawing/2014/main" val="1010587454"/>
                    </a:ext>
                  </a:extLst>
                </a:gridCol>
                <a:gridCol w="1095196">
                  <a:extLst>
                    <a:ext uri="{9D8B030D-6E8A-4147-A177-3AD203B41FA5}">
                      <a16:colId xmlns:a16="http://schemas.microsoft.com/office/drawing/2014/main" val="2513750454"/>
                    </a:ext>
                  </a:extLst>
                </a:gridCol>
                <a:gridCol w="1680675">
                  <a:extLst>
                    <a:ext uri="{9D8B030D-6E8A-4147-A177-3AD203B41FA5}">
                      <a16:colId xmlns:a16="http://schemas.microsoft.com/office/drawing/2014/main" val="3263316054"/>
                    </a:ext>
                  </a:extLst>
                </a:gridCol>
                <a:gridCol w="509717">
                  <a:extLst>
                    <a:ext uri="{9D8B030D-6E8A-4147-A177-3AD203B41FA5}">
                      <a16:colId xmlns:a16="http://schemas.microsoft.com/office/drawing/2014/main" val="593387059"/>
                    </a:ext>
                  </a:extLst>
                </a:gridCol>
              </a:tblGrid>
              <a:tr h="425322">
                <a:tc>
                  <a:txBody>
                    <a:bodyPr/>
                    <a:lstStyle/>
                    <a:p>
                      <a:pPr algn="ctr"/>
                      <a:r>
                        <a:rPr lang="sv-SE" sz="1100" dirty="0">
                          <a:latin typeface="+mn-lt"/>
                          <a:cs typeface="Arial" panose="020B0604020202020204" pitchFamily="34" charset="0"/>
                        </a:rPr>
                        <a:t>WI Title</a:t>
                      </a:r>
                    </a:p>
                  </a:txBody>
                  <a:tcPr marT="45724" marB="45724"/>
                </a:tc>
                <a:tc>
                  <a:txBody>
                    <a:bodyPr/>
                    <a:lstStyle/>
                    <a:p>
                      <a:pPr algn="ctr"/>
                      <a:r>
                        <a:rPr lang="sv-SE" sz="1100" dirty="0">
                          <a:latin typeface="+mn-lt"/>
                          <a:cs typeface="Arial" panose="020B0604020202020204" pitchFamily="34" charset="0"/>
                        </a:rPr>
                        <a:t>SA3 rapporteur</a:t>
                      </a:r>
                    </a:p>
                  </a:txBody>
                  <a:tcPr marT="45724" marB="45724"/>
                </a:tc>
                <a:tc>
                  <a:txBody>
                    <a:bodyPr/>
                    <a:lstStyle/>
                    <a:p>
                      <a:pPr algn="ctr"/>
                      <a:r>
                        <a:rPr lang="sv-SE" sz="1100" dirty="0">
                          <a:latin typeface="+mn-lt"/>
                          <a:cs typeface="Arial" panose="020B0604020202020204" pitchFamily="34" charset="0"/>
                        </a:rPr>
                        <a:t>WI code</a:t>
                      </a:r>
                    </a:p>
                  </a:txBody>
                  <a:tcPr marT="45724" marB="45724"/>
                </a:tc>
                <a:tc>
                  <a:txBody>
                    <a:bodyPr/>
                    <a:lstStyle/>
                    <a:p>
                      <a:pPr algn="ctr"/>
                      <a:r>
                        <a:rPr lang="sv-SE" sz="1100" dirty="0">
                          <a:latin typeface="+mn-lt"/>
                          <a:cs typeface="Arial" panose="020B0604020202020204" pitchFamily="34" charset="0"/>
                        </a:rPr>
                        <a:t>Current % completion</a:t>
                      </a:r>
                    </a:p>
                  </a:txBody>
                  <a:tcPr marT="45724" marB="45724"/>
                </a:tc>
                <a:tc>
                  <a:txBody>
                    <a:bodyPr/>
                    <a:lstStyle/>
                    <a:p>
                      <a:pPr algn="ctr"/>
                      <a:r>
                        <a:rPr lang="sv-SE" sz="1100" dirty="0">
                          <a:latin typeface="+mn-lt"/>
                          <a:cs typeface="Arial" panose="020B0604020202020204" pitchFamily="34" charset="0"/>
                        </a:rPr>
                        <a:t>New % completion</a:t>
                      </a:r>
                    </a:p>
                  </a:txBody>
                  <a:tcPr marT="45724" marB="45724"/>
                </a:tc>
                <a:tc>
                  <a:txBody>
                    <a:bodyPr/>
                    <a:lstStyle/>
                    <a:p>
                      <a:pPr algn="ctr"/>
                      <a:r>
                        <a:rPr lang="sv-SE" sz="1100" dirty="0">
                          <a:latin typeface="+mn-lt"/>
                          <a:cs typeface="Arial" panose="020B0604020202020204" pitchFamily="34" charset="0"/>
                        </a:rPr>
                        <a:t>Current target</a:t>
                      </a:r>
                    </a:p>
                  </a:txBody>
                  <a:tcPr marT="45724" marB="45724"/>
                </a:tc>
                <a:tc>
                  <a:txBody>
                    <a:bodyPr/>
                    <a:lstStyle/>
                    <a:p>
                      <a:pPr algn="ctr"/>
                      <a:r>
                        <a:rPr lang="sv-SE" sz="1100" dirty="0">
                          <a:latin typeface="+mn-lt"/>
                          <a:cs typeface="Arial" panose="020B0604020202020204" pitchFamily="34" charset="0"/>
                        </a:rPr>
                        <a:t>New target</a:t>
                      </a:r>
                    </a:p>
                  </a:txBody>
                  <a:tcPr marT="45724" marB="45724"/>
                </a:tc>
                <a:tc>
                  <a:txBody>
                    <a:bodyPr/>
                    <a:lstStyle/>
                    <a:p>
                      <a:pPr algn="ctr"/>
                      <a:r>
                        <a:rPr lang="sv-SE" sz="1100" dirty="0">
                          <a:latin typeface="+mn-lt"/>
                          <a:cs typeface="Arial" panose="020B0604020202020204" pitchFamily="34" charset="0"/>
                        </a:rPr>
                        <a:t>Current WID</a:t>
                      </a:r>
                    </a:p>
                  </a:txBody>
                  <a:tcPr marT="45724" marB="45724"/>
                </a:tc>
                <a:tc>
                  <a:txBody>
                    <a:bodyPr/>
                    <a:lstStyle/>
                    <a:p>
                      <a:pPr algn="ctr"/>
                      <a:r>
                        <a:rPr lang="sv-SE" sz="1100" dirty="0">
                          <a:latin typeface="+mn-lt"/>
                          <a:cs typeface="Arial" panose="020B0604020202020204" pitchFamily="34" charset="0"/>
                        </a:rPr>
                        <a:t>TR/TS</a:t>
                      </a:r>
                    </a:p>
                  </a:txBody>
                  <a:tcPr marT="45724" marB="45724"/>
                </a:tc>
                <a:tc>
                  <a:txBody>
                    <a:bodyPr/>
                    <a:lstStyle/>
                    <a:p>
                      <a:pPr algn="ctr"/>
                      <a:r>
                        <a:rPr lang="sv-SE" sz="1100" dirty="0">
                          <a:latin typeface="+mn-lt"/>
                          <a:cs typeface="Arial" panose="020B0604020202020204" pitchFamily="34" charset="0"/>
                        </a:rPr>
                        <a:t>Rel</a:t>
                      </a:r>
                    </a:p>
                  </a:txBody>
                  <a:tcPr marT="45724" marB="45724"/>
                </a:tc>
                <a:extLst>
                  <a:ext uri="{0D108BD9-81ED-4DB2-BD59-A6C34878D82A}">
                    <a16:rowId xmlns:a16="http://schemas.microsoft.com/office/drawing/2014/main" val="1379591223"/>
                  </a:ext>
                </a:extLst>
              </a:tr>
              <a:tr h="369625">
                <a:tc>
                  <a:txBody>
                    <a:bodyPr/>
                    <a:lstStyle/>
                    <a:p>
                      <a:pPr marL="0" indent="-349885">
                        <a:lnSpc>
                          <a:spcPts val="1200"/>
                        </a:lnSpc>
                        <a:spcAft>
                          <a:spcPts val="0"/>
                        </a:spcAft>
                      </a:pPr>
                      <a:r>
                        <a:rPr lang="en-US" sz="1000" b="0" dirty="0">
                          <a:effectLst/>
                          <a:latin typeface="+mn-lt"/>
                          <a:ea typeface="MS Mincho" panose="02020609040205080304" pitchFamily="49" charset="-128"/>
                          <a:cs typeface="Arial" panose="020B0604020202020204" pitchFamily="34" charset="0"/>
                        </a:rPr>
                        <a:t>Security of Cellular IoT for 5GS</a:t>
                      </a:r>
                      <a:endParaRPr lang="sv-SE" sz="1000" b="0" dirty="0">
                        <a:effectLst/>
                        <a:latin typeface="+mn-lt"/>
                        <a:ea typeface="MS Mincho" panose="02020609040205080304" pitchFamily="49" charset="-128"/>
                        <a:cs typeface="Arial" panose="020B0604020202020204" pitchFamily="34" charset="0"/>
                      </a:endParaRP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Henrik Normann </a:t>
                      </a:r>
                    </a:p>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(Ericsson)</a:t>
                      </a: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5G_CIoT</a:t>
                      </a: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90%</a:t>
                      </a:r>
                    </a:p>
                  </a:txBody>
                  <a:tcPr marL="17780" marR="17780" marT="17781" marB="17781">
                    <a:solidFill>
                      <a:schemeClr val="accent6">
                        <a:lumMod val="40000"/>
                        <a:lumOff val="60000"/>
                      </a:schemeClr>
                    </a:solidFill>
                  </a:tcPr>
                </a:tc>
                <a:tc>
                  <a:txBody>
                    <a:bodyPr/>
                    <a:lstStyle/>
                    <a:p>
                      <a:pPr algn="ctr"/>
                      <a:r>
                        <a:rPr lang="sv-SE" sz="1000" b="0" dirty="0">
                          <a:solidFill>
                            <a:srgbClr val="FF0000"/>
                          </a:solidFill>
                          <a:latin typeface="+mn-lt"/>
                          <a:cs typeface="Arial" panose="020B0604020202020204" pitchFamily="34" charset="0"/>
                        </a:rPr>
                        <a:t>100%</a:t>
                      </a: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Jun 20</a:t>
                      </a:r>
                    </a:p>
                  </a:txBody>
                  <a:tcPr marL="17780" marR="17780" marT="17781" marB="17781">
                    <a:solidFill>
                      <a:schemeClr val="accent6">
                        <a:lumMod val="40000"/>
                        <a:lumOff val="60000"/>
                      </a:schemeClr>
                    </a:solidFill>
                  </a:tcPr>
                </a:tc>
                <a:tc>
                  <a:txBody>
                    <a:bodyPr/>
                    <a:lstStyle/>
                    <a:p>
                      <a:pPr algn="ctr"/>
                      <a:endParaRPr lang="sv-SE" sz="1000" b="0" dirty="0">
                        <a:solidFill>
                          <a:srgbClr val="FF0000"/>
                        </a:solidFill>
                        <a:latin typeface="+mn-lt"/>
                        <a:cs typeface="Arial" panose="020B0604020202020204" pitchFamily="34" charset="0"/>
                      </a:endParaRPr>
                    </a:p>
                  </a:txBody>
                  <a:tcPr marL="17780" marR="17780" marT="17781" marB="17781">
                    <a:solidFill>
                      <a:schemeClr val="accent6">
                        <a:lumMod val="40000"/>
                        <a:lumOff val="60000"/>
                      </a:schemeClr>
                    </a:solidFill>
                  </a:tcPr>
                </a:tc>
                <a:tc>
                  <a:txBody>
                    <a:bodyPr/>
                    <a:lstStyle/>
                    <a:p>
                      <a:pPr marL="0" marR="0" lvl="0" indent="-349885" algn="ctr" defTabSz="914400" rtl="0" eaLnBrk="1" fontAlgn="auto" latinLnBrk="0" hangingPunct="1">
                        <a:lnSpc>
                          <a:spcPts val="1200"/>
                        </a:lnSpc>
                        <a:spcBef>
                          <a:spcPts val="0"/>
                        </a:spcBef>
                        <a:spcAft>
                          <a:spcPts val="0"/>
                        </a:spcAft>
                        <a:buClrTx/>
                        <a:buSzTx/>
                        <a:buFontTx/>
                        <a:buNone/>
                        <a:tabLst/>
                        <a:defRPr/>
                      </a:pPr>
                      <a:r>
                        <a:rPr lang="en-US" sz="1000" b="0" dirty="0">
                          <a:effectLst/>
                          <a:latin typeface="+mn-lt"/>
                          <a:ea typeface="MS Mincho" panose="02020609040205080304" pitchFamily="49" charset="-128"/>
                          <a:cs typeface="Arial" panose="020B0604020202020204" pitchFamily="34" charset="0"/>
                        </a:rPr>
                        <a:t>SP-190897</a:t>
                      </a:r>
                    </a:p>
                    <a:p>
                      <a:pPr marL="0" indent="-349885" algn="ctr">
                        <a:lnSpc>
                          <a:spcPts val="1200"/>
                        </a:lnSpc>
                        <a:spcAft>
                          <a:spcPts val="0"/>
                        </a:spcAft>
                      </a:pPr>
                      <a:endParaRPr lang="sv-SE" sz="1000" b="0" dirty="0">
                        <a:effectLst/>
                        <a:latin typeface="+mn-lt"/>
                        <a:ea typeface="MS Mincho" panose="02020609040205080304" pitchFamily="49" charset="-128"/>
                        <a:cs typeface="Arial" panose="020B0604020202020204" pitchFamily="34" charset="0"/>
                      </a:endParaRP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CRs to TS 33.501</a:t>
                      </a: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16</a:t>
                      </a:r>
                    </a:p>
                  </a:txBody>
                  <a:tcPr marL="17780" marR="17780" marT="17781" marB="17781">
                    <a:solidFill>
                      <a:schemeClr val="accent6">
                        <a:lumMod val="40000"/>
                        <a:lumOff val="60000"/>
                      </a:schemeClr>
                    </a:solidFill>
                  </a:tcPr>
                </a:tc>
                <a:extLst>
                  <a:ext uri="{0D108BD9-81ED-4DB2-BD59-A6C34878D82A}">
                    <a16:rowId xmlns:a16="http://schemas.microsoft.com/office/drawing/2014/main" val="4009696696"/>
                  </a:ext>
                </a:extLst>
              </a:tr>
              <a:tr h="369625">
                <a:tc>
                  <a:txBody>
                    <a:bodyPr/>
                    <a:lstStyle/>
                    <a:p>
                      <a:pPr marL="0" indent="-349885">
                        <a:lnSpc>
                          <a:spcPts val="1200"/>
                        </a:lnSpc>
                        <a:spcAft>
                          <a:spcPts val="0"/>
                        </a:spcAft>
                      </a:pPr>
                      <a:r>
                        <a:rPr lang="en-US" sz="1000" b="0" dirty="0">
                          <a:effectLst/>
                          <a:latin typeface="+mn-lt"/>
                          <a:ea typeface="MS Mincho" panose="02020609040205080304" pitchFamily="49" charset="-128"/>
                          <a:cs typeface="Arial" panose="020B0604020202020204" pitchFamily="34" charset="0"/>
                        </a:rPr>
                        <a:t>Security of the Wireless and Wireline Convergence for the 5G system architecture</a:t>
                      </a:r>
                      <a:endParaRPr lang="sv-SE" sz="1000" b="0" dirty="0">
                        <a:effectLst/>
                        <a:latin typeface="+mn-lt"/>
                        <a:ea typeface="MS Mincho" panose="02020609040205080304" pitchFamily="49" charset="-128"/>
                        <a:cs typeface="Arial" panose="020B0604020202020204" pitchFamily="34" charset="0"/>
                      </a:endParaRP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He Li </a:t>
                      </a:r>
                    </a:p>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(Huawei)</a:t>
                      </a: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5WWC</a:t>
                      </a: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95%</a:t>
                      </a:r>
                    </a:p>
                  </a:txBody>
                  <a:tcPr marL="17780" marR="17780" marT="17781" marB="17781">
                    <a:solidFill>
                      <a:schemeClr val="accent6">
                        <a:lumMod val="40000"/>
                        <a:lumOff val="60000"/>
                      </a:schemeClr>
                    </a:solidFill>
                  </a:tcPr>
                </a:tc>
                <a:tc>
                  <a:txBody>
                    <a:bodyPr/>
                    <a:lstStyle/>
                    <a:p>
                      <a:pPr algn="ctr"/>
                      <a:r>
                        <a:rPr lang="sv-SE" sz="1000" b="0" dirty="0">
                          <a:solidFill>
                            <a:srgbClr val="FF0000"/>
                          </a:solidFill>
                          <a:latin typeface="+mn-lt"/>
                          <a:cs typeface="Arial" panose="020B0604020202020204" pitchFamily="34" charset="0"/>
                        </a:rPr>
                        <a:t>100%</a:t>
                      </a: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Jun 20</a:t>
                      </a:r>
                    </a:p>
                  </a:txBody>
                  <a:tcPr marL="17780" marR="17780" marT="17781" marB="17781">
                    <a:solidFill>
                      <a:schemeClr val="accent6">
                        <a:lumMod val="40000"/>
                        <a:lumOff val="60000"/>
                      </a:schemeClr>
                    </a:solidFill>
                  </a:tcPr>
                </a:tc>
                <a:tc>
                  <a:txBody>
                    <a:bodyPr/>
                    <a:lstStyle/>
                    <a:p>
                      <a:pPr algn="ctr"/>
                      <a:endParaRPr lang="sv-SE" sz="1000" b="0" dirty="0">
                        <a:solidFill>
                          <a:srgbClr val="FF0000"/>
                        </a:solidFill>
                        <a:latin typeface="+mn-lt"/>
                        <a:cs typeface="Arial" panose="020B0604020202020204" pitchFamily="34" charset="0"/>
                      </a:endParaRPr>
                    </a:p>
                  </a:txBody>
                  <a:tcPr marL="17780" marR="17780" marT="17781" marB="17781">
                    <a:solidFill>
                      <a:schemeClr val="accent6">
                        <a:lumMod val="40000"/>
                        <a:lumOff val="60000"/>
                      </a:schemeClr>
                    </a:solidFill>
                  </a:tcPr>
                </a:tc>
                <a:tc>
                  <a:txBody>
                    <a:bodyPr/>
                    <a:lstStyle/>
                    <a:p>
                      <a:pPr marL="0" marR="0" lvl="0" indent="-349885" algn="ctr" defTabSz="914400" rtl="0" eaLnBrk="1" fontAlgn="auto" latinLnBrk="0" hangingPunct="1">
                        <a:lnSpc>
                          <a:spcPts val="1200"/>
                        </a:lnSpc>
                        <a:spcBef>
                          <a:spcPts val="0"/>
                        </a:spcBef>
                        <a:spcAft>
                          <a:spcPts val="0"/>
                        </a:spcAft>
                        <a:buClrTx/>
                        <a:buSzTx/>
                        <a:buFontTx/>
                        <a:buNone/>
                        <a:tabLst/>
                        <a:defRPr/>
                      </a:pPr>
                      <a:r>
                        <a:rPr lang="en-US" sz="1000" b="0" dirty="0">
                          <a:effectLst/>
                          <a:latin typeface="+mn-lt"/>
                          <a:ea typeface="MS Mincho" panose="02020609040205080304" pitchFamily="49" charset="-128"/>
                          <a:cs typeface="Arial" panose="020B0604020202020204" pitchFamily="34" charset="0"/>
                        </a:rPr>
                        <a:t>SP-190898</a:t>
                      </a: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CRs to TS 33.501</a:t>
                      </a: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16</a:t>
                      </a:r>
                    </a:p>
                  </a:txBody>
                  <a:tcPr marL="17780" marR="17780" marT="17781" marB="17781">
                    <a:solidFill>
                      <a:schemeClr val="accent6">
                        <a:lumMod val="40000"/>
                        <a:lumOff val="60000"/>
                      </a:schemeClr>
                    </a:solidFill>
                  </a:tcPr>
                </a:tc>
                <a:extLst>
                  <a:ext uri="{0D108BD9-81ED-4DB2-BD59-A6C34878D82A}">
                    <a16:rowId xmlns:a16="http://schemas.microsoft.com/office/drawing/2014/main" val="163315320"/>
                  </a:ext>
                </a:extLst>
              </a:tr>
              <a:tr h="369625">
                <a:tc>
                  <a:txBody>
                    <a:bodyPr/>
                    <a:lstStyle/>
                    <a:p>
                      <a:pPr marL="0" indent="-349885">
                        <a:lnSpc>
                          <a:spcPts val="1200"/>
                        </a:lnSpc>
                        <a:spcAft>
                          <a:spcPts val="0"/>
                        </a:spcAft>
                      </a:pPr>
                      <a:r>
                        <a:rPr lang="en-US" sz="1000" b="0" dirty="0">
                          <a:effectLst/>
                          <a:latin typeface="+mn-lt"/>
                          <a:ea typeface="MS Mincho" panose="02020609040205080304" pitchFamily="49" charset="-128"/>
                          <a:cs typeface="Arial" panose="020B0604020202020204" pitchFamily="34" charset="0"/>
                        </a:rPr>
                        <a:t>Security of the enhancement to the 5GC Location Services</a:t>
                      </a:r>
                      <a:endParaRPr lang="sv-SE" sz="1000" b="0" dirty="0">
                        <a:effectLst/>
                        <a:latin typeface="+mn-lt"/>
                        <a:ea typeface="MS Mincho" panose="02020609040205080304" pitchFamily="49" charset="-128"/>
                        <a:cs typeface="Arial" panose="020B0604020202020204" pitchFamily="34" charset="0"/>
                      </a:endParaRP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Wei Zhou </a:t>
                      </a:r>
                    </a:p>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(CATT)</a:t>
                      </a: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5G_eLCS</a:t>
                      </a: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75%</a:t>
                      </a:r>
                    </a:p>
                  </a:txBody>
                  <a:tcPr marL="17780" marR="17780" marT="17781" marB="17781">
                    <a:solidFill>
                      <a:schemeClr val="accent6">
                        <a:lumMod val="40000"/>
                        <a:lumOff val="60000"/>
                      </a:schemeClr>
                    </a:solidFill>
                  </a:tcPr>
                </a:tc>
                <a:tc>
                  <a:txBody>
                    <a:bodyPr/>
                    <a:lstStyle/>
                    <a:p>
                      <a:pPr algn="ctr"/>
                      <a:r>
                        <a:rPr lang="sv-SE" sz="1000" b="0" dirty="0">
                          <a:solidFill>
                            <a:srgbClr val="FF0000"/>
                          </a:solidFill>
                          <a:latin typeface="+mn-lt"/>
                          <a:cs typeface="Arial" panose="020B0604020202020204" pitchFamily="34" charset="0"/>
                        </a:rPr>
                        <a:t>100%</a:t>
                      </a: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Jun 20</a:t>
                      </a:r>
                    </a:p>
                  </a:txBody>
                  <a:tcPr marL="17780" marR="17780" marT="17781" marB="17781">
                    <a:solidFill>
                      <a:schemeClr val="accent6">
                        <a:lumMod val="40000"/>
                        <a:lumOff val="60000"/>
                      </a:schemeClr>
                    </a:solidFill>
                  </a:tcPr>
                </a:tc>
                <a:tc>
                  <a:txBody>
                    <a:bodyPr/>
                    <a:lstStyle/>
                    <a:p>
                      <a:pPr algn="ctr"/>
                      <a:endParaRPr lang="sv-SE" sz="1000" b="0" kern="1200" dirty="0">
                        <a:solidFill>
                          <a:srgbClr val="FF0000"/>
                        </a:solidFill>
                        <a:effectLst/>
                        <a:latin typeface="+mn-lt"/>
                        <a:ea typeface="MS Mincho" panose="02020609040205080304" pitchFamily="49" charset="-128"/>
                        <a:cs typeface="Arial" panose="020B0604020202020204" pitchFamily="34" charset="0"/>
                      </a:endParaRPr>
                    </a:p>
                  </a:txBody>
                  <a:tcPr marL="17780" marR="17780" marT="17781" marB="17781">
                    <a:solidFill>
                      <a:schemeClr val="accent6">
                        <a:lumMod val="40000"/>
                        <a:lumOff val="60000"/>
                      </a:schemeClr>
                    </a:solidFill>
                  </a:tcPr>
                </a:tc>
                <a:tc>
                  <a:txBody>
                    <a:bodyPr/>
                    <a:lstStyle/>
                    <a:p>
                      <a:pPr marL="0" marR="0" lvl="0" indent="-349885" algn="ctr" defTabSz="914400" rtl="0" eaLnBrk="1" fontAlgn="auto" latinLnBrk="0" hangingPunct="1">
                        <a:lnSpc>
                          <a:spcPts val="1200"/>
                        </a:lnSpc>
                        <a:spcBef>
                          <a:spcPts val="0"/>
                        </a:spcBef>
                        <a:spcAft>
                          <a:spcPts val="0"/>
                        </a:spcAft>
                        <a:buClrTx/>
                        <a:buSzTx/>
                        <a:buFontTx/>
                        <a:buNone/>
                        <a:tabLst/>
                        <a:defRPr/>
                      </a:pPr>
                      <a:r>
                        <a:rPr lang="en-US" sz="1000" b="0" dirty="0">
                          <a:effectLst/>
                          <a:latin typeface="+mn-lt"/>
                          <a:ea typeface="MS Mincho" panose="02020609040205080304" pitchFamily="49" charset="-128"/>
                          <a:cs typeface="Arial" panose="020B0604020202020204" pitchFamily="34" charset="0"/>
                        </a:rPr>
                        <a:t>SP-190900</a:t>
                      </a: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CRs to TS 33.501</a:t>
                      </a: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16</a:t>
                      </a:r>
                    </a:p>
                  </a:txBody>
                  <a:tcPr marL="17780" marR="17780" marT="17781" marB="17781">
                    <a:solidFill>
                      <a:schemeClr val="accent6">
                        <a:lumMod val="40000"/>
                        <a:lumOff val="60000"/>
                      </a:schemeClr>
                    </a:solidFill>
                  </a:tcPr>
                </a:tc>
                <a:extLst>
                  <a:ext uri="{0D108BD9-81ED-4DB2-BD59-A6C34878D82A}">
                    <a16:rowId xmlns:a16="http://schemas.microsoft.com/office/drawing/2014/main" val="435848687"/>
                  </a:ext>
                </a:extLst>
              </a:tr>
              <a:tr h="369625">
                <a:tc>
                  <a:txBody>
                    <a:bodyPr/>
                    <a:lstStyle/>
                    <a:p>
                      <a:pPr marL="0" indent="-349885" algn="l" defTabSz="914400" rtl="0" eaLnBrk="1" latinLnBrk="0" hangingPunct="1">
                        <a:lnSpc>
                          <a:spcPts val="1200"/>
                        </a:lnSpc>
                        <a:spcAft>
                          <a:spcPts val="0"/>
                        </a:spcAft>
                      </a:pPr>
                      <a:r>
                        <a:rPr lang="en-GB" sz="1000" b="0" kern="1200" dirty="0">
                          <a:solidFill>
                            <a:schemeClr val="dk1"/>
                          </a:solidFill>
                          <a:effectLst/>
                          <a:latin typeface="+mn-lt"/>
                          <a:ea typeface="MS Mincho" panose="02020609040205080304" pitchFamily="49" charset="-128"/>
                          <a:cs typeface="Arial" panose="020B0604020202020204" pitchFamily="34" charset="0"/>
                        </a:rPr>
                        <a:t>Study on storage and transport of 5GC security parameters for ARPF authentication</a:t>
                      </a:r>
                      <a:endParaRPr lang="sv-SE" sz="1000" b="0" kern="1200" dirty="0">
                        <a:solidFill>
                          <a:schemeClr val="dk1"/>
                        </a:solidFill>
                        <a:effectLst/>
                        <a:latin typeface="+mn-lt"/>
                        <a:ea typeface="MS Mincho" panose="02020609040205080304" pitchFamily="49" charset="-128"/>
                        <a:cs typeface="Arial" panose="020B0604020202020204" pitchFamily="34" charset="0"/>
                      </a:endParaRPr>
                    </a:p>
                  </a:txBody>
                  <a:tcPr marL="17780" marR="17780" marT="17781" marB="17781">
                    <a:solidFill>
                      <a:srgbClr val="EAEFF7"/>
                    </a:solidFill>
                  </a:tcPr>
                </a:tc>
                <a:tc>
                  <a:txBody>
                    <a:bodyPr/>
                    <a:lstStyle/>
                    <a:p>
                      <a:pPr marL="0" indent="-349885" algn="ctr" defTabSz="914400" rtl="0" eaLnBrk="1" latinLnBrk="0" hangingPunct="1">
                        <a:lnSpc>
                          <a:spcPts val="1200"/>
                        </a:lnSpc>
                        <a:spcAft>
                          <a:spcPts val="0"/>
                        </a:spcAft>
                      </a:pPr>
                      <a:r>
                        <a:rPr lang="sv-SE" sz="1000" b="0" kern="1200" dirty="0">
                          <a:solidFill>
                            <a:schemeClr val="dk1"/>
                          </a:solidFill>
                          <a:effectLst/>
                          <a:latin typeface="+mn-lt"/>
                          <a:ea typeface="MS Mincho" panose="02020609040205080304" pitchFamily="49" charset="-128"/>
                          <a:cs typeface="Arial" panose="020B0604020202020204" pitchFamily="34" charset="0"/>
                        </a:rPr>
                        <a:t>Tim Evans </a:t>
                      </a:r>
                    </a:p>
                    <a:p>
                      <a:pPr marL="0" indent="-349885" algn="ctr" defTabSz="914400" rtl="0" eaLnBrk="1" latinLnBrk="0" hangingPunct="1">
                        <a:lnSpc>
                          <a:spcPts val="1200"/>
                        </a:lnSpc>
                        <a:spcAft>
                          <a:spcPts val="0"/>
                        </a:spcAft>
                      </a:pPr>
                      <a:r>
                        <a:rPr lang="sv-SE" sz="1000" b="0" kern="1200" dirty="0">
                          <a:solidFill>
                            <a:schemeClr val="dk1"/>
                          </a:solidFill>
                          <a:effectLst/>
                          <a:latin typeface="+mn-lt"/>
                          <a:ea typeface="MS Mincho" panose="02020609040205080304" pitchFamily="49" charset="-128"/>
                          <a:cs typeface="Arial" panose="020B0604020202020204" pitchFamily="34" charset="0"/>
                        </a:rPr>
                        <a:t>(Vodafone)</a:t>
                      </a:r>
                    </a:p>
                  </a:txBody>
                  <a:tcPr marL="17780" marR="17780" marT="17781" marB="17781">
                    <a:solidFill>
                      <a:srgbClr val="EAEFF7"/>
                    </a:solidFill>
                  </a:tcPr>
                </a:tc>
                <a:tc>
                  <a:txBody>
                    <a:bodyPr/>
                    <a:lstStyle/>
                    <a:p>
                      <a:pPr marL="0" indent="-349885" algn="ctr" defTabSz="914400" rtl="0" eaLnBrk="1" latinLnBrk="0" hangingPunct="1">
                        <a:lnSpc>
                          <a:spcPts val="1200"/>
                        </a:lnSpc>
                        <a:spcAft>
                          <a:spcPts val="0"/>
                        </a:spcAft>
                      </a:pPr>
                      <a:r>
                        <a:rPr lang="sv-SE" sz="1000" b="0" kern="1200" dirty="0">
                          <a:solidFill>
                            <a:schemeClr val="tx1"/>
                          </a:solidFill>
                          <a:effectLst/>
                          <a:latin typeface="+mn-lt"/>
                          <a:ea typeface="MS Mincho" panose="02020609040205080304" pitchFamily="49" charset="-128"/>
                          <a:cs typeface="Arial" panose="020B0604020202020204" pitchFamily="34" charset="0"/>
                        </a:rPr>
                        <a:t>FS_5GC_SEC_ARPF</a:t>
                      </a:r>
                    </a:p>
                  </a:txBody>
                  <a:tcPr marL="17780" marR="17780" marT="17781" marB="17781">
                    <a:solidFill>
                      <a:srgbClr val="EAEFF7"/>
                    </a:solidFill>
                  </a:tcPr>
                </a:tc>
                <a:tc>
                  <a:txBody>
                    <a:bodyPr/>
                    <a:lstStyle/>
                    <a:p>
                      <a:pPr marL="0" indent="-349885" algn="ctr" defTabSz="914400" rtl="0" eaLnBrk="1" latinLnBrk="0" hangingPunct="1">
                        <a:lnSpc>
                          <a:spcPts val="1200"/>
                        </a:lnSpc>
                        <a:spcAft>
                          <a:spcPts val="0"/>
                        </a:spcAft>
                      </a:pPr>
                      <a:r>
                        <a:rPr lang="sv-SE" sz="1000" b="0" kern="1200" dirty="0">
                          <a:solidFill>
                            <a:schemeClr val="tx1"/>
                          </a:solidFill>
                          <a:effectLst/>
                          <a:latin typeface="+mn-lt"/>
                          <a:ea typeface="MS Mincho" panose="02020609040205080304" pitchFamily="49" charset="-128"/>
                          <a:cs typeface="Arial" panose="020B0604020202020204" pitchFamily="34" charset="0"/>
                        </a:rPr>
                        <a:t>30%</a:t>
                      </a:r>
                    </a:p>
                  </a:txBody>
                  <a:tcPr marL="17780" marR="17780" marT="17781" marB="17781">
                    <a:solidFill>
                      <a:srgbClr val="EAEFF7"/>
                    </a:solidFill>
                  </a:tcPr>
                </a:tc>
                <a:tc>
                  <a:txBody>
                    <a:bodyPr/>
                    <a:lstStyle/>
                    <a:p>
                      <a:pPr marL="0" indent="-349885" algn="ctr" defTabSz="914400" rtl="0" eaLnBrk="1" latinLnBrk="0" hangingPunct="1">
                        <a:lnSpc>
                          <a:spcPts val="1200"/>
                        </a:lnSpc>
                        <a:spcAft>
                          <a:spcPts val="0"/>
                        </a:spcAft>
                      </a:pPr>
                      <a:r>
                        <a:rPr lang="sv-SE" sz="1000" b="0" kern="1200" dirty="0">
                          <a:solidFill>
                            <a:srgbClr val="FF0000"/>
                          </a:solidFill>
                          <a:effectLst/>
                          <a:latin typeface="+mn-lt"/>
                          <a:ea typeface="MS Mincho" panose="02020609040205080304" pitchFamily="49" charset="-128"/>
                          <a:cs typeface="Arial" panose="020B0604020202020204" pitchFamily="34" charset="0"/>
                        </a:rPr>
                        <a:t>60%</a:t>
                      </a:r>
                    </a:p>
                  </a:txBody>
                  <a:tcPr marL="17780" marR="17780" marT="17781" marB="17781">
                    <a:solidFill>
                      <a:srgbClr val="EAEFF7"/>
                    </a:solidFill>
                  </a:tcPr>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Mar 20</a:t>
                      </a:r>
                    </a:p>
                  </a:txBody>
                  <a:tcPr marL="17780" marR="17780" marT="17781" marB="17781">
                    <a:solidFill>
                      <a:srgbClr val="EA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b="0" kern="1200" dirty="0">
                          <a:solidFill>
                            <a:srgbClr val="FF0000"/>
                          </a:solidFill>
                          <a:effectLst/>
                          <a:latin typeface="+mn-lt"/>
                          <a:ea typeface="MS Mincho" panose="02020609040205080304" pitchFamily="49" charset="-128"/>
                          <a:cs typeface="Arial" panose="020B0604020202020204" pitchFamily="34" charset="0"/>
                        </a:rPr>
                        <a:t>Sep 20</a:t>
                      </a:r>
                    </a:p>
                  </a:txBody>
                  <a:tcPr marL="17780" marR="17780" marT="17781" marB="17781">
                    <a:solidFill>
                      <a:srgbClr val="EAEFF7"/>
                    </a:solidFill>
                  </a:tcPr>
                </a:tc>
                <a:tc>
                  <a:txBody>
                    <a:bodyPr/>
                    <a:lstStyle/>
                    <a:p>
                      <a:pPr marL="0" marR="0" lvl="0" indent="-349885" algn="ctr" defTabSz="914400" rtl="0" eaLnBrk="1" fontAlgn="auto" latinLnBrk="0" hangingPunct="1">
                        <a:lnSpc>
                          <a:spcPts val="1200"/>
                        </a:lnSpc>
                        <a:spcBef>
                          <a:spcPts val="0"/>
                        </a:spcBef>
                        <a:spcAft>
                          <a:spcPts val="0"/>
                        </a:spcAft>
                        <a:buClrTx/>
                        <a:buSzTx/>
                        <a:buFontTx/>
                        <a:buNone/>
                        <a:tabLst/>
                        <a:defRPr/>
                      </a:pPr>
                      <a:r>
                        <a:rPr lang="en-US" sz="1000" b="0" dirty="0">
                          <a:effectLst/>
                          <a:latin typeface="+mn-lt"/>
                          <a:ea typeface="MS Mincho" panose="02020609040205080304" pitchFamily="49" charset="-128"/>
                          <a:cs typeface="Arial" panose="020B0604020202020204" pitchFamily="34" charset="0"/>
                        </a:rPr>
                        <a:t>SP-190708</a:t>
                      </a:r>
                    </a:p>
                  </a:txBody>
                  <a:tcPr marL="17780" marR="17780" marT="17781" marB="17781">
                    <a:solidFill>
                      <a:srgbClr val="EAEFF7"/>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TR 33.845</a:t>
                      </a:r>
                    </a:p>
                  </a:txBody>
                  <a:tcPr marL="17780" marR="17780" marT="17781" marB="17781">
                    <a:solidFill>
                      <a:srgbClr val="EAEFF7"/>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16 </a:t>
                      </a:r>
                      <a:r>
                        <a:rPr lang="en-US" altLang="ja-JP" sz="1000" dirty="0">
                          <a:latin typeface="+mn-lt"/>
                          <a:cs typeface="Arial" panose="020B0604020202020204" pitchFamily="34" charset="0"/>
                          <a:sym typeface="Wingdings" panose="05000000000000000000" pitchFamily="2" charset="2"/>
                        </a:rPr>
                        <a:t> 17</a:t>
                      </a:r>
                      <a:endParaRPr lang="sv-SE" sz="1000" b="0" dirty="0">
                        <a:effectLst/>
                        <a:latin typeface="+mn-lt"/>
                        <a:ea typeface="MS Mincho" panose="02020609040205080304" pitchFamily="49" charset="-128"/>
                        <a:cs typeface="Arial" panose="020B0604020202020204" pitchFamily="34" charset="0"/>
                      </a:endParaRPr>
                    </a:p>
                  </a:txBody>
                  <a:tcPr marL="17780" marR="17780" marT="17781" marB="17781">
                    <a:solidFill>
                      <a:srgbClr val="EAEFF7"/>
                    </a:solidFill>
                  </a:tcPr>
                </a:tc>
                <a:extLst>
                  <a:ext uri="{0D108BD9-81ED-4DB2-BD59-A6C34878D82A}">
                    <a16:rowId xmlns:a16="http://schemas.microsoft.com/office/drawing/2014/main" val="2254922684"/>
                  </a:ext>
                </a:extLst>
              </a:tr>
              <a:tr h="491146">
                <a:tc>
                  <a:txBody>
                    <a:bodyPr/>
                    <a:lstStyle/>
                    <a:p>
                      <a:pPr marL="0" indent="-349885" algn="l" defTabSz="914400" rtl="0" eaLnBrk="1" latinLnBrk="0" hangingPunct="1">
                        <a:lnSpc>
                          <a:spcPts val="1200"/>
                        </a:lnSpc>
                        <a:spcAft>
                          <a:spcPts val="0"/>
                        </a:spcAft>
                      </a:pPr>
                      <a:r>
                        <a:rPr lang="en-US" sz="1000" b="0" kern="1200" dirty="0">
                          <a:solidFill>
                            <a:schemeClr val="dk1"/>
                          </a:solidFill>
                          <a:effectLst/>
                          <a:latin typeface="+mn-lt"/>
                          <a:ea typeface="MS Mincho" panose="02020609040205080304" pitchFamily="49" charset="-128"/>
                          <a:cs typeface="Arial" panose="020B0604020202020204" pitchFamily="34" charset="0"/>
                        </a:rPr>
                        <a:t>Security aspects of Service Enabler Architecture Layer for Verticals</a:t>
                      </a:r>
                      <a:endParaRPr lang="sv-SE" sz="1000" b="0" kern="1200" dirty="0">
                        <a:solidFill>
                          <a:schemeClr val="dk1"/>
                        </a:solidFill>
                        <a:effectLst/>
                        <a:latin typeface="+mn-lt"/>
                        <a:ea typeface="MS Mincho" panose="02020609040205080304" pitchFamily="49" charset="-128"/>
                        <a:cs typeface="Arial" panose="020B0604020202020204" pitchFamily="34" charset="0"/>
                      </a:endParaRPr>
                    </a:p>
                  </a:txBody>
                  <a:tcPr marL="17780" marR="17780" marT="17781" marB="17781">
                    <a:solidFill>
                      <a:schemeClr val="accent6">
                        <a:lumMod val="40000"/>
                        <a:lumOff val="60000"/>
                      </a:schemeClr>
                    </a:solidFill>
                  </a:tcPr>
                </a:tc>
                <a:tc>
                  <a:txBody>
                    <a:bodyPr/>
                    <a:lstStyle/>
                    <a:p>
                      <a:pPr marL="0" indent="-349885" algn="ctr" defTabSz="914400" rtl="0" eaLnBrk="1" latinLnBrk="0" hangingPunct="1">
                        <a:lnSpc>
                          <a:spcPts val="1200"/>
                        </a:lnSpc>
                        <a:spcAft>
                          <a:spcPts val="0"/>
                        </a:spcAft>
                      </a:pPr>
                      <a:r>
                        <a:rPr lang="sv-SE" sz="1000" b="0" kern="1200" dirty="0">
                          <a:solidFill>
                            <a:schemeClr val="dk1"/>
                          </a:solidFill>
                          <a:effectLst/>
                          <a:latin typeface="+mn-lt"/>
                          <a:ea typeface="MS Mincho" panose="02020609040205080304" pitchFamily="49" charset="-128"/>
                          <a:cs typeface="Arial" panose="020B0604020202020204" pitchFamily="34" charset="0"/>
                        </a:rPr>
                        <a:t>Rajavelsamy Rajadurai </a:t>
                      </a:r>
                    </a:p>
                    <a:p>
                      <a:pPr marL="0" indent="-349885" algn="ctr" defTabSz="914400" rtl="0" eaLnBrk="1" latinLnBrk="0" hangingPunct="1">
                        <a:lnSpc>
                          <a:spcPts val="1200"/>
                        </a:lnSpc>
                        <a:spcAft>
                          <a:spcPts val="0"/>
                        </a:spcAft>
                      </a:pPr>
                      <a:r>
                        <a:rPr lang="sv-SE" sz="1000" b="0" kern="1200" dirty="0">
                          <a:solidFill>
                            <a:schemeClr val="dk1"/>
                          </a:solidFill>
                          <a:effectLst/>
                          <a:latin typeface="+mn-lt"/>
                          <a:ea typeface="MS Mincho" panose="02020609040205080304" pitchFamily="49" charset="-128"/>
                          <a:cs typeface="Arial" panose="020B0604020202020204" pitchFamily="34" charset="0"/>
                        </a:rPr>
                        <a:t>(Samsung)</a:t>
                      </a:r>
                    </a:p>
                  </a:txBody>
                  <a:tcPr marL="17780" marR="17780" marT="17781" marB="17781">
                    <a:solidFill>
                      <a:schemeClr val="accent6">
                        <a:lumMod val="40000"/>
                        <a:lumOff val="60000"/>
                      </a:schemeClr>
                    </a:solidFill>
                  </a:tcPr>
                </a:tc>
                <a:tc>
                  <a:txBody>
                    <a:bodyPr/>
                    <a:lstStyle/>
                    <a:p>
                      <a:pPr marL="0" indent="-349885" algn="ctr" defTabSz="914400" rtl="0" eaLnBrk="1" latinLnBrk="0" hangingPunct="1">
                        <a:lnSpc>
                          <a:spcPts val="1200"/>
                        </a:lnSpc>
                        <a:spcAft>
                          <a:spcPts val="0"/>
                        </a:spcAft>
                      </a:pPr>
                      <a:r>
                        <a:rPr lang="sv-SE" sz="1000" b="0" kern="1200" dirty="0">
                          <a:solidFill>
                            <a:schemeClr val="tx1"/>
                          </a:solidFill>
                          <a:effectLst/>
                          <a:latin typeface="+mn-lt"/>
                          <a:ea typeface="MS Mincho" panose="02020609040205080304" pitchFamily="49" charset="-128"/>
                          <a:cs typeface="Arial" panose="020B0604020202020204" pitchFamily="34" charset="0"/>
                        </a:rPr>
                        <a:t>SEAL</a:t>
                      </a:r>
                    </a:p>
                  </a:txBody>
                  <a:tcPr marL="17780" marR="17780" marT="17781" marB="17781">
                    <a:solidFill>
                      <a:schemeClr val="accent6">
                        <a:lumMod val="40000"/>
                        <a:lumOff val="60000"/>
                      </a:schemeClr>
                    </a:solidFill>
                  </a:tcPr>
                </a:tc>
                <a:tc>
                  <a:txBody>
                    <a:bodyPr/>
                    <a:lstStyle/>
                    <a:p>
                      <a:pPr marL="0" indent="-349885" algn="ctr" defTabSz="914400" rtl="0" eaLnBrk="1" latinLnBrk="0" hangingPunct="1">
                        <a:lnSpc>
                          <a:spcPts val="1200"/>
                        </a:lnSpc>
                        <a:spcAft>
                          <a:spcPts val="0"/>
                        </a:spcAft>
                      </a:pPr>
                      <a:r>
                        <a:rPr lang="sv-SE" sz="1000" b="0" kern="1200" dirty="0">
                          <a:solidFill>
                            <a:schemeClr val="tx1"/>
                          </a:solidFill>
                          <a:effectLst/>
                          <a:latin typeface="+mn-lt"/>
                          <a:ea typeface="MS Mincho" panose="02020609040205080304" pitchFamily="49" charset="-128"/>
                          <a:cs typeface="Arial" panose="020B0604020202020204" pitchFamily="34" charset="0"/>
                        </a:rPr>
                        <a:t>65%</a:t>
                      </a:r>
                    </a:p>
                  </a:txBody>
                  <a:tcPr marL="17780" marR="17780" marT="17781" marB="17781">
                    <a:solidFill>
                      <a:schemeClr val="accent6">
                        <a:lumMod val="40000"/>
                        <a:lumOff val="60000"/>
                      </a:schemeClr>
                    </a:solidFill>
                  </a:tcPr>
                </a:tc>
                <a:tc>
                  <a:txBody>
                    <a:bodyPr/>
                    <a:lstStyle/>
                    <a:p>
                      <a:pPr marL="0" indent="-349885" algn="ctr" defTabSz="914400" rtl="0" eaLnBrk="1" latinLnBrk="0" hangingPunct="1">
                        <a:lnSpc>
                          <a:spcPts val="1200"/>
                        </a:lnSpc>
                        <a:spcAft>
                          <a:spcPts val="0"/>
                        </a:spcAft>
                      </a:pPr>
                      <a:r>
                        <a:rPr lang="sv-SE" sz="1000" b="0" kern="1200" dirty="0">
                          <a:solidFill>
                            <a:srgbClr val="FF0000"/>
                          </a:solidFill>
                          <a:effectLst/>
                          <a:latin typeface="+mn-lt"/>
                          <a:ea typeface="MS Mincho" panose="02020609040205080304" pitchFamily="49" charset="-128"/>
                          <a:cs typeface="Arial" panose="020B0604020202020204" pitchFamily="34" charset="0"/>
                        </a:rPr>
                        <a:t>100%</a:t>
                      </a: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Jun 20</a:t>
                      </a:r>
                    </a:p>
                  </a:txBody>
                  <a:tcPr marL="17780" marR="17780" marT="17781" marB="17781">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000" b="0" kern="1200" dirty="0">
                        <a:solidFill>
                          <a:srgbClr val="FF0000"/>
                        </a:solidFill>
                        <a:effectLst/>
                        <a:latin typeface="+mn-lt"/>
                        <a:ea typeface="MS Mincho" panose="02020609040205080304" pitchFamily="49" charset="-128"/>
                        <a:cs typeface="Arial" panose="020B0604020202020204" pitchFamily="34" charset="0"/>
                      </a:endParaRPr>
                    </a:p>
                  </a:txBody>
                  <a:tcPr marL="17780" marR="17780" marT="17781" marB="17781">
                    <a:solidFill>
                      <a:schemeClr val="accent6">
                        <a:lumMod val="40000"/>
                        <a:lumOff val="60000"/>
                      </a:schemeClr>
                    </a:solidFill>
                  </a:tcPr>
                </a:tc>
                <a:tc>
                  <a:txBody>
                    <a:bodyPr/>
                    <a:lstStyle/>
                    <a:p>
                      <a:pPr marL="0" marR="0" lvl="0" indent="-349885" algn="ctr" defTabSz="914400" rtl="0" eaLnBrk="1" fontAlgn="auto" latinLnBrk="0" hangingPunct="1">
                        <a:lnSpc>
                          <a:spcPts val="1200"/>
                        </a:lnSpc>
                        <a:spcBef>
                          <a:spcPts val="0"/>
                        </a:spcBef>
                        <a:spcAft>
                          <a:spcPts val="0"/>
                        </a:spcAft>
                        <a:buClrTx/>
                        <a:buSzTx/>
                        <a:buFontTx/>
                        <a:buNone/>
                        <a:tabLst/>
                        <a:defRPr/>
                      </a:pPr>
                      <a:r>
                        <a:rPr lang="en-US" sz="1000" b="0" dirty="0">
                          <a:effectLst/>
                          <a:latin typeface="+mn-lt"/>
                          <a:ea typeface="MS Mincho" panose="02020609040205080304" pitchFamily="49" charset="-128"/>
                          <a:cs typeface="Arial" panose="020B0604020202020204" pitchFamily="34" charset="0"/>
                        </a:rPr>
                        <a:t>SP-190901</a:t>
                      </a:r>
                    </a:p>
                  </a:txBody>
                  <a:tcPr marL="17780" marR="17780" marT="17781" marB="17781">
                    <a:solidFill>
                      <a:schemeClr val="accent6">
                        <a:lumMod val="40000"/>
                        <a:lumOff val="60000"/>
                      </a:schemeClr>
                    </a:solidFill>
                  </a:tcPr>
                </a:tc>
                <a:tc>
                  <a:txBody>
                    <a:bodyPr/>
                    <a:lstStyle/>
                    <a:p>
                      <a:pPr marL="0" marR="0" lvl="0" indent="-349885" algn="ctr" defTabSz="914400" rtl="0" eaLnBrk="1" fontAlgn="auto" latinLnBrk="0" hangingPunct="1">
                        <a:lnSpc>
                          <a:spcPts val="1200"/>
                        </a:lnSpc>
                        <a:spcBef>
                          <a:spcPts val="0"/>
                        </a:spcBef>
                        <a:spcAft>
                          <a:spcPts val="0"/>
                        </a:spcAft>
                        <a:buClrTx/>
                        <a:buSzTx/>
                        <a:buFontTx/>
                        <a:buNone/>
                        <a:tabLst/>
                        <a:defRPr/>
                      </a:pPr>
                      <a:r>
                        <a:rPr lang="sv-SE" sz="1000" b="0" dirty="0">
                          <a:effectLst/>
                          <a:latin typeface="+mn-lt"/>
                          <a:ea typeface="MS Mincho" panose="02020609040205080304" pitchFamily="49" charset="-128"/>
                          <a:cs typeface="Arial" panose="020B0604020202020204" pitchFamily="34" charset="0"/>
                        </a:rPr>
                        <a:t>TS 33.434</a:t>
                      </a:r>
                    </a:p>
                    <a:p>
                      <a:pPr marL="0" indent="-349885" algn="ctr">
                        <a:lnSpc>
                          <a:spcPts val="1200"/>
                        </a:lnSpc>
                        <a:spcAft>
                          <a:spcPts val="0"/>
                        </a:spcAft>
                      </a:pPr>
                      <a:endParaRPr lang="sv-SE" sz="1000" b="0" dirty="0">
                        <a:effectLst/>
                        <a:latin typeface="+mn-lt"/>
                        <a:ea typeface="MS Mincho" panose="02020609040205080304" pitchFamily="49" charset="-128"/>
                        <a:cs typeface="Arial" panose="020B0604020202020204" pitchFamily="34" charset="0"/>
                      </a:endParaRP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16</a:t>
                      </a:r>
                    </a:p>
                  </a:txBody>
                  <a:tcPr marL="17780" marR="17780" marT="17781" marB="17781">
                    <a:solidFill>
                      <a:schemeClr val="accent6">
                        <a:lumMod val="40000"/>
                        <a:lumOff val="60000"/>
                      </a:schemeClr>
                    </a:solidFill>
                  </a:tcPr>
                </a:tc>
                <a:extLst>
                  <a:ext uri="{0D108BD9-81ED-4DB2-BD59-A6C34878D82A}">
                    <a16:rowId xmlns:a16="http://schemas.microsoft.com/office/drawing/2014/main" val="4006240667"/>
                  </a:ext>
                </a:extLst>
              </a:tr>
              <a:tr h="491146">
                <a:tc>
                  <a:txBody>
                    <a:bodyPr/>
                    <a:lstStyle/>
                    <a:p>
                      <a:pPr marL="0" indent="-349885">
                        <a:lnSpc>
                          <a:spcPts val="1200"/>
                        </a:lnSpc>
                        <a:spcAft>
                          <a:spcPts val="0"/>
                        </a:spcAft>
                      </a:pPr>
                      <a:r>
                        <a:rPr lang="en-US" sz="1000" b="0" dirty="0">
                          <a:effectLst/>
                          <a:latin typeface="+mn-lt"/>
                          <a:ea typeface="MS Mincho" panose="02020609040205080304" pitchFamily="49" charset="-128"/>
                          <a:cs typeface="Arial" panose="020B0604020202020204" pitchFamily="34" charset="0"/>
                        </a:rPr>
                        <a:t>Security for enhancements to the Service Based 5G System Architecture</a:t>
                      </a:r>
                      <a:endParaRPr lang="sv-SE" sz="1000" b="0" dirty="0">
                        <a:effectLst/>
                        <a:latin typeface="+mn-lt"/>
                        <a:ea typeface="MS Mincho" panose="02020609040205080304" pitchFamily="49" charset="-128"/>
                        <a:cs typeface="Arial" panose="020B0604020202020204" pitchFamily="34" charset="0"/>
                      </a:endParaRPr>
                    </a:p>
                  </a:txBody>
                  <a:tcPr marL="17780" marR="17780" marT="17781" marB="1778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Nagendra Bykampadi (Nokia)</a:t>
                      </a:r>
                    </a:p>
                  </a:txBody>
                  <a:tcPr marL="17780" marR="17780" marT="17781" marB="1778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5G_eSBA</a:t>
                      </a:r>
                    </a:p>
                  </a:txBody>
                  <a:tcPr marL="17780" marR="17780" marT="17781" marB="17781"/>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70%</a:t>
                      </a:r>
                    </a:p>
                  </a:txBody>
                  <a:tcPr marL="17780" marR="17780" marT="17781" marB="17781"/>
                </a:tc>
                <a:tc>
                  <a:txBody>
                    <a:bodyPr/>
                    <a:lstStyle/>
                    <a:p>
                      <a:pPr algn="ctr"/>
                      <a:r>
                        <a:rPr lang="sv-SE" sz="1000" b="0" dirty="0">
                          <a:solidFill>
                            <a:srgbClr val="FF0000"/>
                          </a:solidFill>
                          <a:latin typeface="+mn-lt"/>
                          <a:cs typeface="Arial" panose="020B0604020202020204" pitchFamily="34" charset="0"/>
                        </a:rPr>
                        <a:t>95%</a:t>
                      </a:r>
                    </a:p>
                  </a:txBody>
                  <a:tcPr marL="17780" marR="17780" marT="17781" marB="17781"/>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Jun 20</a:t>
                      </a:r>
                    </a:p>
                  </a:txBody>
                  <a:tcPr marL="17780" marR="17780" marT="17781" marB="1778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000" b="0" kern="1200" dirty="0">
                        <a:solidFill>
                          <a:srgbClr val="FF0000"/>
                        </a:solidFill>
                        <a:effectLst/>
                        <a:latin typeface="+mn-lt"/>
                        <a:ea typeface="MS Mincho" panose="02020609040205080304" pitchFamily="49" charset="-128"/>
                        <a:cs typeface="Arial" panose="020B0604020202020204" pitchFamily="34" charset="0"/>
                      </a:endParaRPr>
                    </a:p>
                  </a:txBody>
                  <a:tcPr marL="17780" marR="17780" marT="17781" marB="17781"/>
                </a:tc>
                <a:tc>
                  <a:txBody>
                    <a:bodyPr/>
                    <a:lstStyle/>
                    <a:p>
                      <a:pPr marL="0" marR="0" lvl="0" indent="-349885" algn="ctr" defTabSz="914400" rtl="0" eaLnBrk="1" fontAlgn="auto" latinLnBrk="0" hangingPunct="1">
                        <a:lnSpc>
                          <a:spcPts val="1200"/>
                        </a:lnSpc>
                        <a:spcBef>
                          <a:spcPts val="0"/>
                        </a:spcBef>
                        <a:spcAft>
                          <a:spcPts val="0"/>
                        </a:spcAft>
                        <a:buClrTx/>
                        <a:buSzTx/>
                        <a:buFontTx/>
                        <a:buNone/>
                        <a:tabLst/>
                        <a:defRPr/>
                      </a:pPr>
                      <a:r>
                        <a:rPr lang="en-US" sz="1000" b="0" dirty="0">
                          <a:effectLst/>
                          <a:latin typeface="+mn-lt"/>
                          <a:ea typeface="MS Mincho" panose="02020609040205080304" pitchFamily="49" charset="-128"/>
                          <a:cs typeface="Arial" panose="020B0604020202020204" pitchFamily="34" charset="0"/>
                        </a:rPr>
                        <a:t>SP-190899</a:t>
                      </a:r>
                    </a:p>
                  </a:txBody>
                  <a:tcPr marL="17780" marR="17780" marT="17781" marB="1778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CRs to TS 33.501</a:t>
                      </a:r>
                    </a:p>
                  </a:txBody>
                  <a:tcPr marL="17780" marR="17780" marT="17781" marB="1778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16</a:t>
                      </a:r>
                    </a:p>
                  </a:txBody>
                  <a:tcPr marL="17780" marR="17780" marT="17781" marB="17781"/>
                </a:tc>
                <a:extLst>
                  <a:ext uri="{0D108BD9-81ED-4DB2-BD59-A6C34878D82A}">
                    <a16:rowId xmlns:a16="http://schemas.microsoft.com/office/drawing/2014/main" val="2026368276"/>
                  </a:ext>
                </a:extLst>
              </a:tr>
              <a:tr h="491146">
                <a:tc>
                  <a:txBody>
                    <a:bodyPr/>
                    <a:lstStyle/>
                    <a:p>
                      <a:pPr marL="0" indent="-349885">
                        <a:lnSpc>
                          <a:spcPts val="1200"/>
                        </a:lnSpc>
                        <a:spcAft>
                          <a:spcPts val="0"/>
                        </a:spcAft>
                      </a:pPr>
                      <a:r>
                        <a:rPr lang="en-US" sz="1000" b="0" dirty="0">
                          <a:effectLst/>
                          <a:latin typeface="+mn-lt"/>
                          <a:ea typeface="MS Mincho" panose="02020609040205080304" pitchFamily="49" charset="-128"/>
                          <a:cs typeface="Arial" panose="020B0604020202020204" pitchFamily="34" charset="0"/>
                        </a:rPr>
                        <a:t>Security for NR Integrated Access and Backhaul</a:t>
                      </a:r>
                      <a:endParaRPr lang="sv-SE" sz="1000" b="0" dirty="0">
                        <a:effectLst/>
                        <a:latin typeface="+mn-lt"/>
                        <a:ea typeface="MS Mincho" panose="02020609040205080304" pitchFamily="49" charset="-128"/>
                        <a:cs typeface="Arial" panose="020B0604020202020204" pitchFamily="34" charset="0"/>
                      </a:endParaRPr>
                    </a:p>
                  </a:txBody>
                  <a:tcPr marL="17780" marR="17780" marT="17781" marB="17781">
                    <a:solidFill>
                      <a:schemeClr val="accent6">
                        <a:lumMod val="40000"/>
                        <a:lumOff val="60000"/>
                      </a:schemeClr>
                    </a:solidFill>
                  </a:tcPr>
                </a:tc>
                <a:tc>
                  <a:txBody>
                    <a:bodyPr/>
                    <a:lstStyle/>
                    <a:p>
                      <a:pPr marL="0" indent="-349885" algn="ctr" defTabSz="914400" rtl="0" eaLnBrk="1" latinLnBrk="0" hangingPunct="1">
                        <a:lnSpc>
                          <a:spcPts val="1200"/>
                        </a:lnSpc>
                        <a:spcAft>
                          <a:spcPts val="0"/>
                        </a:spcAft>
                      </a:pPr>
                      <a:r>
                        <a:rPr lang="sv-SE" sz="1000" b="0" kern="1200" dirty="0">
                          <a:solidFill>
                            <a:schemeClr val="dk1"/>
                          </a:solidFill>
                          <a:effectLst/>
                          <a:latin typeface="+mn-lt"/>
                          <a:ea typeface="MS Mincho" panose="02020609040205080304" pitchFamily="49" charset="-128"/>
                          <a:cs typeface="Arial" panose="020B0604020202020204" pitchFamily="34" charset="0"/>
                        </a:rPr>
                        <a:t>Rajavelsamy Rajadurai </a:t>
                      </a:r>
                    </a:p>
                    <a:p>
                      <a:pPr marL="0" indent="-349885" algn="ctr" defTabSz="914400" rtl="0" eaLnBrk="1" latinLnBrk="0" hangingPunct="1">
                        <a:lnSpc>
                          <a:spcPts val="1200"/>
                        </a:lnSpc>
                        <a:spcAft>
                          <a:spcPts val="0"/>
                        </a:spcAft>
                      </a:pPr>
                      <a:r>
                        <a:rPr lang="sv-SE" sz="1000" b="0" kern="1200" dirty="0">
                          <a:solidFill>
                            <a:schemeClr val="dk1"/>
                          </a:solidFill>
                          <a:effectLst/>
                          <a:latin typeface="+mn-lt"/>
                          <a:ea typeface="MS Mincho" panose="02020609040205080304" pitchFamily="49" charset="-128"/>
                          <a:cs typeface="Arial" panose="020B0604020202020204" pitchFamily="34" charset="0"/>
                        </a:rPr>
                        <a:t>(Samsung)</a:t>
                      </a:r>
                      <a:endParaRPr lang="sv-SE" sz="1000" b="0" dirty="0">
                        <a:effectLst/>
                        <a:latin typeface="+mn-lt"/>
                        <a:ea typeface="MS Mincho" panose="02020609040205080304" pitchFamily="49" charset="-128"/>
                        <a:cs typeface="Arial" panose="020B0604020202020204" pitchFamily="34" charset="0"/>
                      </a:endParaRPr>
                    </a:p>
                  </a:txBody>
                  <a:tcPr marL="17780" marR="17780" marT="17781" marB="17781">
                    <a:solidFill>
                      <a:schemeClr val="accent6">
                        <a:lumMod val="40000"/>
                        <a:lumOff val="60000"/>
                      </a:schemeClr>
                    </a:solidFill>
                  </a:tcPr>
                </a:tc>
                <a:tc>
                  <a:txBody>
                    <a:bodyPr/>
                    <a:lstStyle/>
                    <a:p>
                      <a:pPr marL="0" indent="-349885" algn="ctr" defTabSz="914400" rtl="0" eaLnBrk="1" latinLnBrk="0" hangingPunct="1">
                        <a:lnSpc>
                          <a:spcPts val="1200"/>
                        </a:lnSpc>
                        <a:spcAft>
                          <a:spcPts val="0"/>
                        </a:spcAft>
                      </a:pPr>
                      <a:r>
                        <a:rPr lang="sv-SE" sz="1000" b="0" kern="1200" dirty="0">
                          <a:solidFill>
                            <a:schemeClr val="tx1"/>
                          </a:solidFill>
                          <a:effectLst/>
                          <a:latin typeface="+mn-lt"/>
                          <a:ea typeface="MS Mincho" panose="02020609040205080304" pitchFamily="49" charset="-128"/>
                          <a:cs typeface="Arial" panose="020B0604020202020204" pitchFamily="34" charset="0"/>
                        </a:rPr>
                        <a:t>NR_IAB</a:t>
                      </a:r>
                    </a:p>
                  </a:txBody>
                  <a:tcPr marL="17780" marR="17780" marT="17781" marB="17781">
                    <a:solidFill>
                      <a:schemeClr val="accent6">
                        <a:lumMod val="40000"/>
                        <a:lumOff val="60000"/>
                      </a:schemeClr>
                    </a:solidFill>
                  </a:tcPr>
                </a:tc>
                <a:tc>
                  <a:txBody>
                    <a:bodyPr/>
                    <a:lstStyle/>
                    <a:p>
                      <a:pPr marL="0" indent="-349885" algn="ctr" defTabSz="914400" rtl="0" eaLnBrk="1" latinLnBrk="0" hangingPunct="1">
                        <a:lnSpc>
                          <a:spcPts val="1200"/>
                        </a:lnSpc>
                        <a:spcAft>
                          <a:spcPts val="0"/>
                        </a:spcAft>
                      </a:pPr>
                      <a:r>
                        <a:rPr lang="sv-SE" sz="1000" b="0" kern="1200" dirty="0">
                          <a:solidFill>
                            <a:schemeClr val="tx1"/>
                          </a:solidFill>
                          <a:effectLst/>
                          <a:latin typeface="+mn-lt"/>
                          <a:ea typeface="MS Mincho" panose="02020609040205080304" pitchFamily="49" charset="-128"/>
                          <a:cs typeface="Arial" panose="020B0604020202020204" pitchFamily="34" charset="0"/>
                        </a:rPr>
                        <a:t>65%</a:t>
                      </a:r>
                    </a:p>
                  </a:txBody>
                  <a:tcPr marL="17780" marR="17780" marT="17781" marB="17781">
                    <a:solidFill>
                      <a:schemeClr val="accent6">
                        <a:lumMod val="40000"/>
                        <a:lumOff val="60000"/>
                      </a:schemeClr>
                    </a:solidFill>
                  </a:tcPr>
                </a:tc>
                <a:tc>
                  <a:txBody>
                    <a:bodyPr/>
                    <a:lstStyle/>
                    <a:p>
                      <a:pPr marL="0" indent="-349885" algn="ctr" defTabSz="914400" rtl="0" eaLnBrk="1" latinLnBrk="0" hangingPunct="1">
                        <a:lnSpc>
                          <a:spcPts val="1200"/>
                        </a:lnSpc>
                        <a:spcAft>
                          <a:spcPts val="0"/>
                        </a:spcAft>
                      </a:pPr>
                      <a:r>
                        <a:rPr lang="sv-SE" sz="1000" b="0" kern="1200" dirty="0">
                          <a:solidFill>
                            <a:srgbClr val="FF0000"/>
                          </a:solidFill>
                          <a:effectLst/>
                          <a:latin typeface="+mn-lt"/>
                          <a:ea typeface="MS Mincho" panose="02020609040205080304" pitchFamily="49" charset="-128"/>
                          <a:cs typeface="Arial" panose="020B0604020202020204" pitchFamily="34" charset="0"/>
                        </a:rPr>
                        <a:t>100%</a:t>
                      </a: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Jun 20</a:t>
                      </a:r>
                    </a:p>
                  </a:txBody>
                  <a:tcPr marL="17780" marR="17780" marT="17781" marB="17781">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000" b="0" kern="1200" dirty="0">
                        <a:solidFill>
                          <a:srgbClr val="FF0000"/>
                        </a:solidFill>
                        <a:effectLst/>
                        <a:latin typeface="+mn-lt"/>
                        <a:ea typeface="MS Mincho" panose="02020609040205080304" pitchFamily="49" charset="-128"/>
                        <a:cs typeface="Arial" panose="020B0604020202020204" pitchFamily="34" charset="0"/>
                      </a:endParaRPr>
                    </a:p>
                  </a:txBody>
                  <a:tcPr marL="17780" marR="17780" marT="17781" marB="17781">
                    <a:solidFill>
                      <a:schemeClr val="accent6">
                        <a:lumMod val="40000"/>
                        <a:lumOff val="60000"/>
                      </a:schemeClr>
                    </a:solidFill>
                  </a:tcPr>
                </a:tc>
                <a:tc>
                  <a:txBody>
                    <a:bodyPr/>
                    <a:lstStyle/>
                    <a:p>
                      <a:pPr marL="0" marR="0" lvl="0" indent="-349885" algn="ctr" defTabSz="914400" rtl="0" eaLnBrk="1" fontAlgn="auto" latinLnBrk="0" hangingPunct="1">
                        <a:lnSpc>
                          <a:spcPts val="1200"/>
                        </a:lnSpc>
                        <a:spcBef>
                          <a:spcPts val="0"/>
                        </a:spcBef>
                        <a:spcAft>
                          <a:spcPts val="0"/>
                        </a:spcAft>
                        <a:buClrTx/>
                        <a:buSzTx/>
                        <a:buFontTx/>
                        <a:buNone/>
                        <a:tabLst/>
                        <a:defRPr/>
                      </a:pPr>
                      <a:r>
                        <a:rPr lang="en-US" sz="1000" b="0" dirty="0">
                          <a:effectLst/>
                          <a:latin typeface="+mn-lt"/>
                          <a:ea typeface="MS Mincho" panose="02020609040205080304" pitchFamily="49" charset="-128"/>
                          <a:cs typeface="Arial" panose="020B0604020202020204" pitchFamily="34" charset="0"/>
                        </a:rPr>
                        <a:t>SP-190902</a:t>
                      </a: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CRs to TS 33.501 TS 33.401</a:t>
                      </a: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16</a:t>
                      </a:r>
                    </a:p>
                  </a:txBody>
                  <a:tcPr marL="17780" marR="17780" marT="17781" marB="17781">
                    <a:solidFill>
                      <a:schemeClr val="accent6">
                        <a:lumMod val="40000"/>
                        <a:lumOff val="60000"/>
                      </a:schemeClr>
                    </a:solidFill>
                  </a:tcPr>
                </a:tc>
                <a:extLst>
                  <a:ext uri="{0D108BD9-81ED-4DB2-BD59-A6C34878D82A}">
                    <a16:rowId xmlns:a16="http://schemas.microsoft.com/office/drawing/2014/main" val="2886032670"/>
                  </a:ext>
                </a:extLst>
              </a:tr>
              <a:tr h="491146">
                <a:tc>
                  <a:txBody>
                    <a:bodyPr/>
                    <a:lstStyle/>
                    <a:p>
                      <a:pPr marL="0" indent="-349885">
                        <a:lnSpc>
                          <a:spcPts val="1200"/>
                        </a:lnSpc>
                        <a:spcAft>
                          <a:spcPts val="0"/>
                        </a:spcAft>
                      </a:pPr>
                      <a:r>
                        <a:rPr lang="en-US" sz="1000" b="0" dirty="0">
                          <a:effectLst/>
                          <a:latin typeface="+mn-lt"/>
                          <a:ea typeface="MS Mincho" panose="02020609040205080304" pitchFamily="49" charset="-128"/>
                          <a:cs typeface="Arial" panose="020B0604020202020204" pitchFamily="34" charset="0"/>
                        </a:rPr>
                        <a:t>Authentication and key management for applications based on 3GPP credential in 5G</a:t>
                      </a:r>
                      <a:endParaRPr lang="sv-SE" sz="1000" b="0" dirty="0">
                        <a:effectLst/>
                        <a:latin typeface="+mn-lt"/>
                        <a:ea typeface="MS Mincho" panose="02020609040205080304" pitchFamily="49" charset="-128"/>
                        <a:cs typeface="Arial" panose="020B0604020202020204" pitchFamily="34" charset="0"/>
                      </a:endParaRPr>
                    </a:p>
                  </a:txBody>
                  <a:tcPr marL="17780" marR="17780" marT="17781" marB="1778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Xiaoting Huang </a:t>
                      </a:r>
                    </a:p>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(China Mobile)</a:t>
                      </a:r>
                    </a:p>
                  </a:txBody>
                  <a:tcPr marL="17780" marR="17780" marT="17781" marB="17781"/>
                </a:tc>
                <a:tc>
                  <a:txBody>
                    <a:bodyPr/>
                    <a:lstStyle/>
                    <a:p>
                      <a:pPr marL="0" indent="-349885" algn="ctr" defTabSz="914400" rtl="0" eaLnBrk="1" latinLnBrk="0" hangingPunct="1">
                        <a:lnSpc>
                          <a:spcPts val="1200"/>
                        </a:lnSpc>
                        <a:spcAft>
                          <a:spcPts val="0"/>
                        </a:spcAft>
                      </a:pPr>
                      <a:r>
                        <a:rPr lang="sv-SE" sz="1000" b="0" kern="1200" dirty="0">
                          <a:solidFill>
                            <a:schemeClr val="tx1"/>
                          </a:solidFill>
                          <a:effectLst/>
                          <a:latin typeface="+mn-lt"/>
                          <a:ea typeface="MS Mincho" panose="02020609040205080304" pitchFamily="49" charset="-128"/>
                          <a:cs typeface="Arial" panose="020B0604020202020204" pitchFamily="34" charset="0"/>
                        </a:rPr>
                        <a:t>AKMA</a:t>
                      </a:r>
                    </a:p>
                  </a:txBody>
                  <a:tcPr marL="17780" marR="17780" marT="17781" marB="17781"/>
                </a:tc>
                <a:tc>
                  <a:txBody>
                    <a:bodyPr/>
                    <a:lstStyle/>
                    <a:p>
                      <a:pPr marL="0" indent="-349885" algn="ctr" defTabSz="914400" rtl="0" eaLnBrk="1" latinLnBrk="0" hangingPunct="1">
                        <a:lnSpc>
                          <a:spcPts val="1200"/>
                        </a:lnSpc>
                        <a:spcAft>
                          <a:spcPts val="0"/>
                        </a:spcAft>
                      </a:pPr>
                      <a:r>
                        <a:rPr lang="sv-SE" sz="1000" b="0" kern="1200" dirty="0">
                          <a:solidFill>
                            <a:schemeClr val="tx1"/>
                          </a:solidFill>
                          <a:effectLst/>
                          <a:latin typeface="+mn-lt"/>
                          <a:ea typeface="MS Mincho" panose="02020609040205080304" pitchFamily="49" charset="-128"/>
                          <a:cs typeface="Arial" panose="020B0604020202020204" pitchFamily="34" charset="0"/>
                        </a:rPr>
                        <a:t>60%</a:t>
                      </a:r>
                    </a:p>
                  </a:txBody>
                  <a:tcPr marL="17780" marR="17780" marT="17781" marB="17781"/>
                </a:tc>
                <a:tc>
                  <a:txBody>
                    <a:bodyPr/>
                    <a:lstStyle/>
                    <a:p>
                      <a:pPr marL="0" indent="-349885" algn="ctr" defTabSz="914400" rtl="0" eaLnBrk="1" latinLnBrk="0" hangingPunct="1">
                        <a:lnSpc>
                          <a:spcPts val="1200"/>
                        </a:lnSpc>
                        <a:spcAft>
                          <a:spcPts val="0"/>
                        </a:spcAft>
                      </a:pPr>
                      <a:r>
                        <a:rPr lang="sv-SE" sz="1000" b="0" kern="1200" dirty="0">
                          <a:solidFill>
                            <a:srgbClr val="FF0000"/>
                          </a:solidFill>
                          <a:effectLst/>
                          <a:latin typeface="+mn-lt"/>
                          <a:ea typeface="MS Mincho" panose="02020609040205080304" pitchFamily="49" charset="-128"/>
                          <a:cs typeface="Arial" panose="020B0604020202020204" pitchFamily="34" charset="0"/>
                        </a:rPr>
                        <a:t>95%</a:t>
                      </a:r>
                    </a:p>
                  </a:txBody>
                  <a:tcPr marL="17780" marR="17780" marT="17781" marB="17781"/>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Jun 20</a:t>
                      </a:r>
                    </a:p>
                  </a:txBody>
                  <a:tcPr marL="17780" marR="17780" marT="17781" marB="1778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000" b="0" kern="1200" dirty="0">
                        <a:solidFill>
                          <a:srgbClr val="FF0000"/>
                        </a:solidFill>
                        <a:effectLst/>
                        <a:latin typeface="+mn-lt"/>
                        <a:ea typeface="MS Mincho" panose="02020609040205080304" pitchFamily="49" charset="-128"/>
                        <a:cs typeface="Arial" panose="020B0604020202020204" pitchFamily="34" charset="0"/>
                      </a:endParaRPr>
                    </a:p>
                  </a:txBody>
                  <a:tcPr marL="17780" marR="17780" marT="17781" marB="17781"/>
                </a:tc>
                <a:tc>
                  <a:txBody>
                    <a:bodyPr/>
                    <a:lstStyle/>
                    <a:p>
                      <a:pPr marL="0" marR="0" lvl="0" indent="-349885" algn="ctr" defTabSz="914400" rtl="0" eaLnBrk="1" fontAlgn="auto" latinLnBrk="0" hangingPunct="1">
                        <a:lnSpc>
                          <a:spcPts val="1200"/>
                        </a:lnSpc>
                        <a:spcBef>
                          <a:spcPts val="0"/>
                        </a:spcBef>
                        <a:spcAft>
                          <a:spcPts val="0"/>
                        </a:spcAft>
                        <a:buClrTx/>
                        <a:buSzTx/>
                        <a:buFontTx/>
                        <a:buNone/>
                        <a:tabLst/>
                        <a:defRPr/>
                      </a:pPr>
                      <a:r>
                        <a:rPr lang="en-US" sz="1000" b="0" dirty="0">
                          <a:effectLst/>
                          <a:latin typeface="+mn-lt"/>
                          <a:ea typeface="MS Mincho" panose="02020609040205080304" pitchFamily="49" charset="-128"/>
                          <a:cs typeface="Arial" panose="020B0604020202020204" pitchFamily="34" charset="0"/>
                        </a:rPr>
                        <a:t>SP-190711</a:t>
                      </a:r>
                    </a:p>
                  </a:txBody>
                  <a:tcPr marL="17780" marR="17780" marT="17781" marB="1778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TS 33.535</a:t>
                      </a:r>
                    </a:p>
                  </a:txBody>
                  <a:tcPr marL="17780" marR="17780" marT="17781" marB="1778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16</a:t>
                      </a:r>
                    </a:p>
                  </a:txBody>
                  <a:tcPr marL="17780" marR="17780" marT="17781" marB="17781"/>
                </a:tc>
                <a:extLst>
                  <a:ext uri="{0D108BD9-81ED-4DB2-BD59-A6C34878D82A}">
                    <a16:rowId xmlns:a16="http://schemas.microsoft.com/office/drawing/2014/main" val="3644472477"/>
                  </a:ext>
                </a:extLst>
              </a:tr>
            </a:tbl>
          </a:graphicData>
        </a:graphic>
      </p:graphicFrame>
    </p:spTree>
    <p:extLst>
      <p:ext uri="{BB962C8B-B14F-4D97-AF65-F5344CB8AC3E}">
        <p14:creationId xmlns:p14="http://schemas.microsoft.com/office/powerpoint/2010/main" val="137204324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DE8DF69-6F5B-43E7-91E0-5A596F0FBBF4}"/>
              </a:ext>
            </a:extLst>
          </p:cNvPr>
          <p:cNvSpPr>
            <a:spLocks noGrp="1"/>
          </p:cNvSpPr>
          <p:nvPr>
            <p:ph type="title"/>
          </p:nvPr>
        </p:nvSpPr>
        <p:spPr/>
        <p:txBody>
          <a:bodyPr/>
          <a:lstStyle/>
          <a:p>
            <a:r>
              <a:rPr lang="sv-SE" altLang="sv-SE"/>
              <a:t>3GPP SA3 and SA3-LI officials</a:t>
            </a:r>
          </a:p>
        </p:txBody>
      </p:sp>
      <p:sp>
        <p:nvSpPr>
          <p:cNvPr id="9219" name="Content Placeholder 2">
            <a:extLst>
              <a:ext uri="{FF2B5EF4-FFF2-40B4-BE49-F238E27FC236}">
                <a16:creationId xmlns:a16="http://schemas.microsoft.com/office/drawing/2014/main" id="{6FCD0A2E-639E-4767-8B23-EC74310A8B3A}"/>
              </a:ext>
            </a:extLst>
          </p:cNvPr>
          <p:cNvSpPr>
            <a:spLocks noGrp="1"/>
          </p:cNvSpPr>
          <p:nvPr>
            <p:ph idx="1"/>
          </p:nvPr>
        </p:nvSpPr>
        <p:spPr/>
        <p:txBody>
          <a:bodyPr/>
          <a:lstStyle/>
          <a:p>
            <a:r>
              <a:rPr lang="en-US" altLang="en-US" sz="2400" dirty="0"/>
              <a:t>SA3 Officials</a:t>
            </a:r>
          </a:p>
          <a:p>
            <a:pPr lvl="1"/>
            <a:r>
              <a:rPr lang="en-US" altLang="en-US" sz="2000" dirty="0"/>
              <a:t>Chair: Noamen Ben Henda (Ericsson)</a:t>
            </a:r>
          </a:p>
          <a:p>
            <a:pPr lvl="1"/>
            <a:r>
              <a:rPr lang="en-US" altLang="en-US" sz="2000" dirty="0"/>
              <a:t>Vice-chairs:</a:t>
            </a:r>
          </a:p>
          <a:p>
            <a:pPr lvl="2"/>
            <a:r>
              <a:rPr lang="en-US" altLang="ja-JP" dirty="0"/>
              <a:t>Rajavelsamy Rajadurai (Samsung)</a:t>
            </a:r>
          </a:p>
          <a:p>
            <a:pPr lvl="2"/>
            <a:r>
              <a:rPr lang="en-US" altLang="ja-JP" dirty="0"/>
              <a:t>Minpeng Qi (China Mobile) </a:t>
            </a:r>
          </a:p>
          <a:p>
            <a:pPr lvl="1"/>
            <a:r>
              <a:rPr lang="en-US" altLang="en-US" sz="2000" dirty="0"/>
              <a:t>Secretary: Mirko Cano Soveri (MCC)</a:t>
            </a:r>
          </a:p>
          <a:p>
            <a:pPr lvl="1"/>
            <a:endParaRPr lang="en-US" altLang="en-US" sz="2000" dirty="0"/>
          </a:p>
          <a:p>
            <a:r>
              <a:rPr lang="en-US" altLang="en-US" sz="2400" dirty="0"/>
              <a:t>SA3 LI Officials</a:t>
            </a:r>
          </a:p>
          <a:p>
            <a:pPr lvl="1"/>
            <a:r>
              <a:rPr lang="en-US" altLang="en-US" sz="2000" dirty="0"/>
              <a:t>Chair: Alex Leadbeater (BT)</a:t>
            </a:r>
          </a:p>
          <a:p>
            <a:pPr lvl="1"/>
            <a:r>
              <a:rPr lang="en-US" altLang="en-US" sz="2000" dirty="0"/>
              <a:t>Vice-chair: Maurizio Iovieno (Ericsson)</a:t>
            </a:r>
          </a:p>
          <a:p>
            <a:pPr lvl="1"/>
            <a:r>
              <a:rPr lang="en-US" altLang="en-US" sz="2000" dirty="0"/>
              <a:t>Secretary:</a:t>
            </a:r>
            <a:r>
              <a:rPr lang="ja-JP" altLang="en-US" sz="2000" dirty="0"/>
              <a:t> </a:t>
            </a:r>
            <a:r>
              <a:rPr lang="en-US" altLang="ja-JP" sz="2000" dirty="0"/>
              <a:t>Carmine Rizzo (MCC)</a:t>
            </a:r>
            <a:endParaRPr lang="en-US" altLang="en-US" sz="2000" dirty="0"/>
          </a:p>
          <a:p>
            <a:endParaRPr lang="sv-SE" altLang="sv-SE" dirty="0"/>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9F95F65-9C31-446B-B416-783D50ED6245}"/>
              </a:ext>
            </a:extLst>
          </p:cNvPr>
          <p:cNvSpPr>
            <a:spLocks noGrp="1"/>
          </p:cNvSpPr>
          <p:nvPr>
            <p:ph type="title"/>
          </p:nvPr>
        </p:nvSpPr>
        <p:spPr/>
        <p:txBody>
          <a:bodyPr/>
          <a:lstStyle/>
          <a:p>
            <a:r>
              <a:rPr lang="sv-SE" altLang="sv-SE" dirty="0"/>
              <a:t>Meetings since previous SA</a:t>
            </a:r>
          </a:p>
        </p:txBody>
      </p:sp>
      <p:sp>
        <p:nvSpPr>
          <p:cNvPr id="10243" name="Content Placeholder 2">
            <a:extLst>
              <a:ext uri="{FF2B5EF4-FFF2-40B4-BE49-F238E27FC236}">
                <a16:creationId xmlns:a16="http://schemas.microsoft.com/office/drawing/2014/main" id="{0726B3E7-43F2-4F53-BCB0-816C6D0C9D35}"/>
              </a:ext>
            </a:extLst>
          </p:cNvPr>
          <p:cNvSpPr>
            <a:spLocks noGrp="1"/>
          </p:cNvSpPr>
          <p:nvPr>
            <p:ph idx="1"/>
          </p:nvPr>
        </p:nvSpPr>
        <p:spPr/>
        <p:txBody>
          <a:bodyPr/>
          <a:lstStyle/>
          <a:p>
            <a:endParaRPr lang="en-US" altLang="en-US" dirty="0"/>
          </a:p>
          <a:p>
            <a:r>
              <a:rPr lang="en-US" altLang="en-US" dirty="0"/>
              <a:t>SA3</a:t>
            </a:r>
          </a:p>
          <a:p>
            <a:pPr lvl="1"/>
            <a:r>
              <a:rPr lang="en-US" altLang="en-US" dirty="0"/>
              <a:t>SA3#98bis-e:		14</a:t>
            </a:r>
            <a:r>
              <a:rPr lang="en-US" altLang="en-US" baseline="30000" dirty="0"/>
              <a:t>th</a:t>
            </a:r>
            <a:r>
              <a:rPr lang="en-US" altLang="en-US" dirty="0"/>
              <a:t> – 17</a:t>
            </a:r>
            <a:r>
              <a:rPr lang="en-US" altLang="en-US" baseline="30000" dirty="0"/>
              <a:t>th</a:t>
            </a:r>
            <a:r>
              <a:rPr lang="en-US" altLang="en-US" dirty="0"/>
              <a:t> April 2020, online.</a:t>
            </a:r>
          </a:p>
          <a:p>
            <a:pPr lvl="1"/>
            <a:r>
              <a:rPr lang="en-US" altLang="en-US" dirty="0"/>
              <a:t>SA3#99-e:		11</a:t>
            </a:r>
            <a:r>
              <a:rPr lang="en-US" altLang="en-US" baseline="30000" dirty="0"/>
              <a:t>th</a:t>
            </a:r>
            <a:r>
              <a:rPr lang="en-US" altLang="en-US" dirty="0"/>
              <a:t> – 15</a:t>
            </a:r>
            <a:r>
              <a:rPr lang="en-US" altLang="en-US" baseline="30000" dirty="0"/>
              <a:t>th</a:t>
            </a:r>
            <a:r>
              <a:rPr lang="en-US" altLang="en-US" dirty="0"/>
              <a:t> May 2020, online.</a:t>
            </a:r>
          </a:p>
          <a:p>
            <a:pPr lvl="1"/>
            <a:endParaRPr lang="en-US" altLang="en-US" dirty="0"/>
          </a:p>
          <a:p>
            <a:r>
              <a:rPr lang="en-US" altLang="en-US" dirty="0"/>
              <a:t>SA3-LI</a:t>
            </a:r>
          </a:p>
          <a:p>
            <a:pPr lvl="1"/>
            <a:r>
              <a:rPr lang="sv-SE" altLang="sv-SE" dirty="0"/>
              <a:t>SA3-LI#77-e		21st – 24th April 2020, online</a:t>
            </a:r>
          </a:p>
          <a:p>
            <a:pPr lvl="1"/>
            <a:r>
              <a:rPr lang="sv-SE" altLang="sv-SE" dirty="0"/>
              <a:t>SA3-LI#77-e-bis		5th – 6th May 2020, online</a:t>
            </a:r>
          </a:p>
          <a:p>
            <a:pPr lvl="1"/>
            <a:r>
              <a:rPr lang="sv-SE" altLang="sv-SE" dirty="0"/>
              <a:t>SA3-LI#77-e-ter		19th – 20th May 2020, online</a:t>
            </a:r>
          </a:p>
          <a:p>
            <a:pPr lvl="1"/>
            <a:r>
              <a:rPr lang="sv-SE" altLang="sv-SE" dirty="0"/>
              <a:t>SA3-LI#77-e-quater	2nd – 3rd June 2020, online</a:t>
            </a:r>
          </a:p>
          <a:p>
            <a:endParaRPr lang="en-US" altLang="en-US" dirty="0">
              <a:highlight>
                <a:srgbClr val="FFFF00"/>
              </a:highlight>
            </a:endParaRPr>
          </a:p>
          <a:p>
            <a:pPr lvl="1"/>
            <a:endParaRPr lang="sv-SE" altLang="sv-SE" dirty="0"/>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D2E22A7-3349-407C-9A51-D2EEDD170031}"/>
              </a:ext>
            </a:extLst>
          </p:cNvPr>
          <p:cNvSpPr>
            <a:spLocks noGrp="1"/>
          </p:cNvSpPr>
          <p:nvPr>
            <p:ph type="title"/>
          </p:nvPr>
        </p:nvSpPr>
        <p:spPr/>
        <p:txBody>
          <a:bodyPr/>
          <a:lstStyle/>
          <a:p>
            <a:r>
              <a:rPr lang="sv-SE" altLang="sv-SE" dirty="0"/>
              <a:t>Next SA3 and SA3-LI meetings</a:t>
            </a:r>
          </a:p>
        </p:txBody>
      </p:sp>
      <p:sp>
        <p:nvSpPr>
          <p:cNvPr id="11267" name="Content Placeholder 2">
            <a:extLst>
              <a:ext uri="{FF2B5EF4-FFF2-40B4-BE49-F238E27FC236}">
                <a16:creationId xmlns:a16="http://schemas.microsoft.com/office/drawing/2014/main" id="{4B086B12-4B08-416D-99D3-D40008E7A313}"/>
              </a:ext>
            </a:extLst>
          </p:cNvPr>
          <p:cNvSpPr>
            <a:spLocks noGrp="1"/>
          </p:cNvSpPr>
          <p:nvPr>
            <p:ph idx="1"/>
          </p:nvPr>
        </p:nvSpPr>
        <p:spPr>
          <a:xfrm>
            <a:off x="634483" y="1825625"/>
            <a:ext cx="11206064" cy="4351338"/>
          </a:xfrm>
        </p:spPr>
        <p:txBody>
          <a:bodyPr/>
          <a:lstStyle/>
          <a:p>
            <a:r>
              <a:rPr lang="en-US" altLang="ja-JP" dirty="0"/>
              <a:t>SA3</a:t>
            </a:r>
            <a:endParaRPr lang="en-US" altLang="en-US" dirty="0"/>
          </a:p>
          <a:p>
            <a:pPr lvl="1"/>
            <a:r>
              <a:rPr lang="en-US" altLang="en-US" dirty="0"/>
              <a:t>SA3#100-e:		17</a:t>
            </a:r>
            <a:r>
              <a:rPr lang="en-US" altLang="en-US" baseline="30000" dirty="0"/>
              <a:t>th</a:t>
            </a:r>
            <a:r>
              <a:rPr lang="en-US" altLang="en-US" dirty="0"/>
              <a:t> –  28</a:t>
            </a:r>
            <a:r>
              <a:rPr lang="en-US" altLang="en-US" baseline="30000" dirty="0"/>
              <a:t>th</a:t>
            </a:r>
            <a:r>
              <a:rPr lang="en-US" altLang="en-US" dirty="0"/>
              <a:t> August 2020, Online.</a:t>
            </a:r>
          </a:p>
          <a:p>
            <a:endParaRPr lang="en-US" altLang="ja-JP" dirty="0"/>
          </a:p>
          <a:p>
            <a:r>
              <a:rPr lang="en-US" altLang="ja-JP" dirty="0"/>
              <a:t>SA3-LI</a:t>
            </a:r>
          </a:p>
          <a:p>
            <a:pPr lvl="1"/>
            <a:r>
              <a:rPr lang="en-US" altLang="en-US" dirty="0">
                <a:ea typeface="MS PGothic" panose="020B0600070205080204" pitchFamily="34" charset="-128"/>
              </a:rPr>
              <a:t>SA3-LI#78-LI-e-a		14</a:t>
            </a:r>
            <a:r>
              <a:rPr lang="en-US" altLang="en-US" baseline="30000" dirty="0">
                <a:ea typeface="MS PGothic" panose="020B0600070205080204" pitchFamily="34" charset="-128"/>
              </a:rPr>
              <a:t>th</a:t>
            </a:r>
            <a:r>
              <a:rPr lang="en-US" altLang="en-US" dirty="0">
                <a:ea typeface="MS PGothic" panose="020B0600070205080204" pitchFamily="34" charset="-128"/>
              </a:rPr>
              <a:t> – 17</a:t>
            </a:r>
            <a:r>
              <a:rPr lang="en-US" altLang="en-US" baseline="30000" dirty="0">
                <a:ea typeface="MS PGothic" panose="020B0600070205080204" pitchFamily="34" charset="-128"/>
              </a:rPr>
              <a:t>th</a:t>
            </a:r>
            <a:r>
              <a:rPr lang="en-US" altLang="en-US" dirty="0">
                <a:ea typeface="MS PGothic" panose="020B0600070205080204" pitchFamily="34" charset="-128"/>
              </a:rPr>
              <a:t> July 2020, Online.</a:t>
            </a:r>
          </a:p>
          <a:p>
            <a:pPr lvl="1"/>
            <a:r>
              <a:rPr lang="en-US" altLang="en-US" dirty="0">
                <a:ea typeface="MS PGothic" panose="020B0600070205080204" pitchFamily="34" charset="-128"/>
              </a:rPr>
              <a:t>SA3-LI#78-LI-e-b		28</a:t>
            </a:r>
            <a:r>
              <a:rPr lang="en-US" altLang="en-US" baseline="30000" dirty="0">
                <a:ea typeface="MS PGothic" panose="020B0600070205080204" pitchFamily="34" charset="-128"/>
              </a:rPr>
              <a:t>th</a:t>
            </a:r>
            <a:r>
              <a:rPr lang="en-US" altLang="en-US" dirty="0">
                <a:ea typeface="MS PGothic" panose="020B0600070205080204" pitchFamily="34" charset="-128"/>
              </a:rPr>
              <a:t> – 29</a:t>
            </a:r>
            <a:r>
              <a:rPr lang="en-US" altLang="en-US" baseline="30000" dirty="0">
                <a:ea typeface="MS PGothic" panose="020B0600070205080204" pitchFamily="34" charset="-128"/>
              </a:rPr>
              <a:t>th</a:t>
            </a:r>
            <a:r>
              <a:rPr lang="en-US" altLang="en-US" dirty="0">
                <a:ea typeface="MS PGothic" panose="020B0600070205080204" pitchFamily="34" charset="-128"/>
              </a:rPr>
              <a:t> July 2020, Online.</a:t>
            </a:r>
          </a:p>
          <a:p>
            <a:pPr lvl="1"/>
            <a:r>
              <a:rPr lang="en-US" altLang="en-US" dirty="0">
                <a:ea typeface="MS PGothic" panose="020B0600070205080204" pitchFamily="34" charset="-128"/>
              </a:rPr>
              <a:t>SA3-LI#78-LI-e-c		11</a:t>
            </a:r>
            <a:r>
              <a:rPr lang="en-US" altLang="en-US" baseline="30000" dirty="0">
                <a:ea typeface="MS PGothic" panose="020B0600070205080204" pitchFamily="34" charset="-128"/>
              </a:rPr>
              <a:t>th</a:t>
            </a:r>
            <a:r>
              <a:rPr lang="en-US" altLang="en-US" dirty="0">
                <a:ea typeface="MS PGothic" panose="020B0600070205080204" pitchFamily="34" charset="-128"/>
              </a:rPr>
              <a:t> – 12</a:t>
            </a:r>
            <a:r>
              <a:rPr lang="en-US" altLang="en-US" baseline="30000" dirty="0">
                <a:ea typeface="MS PGothic" panose="020B0600070205080204" pitchFamily="34" charset="-128"/>
              </a:rPr>
              <a:t>th</a:t>
            </a:r>
            <a:r>
              <a:rPr lang="en-US" altLang="en-US" dirty="0">
                <a:ea typeface="MS PGothic" panose="020B0600070205080204" pitchFamily="34" charset="-128"/>
              </a:rPr>
              <a:t> August 2020, Online.</a:t>
            </a:r>
          </a:p>
          <a:p>
            <a:pPr lvl="1"/>
            <a:r>
              <a:rPr lang="en-US" altLang="en-US" dirty="0">
                <a:ea typeface="MS PGothic" panose="020B0600070205080204" pitchFamily="34" charset="-128"/>
              </a:rPr>
              <a:t>SA3-LI#78-LI-e-d		25</a:t>
            </a:r>
            <a:r>
              <a:rPr lang="en-US" altLang="en-US" baseline="30000" dirty="0">
                <a:ea typeface="MS PGothic" panose="020B0600070205080204" pitchFamily="34" charset="-128"/>
              </a:rPr>
              <a:t>th</a:t>
            </a:r>
            <a:r>
              <a:rPr lang="en-US" altLang="en-US" dirty="0">
                <a:ea typeface="MS PGothic" panose="020B0600070205080204" pitchFamily="34" charset="-128"/>
              </a:rPr>
              <a:t> – 26</a:t>
            </a:r>
            <a:r>
              <a:rPr lang="en-US" altLang="en-US" baseline="30000" dirty="0">
                <a:ea typeface="MS PGothic" panose="020B0600070205080204" pitchFamily="34" charset="-128"/>
              </a:rPr>
              <a:t>th</a:t>
            </a:r>
            <a:r>
              <a:rPr lang="en-US" altLang="en-US" dirty="0">
                <a:ea typeface="MS PGothic" panose="020B0600070205080204" pitchFamily="34" charset="-128"/>
              </a:rPr>
              <a:t> August 2020, Online.</a:t>
            </a:r>
          </a:p>
          <a:p>
            <a:endParaRPr lang="sv-SE" altLang="ja-JP" dirty="0">
              <a:highlight>
                <a:srgbClr val="FFFF00"/>
              </a:highlight>
            </a:endParaRPr>
          </a:p>
          <a:p>
            <a:pPr lvl="1"/>
            <a:endParaRPr lang="en-US" altLang="en-US" dirty="0">
              <a:ea typeface="MS PGothic" panose="020B0600070205080204" pitchFamily="34" charset="-128"/>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A6AC563-40DB-483F-A022-6F25DFCC38CB}"/>
              </a:ext>
            </a:extLst>
          </p:cNvPr>
          <p:cNvSpPr>
            <a:spLocks noGrp="1"/>
          </p:cNvSpPr>
          <p:nvPr>
            <p:ph type="title"/>
          </p:nvPr>
        </p:nvSpPr>
        <p:spPr/>
        <p:txBody>
          <a:bodyPr/>
          <a:lstStyle/>
          <a:p>
            <a:r>
              <a:rPr lang="sv-SE" altLang="sv-SE" dirty="0"/>
              <a:t>SA3 statistics</a:t>
            </a:r>
          </a:p>
        </p:txBody>
      </p:sp>
      <p:sp>
        <p:nvSpPr>
          <p:cNvPr id="12291" name="Content Placeholder 2">
            <a:extLst>
              <a:ext uri="{FF2B5EF4-FFF2-40B4-BE49-F238E27FC236}">
                <a16:creationId xmlns:a16="http://schemas.microsoft.com/office/drawing/2014/main" id="{31A321A9-967A-431C-B09E-B77EF9224406}"/>
              </a:ext>
            </a:extLst>
          </p:cNvPr>
          <p:cNvSpPr>
            <a:spLocks noGrp="1"/>
          </p:cNvSpPr>
          <p:nvPr>
            <p:ph idx="1"/>
          </p:nvPr>
        </p:nvSpPr>
        <p:spPr/>
        <p:txBody>
          <a:bodyPr/>
          <a:lstStyle/>
          <a:p>
            <a:r>
              <a:rPr lang="en-US" altLang="en-US" dirty="0"/>
              <a:t>SA3#98bis-e: 14</a:t>
            </a:r>
            <a:r>
              <a:rPr lang="en-US" altLang="en-US" baseline="30000" dirty="0"/>
              <a:t>th</a:t>
            </a:r>
            <a:r>
              <a:rPr lang="en-US" altLang="en-US" dirty="0"/>
              <a:t> – 17</a:t>
            </a:r>
            <a:r>
              <a:rPr lang="en-US" altLang="en-US" baseline="30000" dirty="0"/>
              <a:t>th</a:t>
            </a:r>
            <a:r>
              <a:rPr lang="en-US" altLang="en-US" dirty="0"/>
              <a:t> April 2020, Online</a:t>
            </a:r>
          </a:p>
          <a:p>
            <a:pPr lvl="1"/>
            <a:endParaRPr lang="en-GB" altLang="zh-CN" dirty="0"/>
          </a:p>
          <a:p>
            <a:pPr lvl="1"/>
            <a:r>
              <a:rPr lang="en-GB" altLang="zh-CN" dirty="0"/>
              <a:t>Registered 35 delegates </a:t>
            </a:r>
          </a:p>
          <a:p>
            <a:pPr lvl="1"/>
            <a:r>
              <a:rPr lang="en-GB" altLang="zh-CN" dirty="0"/>
              <a:t>235 temporary documents </a:t>
            </a:r>
          </a:p>
          <a:p>
            <a:pPr lvl="1"/>
            <a:r>
              <a:rPr lang="en-GB" altLang="ja-JP" dirty="0"/>
              <a:t>14 incoming LS</a:t>
            </a:r>
          </a:p>
          <a:p>
            <a:pPr lvl="1"/>
            <a:r>
              <a:rPr lang="en-GB" altLang="ja-JP" dirty="0">
                <a:ea typeface="SimSun" panose="02010600030101010101" pitchFamily="2" charset="-122"/>
              </a:rPr>
              <a:t>4</a:t>
            </a:r>
            <a:r>
              <a:rPr lang="en-GB" altLang="ja-JP" dirty="0"/>
              <a:t> outgoing LS</a:t>
            </a:r>
          </a:p>
          <a:p>
            <a:pPr lvl="1"/>
            <a:r>
              <a:rPr lang="en-GB" altLang="ja-JP" dirty="0"/>
              <a:t>0 agreed CRs (not in scope of agenda)</a:t>
            </a:r>
          </a:p>
          <a:p>
            <a:endParaRPr lang="sv-SE" altLang="sv-SE" sz="3200" dirty="0"/>
          </a:p>
        </p:txBody>
      </p:sp>
      <p:sp>
        <p:nvSpPr>
          <p:cNvPr id="2" name="Content Placeholder 1">
            <a:extLst>
              <a:ext uri="{FF2B5EF4-FFF2-40B4-BE49-F238E27FC236}">
                <a16:creationId xmlns:a16="http://schemas.microsoft.com/office/drawing/2014/main" id="{D092AA60-B41D-4647-9B1A-7535D6CAF492}"/>
              </a:ext>
            </a:extLst>
          </p:cNvPr>
          <p:cNvSpPr>
            <a:spLocks noGrp="1"/>
          </p:cNvSpPr>
          <p:nvPr>
            <p:ph idx="10"/>
          </p:nvPr>
        </p:nvSpPr>
        <p:spPr/>
        <p:txBody>
          <a:bodyPr/>
          <a:lstStyle/>
          <a:p>
            <a:r>
              <a:rPr lang="en-US" altLang="en-US" dirty="0"/>
              <a:t>SA3#99-e: 11</a:t>
            </a:r>
            <a:r>
              <a:rPr lang="en-US" altLang="en-US" baseline="30000" dirty="0"/>
              <a:t>th</a:t>
            </a:r>
            <a:r>
              <a:rPr lang="en-US" altLang="en-US" dirty="0"/>
              <a:t> – 15</a:t>
            </a:r>
            <a:r>
              <a:rPr lang="en-US" altLang="en-US" baseline="30000" dirty="0"/>
              <a:t>th</a:t>
            </a:r>
            <a:r>
              <a:rPr lang="en-US" altLang="en-US" dirty="0"/>
              <a:t> May 2020, Online</a:t>
            </a:r>
          </a:p>
          <a:p>
            <a:pPr lvl="1"/>
            <a:endParaRPr lang="en-GB" altLang="zh-CN" dirty="0"/>
          </a:p>
          <a:p>
            <a:pPr lvl="1"/>
            <a:r>
              <a:rPr lang="en-GB" altLang="zh-CN" dirty="0"/>
              <a:t>Registered 92 delegates </a:t>
            </a:r>
          </a:p>
          <a:p>
            <a:pPr lvl="1"/>
            <a:r>
              <a:rPr lang="en-GB" altLang="zh-CN" dirty="0"/>
              <a:t>580 temporary documents </a:t>
            </a:r>
          </a:p>
          <a:p>
            <a:pPr lvl="1"/>
            <a:r>
              <a:rPr lang="en-GB" altLang="ja-JP" dirty="0"/>
              <a:t>36 incoming LS</a:t>
            </a:r>
          </a:p>
          <a:p>
            <a:pPr lvl="1"/>
            <a:r>
              <a:rPr lang="en-GB" altLang="ja-JP" dirty="0">
                <a:ea typeface="SimSun" panose="02010600030101010101" pitchFamily="2" charset="-122"/>
              </a:rPr>
              <a:t>15</a:t>
            </a:r>
            <a:r>
              <a:rPr lang="en-GB" altLang="ja-JP" dirty="0"/>
              <a:t> outgoing LS</a:t>
            </a:r>
          </a:p>
          <a:p>
            <a:pPr lvl="1"/>
            <a:r>
              <a:rPr lang="en-GB" altLang="ja-JP" dirty="0"/>
              <a:t>67 agreed CRs</a:t>
            </a:r>
          </a:p>
          <a:p>
            <a:pPr marL="0" indent="0">
              <a:buNone/>
            </a:pPr>
            <a:endParaRPr lang="sv-SE" dirty="0"/>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748C07E-6378-43E7-BCB8-1628993510E7}"/>
              </a:ext>
            </a:extLst>
          </p:cNvPr>
          <p:cNvSpPr>
            <a:spLocks noGrp="1"/>
          </p:cNvSpPr>
          <p:nvPr>
            <p:ph type="title"/>
          </p:nvPr>
        </p:nvSpPr>
        <p:spPr/>
        <p:txBody>
          <a:bodyPr/>
          <a:lstStyle/>
          <a:p>
            <a:r>
              <a:rPr lang="sv-SE" altLang="sv-SE" dirty="0"/>
              <a:t>Document statistics</a:t>
            </a:r>
          </a:p>
        </p:txBody>
      </p:sp>
      <p:sp>
        <p:nvSpPr>
          <p:cNvPr id="13315" name="テキスト ボックス 9">
            <a:extLst>
              <a:ext uri="{FF2B5EF4-FFF2-40B4-BE49-F238E27FC236}">
                <a16:creationId xmlns:a16="http://schemas.microsoft.com/office/drawing/2014/main" id="{4F372886-FDE2-4E9D-9FED-689BF5BF63A8}"/>
              </a:ext>
            </a:extLst>
          </p:cNvPr>
          <p:cNvSpPr txBox="1">
            <a:spLocks noChangeArrowheads="1"/>
          </p:cNvSpPr>
          <p:nvPr/>
        </p:nvSpPr>
        <p:spPr bwMode="auto">
          <a:xfrm>
            <a:off x="9912410" y="5401901"/>
            <a:ext cx="91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dirty="0">
                <a:latin typeface="Arial" panose="020B0604020202020204" pitchFamily="34" charset="0"/>
                <a:ea typeface="MS PGothic" panose="020B0600070205080204" pitchFamily="34" charset="-128"/>
                <a:cs typeface="Arial" panose="020B0604020202020204" pitchFamily="34" charset="0"/>
              </a:rPr>
              <a:t>Meetings</a:t>
            </a:r>
            <a:endParaRPr lang="en-GB" altLang="en-US" sz="1400" dirty="0">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7" name="Chart 6">
            <a:extLst>
              <a:ext uri="{FF2B5EF4-FFF2-40B4-BE49-F238E27FC236}">
                <a16:creationId xmlns:a16="http://schemas.microsoft.com/office/drawing/2014/main" id="{291BB903-AB93-4229-9B78-42E16EC75740}"/>
              </a:ext>
            </a:extLst>
          </p:cNvPr>
          <p:cNvGraphicFramePr>
            <a:graphicFrameLocks noGrp="1"/>
          </p:cNvGraphicFramePr>
          <p:nvPr>
            <p:extLst>
              <p:ext uri="{D42A27DB-BD31-4B8C-83A1-F6EECF244321}">
                <p14:modId xmlns:p14="http://schemas.microsoft.com/office/powerpoint/2010/main" val="3861814626"/>
              </p:ext>
            </p:extLst>
          </p:nvPr>
        </p:nvGraphicFramePr>
        <p:xfrm>
          <a:off x="1080907" y="1690688"/>
          <a:ext cx="9059029" cy="458522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139CDD-033F-4D57-BA9B-45D957FA0B3F}"/>
              </a:ext>
            </a:extLst>
          </p:cNvPr>
          <p:cNvSpPr/>
          <p:nvPr/>
        </p:nvSpPr>
        <p:spPr>
          <a:xfrm>
            <a:off x="8727789" y="3252428"/>
            <a:ext cx="2263929" cy="188713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le 1">
            <a:extLst>
              <a:ext uri="{FF2B5EF4-FFF2-40B4-BE49-F238E27FC236}">
                <a16:creationId xmlns:a16="http://schemas.microsoft.com/office/drawing/2014/main" id="{129E5489-0D7D-4ECC-9DEF-485AAF8AEEDF}"/>
              </a:ext>
            </a:extLst>
          </p:cNvPr>
          <p:cNvSpPr>
            <a:spLocks noGrp="1"/>
          </p:cNvSpPr>
          <p:nvPr>
            <p:ph type="title"/>
          </p:nvPr>
        </p:nvSpPr>
        <p:spPr/>
        <p:txBody>
          <a:bodyPr/>
          <a:lstStyle/>
          <a:p>
            <a:r>
              <a:rPr lang="sv-SE" altLang="sv-SE" dirty="0"/>
              <a:t>Delegate statistics</a:t>
            </a:r>
          </a:p>
        </p:txBody>
      </p:sp>
      <p:sp>
        <p:nvSpPr>
          <p:cNvPr id="14339" name="テキスト ボックス 7">
            <a:extLst>
              <a:ext uri="{FF2B5EF4-FFF2-40B4-BE49-F238E27FC236}">
                <a16:creationId xmlns:a16="http://schemas.microsoft.com/office/drawing/2014/main" id="{E693512B-4CAB-4E4A-B020-CF2DACC3865A}"/>
              </a:ext>
            </a:extLst>
          </p:cNvPr>
          <p:cNvSpPr txBox="1">
            <a:spLocks noChangeArrowheads="1"/>
          </p:cNvSpPr>
          <p:nvPr/>
        </p:nvSpPr>
        <p:spPr bwMode="auto">
          <a:xfrm>
            <a:off x="598488" y="1981200"/>
            <a:ext cx="18462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Arial" panose="020B0604020202020204" pitchFamily="34" charset="0"/>
                <a:ea typeface="MS PGothic" panose="020B0600070205080204" pitchFamily="34" charset="-128"/>
                <a:cs typeface="Arial" panose="020B0604020202020204" pitchFamily="34" charset="0"/>
              </a:rPr>
              <a:t>Number of delegates</a:t>
            </a:r>
            <a:endParaRPr lang="en-GB" altLang="en-US" sz="1400">
              <a:latin typeface="Arial" panose="020B0604020202020204" pitchFamily="34" charset="0"/>
              <a:ea typeface="MS PGothic" panose="020B0600070205080204" pitchFamily="34" charset="-128"/>
              <a:cs typeface="Arial" panose="020B0604020202020204" pitchFamily="34" charset="0"/>
            </a:endParaRPr>
          </a:p>
        </p:txBody>
      </p:sp>
      <p:sp>
        <p:nvSpPr>
          <p:cNvPr id="14340" name="テキスト ボックス 9">
            <a:extLst>
              <a:ext uri="{FF2B5EF4-FFF2-40B4-BE49-F238E27FC236}">
                <a16:creationId xmlns:a16="http://schemas.microsoft.com/office/drawing/2014/main" id="{A43F5E27-BAC6-4B21-98E1-20093E44F32E}"/>
              </a:ext>
            </a:extLst>
          </p:cNvPr>
          <p:cNvSpPr txBox="1">
            <a:spLocks noChangeArrowheads="1"/>
          </p:cNvSpPr>
          <p:nvPr/>
        </p:nvSpPr>
        <p:spPr bwMode="auto">
          <a:xfrm>
            <a:off x="9170988" y="5059363"/>
            <a:ext cx="91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dirty="0">
                <a:latin typeface="Arial" panose="020B0604020202020204" pitchFamily="34" charset="0"/>
                <a:ea typeface="MS PGothic" panose="020B0600070205080204" pitchFamily="34" charset="-128"/>
                <a:cs typeface="Arial" panose="020B0604020202020204" pitchFamily="34" charset="0"/>
              </a:rPr>
              <a:t>Meetings</a:t>
            </a:r>
            <a:endParaRPr lang="en-GB" altLang="en-US" sz="1400" dirty="0">
              <a:latin typeface="Arial" panose="020B0604020202020204" pitchFamily="34" charset="0"/>
              <a:ea typeface="MS PGothic" panose="020B0600070205080204" pitchFamily="34" charset="-128"/>
              <a:cs typeface="Arial" panose="020B0604020202020204" pitchFamily="34" charset="0"/>
            </a:endParaRPr>
          </a:p>
        </p:txBody>
      </p:sp>
      <p:sp>
        <p:nvSpPr>
          <p:cNvPr id="8" name="テキスト ボックス 9">
            <a:extLst>
              <a:ext uri="{FF2B5EF4-FFF2-40B4-BE49-F238E27FC236}">
                <a16:creationId xmlns:a16="http://schemas.microsoft.com/office/drawing/2014/main" id="{C8016456-E6CE-4EAC-807B-A1FC1985D716}"/>
              </a:ext>
            </a:extLst>
          </p:cNvPr>
          <p:cNvSpPr txBox="1">
            <a:spLocks noChangeArrowheads="1"/>
          </p:cNvSpPr>
          <p:nvPr/>
        </p:nvSpPr>
        <p:spPr bwMode="auto">
          <a:xfrm>
            <a:off x="8727789" y="3252428"/>
            <a:ext cx="22639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100" i="1" dirty="0">
                <a:latin typeface="Arial" panose="020B0604020202020204" pitchFamily="34" charset="0"/>
                <a:ea typeface="MS PGothic" panose="020B0600070205080204" pitchFamily="34" charset="-128"/>
                <a:cs typeface="Arial" panose="020B0604020202020204" pitchFamily="34" charset="0"/>
              </a:rPr>
              <a:t>For electronic meetings only registrations are tracked</a:t>
            </a:r>
            <a:endParaRPr lang="en-GB" altLang="en-US" sz="1100" i="1" dirty="0">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9" name="Chart 8">
            <a:extLst>
              <a:ext uri="{FF2B5EF4-FFF2-40B4-BE49-F238E27FC236}">
                <a16:creationId xmlns:a16="http://schemas.microsoft.com/office/drawing/2014/main" id="{A4F2A6B2-80C8-4F6D-90B9-B8E1F78F5F71}"/>
              </a:ext>
            </a:extLst>
          </p:cNvPr>
          <p:cNvGraphicFramePr>
            <a:graphicFrameLocks noGrp="1"/>
          </p:cNvGraphicFramePr>
          <p:nvPr>
            <p:extLst>
              <p:ext uri="{D42A27DB-BD31-4B8C-83A1-F6EECF244321}">
                <p14:modId xmlns:p14="http://schemas.microsoft.com/office/powerpoint/2010/main" val="1656194046"/>
              </p:ext>
            </p:extLst>
          </p:nvPr>
        </p:nvGraphicFramePr>
        <p:xfrm>
          <a:off x="1521619" y="1798637"/>
          <a:ext cx="7871901" cy="436103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DE6131B3-0905-4FD4-BD88-4E540AD2AB09}"/>
              </a:ext>
            </a:extLst>
          </p:cNvPr>
          <p:cNvSpPr>
            <a:spLocks noGrp="1"/>
          </p:cNvSpPr>
          <p:nvPr>
            <p:ph type="title"/>
          </p:nvPr>
        </p:nvSpPr>
        <p:spPr/>
        <p:txBody>
          <a:bodyPr/>
          <a:lstStyle/>
          <a:p>
            <a:r>
              <a:rPr lang="sv-SE" altLang="sv-SE" dirty="0"/>
              <a:t>Status Report on SA3-LI</a:t>
            </a: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7EC485BE-77B7-414D-989F-26E6C4E69693}"/>
              </a:ext>
            </a:extLst>
          </p:cNvPr>
          <p:cNvSpPr>
            <a:spLocks noGrp="1"/>
          </p:cNvSpPr>
          <p:nvPr>
            <p:ph type="title"/>
          </p:nvPr>
        </p:nvSpPr>
        <p:spPr>
          <a:xfrm>
            <a:off x="838200" y="301625"/>
            <a:ext cx="10515600" cy="1325563"/>
          </a:xfrm>
        </p:spPr>
        <p:txBody>
          <a:bodyPr/>
          <a:lstStyle/>
          <a:p>
            <a:r>
              <a:rPr lang="sv-SE" altLang="sv-SE" dirty="0"/>
              <a:t>Lawful Interception (LI) </a:t>
            </a:r>
            <a:br>
              <a:rPr lang="sv-SE" altLang="sv-SE" dirty="0"/>
            </a:br>
            <a:r>
              <a:rPr lang="sv-SE" altLang="sv-SE" dirty="0"/>
              <a:t>General</a:t>
            </a:r>
          </a:p>
        </p:txBody>
      </p:sp>
      <p:sp>
        <p:nvSpPr>
          <p:cNvPr id="16387" name="Content Placeholder 4">
            <a:extLst>
              <a:ext uri="{FF2B5EF4-FFF2-40B4-BE49-F238E27FC236}">
                <a16:creationId xmlns:a16="http://schemas.microsoft.com/office/drawing/2014/main" id="{1E6CD892-9FE2-40E9-A007-7B5F090BCAE1}"/>
              </a:ext>
            </a:extLst>
          </p:cNvPr>
          <p:cNvSpPr>
            <a:spLocks noGrp="1"/>
          </p:cNvSpPr>
          <p:nvPr>
            <p:ph idx="1"/>
          </p:nvPr>
        </p:nvSpPr>
        <p:spPr>
          <a:xfrm>
            <a:off x="838200" y="1825625"/>
            <a:ext cx="5081588" cy="4351338"/>
          </a:xfrm>
        </p:spPr>
        <p:txBody>
          <a:bodyPr/>
          <a:lstStyle/>
          <a:p>
            <a:r>
              <a:rPr lang="en-GB" altLang="en-US" dirty="0"/>
              <a:t>Stage 1 - TS 33.126 </a:t>
            </a:r>
          </a:p>
          <a:p>
            <a:pPr lvl="1"/>
            <a:r>
              <a:rPr lang="en-GB" altLang="en-US" sz="2000" dirty="0"/>
              <a:t>R16 Complete. </a:t>
            </a:r>
          </a:p>
          <a:p>
            <a:pPr lvl="1"/>
            <a:r>
              <a:rPr lang="en-GB" altLang="en-US" sz="2000" dirty="0"/>
              <a:t>R17 now starting.</a:t>
            </a:r>
          </a:p>
          <a:p>
            <a:pPr lvl="1"/>
            <a:endParaRPr lang="en-GB" altLang="en-US" sz="2000" dirty="0"/>
          </a:p>
          <a:p>
            <a:r>
              <a:rPr lang="en-GB" altLang="en-US" dirty="0"/>
              <a:t>Stage 2 - TS 33.127 &amp; 33.107.</a:t>
            </a:r>
          </a:p>
          <a:p>
            <a:pPr lvl="1"/>
            <a:r>
              <a:rPr lang="en-GB" altLang="en-US" sz="2000" dirty="0"/>
              <a:t>R16 </a:t>
            </a:r>
          </a:p>
          <a:p>
            <a:pPr lvl="2"/>
            <a:r>
              <a:rPr lang="en-GB" altLang="en-US" sz="1800" dirty="0"/>
              <a:t>95% complete at SA#88</a:t>
            </a:r>
          </a:p>
          <a:p>
            <a:pPr lvl="3"/>
            <a:r>
              <a:rPr lang="en-GB" altLang="en-US" sz="1600" dirty="0"/>
              <a:t>Only minor fixes left to complete.</a:t>
            </a:r>
            <a:endParaRPr lang="en-GB" altLang="en-US" sz="2800" dirty="0"/>
          </a:p>
          <a:p>
            <a:pPr lvl="2"/>
            <a:endParaRPr lang="en-GB" altLang="en-US" sz="2800" dirty="0"/>
          </a:p>
          <a:p>
            <a:pPr lvl="2"/>
            <a:endParaRPr lang="en-GB" altLang="en-US" sz="2800" dirty="0"/>
          </a:p>
          <a:p>
            <a:pPr lvl="2"/>
            <a:endParaRPr lang="en-GB" altLang="en-US" sz="2800" dirty="0"/>
          </a:p>
          <a:p>
            <a:endParaRPr lang="sv-SE" altLang="en-US" sz="4000" dirty="0"/>
          </a:p>
        </p:txBody>
      </p:sp>
      <p:sp>
        <p:nvSpPr>
          <p:cNvPr id="16388" name="Content Placeholder 5">
            <a:extLst>
              <a:ext uri="{FF2B5EF4-FFF2-40B4-BE49-F238E27FC236}">
                <a16:creationId xmlns:a16="http://schemas.microsoft.com/office/drawing/2014/main" id="{DAAA817F-72AD-42D4-A455-8C166613C72A}"/>
              </a:ext>
            </a:extLst>
          </p:cNvPr>
          <p:cNvSpPr>
            <a:spLocks noGrp="1"/>
          </p:cNvSpPr>
          <p:nvPr>
            <p:ph idx="10"/>
          </p:nvPr>
        </p:nvSpPr>
        <p:spPr>
          <a:xfrm>
            <a:off x="6272213" y="1825625"/>
            <a:ext cx="5081587" cy="4351338"/>
          </a:xfrm>
        </p:spPr>
        <p:txBody>
          <a:bodyPr/>
          <a:lstStyle/>
          <a:p>
            <a:r>
              <a:rPr lang="en-GB" altLang="en-US" sz="2400" dirty="0"/>
              <a:t>Stage 3 – TS 33.128 &amp; 33.108.</a:t>
            </a:r>
          </a:p>
          <a:p>
            <a:pPr lvl="1"/>
            <a:r>
              <a:rPr lang="en-GB" altLang="en-US" sz="2000" dirty="0"/>
              <a:t>R16 </a:t>
            </a:r>
          </a:p>
          <a:p>
            <a:pPr lvl="2"/>
            <a:r>
              <a:rPr lang="en-GB" altLang="en-US" sz="1800" dirty="0"/>
              <a:t>On target for completion Sep 2020.</a:t>
            </a:r>
          </a:p>
          <a:p>
            <a:r>
              <a:rPr lang="en-GB" altLang="en-US" sz="2400" dirty="0"/>
              <a:t>LI R16 completion slipping</a:t>
            </a:r>
          </a:p>
          <a:p>
            <a:pPr lvl="1"/>
            <a:r>
              <a:rPr lang="en-GB" altLang="en-US" sz="2000" dirty="0"/>
              <a:t>No further slip since SA#87.</a:t>
            </a:r>
          </a:p>
          <a:p>
            <a:pPr lvl="1"/>
            <a:r>
              <a:rPr lang="en-GB" altLang="en-US" sz="2000" dirty="0"/>
              <a:t>All CAT Bs and Cs by SA#89.</a:t>
            </a:r>
          </a:p>
          <a:p>
            <a:pPr lvl="1"/>
            <a:r>
              <a:rPr lang="en-GB" altLang="en-US" sz="2000" dirty="0"/>
              <a:t>Does not materially impact other groups.</a:t>
            </a:r>
          </a:p>
          <a:p>
            <a:endParaRPr lang="en-GB" altLang="en-US" sz="2400" dirty="0"/>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CF479EE-3AC6-4440-9CF5-B76A18C6D21D}"/>
              </a:ext>
            </a:extLst>
          </p:cNvPr>
          <p:cNvSpPr>
            <a:spLocks noGrp="1"/>
          </p:cNvSpPr>
          <p:nvPr>
            <p:ph type="title"/>
          </p:nvPr>
        </p:nvSpPr>
        <p:spPr/>
        <p:txBody>
          <a:bodyPr/>
          <a:lstStyle/>
          <a:p>
            <a:r>
              <a:rPr lang="sv-SE" altLang="sv-SE" dirty="0"/>
              <a:t>Lawful Interception (LI) </a:t>
            </a:r>
            <a:br>
              <a:rPr lang="sv-SE" altLang="sv-SE" dirty="0"/>
            </a:br>
            <a:r>
              <a:rPr lang="sv-SE" altLang="sv-SE" dirty="0"/>
              <a:t>SA3-LI#77</a:t>
            </a:r>
          </a:p>
        </p:txBody>
      </p:sp>
      <p:sp>
        <p:nvSpPr>
          <p:cNvPr id="2" name="Content Placeholder 1">
            <a:extLst>
              <a:ext uri="{FF2B5EF4-FFF2-40B4-BE49-F238E27FC236}">
                <a16:creationId xmlns:a16="http://schemas.microsoft.com/office/drawing/2014/main" id="{068DFDE8-5B7C-4AE6-9E7D-56AD69B96F72}"/>
              </a:ext>
            </a:extLst>
          </p:cNvPr>
          <p:cNvSpPr>
            <a:spLocks noGrp="1"/>
          </p:cNvSpPr>
          <p:nvPr>
            <p:ph idx="1"/>
          </p:nvPr>
        </p:nvSpPr>
        <p:spPr/>
        <p:txBody>
          <a:bodyPr/>
          <a:lstStyle/>
          <a:p>
            <a:r>
              <a:rPr lang="en-US" altLang="en-US" dirty="0"/>
              <a:t>Packs of agreed CRs submitted to SA#87-e: </a:t>
            </a:r>
          </a:p>
          <a:p>
            <a:pPr lvl="1"/>
            <a:r>
              <a:rPr lang="en-US" altLang="ja-JP" dirty="0">
                <a:sym typeface="Wingdings" panose="05000000000000000000" pitchFamily="2" charset="2"/>
              </a:rPr>
              <a:t>SP-2000407 Rel-16</a:t>
            </a:r>
          </a:p>
          <a:p>
            <a:pPr lvl="1"/>
            <a:endParaRPr lang="en-US" altLang="en-US" sz="2800" dirty="0">
              <a:sym typeface="Wingdings" panose="05000000000000000000" pitchFamily="2" charset="2"/>
            </a:endParaRPr>
          </a:p>
          <a:p>
            <a:r>
              <a:rPr lang="en-US" altLang="en-US" dirty="0">
                <a:sym typeface="Wingdings" panose="05000000000000000000" pitchFamily="2" charset="2"/>
              </a:rPr>
              <a:t>TR 33.929 v0.0.4, available on portal </a:t>
            </a:r>
            <a:r>
              <a:rPr lang="en-GB" altLang="en-US" dirty="0">
                <a:sym typeface="Wingdings" panose="05000000000000000000" pitchFamily="2" charset="2"/>
              </a:rPr>
              <a:t> </a:t>
            </a:r>
            <a:endParaRPr lang="en-US" altLang="en-US" dirty="0">
              <a:sym typeface="Wingdings" panose="05000000000000000000" pitchFamily="2" charset="2"/>
            </a:endParaRPr>
          </a:p>
          <a:p>
            <a:pPr lvl="1"/>
            <a:r>
              <a:rPr lang="fr-FR" i="1" dirty="0" err="1"/>
              <a:t>Lawful</a:t>
            </a:r>
            <a:r>
              <a:rPr lang="fr-FR" i="1" dirty="0"/>
              <a:t> Interception (LI) </a:t>
            </a:r>
            <a:r>
              <a:rPr lang="fr-FR" i="1" dirty="0" err="1"/>
              <a:t>implementation</a:t>
            </a:r>
            <a:r>
              <a:rPr lang="fr-FR" i="1" dirty="0"/>
              <a:t> guidance</a:t>
            </a:r>
          </a:p>
          <a:p>
            <a:pPr lvl="1"/>
            <a:r>
              <a:rPr lang="fr-FR" altLang="ja-JP" i="1" dirty="0" err="1">
                <a:sym typeface="Wingdings" panose="05000000000000000000" pitchFamily="2" charset="2"/>
              </a:rPr>
              <a:t>Expected</a:t>
            </a:r>
            <a:r>
              <a:rPr lang="fr-FR" altLang="ja-JP" i="1" dirty="0">
                <a:sym typeface="Wingdings" panose="05000000000000000000" pitchFamily="2" charset="2"/>
              </a:rPr>
              <a:t> for R17 </a:t>
            </a:r>
            <a:r>
              <a:rPr lang="fr-FR" altLang="ja-JP" i="1" dirty="0" err="1">
                <a:sym typeface="Wingdings" panose="05000000000000000000" pitchFamily="2" charset="2"/>
              </a:rPr>
              <a:t>Approval</a:t>
            </a:r>
            <a:r>
              <a:rPr lang="fr-FR" altLang="ja-JP" i="1" dirty="0">
                <a:sym typeface="Wingdings" panose="05000000000000000000" pitchFamily="2" charset="2"/>
              </a:rPr>
              <a:t>.</a:t>
            </a:r>
            <a:endParaRPr lang="en-US" altLang="ja-JP" i="1" dirty="0">
              <a:sym typeface="Wingdings" panose="05000000000000000000" pitchFamily="2" charset="2"/>
            </a:endParaRPr>
          </a:p>
          <a:p>
            <a:endParaRPr lang="sv-SE"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6BDC-C0A7-4596-BE2C-A0505E60F464}"/>
              </a:ext>
            </a:extLst>
          </p:cNvPr>
          <p:cNvSpPr>
            <a:spLocks noGrp="1"/>
          </p:cNvSpPr>
          <p:nvPr>
            <p:ph type="title"/>
          </p:nvPr>
        </p:nvSpPr>
        <p:spPr/>
        <p:txBody>
          <a:bodyPr/>
          <a:lstStyle/>
          <a:p>
            <a:r>
              <a:rPr lang="sv-SE" dirty="0"/>
              <a:t>Highlights!</a:t>
            </a:r>
          </a:p>
        </p:txBody>
      </p:sp>
      <p:sp>
        <p:nvSpPr>
          <p:cNvPr id="3" name="Content Placeholder 2">
            <a:extLst>
              <a:ext uri="{FF2B5EF4-FFF2-40B4-BE49-F238E27FC236}">
                <a16:creationId xmlns:a16="http://schemas.microsoft.com/office/drawing/2014/main" id="{666C8A38-A592-4F23-85BF-32325E014CB4}"/>
              </a:ext>
            </a:extLst>
          </p:cNvPr>
          <p:cNvSpPr>
            <a:spLocks noGrp="1"/>
          </p:cNvSpPr>
          <p:nvPr>
            <p:ph idx="1"/>
          </p:nvPr>
        </p:nvSpPr>
        <p:spPr/>
        <p:txBody>
          <a:bodyPr/>
          <a:lstStyle/>
          <a:p>
            <a:r>
              <a:rPr lang="en-US" altLang="ja-JP" dirty="0"/>
              <a:t>SA3 meeting schedule</a:t>
            </a:r>
          </a:p>
          <a:p>
            <a:pPr lvl="1"/>
            <a:r>
              <a:rPr lang="en-US" altLang="ja-JP" dirty="0"/>
              <a:t>Q3 meeting schedule impacted by the June plenary shift</a:t>
            </a:r>
          </a:p>
          <a:p>
            <a:pPr lvl="1"/>
            <a:r>
              <a:rPr lang="en-US" altLang="ja-JP" dirty="0"/>
              <a:t>Q4 meetings are converted to e-meetings</a:t>
            </a:r>
          </a:p>
          <a:p>
            <a:pPr lvl="1"/>
            <a:endParaRPr lang="en-US" altLang="ja-JP" sz="1800" b="1" dirty="0"/>
          </a:p>
          <a:p>
            <a:pPr lvl="1"/>
            <a:endParaRPr lang="en-US" altLang="ja-JP" dirty="0">
              <a:highlight>
                <a:srgbClr val="FFFF00"/>
              </a:highlight>
            </a:endParaRPr>
          </a:p>
          <a:p>
            <a:pPr lvl="1"/>
            <a:endParaRPr lang="en-US" altLang="ja-JP" dirty="0">
              <a:highlight>
                <a:srgbClr val="FFFF00"/>
              </a:highlight>
            </a:endParaRPr>
          </a:p>
          <a:p>
            <a:pPr lvl="1"/>
            <a:endParaRPr lang="en-US" altLang="ja-JP" dirty="0"/>
          </a:p>
          <a:p>
            <a:endParaRPr lang="sv-SE" sz="3200" dirty="0"/>
          </a:p>
        </p:txBody>
      </p:sp>
      <p:sp>
        <p:nvSpPr>
          <p:cNvPr id="4" name="Content Placeholder 3">
            <a:extLst>
              <a:ext uri="{FF2B5EF4-FFF2-40B4-BE49-F238E27FC236}">
                <a16:creationId xmlns:a16="http://schemas.microsoft.com/office/drawing/2014/main" id="{F018F96A-616C-4298-A501-BC503C92FED3}"/>
              </a:ext>
            </a:extLst>
          </p:cNvPr>
          <p:cNvSpPr>
            <a:spLocks noGrp="1"/>
          </p:cNvSpPr>
          <p:nvPr>
            <p:ph idx="10"/>
          </p:nvPr>
        </p:nvSpPr>
        <p:spPr/>
        <p:txBody>
          <a:bodyPr/>
          <a:lstStyle/>
          <a:p>
            <a:r>
              <a:rPr lang="sv-SE" dirty="0"/>
              <a:t>Completed Rel-16 WIDs</a:t>
            </a:r>
          </a:p>
          <a:p>
            <a:pPr lvl="1"/>
            <a:r>
              <a:rPr lang="en-GB" sz="2000" dirty="0">
                <a:solidFill>
                  <a:schemeClr val="dk1"/>
                </a:solidFill>
                <a:latin typeface="Arial" panose="020B0604020202020204" pitchFamily="34" charset="0"/>
                <a:ea typeface="Batang" panose="02030600000101010101" pitchFamily="18" charset="-127"/>
              </a:rPr>
              <a:t>Study on authentication and key management for applications based on 3GPP credential in 5G IoT</a:t>
            </a:r>
          </a:p>
          <a:p>
            <a:pPr lvl="1"/>
            <a:r>
              <a:rPr lang="en-GB" sz="2000" dirty="0">
                <a:latin typeface="Arial" panose="020B0604020202020204" pitchFamily="34" charset="0"/>
                <a:ea typeface="Batang" panose="02030600000101010101" pitchFamily="18" charset="-127"/>
              </a:rPr>
              <a:t>Study on Security Aspects of the 5G Service Based Architecture</a:t>
            </a:r>
          </a:p>
          <a:p>
            <a:pPr lvl="1"/>
            <a:r>
              <a:rPr lang="en-GB" sz="2000" dirty="0">
                <a:latin typeface="Arial" panose="020B0604020202020204" pitchFamily="34" charset="0"/>
                <a:ea typeface="Batang" panose="02030600000101010101" pitchFamily="18" charset="-127"/>
              </a:rPr>
              <a:t>Study on evolution of Cellular IoT security for the 5G System</a:t>
            </a:r>
          </a:p>
          <a:p>
            <a:pPr lvl="1"/>
            <a:r>
              <a:rPr lang="en-US" sz="2000" dirty="0">
                <a:latin typeface="Arial" panose="020B0604020202020204" pitchFamily="34" charset="0"/>
                <a:ea typeface="MS Mincho" panose="02020609040205080304" pitchFamily="49" charset="-128"/>
              </a:rPr>
              <a:t>Security of Cellular IoT for 5GS</a:t>
            </a:r>
            <a:endParaRPr lang="sv-SE" sz="2000" dirty="0">
              <a:latin typeface="Arial" panose="020B0604020202020204" pitchFamily="34" charset="0"/>
              <a:ea typeface="MS Mincho" panose="02020609040205080304" pitchFamily="49" charset="-128"/>
            </a:endParaRPr>
          </a:p>
          <a:p>
            <a:pPr lvl="1"/>
            <a:r>
              <a:rPr lang="sv-SE" sz="2000" dirty="0">
                <a:latin typeface="Arial" panose="020B0604020202020204" pitchFamily="34" charset="0"/>
                <a:ea typeface="MS Mincho" panose="02020609040205080304" pitchFamily="49" charset="-128"/>
              </a:rPr>
              <a:t>Study on Security aspects of Enhancement of Network Slicing</a:t>
            </a:r>
          </a:p>
          <a:p>
            <a:pPr lvl="1"/>
            <a:r>
              <a:rPr lang="sv-SE" sz="2000" dirty="0">
                <a:latin typeface="Arial" panose="020B0604020202020204" pitchFamily="34" charset="0"/>
                <a:ea typeface="MS Mincho" panose="02020609040205080304" pitchFamily="49" charset="-128"/>
              </a:rPr>
              <a:t>Study on LTKUP Detailed solutions</a:t>
            </a:r>
            <a:endParaRPr lang="sv-SE" sz="2000" b="1" dirty="0">
              <a:latin typeface="Arial" panose="020B0604020202020204" pitchFamily="34" charset="0"/>
              <a:ea typeface="MS Mincho" panose="02020609040205080304" pitchFamily="49" charset="-128"/>
            </a:endParaRPr>
          </a:p>
          <a:p>
            <a:pPr lvl="1"/>
            <a:endParaRPr lang="sv-SE" sz="2000" b="1" dirty="0">
              <a:latin typeface="Arial" panose="020B0604020202020204" pitchFamily="34" charset="0"/>
              <a:ea typeface="MS Mincho" panose="02020609040205080304" pitchFamily="49" charset="-128"/>
            </a:endParaRPr>
          </a:p>
          <a:p>
            <a:pPr lvl="1"/>
            <a:endParaRPr lang="sv-SE" sz="2000" b="1" dirty="0">
              <a:latin typeface="Arial" panose="020B0604020202020204" pitchFamily="34" charset="0"/>
              <a:ea typeface="MS Mincho" panose="02020609040205080304" pitchFamily="49" charset="-128"/>
            </a:endParaRPr>
          </a:p>
          <a:p>
            <a:pPr lvl="1"/>
            <a:endParaRPr lang="sv-SE" sz="2000" b="1" dirty="0">
              <a:latin typeface="Arial" panose="020B0604020202020204" pitchFamily="34" charset="0"/>
              <a:ea typeface="MS Mincho" panose="02020609040205080304" pitchFamily="49" charset="-128"/>
            </a:endParaRPr>
          </a:p>
          <a:p>
            <a:pPr lvl="1"/>
            <a:endParaRPr lang="sv-SE" dirty="0">
              <a:solidFill>
                <a:schemeClr val="dk1"/>
              </a:solidFill>
              <a:latin typeface="Arial" panose="020B0604020202020204" pitchFamily="34" charset="0"/>
              <a:ea typeface="Batang" panose="02030600000101010101" pitchFamily="18" charset="-127"/>
            </a:endParaRPr>
          </a:p>
          <a:p>
            <a:pPr lvl="1"/>
            <a:endParaRPr lang="sv-SE" dirty="0"/>
          </a:p>
          <a:p>
            <a:pPr lvl="1"/>
            <a:endParaRPr lang="sv-SE" dirty="0"/>
          </a:p>
          <a:p>
            <a:pPr lvl="1"/>
            <a:endParaRPr lang="en-GB" dirty="0"/>
          </a:p>
          <a:p>
            <a:pPr lvl="1"/>
            <a:endParaRPr lang="sv-SE" dirty="0"/>
          </a:p>
          <a:p>
            <a:pPr lvl="1"/>
            <a:endParaRPr lang="sv-SE" dirty="0"/>
          </a:p>
        </p:txBody>
      </p:sp>
    </p:spTree>
    <p:extLst>
      <p:ext uri="{BB962C8B-B14F-4D97-AF65-F5344CB8AC3E}">
        <p14:creationId xmlns:p14="http://schemas.microsoft.com/office/powerpoint/2010/main" val="997878272"/>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9BB02-AB54-4336-A00A-71330CB768A5}"/>
              </a:ext>
            </a:extLst>
          </p:cNvPr>
          <p:cNvSpPr>
            <a:spLocks noGrp="1"/>
          </p:cNvSpPr>
          <p:nvPr>
            <p:ph type="title"/>
          </p:nvPr>
        </p:nvSpPr>
        <p:spPr/>
        <p:txBody>
          <a:bodyPr/>
          <a:lstStyle/>
          <a:p>
            <a:r>
              <a:rPr lang="en-GB" dirty="0"/>
              <a:t>SA3-LI Processes Update</a:t>
            </a:r>
          </a:p>
        </p:txBody>
      </p:sp>
      <p:sp>
        <p:nvSpPr>
          <p:cNvPr id="3" name="Content Placeholder 2">
            <a:extLst>
              <a:ext uri="{FF2B5EF4-FFF2-40B4-BE49-F238E27FC236}">
                <a16:creationId xmlns:a16="http://schemas.microsoft.com/office/drawing/2014/main" id="{ABF02EA2-E7FC-4A37-B42D-6F4061FDF473}"/>
              </a:ext>
            </a:extLst>
          </p:cNvPr>
          <p:cNvSpPr>
            <a:spLocks noGrp="1"/>
          </p:cNvSpPr>
          <p:nvPr>
            <p:ph idx="1"/>
          </p:nvPr>
        </p:nvSpPr>
        <p:spPr>
          <a:xfrm>
            <a:off x="838200" y="1804252"/>
            <a:ext cx="10901714" cy="4372711"/>
          </a:xfrm>
        </p:spPr>
        <p:txBody>
          <a:bodyPr/>
          <a:lstStyle/>
          <a:p>
            <a:r>
              <a:rPr lang="en-GB" altLang="en-US" sz="2000" dirty="0"/>
              <a:t>New CR process based on ETSI / 3GPP Forge under discussion.</a:t>
            </a:r>
          </a:p>
          <a:p>
            <a:endParaRPr lang="en-GB" altLang="en-US" sz="2000" dirty="0"/>
          </a:p>
          <a:p>
            <a:r>
              <a:rPr lang="en-GB" altLang="en-US" sz="2000" dirty="0"/>
              <a:t>Formal recommendations expected by SA#89.</a:t>
            </a:r>
          </a:p>
          <a:p>
            <a:endParaRPr lang="en-GB" altLang="en-US" sz="2000" dirty="0"/>
          </a:p>
          <a:p>
            <a:r>
              <a:rPr lang="en-GB" altLang="en-US" sz="2000" dirty="0"/>
              <a:t>Ideally Forge will be used within SA3-LI to handle all ASN.1 and XML code applicable to TS 33.128.</a:t>
            </a:r>
          </a:p>
          <a:p>
            <a:r>
              <a:rPr lang="en-GB" altLang="en-US" sz="2000" dirty="0"/>
              <a:t>SA3-LI Forge repository already being used in parallel with normal CR processes.</a:t>
            </a:r>
          </a:p>
          <a:p>
            <a:r>
              <a:rPr lang="en-GB" altLang="en-US" sz="2000" dirty="0"/>
              <a:t>SA3-LI Forge includes automated ASN.1 quality checks.</a:t>
            </a:r>
          </a:p>
          <a:p>
            <a:r>
              <a:rPr lang="en-GB" altLang="en-US" sz="2000" dirty="0"/>
              <a:t>Proposals being discussed jointly with SA6 and CT groups.</a:t>
            </a:r>
          </a:p>
          <a:p>
            <a:endParaRPr lang="en-GB" altLang="en-US" sz="2000" dirty="0"/>
          </a:p>
          <a:p>
            <a:r>
              <a:rPr lang="en-GB" altLang="en-US" sz="2000" dirty="0"/>
              <a:t>Ideally SA3-LI looking to remove all code handling from TS 33.128, subject to regional access to Forge and Regulatory Requirements.</a:t>
            </a:r>
          </a:p>
        </p:txBody>
      </p:sp>
    </p:spTree>
    <p:extLst>
      <p:ext uri="{BB962C8B-B14F-4D97-AF65-F5344CB8AC3E}">
        <p14:creationId xmlns:p14="http://schemas.microsoft.com/office/powerpoint/2010/main" val="716326543"/>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a:extLst>
              <a:ext uri="{FF2B5EF4-FFF2-40B4-BE49-F238E27FC236}">
                <a16:creationId xmlns:a16="http://schemas.microsoft.com/office/drawing/2014/main" id="{F75A4A87-AECA-436F-8449-2A7CC23E1941}"/>
              </a:ext>
            </a:extLst>
          </p:cNvPr>
          <p:cNvSpPr>
            <a:spLocks noGrp="1"/>
          </p:cNvSpPr>
          <p:nvPr>
            <p:ph type="title"/>
          </p:nvPr>
        </p:nvSpPr>
        <p:spPr/>
        <p:txBody>
          <a:bodyPr/>
          <a:lstStyle/>
          <a:p>
            <a:r>
              <a:rPr lang="sv-SE" altLang="sv-SE" dirty="0"/>
              <a:t>Status Report on SA3 Work Items</a:t>
            </a: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14A9882D-3C3D-4A55-BD83-4385F74145F5}"/>
              </a:ext>
            </a:extLst>
          </p:cNvPr>
          <p:cNvSpPr>
            <a:spLocks noGrp="1"/>
          </p:cNvSpPr>
          <p:nvPr>
            <p:ph type="title"/>
          </p:nvPr>
        </p:nvSpPr>
        <p:spPr>
          <a:xfrm>
            <a:off x="838200" y="279400"/>
            <a:ext cx="10515600" cy="1325563"/>
          </a:xfrm>
        </p:spPr>
        <p:txBody>
          <a:bodyPr/>
          <a:lstStyle/>
          <a:p>
            <a:r>
              <a:rPr lang="sv-SE" altLang="sv-SE" sz="4000" dirty="0"/>
              <a:t>5G System Security</a:t>
            </a:r>
            <a:br>
              <a:rPr lang="sv-SE" altLang="sv-SE" sz="4000" dirty="0"/>
            </a:br>
            <a:r>
              <a:rPr lang="sv-SE" altLang="sv-SE" sz="3200" dirty="0"/>
              <a:t>(5GS_Ph1-SEC)</a:t>
            </a:r>
          </a:p>
        </p:txBody>
      </p:sp>
      <p:sp>
        <p:nvSpPr>
          <p:cNvPr id="22531" name="Content Placeholder 3">
            <a:extLst>
              <a:ext uri="{FF2B5EF4-FFF2-40B4-BE49-F238E27FC236}">
                <a16:creationId xmlns:a16="http://schemas.microsoft.com/office/drawing/2014/main" id="{110DBC1C-610F-4504-9EB5-F8381501BFF1}"/>
              </a:ext>
            </a:extLst>
          </p:cNvPr>
          <p:cNvSpPr>
            <a:spLocks noGrp="1"/>
          </p:cNvSpPr>
          <p:nvPr>
            <p:ph idx="1"/>
          </p:nvPr>
        </p:nvSpPr>
        <p:spPr/>
        <p:txBody>
          <a:bodyPr/>
          <a:lstStyle/>
          <a:p>
            <a:endParaRPr lang="en-US" altLang="en-US" dirty="0"/>
          </a:p>
          <a:p>
            <a:r>
              <a:rPr lang="en-US" altLang="en-US" dirty="0"/>
              <a:t>5 CR to TS 33.501 submitted for approval in SP-200370</a:t>
            </a:r>
          </a:p>
          <a:p>
            <a:pPr lvl="1"/>
            <a:r>
              <a:rPr lang="en-US" altLang="en-US" dirty="0"/>
              <a:t>Corrections to SUPI privacy and secondary authentication and other SBA related corrections</a:t>
            </a:r>
            <a:endParaRPr lang="en-US" altLang="en-US" dirty="0">
              <a:highlight>
                <a:srgbClr val="FFFF00"/>
              </a:highlight>
            </a:endParaRPr>
          </a:p>
          <a:p>
            <a:pPr lvl="1"/>
            <a:endParaRPr lang="en-US" altLang="en-US" dirty="0"/>
          </a:p>
          <a:p>
            <a:pPr lvl="1"/>
            <a:endParaRPr lang="en-US" altLang="en-US" dirty="0"/>
          </a:p>
          <a:p>
            <a:endParaRPr lang="en-US" altLang="en-US" dirty="0"/>
          </a:p>
          <a:p>
            <a:endParaRPr lang="sv-SE" altLang="sv-SE" dirty="0"/>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a:extLst>
              <a:ext uri="{FF2B5EF4-FFF2-40B4-BE49-F238E27FC236}">
                <a16:creationId xmlns:a16="http://schemas.microsoft.com/office/drawing/2014/main" id="{EE5B4F66-EC57-4D26-825B-AA648CE88872}"/>
              </a:ext>
            </a:extLst>
          </p:cNvPr>
          <p:cNvSpPr>
            <a:spLocks noGrp="1"/>
          </p:cNvSpPr>
          <p:nvPr>
            <p:ph type="title"/>
          </p:nvPr>
        </p:nvSpPr>
        <p:spPr/>
        <p:txBody>
          <a:bodyPr/>
          <a:lstStyle/>
          <a:p>
            <a:r>
              <a:rPr lang="sv-SE" altLang="sv-SE" sz="4000" dirty="0"/>
              <a:t>Mission Critical</a:t>
            </a:r>
            <a:br>
              <a:rPr lang="sv-SE" altLang="sv-SE" sz="4000" dirty="0"/>
            </a:br>
            <a:r>
              <a:rPr lang="sv-SE" altLang="sv-SE" sz="3200" dirty="0"/>
              <a:t>(MCXSec)</a:t>
            </a:r>
            <a:endParaRPr lang="sv-SE" altLang="sv-SE" sz="4000" dirty="0"/>
          </a:p>
        </p:txBody>
      </p:sp>
      <p:sp>
        <p:nvSpPr>
          <p:cNvPr id="20483" name="Content Placeholder 3">
            <a:extLst>
              <a:ext uri="{FF2B5EF4-FFF2-40B4-BE49-F238E27FC236}">
                <a16:creationId xmlns:a16="http://schemas.microsoft.com/office/drawing/2014/main" id="{1FABEECB-69D4-46F2-9459-826A8DC574AC}"/>
              </a:ext>
            </a:extLst>
          </p:cNvPr>
          <p:cNvSpPr>
            <a:spLocks noGrp="1"/>
          </p:cNvSpPr>
          <p:nvPr>
            <p:ph idx="1"/>
          </p:nvPr>
        </p:nvSpPr>
        <p:spPr/>
        <p:txBody>
          <a:bodyPr/>
          <a:lstStyle/>
          <a:p>
            <a:r>
              <a:rPr lang="en-US" altLang="en-US" dirty="0"/>
              <a:t>Completion rate: </a:t>
            </a:r>
          </a:p>
          <a:p>
            <a:pPr lvl="1"/>
            <a:r>
              <a:rPr lang="en-US" altLang="en-US" dirty="0"/>
              <a:t>75% </a:t>
            </a:r>
            <a:r>
              <a:rPr lang="en-US" altLang="ja-JP" dirty="0">
                <a:sym typeface="Wingdings" panose="05000000000000000000" pitchFamily="2" charset="2"/>
              </a:rPr>
              <a:t> 80%</a:t>
            </a:r>
          </a:p>
          <a:p>
            <a:pPr lvl="1"/>
            <a:endParaRPr lang="en-US" altLang="en-US" dirty="0">
              <a:sym typeface="Wingdings" panose="05000000000000000000" pitchFamily="2" charset="2"/>
            </a:endParaRPr>
          </a:p>
          <a:p>
            <a:r>
              <a:rPr lang="en-US" altLang="en-US" dirty="0">
                <a:sym typeface="Wingdings" panose="05000000000000000000" pitchFamily="2" charset="2"/>
              </a:rPr>
              <a:t>Target: </a:t>
            </a:r>
          </a:p>
          <a:p>
            <a:pPr lvl="1"/>
            <a:r>
              <a:rPr lang="en-US" altLang="ja-JP" dirty="0">
                <a:sym typeface="Wingdings" panose="05000000000000000000" pitchFamily="2" charset="2"/>
              </a:rPr>
              <a:t>Jun 20</a:t>
            </a:r>
          </a:p>
          <a:p>
            <a:pPr lvl="1"/>
            <a:endParaRPr lang="en-US" altLang="en-US" dirty="0"/>
          </a:p>
          <a:p>
            <a:r>
              <a:rPr lang="en-US" altLang="en-US" dirty="0"/>
              <a:t>Documents: </a:t>
            </a:r>
          </a:p>
          <a:p>
            <a:pPr lvl="1"/>
            <a:r>
              <a:rPr lang="en-US" altLang="en-US" dirty="0"/>
              <a:t>Rel-16 CRs to TS 33.180 for approval in SP-200362</a:t>
            </a:r>
          </a:p>
          <a:p>
            <a:pPr lvl="2"/>
            <a:r>
              <a:rPr lang="en-US" altLang="en-US" dirty="0"/>
              <a:t>General corrections</a:t>
            </a:r>
          </a:p>
          <a:p>
            <a:pPr lvl="1"/>
            <a:endParaRPr lang="en-US" altLang="en-US" dirty="0"/>
          </a:p>
          <a:p>
            <a:pPr lvl="1"/>
            <a:endParaRPr lang="en-US" altLang="en-US" dirty="0"/>
          </a:p>
          <a:p>
            <a:pPr lvl="1"/>
            <a:endParaRPr lang="en-US" altLang="en-US" dirty="0"/>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18FCAD33-C6B2-4A91-B6E7-E9684D6C6F91}"/>
              </a:ext>
            </a:extLst>
          </p:cNvPr>
          <p:cNvSpPr>
            <a:spLocks noGrp="1"/>
          </p:cNvSpPr>
          <p:nvPr>
            <p:ph type="title"/>
          </p:nvPr>
        </p:nvSpPr>
        <p:spPr/>
        <p:txBody>
          <a:bodyPr/>
          <a:lstStyle/>
          <a:p>
            <a:r>
              <a:rPr lang="en-US" altLang="sv-SE" sz="4000" dirty="0"/>
              <a:t>Security aspects of Service Enabler </a:t>
            </a:r>
            <a:br>
              <a:rPr lang="en-US" altLang="sv-SE" sz="4000" dirty="0"/>
            </a:br>
            <a:r>
              <a:rPr lang="en-US" altLang="sv-SE" sz="4000" dirty="0"/>
              <a:t>Architecture Layer for Verticals </a:t>
            </a:r>
            <a:r>
              <a:rPr lang="en-US" altLang="sv-SE" sz="3200" dirty="0"/>
              <a:t>(SEAL)</a:t>
            </a:r>
            <a:endParaRPr lang="sv-SE" altLang="sv-SE" sz="3200" dirty="0"/>
          </a:p>
        </p:txBody>
      </p:sp>
      <p:sp>
        <p:nvSpPr>
          <p:cNvPr id="21507" name="Content Placeholder 3">
            <a:extLst>
              <a:ext uri="{FF2B5EF4-FFF2-40B4-BE49-F238E27FC236}">
                <a16:creationId xmlns:a16="http://schemas.microsoft.com/office/drawing/2014/main" id="{3EBB2D62-3237-409E-80A0-9743DBFD82CB}"/>
              </a:ext>
            </a:extLst>
          </p:cNvPr>
          <p:cNvSpPr>
            <a:spLocks noGrp="1"/>
          </p:cNvSpPr>
          <p:nvPr>
            <p:ph idx="1"/>
          </p:nvPr>
        </p:nvSpPr>
        <p:spPr/>
        <p:txBody>
          <a:bodyPr/>
          <a:lstStyle/>
          <a:p>
            <a:r>
              <a:rPr lang="en-US" altLang="en-US" dirty="0"/>
              <a:t>Completion rate: </a:t>
            </a:r>
          </a:p>
          <a:p>
            <a:pPr lvl="1"/>
            <a:r>
              <a:rPr lang="en-US" altLang="en-US" dirty="0"/>
              <a:t>65% </a:t>
            </a:r>
            <a:r>
              <a:rPr lang="en-US" altLang="ja-JP" dirty="0">
                <a:sym typeface="Wingdings" panose="05000000000000000000" pitchFamily="2" charset="2"/>
              </a:rPr>
              <a:t> 100%</a:t>
            </a:r>
          </a:p>
          <a:p>
            <a:endParaRPr lang="en-US" altLang="ja-JP" dirty="0">
              <a:sym typeface="Wingdings" panose="05000000000000000000" pitchFamily="2" charset="2"/>
            </a:endParaRPr>
          </a:p>
          <a:p>
            <a:r>
              <a:rPr lang="en-US" altLang="ja-JP" dirty="0">
                <a:sym typeface="Wingdings" panose="05000000000000000000" pitchFamily="2" charset="2"/>
              </a:rPr>
              <a:t>Target: </a:t>
            </a:r>
          </a:p>
          <a:p>
            <a:pPr lvl="1"/>
            <a:r>
              <a:rPr lang="en-US" altLang="ja-JP" dirty="0">
                <a:sym typeface="Wingdings" panose="05000000000000000000" pitchFamily="2" charset="2"/>
              </a:rPr>
              <a:t>Jun 20</a:t>
            </a:r>
          </a:p>
          <a:p>
            <a:pPr lvl="1"/>
            <a:endParaRPr lang="en-US" altLang="en-US" dirty="0"/>
          </a:p>
          <a:p>
            <a:r>
              <a:rPr lang="en-US" altLang="en-US" dirty="0"/>
              <a:t>Documents:</a:t>
            </a:r>
          </a:p>
          <a:p>
            <a:pPr lvl="1"/>
            <a:r>
              <a:rPr lang="en-US" altLang="en-US" dirty="0"/>
              <a:t>TS 33.434 Service Enabler Architecture Layer for Verticals (SEAL); Security Aspects for approval in SP-200383</a:t>
            </a:r>
          </a:p>
          <a:p>
            <a:pPr lvl="1"/>
            <a:endParaRPr lang="en-US" altLang="en-US" dirty="0"/>
          </a:p>
          <a:p>
            <a:endParaRPr lang="en-US" altLang="en-US" dirty="0"/>
          </a:p>
          <a:p>
            <a:endParaRPr lang="sv-SE" altLang="sv-SE" dirty="0"/>
          </a:p>
        </p:txBody>
      </p:sp>
    </p:spTree>
    <p:extLst>
      <p:ext uri="{BB962C8B-B14F-4D97-AF65-F5344CB8AC3E}">
        <p14:creationId xmlns:p14="http://schemas.microsoft.com/office/powerpoint/2010/main" val="3637426832"/>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1C5FD03F-9F8A-4F4F-B631-92AE002E9DFE}"/>
              </a:ext>
            </a:extLst>
          </p:cNvPr>
          <p:cNvSpPr>
            <a:spLocks noGrp="1"/>
          </p:cNvSpPr>
          <p:nvPr>
            <p:ph type="title"/>
          </p:nvPr>
        </p:nvSpPr>
        <p:spPr>
          <a:xfrm>
            <a:off x="514109" y="185879"/>
            <a:ext cx="10515600" cy="1325563"/>
          </a:xfrm>
        </p:spPr>
        <p:txBody>
          <a:bodyPr/>
          <a:lstStyle/>
          <a:p>
            <a:r>
              <a:rPr lang="en-US" altLang="sv-SE" sz="4000" dirty="0"/>
              <a:t>Cellular IoT security for the </a:t>
            </a:r>
            <a:br>
              <a:rPr lang="en-US" altLang="sv-SE" sz="4000" dirty="0"/>
            </a:br>
            <a:r>
              <a:rPr lang="en-US" altLang="sv-SE" sz="4000" dirty="0"/>
              <a:t>5G System</a:t>
            </a:r>
            <a:endParaRPr lang="sv-SE" altLang="sv-SE" sz="4000" dirty="0"/>
          </a:p>
        </p:txBody>
      </p:sp>
      <p:sp>
        <p:nvSpPr>
          <p:cNvPr id="27651" name="Content Placeholder 3">
            <a:extLst>
              <a:ext uri="{FF2B5EF4-FFF2-40B4-BE49-F238E27FC236}">
                <a16:creationId xmlns:a16="http://schemas.microsoft.com/office/drawing/2014/main" id="{95EBC92D-1EB9-448C-BB09-3890D53D8017}"/>
              </a:ext>
            </a:extLst>
          </p:cNvPr>
          <p:cNvSpPr>
            <a:spLocks noGrp="1"/>
          </p:cNvSpPr>
          <p:nvPr>
            <p:ph idx="1"/>
          </p:nvPr>
        </p:nvSpPr>
        <p:spPr>
          <a:xfrm>
            <a:off x="838200" y="1825625"/>
            <a:ext cx="5081588" cy="4351338"/>
          </a:xfrm>
        </p:spPr>
        <p:txBody>
          <a:bodyPr/>
          <a:lstStyle/>
          <a:p>
            <a:r>
              <a:rPr lang="sv-SE" altLang="sv-SE" sz="2000" dirty="0"/>
              <a:t>SI code:</a:t>
            </a:r>
          </a:p>
          <a:p>
            <a:pPr lvl="1"/>
            <a:r>
              <a:rPr lang="sv-SE" altLang="sv-SE" sz="1600" dirty="0"/>
              <a:t>FS_CIoT_sec_5G</a:t>
            </a:r>
            <a:endParaRPr lang="sv-SE" altLang="sv-SE" sz="2000" dirty="0"/>
          </a:p>
          <a:p>
            <a:r>
              <a:rPr lang="sv-SE" altLang="sv-SE" sz="2000" dirty="0"/>
              <a:t>Completion rate: </a:t>
            </a:r>
          </a:p>
          <a:p>
            <a:pPr lvl="1"/>
            <a:r>
              <a:rPr lang="sv-SE" altLang="sv-SE" sz="1800" dirty="0"/>
              <a:t>95% </a:t>
            </a:r>
            <a:r>
              <a:rPr lang="en-US" altLang="ja-JP" sz="1800" dirty="0">
                <a:sym typeface="Wingdings" panose="05000000000000000000" pitchFamily="2" charset="2"/>
              </a:rPr>
              <a:t> 100%</a:t>
            </a:r>
          </a:p>
          <a:p>
            <a:r>
              <a:rPr lang="en-US" altLang="ja-JP" sz="2000" dirty="0">
                <a:sym typeface="Wingdings" panose="05000000000000000000" pitchFamily="2" charset="2"/>
              </a:rPr>
              <a:t>Target: </a:t>
            </a:r>
          </a:p>
          <a:p>
            <a:pPr lvl="1"/>
            <a:r>
              <a:rPr lang="en-US" altLang="ja-JP" sz="1800" dirty="0">
                <a:sym typeface="Wingdings" panose="05000000000000000000" pitchFamily="2" charset="2"/>
              </a:rPr>
              <a:t>Mar 20</a:t>
            </a:r>
          </a:p>
          <a:p>
            <a:r>
              <a:rPr lang="en-US" altLang="sv-SE" sz="2000" dirty="0">
                <a:ea typeface="MS PGothic" panose="020B0600070205080204" pitchFamily="34" charset="-128"/>
                <a:sym typeface="Wingdings" panose="05000000000000000000" pitchFamily="2" charset="2"/>
              </a:rPr>
              <a:t>Documents:</a:t>
            </a:r>
          </a:p>
          <a:p>
            <a:pPr lvl="1"/>
            <a:r>
              <a:rPr lang="en-US" altLang="sv-SE" sz="1800" dirty="0">
                <a:ea typeface="MS PGothic" panose="020B0600070205080204" pitchFamily="34" charset="-128"/>
                <a:sym typeface="Wingdings" panose="05000000000000000000" pitchFamily="2" charset="2"/>
              </a:rPr>
              <a:t>TR 33.861 </a:t>
            </a:r>
            <a:r>
              <a:rPr lang="en-GB" altLang="ja-JP" sz="1800" dirty="0">
                <a:solidFill>
                  <a:srgbClr val="000000"/>
                </a:solidFill>
              </a:rPr>
              <a:t>Study on evolution of Cellular IoT security for the 5G System</a:t>
            </a:r>
            <a:r>
              <a:rPr lang="en-US" altLang="sv-SE" sz="1800" dirty="0">
                <a:ea typeface="MS PGothic" panose="020B0600070205080204" pitchFamily="34" charset="-128"/>
                <a:sym typeface="Wingdings" panose="05000000000000000000" pitchFamily="2" charset="2"/>
              </a:rPr>
              <a:t> for approval in SP-200376</a:t>
            </a:r>
            <a:endParaRPr lang="sv-SE" altLang="sv-SE" sz="2200" dirty="0"/>
          </a:p>
        </p:txBody>
      </p:sp>
      <p:sp>
        <p:nvSpPr>
          <p:cNvPr id="27652" name="Content Placeholder 4">
            <a:extLst>
              <a:ext uri="{FF2B5EF4-FFF2-40B4-BE49-F238E27FC236}">
                <a16:creationId xmlns:a16="http://schemas.microsoft.com/office/drawing/2014/main" id="{FE5FD82F-4908-4560-B946-65C90F8B6B2B}"/>
              </a:ext>
            </a:extLst>
          </p:cNvPr>
          <p:cNvSpPr>
            <a:spLocks noGrp="1"/>
          </p:cNvSpPr>
          <p:nvPr>
            <p:ph idx="10"/>
          </p:nvPr>
        </p:nvSpPr>
        <p:spPr>
          <a:xfrm>
            <a:off x="6272213" y="1825625"/>
            <a:ext cx="5081587" cy="4351338"/>
          </a:xfrm>
        </p:spPr>
        <p:txBody>
          <a:bodyPr/>
          <a:lstStyle/>
          <a:p>
            <a:r>
              <a:rPr lang="sv-SE" altLang="sv-SE" sz="2000" dirty="0"/>
              <a:t>WI code: </a:t>
            </a:r>
          </a:p>
          <a:p>
            <a:pPr lvl="1"/>
            <a:r>
              <a:rPr lang="sv-SE" altLang="sv-SE" sz="1800" dirty="0"/>
              <a:t>5G_CIoT</a:t>
            </a:r>
          </a:p>
          <a:p>
            <a:r>
              <a:rPr lang="sv-SE" altLang="sv-SE" sz="2000" dirty="0"/>
              <a:t>Completion rate: </a:t>
            </a:r>
          </a:p>
          <a:p>
            <a:pPr lvl="1"/>
            <a:r>
              <a:rPr lang="sv-SE" altLang="sv-SE" sz="1800" dirty="0"/>
              <a:t>90% </a:t>
            </a:r>
            <a:r>
              <a:rPr lang="en-US" altLang="ja-JP" sz="1800" dirty="0">
                <a:sym typeface="Wingdings" panose="05000000000000000000" pitchFamily="2" charset="2"/>
              </a:rPr>
              <a:t> 100%</a:t>
            </a:r>
          </a:p>
          <a:p>
            <a:r>
              <a:rPr lang="en-US" altLang="ja-JP" sz="2000" dirty="0">
                <a:sym typeface="Wingdings" panose="05000000000000000000" pitchFamily="2" charset="2"/>
              </a:rPr>
              <a:t>Target: </a:t>
            </a:r>
          </a:p>
          <a:p>
            <a:pPr lvl="1"/>
            <a:r>
              <a:rPr lang="en-US" altLang="ja-JP" sz="1800" dirty="0">
                <a:sym typeface="Wingdings" panose="05000000000000000000" pitchFamily="2" charset="2"/>
              </a:rPr>
              <a:t>Jun 20</a:t>
            </a:r>
          </a:p>
          <a:p>
            <a:r>
              <a:rPr lang="en-US" altLang="sv-SE" sz="2000" dirty="0">
                <a:ea typeface="MS PGothic" panose="020B0600070205080204" pitchFamily="34" charset="-128"/>
                <a:sym typeface="Wingdings" panose="05000000000000000000" pitchFamily="2" charset="2"/>
              </a:rPr>
              <a:t>Documents:</a:t>
            </a:r>
          </a:p>
          <a:p>
            <a:pPr lvl="1"/>
            <a:r>
              <a:rPr lang="sv-SE" altLang="sv-SE" sz="1800" dirty="0"/>
              <a:t>Rel 16 CRs to TS 33.401 and TS 33.501 in SP-200366 </a:t>
            </a:r>
          </a:p>
          <a:p>
            <a:pPr lvl="2"/>
            <a:r>
              <a:rPr lang="sv-SE" altLang="sv-SE" sz="1600" dirty="0"/>
              <a:t>Resolved the UE capability transfer protection issue for CP optimization in LTE and 5G</a:t>
            </a:r>
          </a:p>
          <a:p>
            <a:endParaRPr lang="sv-SE" altLang="sv-SE" sz="1600" dirty="0"/>
          </a:p>
          <a:p>
            <a:pPr lvl="1"/>
            <a:endParaRPr lang="sv-SE" altLang="sv-SE" sz="1200" dirty="0"/>
          </a:p>
        </p:txBody>
      </p:sp>
    </p:spTree>
    <p:extLst>
      <p:ext uri="{BB962C8B-B14F-4D97-AF65-F5344CB8AC3E}">
        <p14:creationId xmlns:p14="http://schemas.microsoft.com/office/powerpoint/2010/main" val="3565259384"/>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a:extLst>
              <a:ext uri="{FF2B5EF4-FFF2-40B4-BE49-F238E27FC236}">
                <a16:creationId xmlns:a16="http://schemas.microsoft.com/office/drawing/2014/main" id="{5C30094F-4F78-4961-BB17-AD4DDBCA0063}"/>
              </a:ext>
            </a:extLst>
          </p:cNvPr>
          <p:cNvSpPr>
            <a:spLocks noGrp="1"/>
          </p:cNvSpPr>
          <p:nvPr>
            <p:ph type="title"/>
          </p:nvPr>
        </p:nvSpPr>
        <p:spPr>
          <a:xfrm>
            <a:off x="838200" y="306388"/>
            <a:ext cx="10515600" cy="1325562"/>
          </a:xfrm>
        </p:spPr>
        <p:txBody>
          <a:bodyPr/>
          <a:lstStyle/>
          <a:p>
            <a:r>
              <a:rPr lang="en-US" altLang="ja-JP" sz="4000" dirty="0"/>
              <a:t>Security Aspects of the 5G Service </a:t>
            </a:r>
            <a:br>
              <a:rPr lang="en-US" altLang="ja-JP" sz="4000" dirty="0"/>
            </a:br>
            <a:r>
              <a:rPr lang="en-US" altLang="ja-JP" sz="4000" dirty="0"/>
              <a:t>Based Architecture</a:t>
            </a:r>
            <a:endParaRPr lang="sv-SE" altLang="sv-SE" sz="4000" dirty="0"/>
          </a:p>
        </p:txBody>
      </p:sp>
      <p:sp>
        <p:nvSpPr>
          <p:cNvPr id="28675" name="Content Placeholder 3">
            <a:extLst>
              <a:ext uri="{FF2B5EF4-FFF2-40B4-BE49-F238E27FC236}">
                <a16:creationId xmlns:a16="http://schemas.microsoft.com/office/drawing/2014/main" id="{CFD02F8C-91F1-4C69-9A00-9CA0E1388716}"/>
              </a:ext>
            </a:extLst>
          </p:cNvPr>
          <p:cNvSpPr>
            <a:spLocks noGrp="1"/>
          </p:cNvSpPr>
          <p:nvPr>
            <p:ph idx="1"/>
          </p:nvPr>
        </p:nvSpPr>
        <p:spPr>
          <a:xfrm>
            <a:off x="838200" y="1825625"/>
            <a:ext cx="5081588" cy="4351338"/>
          </a:xfrm>
        </p:spPr>
        <p:txBody>
          <a:bodyPr/>
          <a:lstStyle/>
          <a:p>
            <a:r>
              <a:rPr lang="sv-SE" altLang="sv-SE" sz="2000" dirty="0"/>
              <a:t>SI code: </a:t>
            </a:r>
          </a:p>
          <a:p>
            <a:pPr lvl="1"/>
            <a:r>
              <a:rPr lang="sv-SE" altLang="sv-SE" sz="1800" dirty="0"/>
              <a:t>FS_SBA-Sec</a:t>
            </a:r>
          </a:p>
          <a:p>
            <a:r>
              <a:rPr lang="sv-SE" altLang="sv-SE" sz="2000" dirty="0"/>
              <a:t>Completion rate: </a:t>
            </a:r>
          </a:p>
          <a:p>
            <a:pPr lvl="1"/>
            <a:r>
              <a:rPr lang="sv-SE" altLang="sv-SE" sz="1800" dirty="0"/>
              <a:t>85% </a:t>
            </a:r>
            <a:r>
              <a:rPr lang="en-US" altLang="ja-JP" sz="1800" dirty="0">
                <a:sym typeface="Wingdings" panose="05000000000000000000" pitchFamily="2" charset="2"/>
              </a:rPr>
              <a:t> 100%</a:t>
            </a:r>
          </a:p>
          <a:p>
            <a:r>
              <a:rPr lang="en-US" altLang="ja-JP" sz="2000" dirty="0">
                <a:sym typeface="Wingdings" panose="05000000000000000000" pitchFamily="2" charset="2"/>
              </a:rPr>
              <a:t>Target: </a:t>
            </a:r>
          </a:p>
          <a:p>
            <a:pPr lvl="1"/>
            <a:r>
              <a:rPr lang="en-US" altLang="ja-JP" sz="1800" dirty="0">
                <a:sym typeface="Wingdings" panose="05000000000000000000" pitchFamily="2" charset="2"/>
              </a:rPr>
              <a:t>Mar 20</a:t>
            </a:r>
          </a:p>
          <a:p>
            <a:r>
              <a:rPr lang="en-US" altLang="sv-SE" sz="2000" dirty="0">
                <a:ea typeface="MS PGothic" panose="020B0600070205080204" pitchFamily="34" charset="-128"/>
                <a:sym typeface="Wingdings" panose="05000000000000000000" pitchFamily="2" charset="2"/>
              </a:rPr>
              <a:t>Documents:</a:t>
            </a:r>
          </a:p>
          <a:p>
            <a:pPr lvl="1"/>
            <a:r>
              <a:rPr lang="en-US" altLang="ja-JP" sz="1800" dirty="0"/>
              <a:t>TR 33.855 Study on Security Aspects of the 5G Service Based Architecture</a:t>
            </a:r>
            <a:r>
              <a:rPr lang="en-US" altLang="sv-SE" sz="1800" dirty="0">
                <a:ea typeface="MS PGothic" panose="020B0600070205080204" pitchFamily="34" charset="-128"/>
                <a:sym typeface="Wingdings" panose="05000000000000000000" pitchFamily="2" charset="2"/>
              </a:rPr>
              <a:t> for approval in SP-200384</a:t>
            </a:r>
            <a:endParaRPr lang="sv-SE" altLang="sv-SE" sz="1800" dirty="0"/>
          </a:p>
          <a:p>
            <a:pPr marL="0" indent="0">
              <a:buNone/>
            </a:pPr>
            <a:endParaRPr lang="sv-SE" altLang="sv-SE" sz="2400" dirty="0"/>
          </a:p>
        </p:txBody>
      </p:sp>
      <p:sp>
        <p:nvSpPr>
          <p:cNvPr id="28676" name="Content Placeholder 4">
            <a:extLst>
              <a:ext uri="{FF2B5EF4-FFF2-40B4-BE49-F238E27FC236}">
                <a16:creationId xmlns:a16="http://schemas.microsoft.com/office/drawing/2014/main" id="{E024541C-D063-4776-B0BB-C7561CE5D00D}"/>
              </a:ext>
            </a:extLst>
          </p:cNvPr>
          <p:cNvSpPr>
            <a:spLocks noGrp="1"/>
          </p:cNvSpPr>
          <p:nvPr>
            <p:ph idx="10"/>
          </p:nvPr>
        </p:nvSpPr>
        <p:spPr>
          <a:xfrm>
            <a:off x="6272213" y="1825625"/>
            <a:ext cx="5081587" cy="4351338"/>
          </a:xfrm>
        </p:spPr>
        <p:txBody>
          <a:bodyPr/>
          <a:lstStyle/>
          <a:p>
            <a:r>
              <a:rPr lang="en-US" altLang="sv-SE" sz="2000" dirty="0"/>
              <a:t>WI code</a:t>
            </a:r>
          </a:p>
          <a:p>
            <a:pPr lvl="1"/>
            <a:r>
              <a:rPr lang="en-US" altLang="sv-SE" sz="1800" dirty="0"/>
              <a:t>eSBA</a:t>
            </a:r>
          </a:p>
          <a:p>
            <a:r>
              <a:rPr lang="en-US" altLang="sv-SE" sz="2000" dirty="0"/>
              <a:t>Completion rate:</a:t>
            </a:r>
          </a:p>
          <a:p>
            <a:pPr lvl="1"/>
            <a:r>
              <a:rPr lang="sv-SE" altLang="sv-SE" sz="1800" dirty="0"/>
              <a:t>70% </a:t>
            </a:r>
            <a:r>
              <a:rPr lang="en-US" altLang="ja-JP" sz="1800" dirty="0">
                <a:sym typeface="Wingdings" panose="05000000000000000000" pitchFamily="2" charset="2"/>
              </a:rPr>
              <a:t> 95%</a:t>
            </a:r>
          </a:p>
          <a:p>
            <a:r>
              <a:rPr lang="en-US" altLang="sv-SE" sz="2000" dirty="0"/>
              <a:t>Target</a:t>
            </a:r>
          </a:p>
          <a:p>
            <a:pPr lvl="1"/>
            <a:r>
              <a:rPr lang="en-US" altLang="ja-JP" sz="1800" dirty="0">
                <a:sym typeface="Wingdings" panose="05000000000000000000" pitchFamily="2" charset="2"/>
              </a:rPr>
              <a:t>Jun</a:t>
            </a:r>
            <a:r>
              <a:rPr lang="en-US" altLang="sv-SE" sz="1800" dirty="0"/>
              <a:t> 20</a:t>
            </a:r>
            <a:endParaRPr lang="en-US" altLang="sv-SE" sz="1600" dirty="0"/>
          </a:p>
          <a:p>
            <a:r>
              <a:rPr lang="en-US" altLang="sv-SE" sz="2000" dirty="0"/>
              <a:t>Documents</a:t>
            </a:r>
          </a:p>
          <a:p>
            <a:pPr lvl="1"/>
            <a:r>
              <a:rPr lang="en-US" altLang="en-US" sz="1800" dirty="0"/>
              <a:t>Rel-16 CR to TS 33.501 for approval in SP-200365 and as a company contribution for approval in SP-200584</a:t>
            </a:r>
          </a:p>
          <a:p>
            <a:pPr lvl="2"/>
            <a:r>
              <a:rPr lang="en-US" altLang="en-US" sz="1600" dirty="0"/>
              <a:t>Resolved issues related to authentication over indirect communication</a:t>
            </a:r>
            <a:endParaRPr lang="sv-SE" altLang="sv-SE" sz="1800" dirty="0">
              <a:highlight>
                <a:srgbClr val="FFFF00"/>
              </a:highlight>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a:extLst>
              <a:ext uri="{FF2B5EF4-FFF2-40B4-BE49-F238E27FC236}">
                <a16:creationId xmlns:a16="http://schemas.microsoft.com/office/drawing/2014/main" id="{344D619B-EA0B-4FAB-94F6-72BB01035D33}"/>
              </a:ext>
            </a:extLst>
          </p:cNvPr>
          <p:cNvSpPr>
            <a:spLocks noGrp="1"/>
          </p:cNvSpPr>
          <p:nvPr>
            <p:ph type="title"/>
          </p:nvPr>
        </p:nvSpPr>
        <p:spPr>
          <a:xfrm>
            <a:off x="838200" y="333595"/>
            <a:ext cx="10515600" cy="1325563"/>
          </a:xfrm>
        </p:spPr>
        <p:txBody>
          <a:bodyPr/>
          <a:lstStyle/>
          <a:p>
            <a:r>
              <a:rPr lang="en-US" altLang="ja-JP" sz="4000" dirty="0"/>
              <a:t>Security of the WWC for the 5G system architecture </a:t>
            </a:r>
            <a:r>
              <a:rPr lang="en-US" altLang="ja-JP" sz="3200" dirty="0"/>
              <a:t>(5WWC)</a:t>
            </a:r>
            <a:endParaRPr lang="sv-SE" altLang="sv-SE" sz="3600" dirty="0"/>
          </a:p>
        </p:txBody>
      </p:sp>
      <p:sp>
        <p:nvSpPr>
          <p:cNvPr id="29699" name="Content Placeholder 3">
            <a:extLst>
              <a:ext uri="{FF2B5EF4-FFF2-40B4-BE49-F238E27FC236}">
                <a16:creationId xmlns:a16="http://schemas.microsoft.com/office/drawing/2014/main" id="{DF969863-E61E-4EE9-9D01-882F8945EE6F}"/>
              </a:ext>
            </a:extLst>
          </p:cNvPr>
          <p:cNvSpPr>
            <a:spLocks noGrp="1"/>
          </p:cNvSpPr>
          <p:nvPr>
            <p:ph idx="1"/>
          </p:nvPr>
        </p:nvSpPr>
        <p:spPr/>
        <p:txBody>
          <a:bodyPr/>
          <a:lstStyle/>
          <a:p>
            <a:r>
              <a:rPr lang="sv-SE" altLang="sv-SE" dirty="0"/>
              <a:t>Completion rate: </a:t>
            </a:r>
          </a:p>
          <a:p>
            <a:pPr lvl="1"/>
            <a:r>
              <a:rPr lang="sv-SE" altLang="sv-SE" dirty="0"/>
              <a:t>95% </a:t>
            </a:r>
            <a:r>
              <a:rPr lang="en-US" altLang="ja-JP" dirty="0">
                <a:sym typeface="Wingdings" panose="05000000000000000000" pitchFamily="2" charset="2"/>
              </a:rPr>
              <a:t> 100%</a:t>
            </a:r>
          </a:p>
          <a:p>
            <a:pPr lvl="1"/>
            <a:endParaRPr lang="en-US" altLang="ja-JP" sz="2800" dirty="0">
              <a:sym typeface="Wingdings" panose="05000000000000000000" pitchFamily="2" charset="2"/>
            </a:endParaRPr>
          </a:p>
          <a:p>
            <a:r>
              <a:rPr lang="en-US" altLang="ja-JP" dirty="0">
                <a:sym typeface="Wingdings" panose="05000000000000000000" pitchFamily="2" charset="2"/>
              </a:rPr>
              <a:t>Target: </a:t>
            </a:r>
          </a:p>
          <a:p>
            <a:pPr lvl="1"/>
            <a:r>
              <a:rPr lang="en-US" altLang="ja-JP" dirty="0">
                <a:sym typeface="Wingdings" panose="05000000000000000000" pitchFamily="2" charset="2"/>
              </a:rPr>
              <a:t>Jun 20</a:t>
            </a:r>
          </a:p>
          <a:p>
            <a:pPr lvl="1"/>
            <a:endParaRPr lang="en-US" altLang="sv-SE" sz="2800" dirty="0">
              <a:ea typeface="MS PGothic" panose="020B0600070205080204" pitchFamily="34" charset="-128"/>
              <a:sym typeface="Wingdings" panose="05000000000000000000" pitchFamily="2" charset="2"/>
            </a:endParaRPr>
          </a:p>
          <a:p>
            <a:r>
              <a:rPr lang="en-US" altLang="sv-SE" dirty="0">
                <a:ea typeface="MS PGothic" panose="020B0600070205080204" pitchFamily="34" charset="-128"/>
                <a:sym typeface="Wingdings" panose="05000000000000000000" pitchFamily="2" charset="2"/>
              </a:rPr>
              <a:t>Documents:</a:t>
            </a:r>
          </a:p>
          <a:p>
            <a:pPr lvl="1"/>
            <a:r>
              <a:rPr lang="sv-SE" altLang="sv-SE" dirty="0"/>
              <a:t>Rel-16 CR to TS 33.501 in SP-200372</a:t>
            </a:r>
          </a:p>
          <a:p>
            <a:pPr lvl="2"/>
            <a:r>
              <a:rPr lang="sv-SE" altLang="sv-SE" dirty="0"/>
              <a:t>No ERP procedure for TNAP mobility</a:t>
            </a:r>
          </a:p>
          <a:p>
            <a:pPr lvl="1"/>
            <a:endParaRPr lang="sv-SE" altLang="sv-SE" dirty="0"/>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a:extLst>
              <a:ext uri="{FF2B5EF4-FFF2-40B4-BE49-F238E27FC236}">
                <a16:creationId xmlns:a16="http://schemas.microsoft.com/office/drawing/2014/main" id="{00E743F2-852C-43DC-8A4E-232110227513}"/>
              </a:ext>
            </a:extLst>
          </p:cNvPr>
          <p:cNvSpPr>
            <a:spLocks noGrp="1"/>
          </p:cNvSpPr>
          <p:nvPr>
            <p:ph type="title"/>
          </p:nvPr>
        </p:nvSpPr>
        <p:spPr>
          <a:xfrm>
            <a:off x="838200" y="333595"/>
            <a:ext cx="10515600" cy="1325563"/>
          </a:xfrm>
        </p:spPr>
        <p:txBody>
          <a:bodyPr/>
          <a:lstStyle/>
          <a:p>
            <a:r>
              <a:rPr lang="ja-JP" altLang="en-US" sz="4000" dirty="0"/>
              <a:t>Security of the enhancement </a:t>
            </a:r>
            <a:br>
              <a:rPr lang="sv-SE" altLang="ja-JP" sz="4000" dirty="0"/>
            </a:br>
            <a:r>
              <a:rPr lang="ja-JP" altLang="en-US" sz="4000" dirty="0"/>
              <a:t>to the 5GC Location</a:t>
            </a:r>
            <a:r>
              <a:rPr lang="ja-JP" altLang="sv-SE" sz="4000" dirty="0"/>
              <a:t> </a:t>
            </a:r>
            <a:r>
              <a:rPr lang="ja-JP" altLang="en-US" sz="4000" dirty="0"/>
              <a:t>Services</a:t>
            </a:r>
            <a:r>
              <a:rPr lang="ja-JP" altLang="sv-SE" sz="4000" dirty="0"/>
              <a:t> </a:t>
            </a:r>
            <a:r>
              <a:rPr lang="sv-SE" altLang="ja-JP" sz="3200" dirty="0"/>
              <a:t>(eLCS)</a:t>
            </a:r>
            <a:endParaRPr lang="sv-SE" altLang="sv-SE" sz="4000" dirty="0"/>
          </a:p>
        </p:txBody>
      </p:sp>
      <p:sp>
        <p:nvSpPr>
          <p:cNvPr id="32771" name="Content Placeholder 3">
            <a:extLst>
              <a:ext uri="{FF2B5EF4-FFF2-40B4-BE49-F238E27FC236}">
                <a16:creationId xmlns:a16="http://schemas.microsoft.com/office/drawing/2014/main" id="{FEA5573C-5230-408C-AF74-F18576778178}"/>
              </a:ext>
            </a:extLst>
          </p:cNvPr>
          <p:cNvSpPr>
            <a:spLocks noGrp="1"/>
          </p:cNvSpPr>
          <p:nvPr>
            <p:ph idx="1"/>
          </p:nvPr>
        </p:nvSpPr>
        <p:spPr/>
        <p:txBody>
          <a:bodyPr/>
          <a:lstStyle/>
          <a:p>
            <a:r>
              <a:rPr lang="sv-SE" altLang="sv-SE" dirty="0"/>
              <a:t>Completion rate: </a:t>
            </a:r>
          </a:p>
          <a:p>
            <a:pPr lvl="1"/>
            <a:r>
              <a:rPr lang="sv-SE" altLang="sv-SE" dirty="0"/>
              <a:t>75% </a:t>
            </a:r>
            <a:r>
              <a:rPr lang="en-US" altLang="ja-JP" dirty="0">
                <a:sym typeface="Wingdings" panose="05000000000000000000" pitchFamily="2" charset="2"/>
              </a:rPr>
              <a:t> 100%</a:t>
            </a:r>
            <a:endParaRPr lang="sv-SE" altLang="sv-SE" dirty="0"/>
          </a:p>
          <a:p>
            <a:pPr lvl="1"/>
            <a:endParaRPr lang="sv-SE" altLang="sv-SE" dirty="0"/>
          </a:p>
          <a:p>
            <a:r>
              <a:rPr lang="en-US" altLang="ja-JP" dirty="0">
                <a:sym typeface="Wingdings" panose="05000000000000000000" pitchFamily="2" charset="2"/>
              </a:rPr>
              <a:t>Target: </a:t>
            </a:r>
          </a:p>
          <a:p>
            <a:pPr lvl="1"/>
            <a:r>
              <a:rPr lang="en-US" altLang="ja-JP" dirty="0">
                <a:sym typeface="Wingdings" panose="05000000000000000000" pitchFamily="2" charset="2"/>
              </a:rPr>
              <a:t>Jun 20</a:t>
            </a:r>
          </a:p>
          <a:p>
            <a:pPr lvl="1"/>
            <a:endParaRPr lang="en-US" altLang="ja-JP" dirty="0">
              <a:sym typeface="Wingdings" panose="05000000000000000000" pitchFamily="2" charset="2"/>
            </a:endParaRPr>
          </a:p>
          <a:p>
            <a:r>
              <a:rPr lang="en-US" altLang="sv-SE" dirty="0">
                <a:ea typeface="MS PGothic" panose="020B0600070205080204" pitchFamily="34" charset="-128"/>
                <a:sym typeface="Wingdings" panose="05000000000000000000" pitchFamily="2" charset="2"/>
              </a:rPr>
              <a:t>Documents:</a:t>
            </a:r>
          </a:p>
          <a:p>
            <a:pPr lvl="1"/>
            <a:r>
              <a:rPr lang="sv-SE" altLang="sv-SE" dirty="0"/>
              <a:t>Rel-16 CR to TS 33.501 in SP-200373</a:t>
            </a:r>
          </a:p>
          <a:p>
            <a:pPr lvl="2"/>
            <a:r>
              <a:rPr lang="sv-SE" altLang="sv-SE" dirty="0"/>
              <a:t>No agreement on a new privacy mechanism</a:t>
            </a:r>
          </a:p>
          <a:p>
            <a:pPr lvl="1"/>
            <a:endParaRPr lang="sv-SE" altLang="sv-SE" dirty="0"/>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a:extLst>
              <a:ext uri="{FF2B5EF4-FFF2-40B4-BE49-F238E27FC236}">
                <a16:creationId xmlns:a16="http://schemas.microsoft.com/office/drawing/2014/main" id="{586FB3A6-5FED-41FD-8F88-426BE862D750}"/>
              </a:ext>
            </a:extLst>
          </p:cNvPr>
          <p:cNvSpPr>
            <a:spLocks noGrp="1"/>
          </p:cNvSpPr>
          <p:nvPr>
            <p:ph type="title"/>
          </p:nvPr>
        </p:nvSpPr>
        <p:spPr>
          <a:xfrm>
            <a:off x="838200" y="314325"/>
            <a:ext cx="10515600" cy="1325563"/>
          </a:xfrm>
        </p:spPr>
        <p:txBody>
          <a:bodyPr/>
          <a:lstStyle/>
          <a:p>
            <a:r>
              <a:rPr lang="en-US" altLang="ja-JP" sz="4000" dirty="0"/>
              <a:t>Security aspects of </a:t>
            </a:r>
            <a:br>
              <a:rPr lang="en-US" altLang="ja-JP" sz="4000" dirty="0"/>
            </a:br>
            <a:r>
              <a:rPr lang="en-US" altLang="ja-JP" sz="4000" dirty="0"/>
              <a:t>Enhancement of Network Slicing</a:t>
            </a:r>
            <a:endParaRPr lang="sv-SE" altLang="sv-SE" sz="4000" dirty="0"/>
          </a:p>
        </p:txBody>
      </p:sp>
      <p:sp>
        <p:nvSpPr>
          <p:cNvPr id="35843" name="Content Placeholder 3">
            <a:extLst>
              <a:ext uri="{FF2B5EF4-FFF2-40B4-BE49-F238E27FC236}">
                <a16:creationId xmlns:a16="http://schemas.microsoft.com/office/drawing/2014/main" id="{27909FED-44C5-49BE-8552-94E24A2CC9AF}"/>
              </a:ext>
            </a:extLst>
          </p:cNvPr>
          <p:cNvSpPr>
            <a:spLocks noGrp="1"/>
          </p:cNvSpPr>
          <p:nvPr>
            <p:ph idx="1"/>
          </p:nvPr>
        </p:nvSpPr>
        <p:spPr>
          <a:xfrm>
            <a:off x="838200" y="1825625"/>
            <a:ext cx="5081588" cy="4351338"/>
          </a:xfrm>
        </p:spPr>
        <p:txBody>
          <a:bodyPr/>
          <a:lstStyle/>
          <a:p>
            <a:r>
              <a:rPr lang="sv-SE" altLang="sv-SE" sz="2000" dirty="0"/>
              <a:t>SI code: </a:t>
            </a:r>
          </a:p>
          <a:p>
            <a:pPr lvl="1"/>
            <a:r>
              <a:rPr lang="sv-SE" altLang="sv-SE" sz="1800" dirty="0"/>
              <a:t>FS_eNS_SEC</a:t>
            </a:r>
          </a:p>
          <a:p>
            <a:r>
              <a:rPr lang="sv-SE" altLang="sv-SE" sz="2000" dirty="0"/>
              <a:t>Completion rate: </a:t>
            </a:r>
          </a:p>
          <a:p>
            <a:pPr lvl="1"/>
            <a:r>
              <a:rPr lang="sv-SE" altLang="sv-SE" sz="1800" dirty="0"/>
              <a:t>85% </a:t>
            </a:r>
            <a:r>
              <a:rPr lang="en-US" altLang="ja-JP" sz="1800" dirty="0">
                <a:sym typeface="Wingdings" panose="05000000000000000000" pitchFamily="2" charset="2"/>
              </a:rPr>
              <a:t> 100%</a:t>
            </a:r>
          </a:p>
          <a:p>
            <a:r>
              <a:rPr lang="en-US" altLang="ja-JP" sz="2000" dirty="0">
                <a:sym typeface="Wingdings" panose="05000000000000000000" pitchFamily="2" charset="2"/>
              </a:rPr>
              <a:t>Target: </a:t>
            </a:r>
          </a:p>
          <a:p>
            <a:pPr lvl="1"/>
            <a:r>
              <a:rPr lang="en-US" altLang="ja-JP" sz="1800" dirty="0">
                <a:sym typeface="Wingdings" panose="05000000000000000000" pitchFamily="2" charset="2"/>
              </a:rPr>
              <a:t>Mar 20</a:t>
            </a:r>
          </a:p>
          <a:p>
            <a:r>
              <a:rPr lang="en-US" altLang="sv-SE" sz="2000" dirty="0">
                <a:ea typeface="MS PGothic" panose="020B0600070205080204" pitchFamily="34" charset="-128"/>
                <a:sym typeface="Wingdings" panose="05000000000000000000" pitchFamily="2" charset="2"/>
              </a:rPr>
              <a:t>Documents:</a:t>
            </a:r>
          </a:p>
          <a:p>
            <a:pPr lvl="1"/>
            <a:r>
              <a:rPr kumimoji="1" lang="en-US" altLang="ja-JP" sz="1800" dirty="0"/>
              <a:t>TR 33.813 </a:t>
            </a:r>
            <a:r>
              <a:rPr lang="ja-JP" altLang="en-US" sz="1800" dirty="0"/>
              <a:t>Study on Security aspects of Enhancement of Network Slicing</a:t>
            </a:r>
            <a:r>
              <a:rPr lang="ja-JP" altLang="sv-SE" sz="1800" dirty="0"/>
              <a:t> </a:t>
            </a:r>
            <a:r>
              <a:rPr lang="sv-SE" altLang="ja-JP" sz="1800" dirty="0"/>
              <a:t>for approval in SP-200382</a:t>
            </a:r>
            <a:r>
              <a:rPr lang="en-GB" altLang="ja-JP" sz="1800" dirty="0"/>
              <a:t> </a:t>
            </a:r>
            <a:r>
              <a:rPr lang="en-US" altLang="sv-SE" sz="1800" dirty="0">
                <a:ea typeface="MS PGothic" panose="020B0600070205080204" pitchFamily="34" charset="-128"/>
                <a:sym typeface="Wingdings" panose="05000000000000000000" pitchFamily="2" charset="2"/>
              </a:rPr>
              <a:t> </a:t>
            </a:r>
            <a:endParaRPr lang="sv-SE" altLang="sv-SE" sz="1800" dirty="0"/>
          </a:p>
        </p:txBody>
      </p:sp>
      <p:sp>
        <p:nvSpPr>
          <p:cNvPr id="35844" name="Content Placeholder 4">
            <a:extLst>
              <a:ext uri="{FF2B5EF4-FFF2-40B4-BE49-F238E27FC236}">
                <a16:creationId xmlns:a16="http://schemas.microsoft.com/office/drawing/2014/main" id="{6F514D47-3E79-4CEA-B780-57F5DCEB6DAC}"/>
              </a:ext>
            </a:extLst>
          </p:cNvPr>
          <p:cNvSpPr>
            <a:spLocks noGrp="1"/>
          </p:cNvSpPr>
          <p:nvPr>
            <p:ph idx="10"/>
          </p:nvPr>
        </p:nvSpPr>
        <p:spPr>
          <a:xfrm>
            <a:off x="6272213" y="1825625"/>
            <a:ext cx="5081587" cy="4351338"/>
          </a:xfrm>
        </p:spPr>
        <p:txBody>
          <a:bodyPr/>
          <a:lstStyle/>
          <a:p>
            <a:r>
              <a:rPr lang="sv-SE" altLang="sv-SE" sz="2000" dirty="0"/>
              <a:t>WI code: </a:t>
            </a:r>
          </a:p>
          <a:p>
            <a:pPr lvl="1"/>
            <a:r>
              <a:rPr lang="sv-SE" altLang="sv-SE" sz="1800" dirty="0"/>
              <a:t>eNS_SEC</a:t>
            </a:r>
          </a:p>
          <a:p>
            <a:r>
              <a:rPr lang="sv-SE" altLang="sv-SE" sz="2000" dirty="0"/>
              <a:t>Completion rate: </a:t>
            </a:r>
          </a:p>
          <a:p>
            <a:pPr lvl="1"/>
            <a:r>
              <a:rPr lang="en-US" altLang="ja-JP" sz="1800" dirty="0">
                <a:sym typeface="Wingdings" panose="05000000000000000000" pitchFamily="2" charset="2"/>
              </a:rPr>
              <a:t>30%  95%</a:t>
            </a:r>
          </a:p>
          <a:p>
            <a:r>
              <a:rPr lang="en-US" altLang="ja-JP" sz="2000" dirty="0">
                <a:sym typeface="Wingdings" panose="05000000000000000000" pitchFamily="2" charset="2"/>
              </a:rPr>
              <a:t>Target: </a:t>
            </a:r>
          </a:p>
          <a:p>
            <a:pPr lvl="1"/>
            <a:r>
              <a:rPr lang="en-US" altLang="ja-JP" sz="1800" dirty="0">
                <a:sym typeface="Wingdings" panose="05000000000000000000" pitchFamily="2" charset="2"/>
              </a:rPr>
              <a:t>Jun 20</a:t>
            </a:r>
          </a:p>
          <a:p>
            <a:r>
              <a:rPr lang="en-US" altLang="sv-SE" sz="2000" dirty="0">
                <a:ea typeface="MS PGothic" panose="020B0600070205080204" pitchFamily="34" charset="-128"/>
                <a:sym typeface="Wingdings" panose="05000000000000000000" pitchFamily="2" charset="2"/>
              </a:rPr>
              <a:t>Documents:</a:t>
            </a:r>
          </a:p>
          <a:p>
            <a:pPr lvl="1"/>
            <a:r>
              <a:rPr lang="sv-SE" altLang="sv-SE" sz="1600" dirty="0"/>
              <a:t>Rel-16 CR to TS 33.501 submitted as a company contribution for approval in SP-200553</a:t>
            </a:r>
          </a:p>
          <a:p>
            <a:pPr lvl="2"/>
            <a:r>
              <a:rPr lang="sv-SE" altLang="sv-SE" sz="1200" dirty="0"/>
              <a:t>Resolved issue related to role of AUSF</a:t>
            </a:r>
          </a:p>
          <a:p>
            <a:pPr marL="0" indent="0">
              <a:buNone/>
            </a:pPr>
            <a:endParaRPr lang="sv-SE" altLang="sv-SE" sz="2000" dirty="0"/>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6BDC-C0A7-4596-BE2C-A0505E60F464}"/>
              </a:ext>
            </a:extLst>
          </p:cNvPr>
          <p:cNvSpPr>
            <a:spLocks noGrp="1"/>
          </p:cNvSpPr>
          <p:nvPr>
            <p:ph type="title"/>
          </p:nvPr>
        </p:nvSpPr>
        <p:spPr/>
        <p:txBody>
          <a:bodyPr/>
          <a:lstStyle/>
          <a:p>
            <a:r>
              <a:rPr lang="sv-SE" dirty="0"/>
              <a:t>Highlights!</a:t>
            </a:r>
          </a:p>
        </p:txBody>
      </p:sp>
      <p:sp>
        <p:nvSpPr>
          <p:cNvPr id="3" name="Content Placeholder 2">
            <a:extLst>
              <a:ext uri="{FF2B5EF4-FFF2-40B4-BE49-F238E27FC236}">
                <a16:creationId xmlns:a16="http://schemas.microsoft.com/office/drawing/2014/main" id="{666C8A38-A592-4F23-85BF-32325E014CB4}"/>
              </a:ext>
            </a:extLst>
          </p:cNvPr>
          <p:cNvSpPr>
            <a:spLocks noGrp="1"/>
          </p:cNvSpPr>
          <p:nvPr>
            <p:ph idx="1"/>
          </p:nvPr>
        </p:nvSpPr>
        <p:spPr/>
        <p:txBody>
          <a:bodyPr/>
          <a:lstStyle/>
          <a:p>
            <a:r>
              <a:rPr lang="sv-SE" dirty="0"/>
              <a:t>Completed Rel-16 WIDs</a:t>
            </a:r>
          </a:p>
          <a:p>
            <a:pPr lvl="1"/>
            <a:r>
              <a:rPr lang="en-US" sz="2000" dirty="0">
                <a:solidFill>
                  <a:schemeClr val="dk1"/>
                </a:solidFill>
                <a:latin typeface="Arial" panose="020B0604020202020204" pitchFamily="34" charset="0"/>
                <a:ea typeface="Batang" panose="02030600000101010101" pitchFamily="18" charset="-127"/>
              </a:rPr>
              <a:t>Security aspects of Service Enabler Architecture Layer for Verticals</a:t>
            </a:r>
          </a:p>
          <a:p>
            <a:pPr lvl="1"/>
            <a:r>
              <a:rPr lang="en-US" sz="2000" dirty="0">
                <a:latin typeface="Arial" panose="020B0604020202020204" pitchFamily="34" charset="0"/>
                <a:ea typeface="MS Mincho" panose="02020609040205080304" pitchFamily="49" charset="-128"/>
              </a:rPr>
              <a:t>Security for NR Integrated Access and Backhaul</a:t>
            </a:r>
          </a:p>
          <a:p>
            <a:pPr lvl="1"/>
            <a:r>
              <a:rPr lang="en-US" sz="2000" dirty="0">
                <a:latin typeface="Arial" panose="020B0604020202020204" pitchFamily="34" charset="0"/>
                <a:ea typeface="MS Mincho" panose="02020609040205080304" pitchFamily="49" charset="-128"/>
              </a:rPr>
              <a:t>Normative updates of User Plane Integrity Protection for Release 16</a:t>
            </a:r>
          </a:p>
          <a:p>
            <a:pPr lvl="1"/>
            <a:r>
              <a:rPr lang="en-US" sz="2000" dirty="0">
                <a:latin typeface="Arial" panose="020B0604020202020204" pitchFamily="34" charset="0"/>
                <a:ea typeface="MS Mincho" panose="02020609040205080304" pitchFamily="49" charset="-128"/>
              </a:rPr>
              <a:t>Security of the Wireless and Wireline Convergence for the 5G system architecture</a:t>
            </a:r>
          </a:p>
          <a:p>
            <a:pPr lvl="1"/>
            <a:r>
              <a:rPr lang="en-US" sz="2000" dirty="0">
                <a:latin typeface="Arial" panose="020B0604020202020204" pitchFamily="34" charset="0"/>
                <a:ea typeface="MS Mincho" panose="02020609040205080304" pitchFamily="49" charset="-128"/>
              </a:rPr>
              <a:t>Security of the enhancement to the 5GC Location Services</a:t>
            </a:r>
            <a:endParaRPr lang="sv-SE" sz="2000" dirty="0">
              <a:latin typeface="Arial" panose="020B0604020202020204" pitchFamily="34" charset="0"/>
              <a:ea typeface="MS Mincho" panose="02020609040205080304" pitchFamily="49" charset="-128"/>
            </a:endParaRPr>
          </a:p>
          <a:p>
            <a:pPr lvl="1"/>
            <a:endParaRPr lang="sv-SE" sz="2000" dirty="0">
              <a:latin typeface="Arial" panose="020B0604020202020204" pitchFamily="34" charset="0"/>
              <a:ea typeface="MS Mincho" panose="02020609040205080304" pitchFamily="49" charset="-128"/>
            </a:endParaRPr>
          </a:p>
          <a:p>
            <a:pPr lvl="1"/>
            <a:endParaRPr lang="sv-SE" sz="2000" dirty="0">
              <a:latin typeface="Arial" panose="020B0604020202020204" pitchFamily="34" charset="0"/>
              <a:ea typeface="MS Mincho" panose="02020609040205080304" pitchFamily="49" charset="-128"/>
            </a:endParaRPr>
          </a:p>
          <a:p>
            <a:pPr lvl="1"/>
            <a:endParaRPr lang="en-US" sz="2000" dirty="0">
              <a:solidFill>
                <a:schemeClr val="dk1"/>
              </a:solidFill>
              <a:latin typeface="Arial" panose="020B0604020202020204" pitchFamily="34" charset="0"/>
              <a:ea typeface="Batang" panose="02030600000101010101" pitchFamily="18" charset="-127"/>
            </a:endParaRPr>
          </a:p>
          <a:p>
            <a:endParaRPr lang="en-US" altLang="ja-JP" dirty="0"/>
          </a:p>
          <a:p>
            <a:pPr lvl="1"/>
            <a:endParaRPr lang="en-US" altLang="ja-JP" sz="1800" b="1" dirty="0"/>
          </a:p>
          <a:p>
            <a:pPr lvl="1"/>
            <a:endParaRPr lang="en-US" altLang="ja-JP" dirty="0">
              <a:highlight>
                <a:srgbClr val="FFFF00"/>
              </a:highlight>
            </a:endParaRPr>
          </a:p>
          <a:p>
            <a:pPr lvl="1"/>
            <a:endParaRPr lang="en-US" altLang="ja-JP" dirty="0">
              <a:highlight>
                <a:srgbClr val="FFFF00"/>
              </a:highlight>
            </a:endParaRPr>
          </a:p>
          <a:p>
            <a:pPr lvl="1"/>
            <a:endParaRPr lang="en-US" altLang="ja-JP" dirty="0"/>
          </a:p>
          <a:p>
            <a:endParaRPr lang="sv-SE" sz="3200" dirty="0"/>
          </a:p>
        </p:txBody>
      </p:sp>
      <p:sp>
        <p:nvSpPr>
          <p:cNvPr id="4" name="Content Placeholder 3">
            <a:extLst>
              <a:ext uri="{FF2B5EF4-FFF2-40B4-BE49-F238E27FC236}">
                <a16:creationId xmlns:a16="http://schemas.microsoft.com/office/drawing/2014/main" id="{F018F96A-616C-4298-A501-BC503C92FED3}"/>
              </a:ext>
            </a:extLst>
          </p:cNvPr>
          <p:cNvSpPr>
            <a:spLocks noGrp="1"/>
          </p:cNvSpPr>
          <p:nvPr>
            <p:ph idx="10"/>
          </p:nvPr>
        </p:nvSpPr>
        <p:spPr/>
        <p:txBody>
          <a:bodyPr/>
          <a:lstStyle/>
          <a:p>
            <a:pPr lvl="1"/>
            <a:endParaRPr lang="sv-SE" sz="2000" b="1" dirty="0">
              <a:latin typeface="Arial" panose="020B0604020202020204" pitchFamily="34" charset="0"/>
              <a:ea typeface="MS Mincho" panose="02020609040205080304" pitchFamily="49" charset="-128"/>
            </a:endParaRPr>
          </a:p>
          <a:p>
            <a:pPr lvl="1"/>
            <a:endParaRPr lang="sv-SE" sz="2000" b="1" dirty="0">
              <a:latin typeface="Arial" panose="020B0604020202020204" pitchFamily="34" charset="0"/>
              <a:ea typeface="MS Mincho" panose="02020609040205080304" pitchFamily="49" charset="-128"/>
            </a:endParaRPr>
          </a:p>
          <a:p>
            <a:pPr lvl="1"/>
            <a:endParaRPr lang="sv-SE" sz="2000" b="1" dirty="0">
              <a:latin typeface="Arial" panose="020B0604020202020204" pitchFamily="34" charset="0"/>
              <a:ea typeface="MS Mincho" panose="02020609040205080304" pitchFamily="49" charset="-128"/>
            </a:endParaRPr>
          </a:p>
          <a:p>
            <a:pPr lvl="1"/>
            <a:endParaRPr lang="sv-SE" dirty="0">
              <a:solidFill>
                <a:schemeClr val="dk1"/>
              </a:solidFill>
              <a:latin typeface="Arial" panose="020B0604020202020204" pitchFamily="34" charset="0"/>
              <a:ea typeface="Batang" panose="02030600000101010101" pitchFamily="18" charset="-127"/>
            </a:endParaRPr>
          </a:p>
          <a:p>
            <a:pPr lvl="1"/>
            <a:endParaRPr lang="sv-SE" dirty="0"/>
          </a:p>
          <a:p>
            <a:pPr lvl="1"/>
            <a:endParaRPr lang="sv-SE" dirty="0"/>
          </a:p>
          <a:p>
            <a:pPr lvl="1"/>
            <a:endParaRPr lang="en-GB" dirty="0"/>
          </a:p>
          <a:p>
            <a:pPr lvl="1"/>
            <a:endParaRPr lang="sv-SE" dirty="0"/>
          </a:p>
          <a:p>
            <a:pPr lvl="1"/>
            <a:endParaRPr lang="sv-SE" dirty="0"/>
          </a:p>
        </p:txBody>
      </p:sp>
    </p:spTree>
    <p:extLst>
      <p:ext uri="{BB962C8B-B14F-4D97-AF65-F5344CB8AC3E}">
        <p14:creationId xmlns:p14="http://schemas.microsoft.com/office/powerpoint/2010/main" val="2650186064"/>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a:extLst>
              <a:ext uri="{FF2B5EF4-FFF2-40B4-BE49-F238E27FC236}">
                <a16:creationId xmlns:a16="http://schemas.microsoft.com/office/drawing/2014/main" id="{43F37F5C-6C46-44C9-BABE-6B7078F5633F}"/>
              </a:ext>
            </a:extLst>
          </p:cNvPr>
          <p:cNvSpPr>
            <a:spLocks noGrp="1"/>
          </p:cNvSpPr>
          <p:nvPr>
            <p:ph type="title"/>
          </p:nvPr>
        </p:nvSpPr>
        <p:spPr>
          <a:xfrm>
            <a:off x="838200" y="314325"/>
            <a:ext cx="10515600" cy="1325563"/>
          </a:xfrm>
        </p:spPr>
        <p:txBody>
          <a:bodyPr/>
          <a:lstStyle/>
          <a:p>
            <a:r>
              <a:rPr lang="en-US" altLang="ja-JP" dirty="0"/>
              <a:t>Security for NR Integrated </a:t>
            </a:r>
            <a:br>
              <a:rPr lang="en-US" altLang="ja-JP" dirty="0"/>
            </a:br>
            <a:r>
              <a:rPr lang="en-US" altLang="ja-JP" dirty="0"/>
              <a:t>Access and Backhaul</a:t>
            </a:r>
            <a:endParaRPr lang="sv-SE" altLang="sv-SE" dirty="0"/>
          </a:p>
        </p:txBody>
      </p:sp>
      <p:sp>
        <p:nvSpPr>
          <p:cNvPr id="38915" name="Content Placeholder 3">
            <a:extLst>
              <a:ext uri="{FF2B5EF4-FFF2-40B4-BE49-F238E27FC236}">
                <a16:creationId xmlns:a16="http://schemas.microsoft.com/office/drawing/2014/main" id="{75E3DEE9-609C-4ABA-8E06-22CB6481D719}"/>
              </a:ext>
            </a:extLst>
          </p:cNvPr>
          <p:cNvSpPr>
            <a:spLocks noGrp="1"/>
          </p:cNvSpPr>
          <p:nvPr>
            <p:ph idx="1"/>
          </p:nvPr>
        </p:nvSpPr>
        <p:spPr>
          <a:xfrm>
            <a:off x="838200" y="1825625"/>
            <a:ext cx="5081588" cy="4351338"/>
          </a:xfrm>
        </p:spPr>
        <p:txBody>
          <a:bodyPr/>
          <a:lstStyle/>
          <a:p>
            <a:r>
              <a:rPr lang="sv-SE" altLang="sv-SE" sz="2000" dirty="0"/>
              <a:t>SI code: </a:t>
            </a:r>
          </a:p>
          <a:p>
            <a:pPr lvl="1"/>
            <a:r>
              <a:rPr lang="sv-SE" altLang="sv-SE" sz="1800" dirty="0"/>
              <a:t>FS_NR_IAB_Sec</a:t>
            </a:r>
          </a:p>
          <a:p>
            <a:r>
              <a:rPr lang="sv-SE" altLang="sv-SE" sz="2000" dirty="0"/>
              <a:t>Completion rate: </a:t>
            </a:r>
          </a:p>
          <a:p>
            <a:pPr lvl="1"/>
            <a:r>
              <a:rPr lang="en-US" altLang="ja-JP" sz="1800" dirty="0">
                <a:sym typeface="Wingdings" panose="05000000000000000000" pitchFamily="2" charset="2"/>
              </a:rPr>
              <a:t>65%</a:t>
            </a:r>
          </a:p>
          <a:p>
            <a:r>
              <a:rPr lang="en-US" altLang="ja-JP" sz="2000" dirty="0">
                <a:sym typeface="Wingdings" panose="05000000000000000000" pitchFamily="2" charset="2"/>
              </a:rPr>
              <a:t>Target: </a:t>
            </a:r>
          </a:p>
          <a:p>
            <a:pPr lvl="1"/>
            <a:r>
              <a:rPr lang="en-US" altLang="ja-JP" sz="1800" dirty="0">
                <a:sym typeface="Wingdings" panose="05000000000000000000" pitchFamily="2" charset="2"/>
              </a:rPr>
              <a:t>Mar 20  Sep 20</a:t>
            </a:r>
          </a:p>
          <a:p>
            <a:r>
              <a:rPr lang="en-US" altLang="sv-SE" sz="2000" dirty="0">
                <a:ea typeface="MS PGothic" panose="020B0600070205080204" pitchFamily="34" charset="-128"/>
                <a:sym typeface="Wingdings" panose="05000000000000000000" pitchFamily="2" charset="2"/>
              </a:rPr>
              <a:t>Documents:</a:t>
            </a:r>
          </a:p>
          <a:p>
            <a:pPr lvl="1"/>
            <a:r>
              <a:rPr kumimoji="1" lang="en-US" altLang="ja-JP" sz="1800" dirty="0"/>
              <a:t>TR 33.824 </a:t>
            </a:r>
            <a:r>
              <a:rPr lang="en-US" altLang="ja-JP" sz="1800" dirty="0"/>
              <a:t>Study on Security for NR Integrated Access and Backhaul</a:t>
            </a:r>
            <a:r>
              <a:rPr lang="en-GB" altLang="ja-JP" sz="1800" dirty="0"/>
              <a:t> </a:t>
            </a:r>
            <a:r>
              <a:rPr lang="en-US" altLang="sv-SE" sz="1800" dirty="0">
                <a:ea typeface="MS PGothic" panose="020B0600070205080204" pitchFamily="34" charset="-128"/>
                <a:sym typeface="Wingdings" panose="05000000000000000000" pitchFamily="2" charset="2"/>
              </a:rPr>
              <a:t> </a:t>
            </a:r>
            <a:endParaRPr lang="sv-SE" altLang="sv-SE" sz="1800" dirty="0"/>
          </a:p>
          <a:p>
            <a:r>
              <a:rPr lang="sv-SE" altLang="sv-SE" sz="2000" dirty="0"/>
              <a:t>Status of TR 33.824:</a:t>
            </a:r>
          </a:p>
          <a:p>
            <a:pPr lvl="1"/>
            <a:r>
              <a:rPr lang="en-US" altLang="ja-JP" sz="1800" dirty="0">
                <a:sym typeface="Wingdings" panose="05000000000000000000" pitchFamily="2" charset="2"/>
              </a:rPr>
              <a:t>5 </a:t>
            </a:r>
            <a:r>
              <a:rPr lang="sv-SE" altLang="sv-SE" sz="1800" dirty="0"/>
              <a:t>Key issues</a:t>
            </a:r>
          </a:p>
          <a:p>
            <a:pPr lvl="1"/>
            <a:r>
              <a:rPr lang="en-US" altLang="ja-JP" sz="1800" dirty="0">
                <a:sym typeface="Wingdings" panose="05000000000000000000" pitchFamily="2" charset="2"/>
              </a:rPr>
              <a:t>4 </a:t>
            </a:r>
            <a:r>
              <a:rPr lang="sv-SE" altLang="sv-SE" sz="1800" dirty="0"/>
              <a:t>Solutions</a:t>
            </a:r>
          </a:p>
          <a:p>
            <a:pPr lvl="1"/>
            <a:r>
              <a:rPr lang="en-US" altLang="ja-JP" sz="1800" dirty="0">
                <a:sym typeface="Wingdings" panose="05000000000000000000" pitchFamily="2" charset="2"/>
              </a:rPr>
              <a:t>3 </a:t>
            </a:r>
            <a:r>
              <a:rPr lang="sv-SE" altLang="sv-SE" sz="1800" dirty="0"/>
              <a:t>Conclusions</a:t>
            </a:r>
          </a:p>
          <a:p>
            <a:endParaRPr lang="sv-SE" altLang="sv-SE" sz="2200" dirty="0"/>
          </a:p>
        </p:txBody>
      </p:sp>
      <p:sp>
        <p:nvSpPr>
          <p:cNvPr id="38916" name="Content Placeholder 4">
            <a:extLst>
              <a:ext uri="{FF2B5EF4-FFF2-40B4-BE49-F238E27FC236}">
                <a16:creationId xmlns:a16="http://schemas.microsoft.com/office/drawing/2014/main" id="{FB38DFC7-0B2B-45B3-9871-1113D45C22BE}"/>
              </a:ext>
            </a:extLst>
          </p:cNvPr>
          <p:cNvSpPr>
            <a:spLocks noGrp="1"/>
          </p:cNvSpPr>
          <p:nvPr>
            <p:ph idx="10"/>
          </p:nvPr>
        </p:nvSpPr>
        <p:spPr>
          <a:xfrm>
            <a:off x="6272213" y="1825625"/>
            <a:ext cx="5081587" cy="4351338"/>
          </a:xfrm>
        </p:spPr>
        <p:txBody>
          <a:bodyPr/>
          <a:lstStyle/>
          <a:p>
            <a:r>
              <a:rPr lang="sv-SE" altLang="sv-SE" sz="2000" dirty="0"/>
              <a:t>WI code: </a:t>
            </a:r>
          </a:p>
          <a:p>
            <a:pPr lvl="1"/>
            <a:r>
              <a:rPr lang="sv-SE" altLang="sv-SE" sz="1800" dirty="0"/>
              <a:t>NR_IAB</a:t>
            </a:r>
          </a:p>
          <a:p>
            <a:r>
              <a:rPr lang="sv-SE" altLang="sv-SE" sz="2000" dirty="0"/>
              <a:t>Completion rate: </a:t>
            </a:r>
          </a:p>
          <a:p>
            <a:pPr lvl="1"/>
            <a:r>
              <a:rPr lang="sv-SE" altLang="sv-SE" sz="1800" dirty="0"/>
              <a:t>65% </a:t>
            </a:r>
            <a:r>
              <a:rPr lang="en-US" altLang="ja-JP" sz="1800" dirty="0">
                <a:sym typeface="Wingdings" panose="05000000000000000000" pitchFamily="2" charset="2"/>
              </a:rPr>
              <a:t> 100%</a:t>
            </a:r>
          </a:p>
          <a:p>
            <a:r>
              <a:rPr lang="en-US" altLang="ja-JP" sz="2000" dirty="0">
                <a:sym typeface="Wingdings" panose="05000000000000000000" pitchFamily="2" charset="2"/>
              </a:rPr>
              <a:t>Target: </a:t>
            </a:r>
          </a:p>
          <a:p>
            <a:pPr lvl="1"/>
            <a:r>
              <a:rPr lang="en-US" altLang="ja-JP" sz="1800" dirty="0">
                <a:sym typeface="Wingdings" panose="05000000000000000000" pitchFamily="2" charset="2"/>
              </a:rPr>
              <a:t>Jun 20</a:t>
            </a:r>
          </a:p>
          <a:p>
            <a:r>
              <a:rPr lang="en-US" altLang="sv-SE" sz="2000" dirty="0">
                <a:ea typeface="MS PGothic" panose="020B0600070205080204" pitchFamily="34" charset="-128"/>
                <a:sym typeface="Wingdings" panose="05000000000000000000" pitchFamily="2" charset="2"/>
              </a:rPr>
              <a:t>Documents:</a:t>
            </a:r>
          </a:p>
          <a:p>
            <a:pPr lvl="1"/>
            <a:r>
              <a:rPr lang="sv-SE" altLang="sv-SE" sz="1800" dirty="0"/>
              <a:t>CRs to TS 33.501 and 33.401 for approval in SP-200368</a:t>
            </a:r>
          </a:p>
          <a:p>
            <a:pPr lvl="2"/>
            <a:r>
              <a:rPr lang="sv-SE" altLang="sv-SE" sz="1600" dirty="0"/>
              <a:t>Resolved issues related to F1 interface security setup</a:t>
            </a:r>
          </a:p>
          <a:p>
            <a:pPr marL="0" indent="0">
              <a:buNone/>
            </a:pPr>
            <a:endParaRPr lang="sv-SE" altLang="sv-SE" sz="2000" dirty="0"/>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a:extLst>
              <a:ext uri="{FF2B5EF4-FFF2-40B4-BE49-F238E27FC236}">
                <a16:creationId xmlns:a16="http://schemas.microsoft.com/office/drawing/2014/main" id="{1A53A4FF-8856-4823-87A2-6600214C54E4}"/>
              </a:ext>
            </a:extLst>
          </p:cNvPr>
          <p:cNvSpPr>
            <a:spLocks noGrp="1"/>
          </p:cNvSpPr>
          <p:nvPr>
            <p:ph type="title"/>
          </p:nvPr>
        </p:nvSpPr>
        <p:spPr>
          <a:xfrm>
            <a:off x="838200" y="311150"/>
            <a:ext cx="10515600" cy="1325563"/>
          </a:xfrm>
        </p:spPr>
        <p:txBody>
          <a:bodyPr/>
          <a:lstStyle/>
          <a:p>
            <a:r>
              <a:rPr lang="en-US" altLang="ja-JP" sz="4000" dirty="0"/>
              <a:t>Security Aspects of 3GPP support </a:t>
            </a:r>
            <a:br>
              <a:rPr lang="en-US" altLang="ja-JP" sz="4000" dirty="0"/>
            </a:br>
            <a:r>
              <a:rPr lang="en-US" altLang="ja-JP" sz="4000" dirty="0"/>
              <a:t>for Advanced V2X Services</a:t>
            </a:r>
            <a:endParaRPr lang="sv-SE" altLang="sv-SE" sz="4000" dirty="0"/>
          </a:p>
        </p:txBody>
      </p:sp>
      <p:sp>
        <p:nvSpPr>
          <p:cNvPr id="39939" name="Content Placeholder 3">
            <a:extLst>
              <a:ext uri="{FF2B5EF4-FFF2-40B4-BE49-F238E27FC236}">
                <a16:creationId xmlns:a16="http://schemas.microsoft.com/office/drawing/2014/main" id="{C3875276-DD9D-4A09-A87B-313D3F134069}"/>
              </a:ext>
            </a:extLst>
          </p:cNvPr>
          <p:cNvSpPr>
            <a:spLocks noGrp="1"/>
          </p:cNvSpPr>
          <p:nvPr>
            <p:ph idx="1"/>
          </p:nvPr>
        </p:nvSpPr>
        <p:spPr>
          <a:xfrm>
            <a:off x="838200" y="1825625"/>
            <a:ext cx="5081588" cy="4351338"/>
          </a:xfrm>
        </p:spPr>
        <p:txBody>
          <a:bodyPr/>
          <a:lstStyle/>
          <a:p>
            <a:r>
              <a:rPr lang="sv-SE" altLang="sv-SE" sz="2000" dirty="0"/>
              <a:t>SI code: </a:t>
            </a:r>
          </a:p>
          <a:p>
            <a:pPr lvl="1"/>
            <a:r>
              <a:rPr lang="sv-SE" altLang="sv-SE" sz="1800" dirty="0"/>
              <a:t>FS_eV2X_Sec</a:t>
            </a:r>
          </a:p>
          <a:p>
            <a:r>
              <a:rPr lang="sv-SE" altLang="sv-SE" sz="2000" dirty="0"/>
              <a:t>Completion rate: </a:t>
            </a:r>
          </a:p>
          <a:p>
            <a:pPr lvl="1"/>
            <a:r>
              <a:rPr lang="sv-SE" altLang="sv-SE" sz="1800" dirty="0"/>
              <a:t>75% </a:t>
            </a:r>
            <a:r>
              <a:rPr lang="en-US" altLang="ja-JP" sz="1800" dirty="0">
                <a:sym typeface="Wingdings" panose="05000000000000000000" pitchFamily="2" charset="2"/>
              </a:rPr>
              <a:t> 100%</a:t>
            </a:r>
          </a:p>
          <a:p>
            <a:r>
              <a:rPr lang="en-US" altLang="ja-JP" sz="2000" dirty="0">
                <a:sym typeface="Wingdings" panose="05000000000000000000" pitchFamily="2" charset="2"/>
              </a:rPr>
              <a:t>Target: </a:t>
            </a:r>
          </a:p>
          <a:p>
            <a:pPr lvl="1"/>
            <a:r>
              <a:rPr lang="en-US" altLang="ja-JP" sz="1800" dirty="0">
                <a:sym typeface="Wingdings" panose="05000000000000000000" pitchFamily="2" charset="2"/>
              </a:rPr>
              <a:t>Mar 20</a:t>
            </a:r>
          </a:p>
          <a:p>
            <a:r>
              <a:rPr lang="en-US" altLang="sv-SE" sz="2000" dirty="0">
                <a:ea typeface="MS PGothic" panose="020B0600070205080204" pitchFamily="34" charset="-128"/>
                <a:sym typeface="Wingdings" panose="05000000000000000000" pitchFamily="2" charset="2"/>
              </a:rPr>
              <a:t>Documents:</a:t>
            </a:r>
          </a:p>
          <a:p>
            <a:pPr lvl="1"/>
            <a:r>
              <a:rPr kumimoji="1" lang="en-US" altLang="ja-JP" sz="1800" dirty="0"/>
              <a:t>TR 33.836 </a:t>
            </a:r>
            <a:r>
              <a:rPr lang="en-US" altLang="ja-JP" sz="1800" dirty="0"/>
              <a:t>Study on Security Aspects of 3GPP support for Advanced V2X Services</a:t>
            </a:r>
            <a:r>
              <a:rPr lang="sv-SE" altLang="ja-JP" sz="1800" dirty="0"/>
              <a:t> for approval in SP-200380</a:t>
            </a:r>
            <a:endParaRPr lang="en-US" altLang="ja-JP" sz="1800" dirty="0"/>
          </a:p>
        </p:txBody>
      </p:sp>
      <p:sp>
        <p:nvSpPr>
          <p:cNvPr id="39940" name="Content Placeholder 4">
            <a:extLst>
              <a:ext uri="{FF2B5EF4-FFF2-40B4-BE49-F238E27FC236}">
                <a16:creationId xmlns:a16="http://schemas.microsoft.com/office/drawing/2014/main" id="{9931A01B-815D-46CA-9994-E1B688EF7E85}"/>
              </a:ext>
            </a:extLst>
          </p:cNvPr>
          <p:cNvSpPr>
            <a:spLocks noGrp="1"/>
          </p:cNvSpPr>
          <p:nvPr>
            <p:ph idx="10"/>
          </p:nvPr>
        </p:nvSpPr>
        <p:spPr>
          <a:xfrm>
            <a:off x="6272213" y="1825625"/>
            <a:ext cx="5081587" cy="4351338"/>
          </a:xfrm>
        </p:spPr>
        <p:txBody>
          <a:bodyPr/>
          <a:lstStyle/>
          <a:p>
            <a:r>
              <a:rPr lang="sv-SE" altLang="sv-SE" sz="2000" dirty="0"/>
              <a:t>WI code: </a:t>
            </a:r>
          </a:p>
          <a:p>
            <a:pPr lvl="1"/>
            <a:r>
              <a:rPr lang="sv-SE" altLang="sv-SE" sz="1800" dirty="0"/>
              <a:t>eV2XARC</a:t>
            </a:r>
          </a:p>
          <a:p>
            <a:r>
              <a:rPr lang="sv-SE" altLang="sv-SE" sz="2000" dirty="0"/>
              <a:t>Completion rate: </a:t>
            </a:r>
          </a:p>
          <a:p>
            <a:pPr lvl="1"/>
            <a:r>
              <a:rPr lang="sv-SE" altLang="sv-SE" sz="1800" dirty="0"/>
              <a:t>70% </a:t>
            </a:r>
            <a:r>
              <a:rPr lang="en-US" altLang="ja-JP" sz="1800" dirty="0">
                <a:sym typeface="Wingdings" panose="05000000000000000000" pitchFamily="2" charset="2"/>
              </a:rPr>
              <a:t> 95%</a:t>
            </a:r>
          </a:p>
          <a:p>
            <a:r>
              <a:rPr lang="en-US" altLang="ja-JP" sz="2000" dirty="0">
                <a:sym typeface="Wingdings" panose="05000000000000000000" pitchFamily="2" charset="2"/>
              </a:rPr>
              <a:t>Target: </a:t>
            </a:r>
          </a:p>
          <a:p>
            <a:pPr lvl="1"/>
            <a:r>
              <a:rPr lang="en-US" altLang="ja-JP" sz="1800" dirty="0">
                <a:sym typeface="Wingdings" panose="05000000000000000000" pitchFamily="2" charset="2"/>
              </a:rPr>
              <a:t> Jun 20</a:t>
            </a:r>
          </a:p>
          <a:p>
            <a:r>
              <a:rPr lang="en-US" altLang="sv-SE" sz="2000" dirty="0">
                <a:ea typeface="MS PGothic" panose="020B0600070205080204" pitchFamily="34" charset="-128"/>
                <a:sym typeface="Wingdings" panose="05000000000000000000" pitchFamily="2" charset="2"/>
              </a:rPr>
              <a:t>Documents:</a:t>
            </a:r>
          </a:p>
          <a:p>
            <a:pPr lvl="1"/>
            <a:r>
              <a:rPr lang="sv-SE" altLang="sv-SE" sz="1800" dirty="0"/>
              <a:t>TS 33.536 </a:t>
            </a:r>
            <a:r>
              <a:rPr lang="en-US" altLang="sv-SE" sz="1800" dirty="0"/>
              <a:t>Security Aspect of 3GPP Support for Advanced V2X Services for approval in SP-200379</a:t>
            </a:r>
          </a:p>
          <a:p>
            <a:pPr lvl="1"/>
            <a:r>
              <a:rPr lang="en-US" altLang="sv-SE" sz="1800" dirty="0"/>
              <a:t>CR to TS 33.356 for approval in SP-200364</a:t>
            </a:r>
          </a:p>
          <a:p>
            <a:pPr lvl="2"/>
            <a:r>
              <a:rPr lang="en-US" altLang="sv-SE" sz="1400" dirty="0"/>
              <a:t>FC values allocation</a:t>
            </a:r>
            <a:endParaRPr lang="sv-SE" altLang="sv-SE" sz="1400" dirty="0"/>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3">
            <a:extLst>
              <a:ext uri="{FF2B5EF4-FFF2-40B4-BE49-F238E27FC236}">
                <a16:creationId xmlns:a16="http://schemas.microsoft.com/office/drawing/2014/main" id="{CC85A9ED-C311-480A-9CDA-5CF6B61D2861}"/>
              </a:ext>
            </a:extLst>
          </p:cNvPr>
          <p:cNvSpPr>
            <a:spLocks noGrp="1"/>
          </p:cNvSpPr>
          <p:nvPr>
            <p:ph idx="1"/>
          </p:nvPr>
        </p:nvSpPr>
        <p:spPr>
          <a:xfrm>
            <a:off x="838200" y="1825625"/>
            <a:ext cx="5257800" cy="4351338"/>
          </a:xfrm>
        </p:spPr>
        <p:txBody>
          <a:bodyPr/>
          <a:lstStyle/>
          <a:p>
            <a:r>
              <a:rPr lang="sv-SE" altLang="sv-SE" sz="2000" dirty="0"/>
              <a:t>SI code: </a:t>
            </a:r>
          </a:p>
          <a:p>
            <a:pPr lvl="1"/>
            <a:r>
              <a:rPr lang="sv-SE" altLang="sv-SE" sz="1800" dirty="0"/>
              <a:t>FS_AKMA</a:t>
            </a:r>
          </a:p>
          <a:p>
            <a:r>
              <a:rPr lang="sv-SE" altLang="sv-SE" sz="2000" dirty="0"/>
              <a:t>Completion rate: </a:t>
            </a:r>
          </a:p>
          <a:p>
            <a:pPr lvl="1"/>
            <a:r>
              <a:rPr lang="sv-SE" altLang="sv-SE" sz="1800" dirty="0"/>
              <a:t>95% </a:t>
            </a:r>
            <a:r>
              <a:rPr lang="en-US" altLang="ja-JP" sz="1800" dirty="0">
                <a:sym typeface="Wingdings" panose="05000000000000000000" pitchFamily="2" charset="2"/>
              </a:rPr>
              <a:t> 100%</a:t>
            </a:r>
          </a:p>
          <a:p>
            <a:r>
              <a:rPr lang="en-US" altLang="ja-JP" sz="2000" dirty="0">
                <a:sym typeface="Wingdings" panose="05000000000000000000" pitchFamily="2" charset="2"/>
              </a:rPr>
              <a:t>Target: </a:t>
            </a:r>
          </a:p>
          <a:p>
            <a:pPr lvl="1"/>
            <a:r>
              <a:rPr lang="en-US" altLang="ja-JP" sz="1800" dirty="0">
                <a:sym typeface="Wingdings" panose="05000000000000000000" pitchFamily="2" charset="2"/>
              </a:rPr>
              <a:t>Dec 19</a:t>
            </a:r>
          </a:p>
          <a:p>
            <a:r>
              <a:rPr lang="en-US" altLang="sv-SE" sz="2000" dirty="0">
                <a:ea typeface="MS PGothic" panose="020B0600070205080204" pitchFamily="34" charset="-128"/>
                <a:sym typeface="Wingdings" panose="05000000000000000000" pitchFamily="2" charset="2"/>
              </a:rPr>
              <a:t>Documents:</a:t>
            </a:r>
          </a:p>
          <a:p>
            <a:pPr lvl="1"/>
            <a:r>
              <a:rPr kumimoji="1" lang="en-US" altLang="ja-JP" sz="1800" dirty="0"/>
              <a:t>CR to TR 33.835 </a:t>
            </a:r>
            <a:r>
              <a:rPr lang="en-US" sz="1800" dirty="0"/>
              <a:t>for approval in SP-200375</a:t>
            </a:r>
            <a:endParaRPr lang="sv-SE" dirty="0"/>
          </a:p>
          <a:p>
            <a:pPr lvl="2"/>
            <a:r>
              <a:rPr lang="sv-SE" altLang="sv-SE" sz="1400" dirty="0"/>
              <a:t>Cleanup</a:t>
            </a:r>
          </a:p>
        </p:txBody>
      </p:sp>
      <p:sp>
        <p:nvSpPr>
          <p:cNvPr id="37892" name="Content Placeholder 4">
            <a:extLst>
              <a:ext uri="{FF2B5EF4-FFF2-40B4-BE49-F238E27FC236}">
                <a16:creationId xmlns:a16="http://schemas.microsoft.com/office/drawing/2014/main" id="{D6293434-9532-442F-88D8-C988BB4C5F44}"/>
              </a:ext>
            </a:extLst>
          </p:cNvPr>
          <p:cNvSpPr>
            <a:spLocks noGrp="1"/>
          </p:cNvSpPr>
          <p:nvPr>
            <p:ph idx="10"/>
          </p:nvPr>
        </p:nvSpPr>
        <p:spPr>
          <a:xfrm>
            <a:off x="6272213" y="1825625"/>
            <a:ext cx="5081587" cy="4351338"/>
          </a:xfrm>
        </p:spPr>
        <p:txBody>
          <a:bodyPr/>
          <a:lstStyle/>
          <a:p>
            <a:r>
              <a:rPr lang="sv-SE" altLang="sv-SE" sz="1800" dirty="0"/>
              <a:t>WI code: </a:t>
            </a:r>
          </a:p>
          <a:p>
            <a:pPr lvl="1"/>
            <a:r>
              <a:rPr lang="sv-SE" altLang="sv-SE" sz="1600" dirty="0"/>
              <a:t>AKMA</a:t>
            </a:r>
          </a:p>
          <a:p>
            <a:r>
              <a:rPr lang="sv-SE" altLang="sv-SE" sz="2000" dirty="0"/>
              <a:t>Completion rate: </a:t>
            </a:r>
          </a:p>
          <a:p>
            <a:pPr lvl="1"/>
            <a:r>
              <a:rPr lang="sv-SE" altLang="sv-SE" sz="1800" dirty="0"/>
              <a:t>60% </a:t>
            </a:r>
            <a:r>
              <a:rPr lang="en-US" altLang="ja-JP" sz="1800" dirty="0">
                <a:sym typeface="Wingdings" panose="05000000000000000000" pitchFamily="2" charset="2"/>
              </a:rPr>
              <a:t> 95%</a:t>
            </a:r>
          </a:p>
          <a:p>
            <a:r>
              <a:rPr lang="en-US" altLang="ja-JP" sz="2000" dirty="0">
                <a:sym typeface="Wingdings" panose="05000000000000000000" pitchFamily="2" charset="2"/>
              </a:rPr>
              <a:t>Target: </a:t>
            </a:r>
          </a:p>
          <a:p>
            <a:pPr lvl="1"/>
            <a:r>
              <a:rPr lang="en-US" altLang="ja-JP" sz="1800" dirty="0">
                <a:sym typeface="Wingdings" panose="05000000000000000000" pitchFamily="2" charset="2"/>
              </a:rPr>
              <a:t>Jun 20</a:t>
            </a:r>
          </a:p>
          <a:p>
            <a:r>
              <a:rPr lang="en-US" altLang="sv-SE" sz="2000" dirty="0">
                <a:ea typeface="MS PGothic" panose="020B0600070205080204" pitchFamily="34" charset="-128"/>
                <a:sym typeface="Wingdings" panose="05000000000000000000" pitchFamily="2" charset="2"/>
              </a:rPr>
              <a:t>Documents:</a:t>
            </a:r>
          </a:p>
          <a:p>
            <a:pPr lvl="1"/>
            <a:r>
              <a:rPr lang="sv-SE" altLang="sv-SE" sz="1800" dirty="0"/>
              <a:t>TS 33.535 </a:t>
            </a:r>
            <a:r>
              <a:rPr lang="en-US" altLang="sv-SE" sz="1800" dirty="0"/>
              <a:t>Authentication and key management for applications based on 3GPP credentials in the 5G System for approval in SP-200381 </a:t>
            </a:r>
          </a:p>
          <a:p>
            <a:pPr lvl="1"/>
            <a:r>
              <a:rPr lang="en-US" altLang="sv-SE" sz="1800" dirty="0"/>
              <a:t>CR to TS 33.501 for approval in SP-200369</a:t>
            </a:r>
            <a:endParaRPr lang="sv-SE" altLang="sv-SE" dirty="0">
              <a:highlight>
                <a:srgbClr val="FFFF00"/>
              </a:highlight>
            </a:endParaRPr>
          </a:p>
        </p:txBody>
      </p:sp>
      <p:sp>
        <p:nvSpPr>
          <p:cNvPr id="7" name="Title 3">
            <a:extLst>
              <a:ext uri="{FF2B5EF4-FFF2-40B4-BE49-F238E27FC236}">
                <a16:creationId xmlns:a16="http://schemas.microsoft.com/office/drawing/2014/main" id="{B3E7FB24-70ED-4509-ADDA-71CE3D2E3393}"/>
              </a:ext>
            </a:extLst>
          </p:cNvPr>
          <p:cNvSpPr>
            <a:spLocks noGrp="1"/>
          </p:cNvSpPr>
          <p:nvPr>
            <p:ph type="title"/>
          </p:nvPr>
        </p:nvSpPr>
        <p:spPr>
          <a:xfrm>
            <a:off x="479426" y="263605"/>
            <a:ext cx="9602123" cy="1420901"/>
          </a:xfrm>
        </p:spPr>
        <p:txBody>
          <a:bodyPr/>
          <a:lstStyle/>
          <a:p>
            <a:r>
              <a:rPr lang="en-US" sz="3600" dirty="0"/>
              <a:t>Authentication and key management for applications based on 3GPP credential in 5G</a:t>
            </a:r>
            <a:endParaRPr lang="sv-SE" sz="3600" dirty="0"/>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a:extLst>
              <a:ext uri="{FF2B5EF4-FFF2-40B4-BE49-F238E27FC236}">
                <a16:creationId xmlns:a16="http://schemas.microsoft.com/office/drawing/2014/main" id="{EC7272D3-6354-4EE3-8C01-74C97DCE29ED}"/>
              </a:ext>
            </a:extLst>
          </p:cNvPr>
          <p:cNvSpPr>
            <a:spLocks noGrp="1"/>
          </p:cNvSpPr>
          <p:nvPr>
            <p:ph type="title"/>
          </p:nvPr>
        </p:nvSpPr>
        <p:spPr/>
        <p:txBody>
          <a:bodyPr/>
          <a:lstStyle/>
          <a:p>
            <a:r>
              <a:rPr lang="en-US" altLang="ja-JP" sz="4000" dirty="0"/>
              <a:t>User Plane Integrity Protection (1/2)</a:t>
            </a:r>
            <a:endParaRPr lang="sv-SE" altLang="sv-SE" sz="4000" dirty="0"/>
          </a:p>
        </p:txBody>
      </p:sp>
      <p:sp>
        <p:nvSpPr>
          <p:cNvPr id="36867" name="Content Placeholder 3">
            <a:extLst>
              <a:ext uri="{FF2B5EF4-FFF2-40B4-BE49-F238E27FC236}">
                <a16:creationId xmlns:a16="http://schemas.microsoft.com/office/drawing/2014/main" id="{4CE39F7E-9B3C-4FAD-9903-DDDF3628753E}"/>
              </a:ext>
            </a:extLst>
          </p:cNvPr>
          <p:cNvSpPr>
            <a:spLocks noGrp="1"/>
          </p:cNvSpPr>
          <p:nvPr>
            <p:ph idx="1"/>
          </p:nvPr>
        </p:nvSpPr>
        <p:spPr>
          <a:xfrm>
            <a:off x="838200" y="1825625"/>
            <a:ext cx="5081588" cy="4351338"/>
          </a:xfrm>
        </p:spPr>
        <p:txBody>
          <a:bodyPr/>
          <a:lstStyle/>
          <a:p>
            <a:r>
              <a:rPr lang="sv-SE" altLang="sv-SE" sz="2000" dirty="0"/>
              <a:t>Background: </a:t>
            </a:r>
          </a:p>
          <a:p>
            <a:pPr lvl="1"/>
            <a:r>
              <a:rPr lang="sv-SE" altLang="sv-SE" sz="1600" dirty="0"/>
              <a:t>During SA#87-e SA3 was given the following tasks following the discussion on the </a:t>
            </a:r>
            <a:r>
              <a:rPr lang="en-US" altLang="sv-SE" sz="1400" dirty="0"/>
              <a:t>LS from GSMA (SP-200021)</a:t>
            </a:r>
          </a:p>
          <a:p>
            <a:pPr lvl="2"/>
            <a:r>
              <a:rPr lang="en-US" altLang="sv-SE" sz="1400" i="1" dirty="0"/>
              <a:t>SA tasks SA3 to determine how to mitigate identified security problems associated with user plane integrity from Release 16 onwards for UEs supporting Standalone NR connected to 5GC, including the proposal to mandate the support of full rate user plane integrity protection for those UEs, and report their progress at the next plenary.</a:t>
            </a:r>
          </a:p>
          <a:p>
            <a:pPr lvl="2"/>
            <a:r>
              <a:rPr lang="en-US" altLang="sv-SE" sz="1400" i="1" dirty="0"/>
              <a:t>SA3 should make necessary arrangements including coordination with other groups to complete the work in R16.</a:t>
            </a:r>
          </a:p>
          <a:p>
            <a:pPr lvl="1"/>
            <a:endParaRPr lang="sv-SE" altLang="sv-SE" sz="1800" dirty="0"/>
          </a:p>
        </p:txBody>
      </p:sp>
      <p:sp>
        <p:nvSpPr>
          <p:cNvPr id="36868" name="Content Placeholder 4">
            <a:extLst>
              <a:ext uri="{FF2B5EF4-FFF2-40B4-BE49-F238E27FC236}">
                <a16:creationId xmlns:a16="http://schemas.microsoft.com/office/drawing/2014/main" id="{776B8B07-D91F-4A14-9906-A95509476727}"/>
              </a:ext>
            </a:extLst>
          </p:cNvPr>
          <p:cNvSpPr>
            <a:spLocks noGrp="1"/>
          </p:cNvSpPr>
          <p:nvPr>
            <p:ph idx="10"/>
          </p:nvPr>
        </p:nvSpPr>
        <p:spPr>
          <a:xfrm>
            <a:off x="6272213" y="1825625"/>
            <a:ext cx="5081587" cy="4351338"/>
          </a:xfrm>
        </p:spPr>
        <p:txBody>
          <a:bodyPr/>
          <a:lstStyle/>
          <a:p>
            <a:r>
              <a:rPr lang="sv-SE" altLang="sv-SE" sz="2000" dirty="0"/>
              <a:t>Outcome: </a:t>
            </a:r>
          </a:p>
          <a:p>
            <a:pPr lvl="1"/>
            <a:r>
              <a:rPr lang="sv-SE" altLang="sv-SE" sz="1800" dirty="0"/>
              <a:t>No agreement on mandating </a:t>
            </a:r>
            <a:r>
              <a:rPr lang="en-US" altLang="sv-SE" sz="1800" dirty="0"/>
              <a:t>the support of full rate user plane integrity protection</a:t>
            </a:r>
          </a:p>
          <a:p>
            <a:pPr lvl="1"/>
            <a:r>
              <a:rPr lang="en-US" altLang="sv-SE" sz="1800" dirty="0"/>
              <a:t>Agreement on new mechanisms for DNS and ICMP to mitigate identified attacks </a:t>
            </a:r>
            <a:r>
              <a:rPr kumimoji="1" lang="sv-SE" altLang="ja-JP" sz="1800" dirty="0"/>
              <a:t>in SP-200367</a:t>
            </a:r>
            <a:endParaRPr lang="sv-SE" altLang="sv-SE" sz="1800" dirty="0"/>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a:extLst>
              <a:ext uri="{FF2B5EF4-FFF2-40B4-BE49-F238E27FC236}">
                <a16:creationId xmlns:a16="http://schemas.microsoft.com/office/drawing/2014/main" id="{EC7272D3-6354-4EE3-8C01-74C97DCE29ED}"/>
              </a:ext>
            </a:extLst>
          </p:cNvPr>
          <p:cNvSpPr>
            <a:spLocks noGrp="1"/>
          </p:cNvSpPr>
          <p:nvPr>
            <p:ph type="title"/>
          </p:nvPr>
        </p:nvSpPr>
        <p:spPr/>
        <p:txBody>
          <a:bodyPr/>
          <a:lstStyle/>
          <a:p>
            <a:r>
              <a:rPr lang="en-US" altLang="ja-JP" sz="4000" dirty="0"/>
              <a:t>User Plane Integrity Protection (2/2)</a:t>
            </a:r>
            <a:endParaRPr lang="sv-SE" altLang="sv-SE" sz="4000" dirty="0"/>
          </a:p>
        </p:txBody>
      </p:sp>
      <p:sp>
        <p:nvSpPr>
          <p:cNvPr id="36867" name="Content Placeholder 3">
            <a:extLst>
              <a:ext uri="{FF2B5EF4-FFF2-40B4-BE49-F238E27FC236}">
                <a16:creationId xmlns:a16="http://schemas.microsoft.com/office/drawing/2014/main" id="{4CE39F7E-9B3C-4FAD-9903-DDDF3628753E}"/>
              </a:ext>
            </a:extLst>
          </p:cNvPr>
          <p:cNvSpPr>
            <a:spLocks noGrp="1"/>
          </p:cNvSpPr>
          <p:nvPr>
            <p:ph idx="1"/>
          </p:nvPr>
        </p:nvSpPr>
        <p:spPr>
          <a:xfrm>
            <a:off x="838200" y="1825625"/>
            <a:ext cx="5081588" cy="4351338"/>
          </a:xfrm>
        </p:spPr>
        <p:txBody>
          <a:bodyPr/>
          <a:lstStyle/>
          <a:p>
            <a:r>
              <a:rPr lang="sv-SE" altLang="sv-SE" sz="1800" dirty="0"/>
              <a:t>SI code: </a:t>
            </a:r>
          </a:p>
          <a:p>
            <a:pPr lvl="1"/>
            <a:r>
              <a:rPr lang="sv-SE" altLang="sv-SE" sz="1600" dirty="0"/>
              <a:t>FS_UP_IP_Sec</a:t>
            </a:r>
          </a:p>
          <a:p>
            <a:r>
              <a:rPr lang="sv-SE" altLang="sv-SE" sz="1800" dirty="0"/>
              <a:t>Completion rate: </a:t>
            </a:r>
          </a:p>
          <a:p>
            <a:pPr lvl="1"/>
            <a:r>
              <a:rPr lang="sv-SE" altLang="sv-SE" sz="1600" dirty="0"/>
              <a:t>65% </a:t>
            </a:r>
            <a:r>
              <a:rPr lang="en-US" altLang="ja-JP" sz="1600" dirty="0">
                <a:sym typeface="Wingdings" panose="05000000000000000000" pitchFamily="2" charset="2"/>
              </a:rPr>
              <a:t> 75%</a:t>
            </a:r>
          </a:p>
          <a:p>
            <a:r>
              <a:rPr lang="en-US" altLang="ja-JP" sz="1800" dirty="0">
                <a:sym typeface="Wingdings" panose="05000000000000000000" pitchFamily="2" charset="2"/>
              </a:rPr>
              <a:t>Target: </a:t>
            </a:r>
          </a:p>
          <a:p>
            <a:pPr lvl="1"/>
            <a:r>
              <a:rPr lang="en-US" altLang="ja-JP" sz="1600" dirty="0">
                <a:sym typeface="Wingdings" panose="05000000000000000000" pitchFamily="2" charset="2"/>
              </a:rPr>
              <a:t>Mar 20  Dec 20</a:t>
            </a:r>
          </a:p>
          <a:p>
            <a:r>
              <a:rPr lang="en-US" altLang="sv-SE" sz="1800" dirty="0">
                <a:ea typeface="MS PGothic" panose="020B0600070205080204" pitchFamily="34" charset="-128"/>
                <a:sym typeface="Wingdings" panose="05000000000000000000" pitchFamily="2" charset="2"/>
              </a:rPr>
              <a:t>Documents:</a:t>
            </a:r>
          </a:p>
          <a:p>
            <a:pPr lvl="1"/>
            <a:r>
              <a:rPr kumimoji="1" lang="en-US" altLang="ja-JP" sz="1600" dirty="0"/>
              <a:t>TR 33.853 </a:t>
            </a:r>
            <a:r>
              <a:rPr lang="en-US" altLang="ja-JP" sz="1600" dirty="0"/>
              <a:t>Technical report on key issues and potential solutions for Integrity protection of the User Plane</a:t>
            </a:r>
            <a:r>
              <a:rPr lang="en-GB" altLang="ja-JP" sz="1600" dirty="0"/>
              <a:t> </a:t>
            </a:r>
            <a:r>
              <a:rPr lang="en-US" altLang="sv-SE" sz="1600" dirty="0">
                <a:ea typeface="MS PGothic" panose="020B0600070205080204" pitchFamily="34" charset="-128"/>
                <a:sym typeface="Wingdings" panose="05000000000000000000" pitchFamily="2" charset="2"/>
              </a:rPr>
              <a:t> for information in SP-200377</a:t>
            </a:r>
            <a:endParaRPr lang="sv-SE" altLang="sv-SE" sz="1600" dirty="0"/>
          </a:p>
          <a:p>
            <a:r>
              <a:rPr lang="en-US" altLang="sv-SE" sz="1800" dirty="0"/>
              <a:t>TR 33.853:</a:t>
            </a:r>
          </a:p>
          <a:p>
            <a:pPr lvl="1"/>
            <a:r>
              <a:rPr lang="en-US" altLang="sv-SE" sz="1600" dirty="0"/>
              <a:t>6 </a:t>
            </a:r>
            <a:r>
              <a:rPr lang="en-US" altLang="ja-JP" sz="1600" dirty="0">
                <a:sym typeface="Wingdings" panose="05000000000000000000" pitchFamily="2" charset="2"/>
              </a:rPr>
              <a:t></a:t>
            </a:r>
            <a:r>
              <a:rPr lang="en-US" altLang="sv-SE" sz="1600" dirty="0"/>
              <a:t> 7 Key issues</a:t>
            </a:r>
          </a:p>
          <a:p>
            <a:pPr lvl="1"/>
            <a:r>
              <a:rPr lang="en-US" altLang="sv-SE" sz="1600" dirty="0"/>
              <a:t>10 </a:t>
            </a:r>
            <a:r>
              <a:rPr lang="en-US" altLang="ja-JP" sz="1600" dirty="0">
                <a:sym typeface="Wingdings" panose="05000000000000000000" pitchFamily="2" charset="2"/>
              </a:rPr>
              <a:t></a:t>
            </a:r>
            <a:r>
              <a:rPr lang="en-US" altLang="sv-SE" sz="1600" dirty="0"/>
              <a:t> 13 Solutions</a:t>
            </a:r>
          </a:p>
          <a:p>
            <a:pPr lvl="1"/>
            <a:r>
              <a:rPr lang="en-US" altLang="sv-SE" sz="1600" dirty="0"/>
              <a:t>1 Conclusions</a:t>
            </a:r>
            <a:endParaRPr lang="sv-SE" altLang="sv-SE" sz="1600" dirty="0"/>
          </a:p>
        </p:txBody>
      </p:sp>
      <p:sp>
        <p:nvSpPr>
          <p:cNvPr id="36868" name="Content Placeholder 4">
            <a:extLst>
              <a:ext uri="{FF2B5EF4-FFF2-40B4-BE49-F238E27FC236}">
                <a16:creationId xmlns:a16="http://schemas.microsoft.com/office/drawing/2014/main" id="{776B8B07-D91F-4A14-9906-A95509476727}"/>
              </a:ext>
            </a:extLst>
          </p:cNvPr>
          <p:cNvSpPr>
            <a:spLocks noGrp="1"/>
          </p:cNvSpPr>
          <p:nvPr>
            <p:ph idx="10"/>
          </p:nvPr>
        </p:nvSpPr>
        <p:spPr>
          <a:xfrm>
            <a:off x="6272213" y="1825625"/>
            <a:ext cx="5081587" cy="4351338"/>
          </a:xfrm>
        </p:spPr>
        <p:txBody>
          <a:bodyPr/>
          <a:lstStyle/>
          <a:p>
            <a:r>
              <a:rPr lang="sv-SE" altLang="sv-SE" sz="1800" dirty="0"/>
              <a:t>WI code: </a:t>
            </a:r>
          </a:p>
          <a:p>
            <a:pPr lvl="1"/>
            <a:r>
              <a:rPr lang="sv-SE" altLang="sv-SE" sz="1600" dirty="0"/>
              <a:t>UPIP_Sec</a:t>
            </a:r>
          </a:p>
          <a:p>
            <a:r>
              <a:rPr lang="sv-SE" altLang="sv-SE" sz="1800" dirty="0"/>
              <a:t>Completion rate: </a:t>
            </a:r>
          </a:p>
          <a:p>
            <a:pPr lvl="1"/>
            <a:r>
              <a:rPr lang="en-US" altLang="ja-JP" sz="1600" dirty="0">
                <a:sym typeface="Wingdings" panose="05000000000000000000" pitchFamily="2" charset="2"/>
              </a:rPr>
              <a:t>100%</a:t>
            </a:r>
          </a:p>
          <a:p>
            <a:r>
              <a:rPr lang="en-US" altLang="ja-JP" sz="1800" dirty="0">
                <a:sym typeface="Wingdings" panose="05000000000000000000" pitchFamily="2" charset="2"/>
              </a:rPr>
              <a:t>Target: </a:t>
            </a:r>
          </a:p>
          <a:p>
            <a:pPr lvl="1"/>
            <a:r>
              <a:rPr lang="en-US" altLang="ja-JP" sz="1600" dirty="0">
                <a:sym typeface="Wingdings" panose="05000000000000000000" pitchFamily="2" charset="2"/>
              </a:rPr>
              <a:t>Jun 20</a:t>
            </a:r>
          </a:p>
          <a:p>
            <a:r>
              <a:rPr lang="en-US" altLang="sv-SE" sz="1800" dirty="0">
                <a:ea typeface="MS PGothic" panose="020B0600070205080204" pitchFamily="34" charset="-128"/>
                <a:sym typeface="Wingdings" panose="05000000000000000000" pitchFamily="2" charset="2"/>
              </a:rPr>
              <a:t>Documents:</a:t>
            </a:r>
          </a:p>
          <a:p>
            <a:pPr lvl="1"/>
            <a:r>
              <a:rPr kumimoji="1" lang="en-US" altLang="ja-JP" sz="1600" dirty="0"/>
              <a:t>New WID on User Plane Integrity Protection in SP-200354</a:t>
            </a:r>
          </a:p>
          <a:p>
            <a:pPr lvl="1"/>
            <a:r>
              <a:rPr kumimoji="1" lang="sv-SE" altLang="ja-JP" sz="1600" dirty="0"/>
              <a:t>Rel-16 CRs to TS 33.501 and TS 33.401 in SP-200367</a:t>
            </a:r>
            <a:endParaRPr lang="sv-SE" altLang="sv-SE" dirty="0"/>
          </a:p>
        </p:txBody>
      </p:sp>
    </p:spTree>
    <p:extLst>
      <p:ext uri="{BB962C8B-B14F-4D97-AF65-F5344CB8AC3E}">
        <p14:creationId xmlns:p14="http://schemas.microsoft.com/office/powerpoint/2010/main" val="2312793884"/>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799ADD9-4BB8-4842-BF80-14D8C0B2B1AF}"/>
              </a:ext>
            </a:extLst>
          </p:cNvPr>
          <p:cNvSpPr>
            <a:spLocks noGrp="1"/>
          </p:cNvSpPr>
          <p:nvPr>
            <p:ph type="title"/>
          </p:nvPr>
        </p:nvSpPr>
        <p:spPr/>
        <p:txBody>
          <a:bodyPr/>
          <a:lstStyle/>
          <a:p>
            <a:r>
              <a:rPr lang="sv-SE" altLang="sv-SE" dirty="0"/>
              <a:t>Other CRs for approval</a:t>
            </a:r>
          </a:p>
        </p:txBody>
      </p:sp>
      <p:sp>
        <p:nvSpPr>
          <p:cNvPr id="24579" name="Content Placeholder 2">
            <a:extLst>
              <a:ext uri="{FF2B5EF4-FFF2-40B4-BE49-F238E27FC236}">
                <a16:creationId xmlns:a16="http://schemas.microsoft.com/office/drawing/2014/main" id="{B2600771-65E4-4D4A-BC2E-1E6B6E8FDAAD}"/>
              </a:ext>
            </a:extLst>
          </p:cNvPr>
          <p:cNvSpPr>
            <a:spLocks noGrp="1"/>
          </p:cNvSpPr>
          <p:nvPr>
            <p:ph idx="1"/>
          </p:nvPr>
        </p:nvSpPr>
        <p:spPr/>
        <p:txBody>
          <a:bodyPr/>
          <a:lstStyle/>
          <a:p>
            <a:r>
              <a:rPr lang="sv-SE" altLang="sv-SE" sz="1800" dirty="0"/>
              <a:t>Security Assurance Specificationsfor 5G (SCAS_5G)</a:t>
            </a:r>
          </a:p>
          <a:p>
            <a:pPr lvl="1"/>
            <a:r>
              <a:rPr lang="sv-SE" altLang="sv-SE" sz="1600" dirty="0"/>
              <a:t>Rel-16 CRs for approval in SP-200358</a:t>
            </a:r>
          </a:p>
          <a:p>
            <a:pPr lvl="2"/>
            <a:r>
              <a:rPr lang="sv-SE" altLang="sv-SE" sz="1200" dirty="0"/>
              <a:t>Corrections and clarifications, example related to the authentication failure handling</a:t>
            </a:r>
          </a:p>
          <a:p>
            <a:r>
              <a:rPr lang="en-US" sz="1800" dirty="0"/>
              <a:t>Security Assurance Specification for eNB network product class (</a:t>
            </a:r>
            <a:r>
              <a:rPr lang="en-US" sz="1800" dirty="0" err="1"/>
              <a:t>SCAS_eNB</a:t>
            </a:r>
            <a:r>
              <a:rPr lang="en-US" sz="1800" dirty="0"/>
              <a:t>)</a:t>
            </a:r>
          </a:p>
          <a:p>
            <a:pPr lvl="1"/>
            <a:r>
              <a:rPr lang="en-US" sz="1600" dirty="0"/>
              <a:t>Rel-15 CRs for approval in SP-200375</a:t>
            </a:r>
          </a:p>
          <a:p>
            <a:r>
              <a:rPr lang="en-US" sz="1800" dirty="0"/>
              <a:t>Security aspects of </a:t>
            </a:r>
            <a:r>
              <a:rPr lang="en-US" sz="1800" dirty="0" err="1"/>
              <a:t>eCAPIF</a:t>
            </a:r>
            <a:r>
              <a:rPr lang="en-US" sz="1800" dirty="0"/>
              <a:t> (</a:t>
            </a:r>
            <a:r>
              <a:rPr lang="en-US" sz="1800" dirty="0" err="1"/>
              <a:t>eCAPIF</a:t>
            </a:r>
            <a:r>
              <a:rPr lang="en-US" sz="1800" dirty="0"/>
              <a:t>)</a:t>
            </a:r>
          </a:p>
          <a:p>
            <a:pPr lvl="1"/>
            <a:r>
              <a:rPr lang="en-US" sz="1600" dirty="0"/>
              <a:t>Rel-16 CR to TS 33.122</a:t>
            </a:r>
          </a:p>
          <a:p>
            <a:pPr lvl="2"/>
            <a:r>
              <a:rPr lang="en-US" sz="1200" dirty="0"/>
              <a:t>TLS profile reference clarification</a:t>
            </a:r>
          </a:p>
          <a:p>
            <a:r>
              <a:rPr lang="sv-SE" altLang="sv-SE" sz="1800" dirty="0"/>
              <a:t>MC Security Enhancements (MCSec)</a:t>
            </a:r>
          </a:p>
          <a:p>
            <a:pPr lvl="1"/>
            <a:r>
              <a:rPr lang="sv-SE" altLang="sv-SE" sz="1600" dirty="0"/>
              <a:t>Rel-15 CRs to TS 33.180 in SP-200361</a:t>
            </a:r>
          </a:p>
          <a:p>
            <a:r>
              <a:rPr lang="sv-SE" altLang="sv-SE" sz="1800" dirty="0"/>
              <a:t>Security of MCPTT (MCPTT)</a:t>
            </a:r>
          </a:p>
          <a:p>
            <a:pPr lvl="1"/>
            <a:r>
              <a:rPr lang="sv-SE" altLang="sv-SE" sz="1600" dirty="0"/>
              <a:t>Rel-13 CRs to TS 33.179 in SP-200360</a:t>
            </a:r>
            <a:endParaRPr lang="en-US" sz="2000" dirty="0"/>
          </a:p>
        </p:txBody>
      </p:sp>
      <p:sp>
        <p:nvSpPr>
          <p:cNvPr id="2" name="Content Placeholder 1">
            <a:extLst>
              <a:ext uri="{FF2B5EF4-FFF2-40B4-BE49-F238E27FC236}">
                <a16:creationId xmlns:a16="http://schemas.microsoft.com/office/drawing/2014/main" id="{61C96FBB-21F8-46A5-B38C-1646F6F85DF8}"/>
              </a:ext>
            </a:extLst>
          </p:cNvPr>
          <p:cNvSpPr>
            <a:spLocks noGrp="1"/>
          </p:cNvSpPr>
          <p:nvPr>
            <p:ph idx="10"/>
          </p:nvPr>
        </p:nvSpPr>
        <p:spPr/>
        <p:txBody>
          <a:bodyPr/>
          <a:lstStyle/>
          <a:p>
            <a:r>
              <a:rPr lang="sv-SE" altLang="sv-SE" sz="1800" dirty="0"/>
              <a:t>Rel-16 maintenance (TEI16)</a:t>
            </a:r>
          </a:p>
          <a:p>
            <a:pPr lvl="1"/>
            <a:r>
              <a:rPr lang="sv-SE" sz="1600" dirty="0"/>
              <a:t>Rel-16 CRs to TS 33.501 in SP-200356</a:t>
            </a:r>
          </a:p>
          <a:p>
            <a:pPr lvl="2"/>
            <a:r>
              <a:rPr lang="sv-SE" sz="1200" dirty="0"/>
              <a:t>Test data, clarifications and editorial corrections</a:t>
            </a:r>
          </a:p>
          <a:p>
            <a:r>
              <a:rPr lang="en-US" sz="1800" dirty="0"/>
              <a:t>GPP profiles for cryptographic algorithms and security protocols (CryptPr)</a:t>
            </a:r>
          </a:p>
          <a:p>
            <a:pPr lvl="1"/>
            <a:r>
              <a:rPr lang="en-US" sz="1600" dirty="0"/>
              <a:t>Rel-16 CRs to TS 33.110 and 33.210 in SP-200363</a:t>
            </a:r>
          </a:p>
          <a:p>
            <a:r>
              <a:rPr lang="en-US" sz="2000" dirty="0"/>
              <a:t>User Plane Gateway Function for Inter-PLMN Security (UPGF)</a:t>
            </a:r>
          </a:p>
          <a:p>
            <a:pPr lvl="1"/>
            <a:r>
              <a:rPr lang="en-US" sz="1600" dirty="0"/>
              <a:t>Rel-16 CR to TS 33.501 in SP-200371</a:t>
            </a:r>
          </a:p>
          <a:p>
            <a:r>
              <a:rPr lang="en-US" sz="2000" dirty="0"/>
              <a:t>Study on Security for 5GS Enhanced support of Vertical and LAN Services</a:t>
            </a:r>
          </a:p>
          <a:p>
            <a:pPr lvl="1"/>
            <a:r>
              <a:rPr lang="en-US" sz="1600" dirty="0"/>
              <a:t>Rel-16 CRs to TR 33.819 for approval in SP-200374</a:t>
            </a:r>
          </a:p>
          <a:p>
            <a:endParaRPr lang="sv-SE" sz="2000" dirty="0"/>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CFAD3-8C25-4CF6-861A-2DF4558EBBF3}"/>
              </a:ext>
            </a:extLst>
          </p:cNvPr>
          <p:cNvSpPr>
            <a:spLocks noGrp="1"/>
          </p:cNvSpPr>
          <p:nvPr>
            <p:ph type="title"/>
          </p:nvPr>
        </p:nvSpPr>
        <p:spPr/>
        <p:txBody>
          <a:bodyPr/>
          <a:lstStyle/>
          <a:p>
            <a:r>
              <a:rPr lang="en-US" dirty="0"/>
              <a:t>Rel-17 Integration of GBA into 5GC</a:t>
            </a:r>
            <a:br>
              <a:rPr lang="en-US" dirty="0"/>
            </a:br>
            <a:r>
              <a:rPr lang="en-US" sz="3200" dirty="0"/>
              <a:t>(GBA_5G)</a:t>
            </a:r>
            <a:endParaRPr lang="en-US" dirty="0"/>
          </a:p>
        </p:txBody>
      </p:sp>
      <p:sp>
        <p:nvSpPr>
          <p:cNvPr id="3" name="Content Placeholder 2">
            <a:extLst>
              <a:ext uri="{FF2B5EF4-FFF2-40B4-BE49-F238E27FC236}">
                <a16:creationId xmlns:a16="http://schemas.microsoft.com/office/drawing/2014/main" id="{E90F4142-79F9-4BFD-9624-5900A61F6499}"/>
              </a:ext>
            </a:extLst>
          </p:cNvPr>
          <p:cNvSpPr>
            <a:spLocks noGrp="1"/>
          </p:cNvSpPr>
          <p:nvPr>
            <p:ph idx="1"/>
          </p:nvPr>
        </p:nvSpPr>
        <p:spPr/>
        <p:txBody>
          <a:bodyPr/>
          <a:lstStyle/>
          <a:p>
            <a:r>
              <a:rPr lang="sv-SE" altLang="sv-SE" dirty="0"/>
              <a:t>Completion rate: </a:t>
            </a:r>
          </a:p>
          <a:p>
            <a:pPr lvl="1"/>
            <a:r>
              <a:rPr lang="sv-SE" altLang="sv-SE" dirty="0"/>
              <a:t>0% </a:t>
            </a:r>
            <a:r>
              <a:rPr lang="en-US" altLang="ja-JP" dirty="0">
                <a:sym typeface="Wingdings" panose="05000000000000000000" pitchFamily="2" charset="2"/>
              </a:rPr>
              <a:t> 5%</a:t>
            </a:r>
            <a:endParaRPr lang="sv-SE" altLang="sv-SE" dirty="0"/>
          </a:p>
          <a:p>
            <a:pPr lvl="1"/>
            <a:endParaRPr lang="sv-SE" altLang="sv-SE" dirty="0"/>
          </a:p>
          <a:p>
            <a:r>
              <a:rPr lang="en-US" altLang="ja-JP" dirty="0">
                <a:sym typeface="Wingdings" panose="05000000000000000000" pitchFamily="2" charset="2"/>
              </a:rPr>
              <a:t>Target: </a:t>
            </a:r>
          </a:p>
          <a:p>
            <a:pPr lvl="1"/>
            <a:r>
              <a:rPr lang="en-US" altLang="ja-JP" dirty="0">
                <a:sym typeface="Wingdings" panose="05000000000000000000" pitchFamily="2" charset="2"/>
              </a:rPr>
              <a:t>Sep 20</a:t>
            </a:r>
          </a:p>
          <a:p>
            <a:pPr lvl="1"/>
            <a:endParaRPr lang="en-US" altLang="ja-JP" dirty="0">
              <a:sym typeface="Wingdings" panose="05000000000000000000" pitchFamily="2" charset="2"/>
            </a:endParaRPr>
          </a:p>
          <a:p>
            <a:r>
              <a:rPr lang="en-US" altLang="sv-SE" dirty="0">
                <a:ea typeface="MS PGothic" panose="020B0600070205080204" pitchFamily="34" charset="-128"/>
                <a:sym typeface="Wingdings" panose="05000000000000000000" pitchFamily="2" charset="2"/>
              </a:rPr>
              <a:t>Documents:</a:t>
            </a:r>
          </a:p>
          <a:p>
            <a:pPr lvl="1"/>
            <a:r>
              <a:rPr lang="sv-SE" altLang="sv-SE" dirty="0"/>
              <a:t>Progress recorded in draft CRs to TS 33.223 and TS 33.220</a:t>
            </a:r>
          </a:p>
        </p:txBody>
      </p:sp>
    </p:spTree>
    <p:extLst>
      <p:ext uri="{BB962C8B-B14F-4D97-AF65-F5344CB8AC3E}">
        <p14:creationId xmlns:p14="http://schemas.microsoft.com/office/powerpoint/2010/main" val="2377337130"/>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B62D81-BE32-47DA-9A78-0B036E519303}"/>
              </a:ext>
            </a:extLst>
          </p:cNvPr>
          <p:cNvSpPr>
            <a:spLocks noGrp="1"/>
          </p:cNvSpPr>
          <p:nvPr>
            <p:ph type="title"/>
          </p:nvPr>
        </p:nvSpPr>
        <p:spPr>
          <a:xfrm>
            <a:off x="838200" y="295759"/>
            <a:ext cx="10515600" cy="1325563"/>
          </a:xfrm>
        </p:spPr>
        <p:txBody>
          <a:bodyPr/>
          <a:lstStyle/>
          <a:p>
            <a:r>
              <a:rPr lang="en-US" dirty="0"/>
              <a:t>Rel-17 Security Assurance Specification </a:t>
            </a:r>
            <a:br>
              <a:rPr lang="en-US" dirty="0"/>
            </a:br>
            <a:r>
              <a:rPr lang="en-US" dirty="0"/>
              <a:t>for IMS </a:t>
            </a:r>
            <a:r>
              <a:rPr lang="en-US" sz="3200" dirty="0"/>
              <a:t>(SCAS_IMS)</a:t>
            </a:r>
            <a:endParaRPr lang="en-US" dirty="0"/>
          </a:p>
        </p:txBody>
      </p:sp>
      <p:sp>
        <p:nvSpPr>
          <p:cNvPr id="6" name="Content Placeholder 5">
            <a:extLst>
              <a:ext uri="{FF2B5EF4-FFF2-40B4-BE49-F238E27FC236}">
                <a16:creationId xmlns:a16="http://schemas.microsoft.com/office/drawing/2014/main" id="{71A4986A-14B1-4CA1-9FDD-EC51FD61CA97}"/>
              </a:ext>
            </a:extLst>
          </p:cNvPr>
          <p:cNvSpPr>
            <a:spLocks noGrp="1"/>
          </p:cNvSpPr>
          <p:nvPr>
            <p:ph idx="1"/>
          </p:nvPr>
        </p:nvSpPr>
        <p:spPr/>
        <p:txBody>
          <a:bodyPr/>
          <a:lstStyle/>
          <a:p>
            <a:r>
              <a:rPr lang="sv-SE" altLang="sv-SE" dirty="0"/>
              <a:t>Completion rate: </a:t>
            </a:r>
          </a:p>
          <a:p>
            <a:pPr lvl="1"/>
            <a:r>
              <a:rPr lang="sv-SE" altLang="sv-SE" dirty="0"/>
              <a:t>0% </a:t>
            </a:r>
            <a:r>
              <a:rPr lang="en-US" altLang="ja-JP" dirty="0">
                <a:sym typeface="Wingdings" panose="05000000000000000000" pitchFamily="2" charset="2"/>
              </a:rPr>
              <a:t> 15%</a:t>
            </a:r>
            <a:endParaRPr lang="sv-SE" altLang="sv-SE" dirty="0"/>
          </a:p>
          <a:p>
            <a:pPr lvl="1"/>
            <a:endParaRPr lang="sv-SE" altLang="sv-SE" dirty="0"/>
          </a:p>
          <a:p>
            <a:r>
              <a:rPr lang="en-US" altLang="ja-JP" dirty="0">
                <a:sym typeface="Wingdings" panose="05000000000000000000" pitchFamily="2" charset="2"/>
              </a:rPr>
              <a:t>Target: </a:t>
            </a:r>
          </a:p>
          <a:p>
            <a:pPr lvl="1"/>
            <a:r>
              <a:rPr lang="en-US" altLang="ja-JP" dirty="0">
                <a:sym typeface="Wingdings" panose="05000000000000000000" pitchFamily="2" charset="2"/>
              </a:rPr>
              <a:t>Dec 20</a:t>
            </a:r>
          </a:p>
          <a:p>
            <a:pPr lvl="1"/>
            <a:endParaRPr lang="en-US" altLang="ja-JP" dirty="0">
              <a:sym typeface="Wingdings" panose="05000000000000000000" pitchFamily="2" charset="2"/>
            </a:endParaRPr>
          </a:p>
          <a:p>
            <a:r>
              <a:rPr lang="en-US" altLang="sv-SE" dirty="0">
                <a:ea typeface="MS PGothic" panose="020B0600070205080204" pitchFamily="34" charset="-128"/>
                <a:sym typeface="Wingdings" panose="05000000000000000000" pitchFamily="2" charset="2"/>
              </a:rPr>
              <a:t>Documents:</a:t>
            </a:r>
          </a:p>
          <a:p>
            <a:pPr lvl="1"/>
            <a:r>
              <a:rPr lang="sv-SE" altLang="sv-SE" dirty="0"/>
              <a:t>Draft TS 33.226 </a:t>
            </a:r>
            <a:r>
              <a:rPr lang="en-US" altLang="sv-SE" dirty="0"/>
              <a:t>Security assurance for IP Multimedia Subsystem (IMS)</a:t>
            </a:r>
            <a:endParaRPr lang="sv-SE" altLang="sv-SE" dirty="0"/>
          </a:p>
          <a:p>
            <a:endParaRPr lang="en-US" dirty="0"/>
          </a:p>
        </p:txBody>
      </p:sp>
    </p:spTree>
    <p:extLst>
      <p:ext uri="{BB962C8B-B14F-4D97-AF65-F5344CB8AC3E}">
        <p14:creationId xmlns:p14="http://schemas.microsoft.com/office/powerpoint/2010/main" val="2431871778"/>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B62D81-BE32-47DA-9A78-0B036E519303}"/>
              </a:ext>
            </a:extLst>
          </p:cNvPr>
          <p:cNvSpPr>
            <a:spLocks noGrp="1"/>
          </p:cNvSpPr>
          <p:nvPr>
            <p:ph type="title"/>
          </p:nvPr>
        </p:nvSpPr>
        <p:spPr>
          <a:xfrm>
            <a:off x="838200" y="295759"/>
            <a:ext cx="10515600" cy="1325563"/>
          </a:xfrm>
        </p:spPr>
        <p:txBody>
          <a:bodyPr/>
          <a:lstStyle/>
          <a:p>
            <a:r>
              <a:rPr lang="en-US" dirty="0"/>
              <a:t>Rel-17 Security Assurance Specification Enhancements for 5G </a:t>
            </a:r>
            <a:r>
              <a:rPr lang="en-US" sz="3200" dirty="0"/>
              <a:t>(eSCAS_5G)</a:t>
            </a:r>
            <a:endParaRPr lang="en-US" dirty="0"/>
          </a:p>
        </p:txBody>
      </p:sp>
      <p:sp>
        <p:nvSpPr>
          <p:cNvPr id="6" name="Content Placeholder 5">
            <a:extLst>
              <a:ext uri="{FF2B5EF4-FFF2-40B4-BE49-F238E27FC236}">
                <a16:creationId xmlns:a16="http://schemas.microsoft.com/office/drawing/2014/main" id="{71A4986A-14B1-4CA1-9FDD-EC51FD61CA97}"/>
              </a:ext>
            </a:extLst>
          </p:cNvPr>
          <p:cNvSpPr>
            <a:spLocks noGrp="1"/>
          </p:cNvSpPr>
          <p:nvPr>
            <p:ph idx="1"/>
          </p:nvPr>
        </p:nvSpPr>
        <p:spPr/>
        <p:txBody>
          <a:bodyPr/>
          <a:lstStyle/>
          <a:p>
            <a:r>
              <a:rPr lang="sv-SE" altLang="sv-SE" dirty="0"/>
              <a:t>Completion rate: </a:t>
            </a:r>
          </a:p>
          <a:p>
            <a:pPr lvl="1"/>
            <a:r>
              <a:rPr lang="sv-SE" altLang="sv-SE" dirty="0"/>
              <a:t>0% </a:t>
            </a:r>
            <a:r>
              <a:rPr lang="en-US" altLang="ja-JP" dirty="0">
                <a:sym typeface="Wingdings" panose="05000000000000000000" pitchFamily="2" charset="2"/>
              </a:rPr>
              <a:t> 5%</a:t>
            </a:r>
            <a:endParaRPr lang="sv-SE" altLang="sv-SE" dirty="0"/>
          </a:p>
          <a:p>
            <a:pPr lvl="1"/>
            <a:endParaRPr lang="sv-SE" altLang="sv-SE" dirty="0"/>
          </a:p>
          <a:p>
            <a:r>
              <a:rPr lang="en-US" altLang="ja-JP" dirty="0">
                <a:sym typeface="Wingdings" panose="05000000000000000000" pitchFamily="2" charset="2"/>
              </a:rPr>
              <a:t>Target: </a:t>
            </a:r>
          </a:p>
          <a:p>
            <a:pPr lvl="1"/>
            <a:r>
              <a:rPr lang="en-US" altLang="ja-JP" dirty="0">
                <a:sym typeface="Wingdings" panose="05000000000000000000" pitchFamily="2" charset="2"/>
              </a:rPr>
              <a:t>Mar 21</a:t>
            </a:r>
          </a:p>
          <a:p>
            <a:pPr lvl="1"/>
            <a:endParaRPr lang="en-US" altLang="ja-JP" dirty="0">
              <a:sym typeface="Wingdings" panose="05000000000000000000" pitchFamily="2" charset="2"/>
            </a:endParaRPr>
          </a:p>
          <a:p>
            <a:r>
              <a:rPr lang="en-US" altLang="sv-SE" dirty="0">
                <a:ea typeface="MS PGothic" panose="020B0600070205080204" pitchFamily="34" charset="-128"/>
                <a:sym typeface="Wingdings" panose="05000000000000000000" pitchFamily="2" charset="2"/>
              </a:rPr>
              <a:t>Documents:</a:t>
            </a:r>
          </a:p>
          <a:p>
            <a:pPr lvl="1"/>
            <a:r>
              <a:rPr lang="sv-SE" altLang="sv-SE" dirty="0"/>
              <a:t>Progress recorded in a draft CR to TS 33.117</a:t>
            </a:r>
          </a:p>
          <a:p>
            <a:endParaRPr lang="en-US" dirty="0"/>
          </a:p>
        </p:txBody>
      </p:sp>
    </p:spTree>
    <p:extLst>
      <p:ext uri="{BB962C8B-B14F-4D97-AF65-F5344CB8AC3E}">
        <p14:creationId xmlns:p14="http://schemas.microsoft.com/office/powerpoint/2010/main" val="4067984243"/>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B62D81-BE32-47DA-9A78-0B036E519303}"/>
              </a:ext>
            </a:extLst>
          </p:cNvPr>
          <p:cNvSpPr>
            <a:spLocks noGrp="1"/>
          </p:cNvSpPr>
          <p:nvPr>
            <p:ph type="title"/>
          </p:nvPr>
        </p:nvSpPr>
        <p:spPr>
          <a:xfrm>
            <a:off x="838200" y="295759"/>
            <a:ext cx="10515600" cy="1325563"/>
          </a:xfrm>
        </p:spPr>
        <p:txBody>
          <a:bodyPr/>
          <a:lstStyle/>
          <a:p>
            <a:r>
              <a:rPr lang="en-US" dirty="0"/>
              <a:t>Rel-17 Security Assurance Specification </a:t>
            </a:r>
            <a:br>
              <a:rPr lang="en-US" dirty="0"/>
            </a:br>
            <a:r>
              <a:rPr lang="en-US" dirty="0"/>
              <a:t>for N3IWF </a:t>
            </a:r>
            <a:r>
              <a:rPr lang="en-US" sz="3200" dirty="0"/>
              <a:t>(SCAS_5G_N3IWF)</a:t>
            </a:r>
            <a:endParaRPr lang="en-US" dirty="0"/>
          </a:p>
        </p:txBody>
      </p:sp>
      <p:sp>
        <p:nvSpPr>
          <p:cNvPr id="6" name="Content Placeholder 5">
            <a:extLst>
              <a:ext uri="{FF2B5EF4-FFF2-40B4-BE49-F238E27FC236}">
                <a16:creationId xmlns:a16="http://schemas.microsoft.com/office/drawing/2014/main" id="{71A4986A-14B1-4CA1-9FDD-EC51FD61CA97}"/>
              </a:ext>
            </a:extLst>
          </p:cNvPr>
          <p:cNvSpPr>
            <a:spLocks noGrp="1"/>
          </p:cNvSpPr>
          <p:nvPr>
            <p:ph idx="1"/>
          </p:nvPr>
        </p:nvSpPr>
        <p:spPr/>
        <p:txBody>
          <a:bodyPr/>
          <a:lstStyle/>
          <a:p>
            <a:r>
              <a:rPr lang="sv-SE" altLang="sv-SE" dirty="0"/>
              <a:t>Completion rate: </a:t>
            </a:r>
          </a:p>
          <a:p>
            <a:pPr lvl="1"/>
            <a:r>
              <a:rPr lang="sv-SE" altLang="sv-SE" dirty="0"/>
              <a:t>0% </a:t>
            </a:r>
            <a:r>
              <a:rPr lang="en-US" altLang="ja-JP" dirty="0">
                <a:sym typeface="Wingdings" panose="05000000000000000000" pitchFamily="2" charset="2"/>
              </a:rPr>
              <a:t> 10%</a:t>
            </a:r>
            <a:endParaRPr lang="sv-SE" altLang="sv-SE" dirty="0"/>
          </a:p>
          <a:p>
            <a:pPr lvl="1"/>
            <a:endParaRPr lang="sv-SE" altLang="sv-SE" dirty="0"/>
          </a:p>
          <a:p>
            <a:r>
              <a:rPr lang="en-US" altLang="ja-JP" dirty="0">
                <a:sym typeface="Wingdings" panose="05000000000000000000" pitchFamily="2" charset="2"/>
              </a:rPr>
              <a:t>Target: </a:t>
            </a:r>
          </a:p>
          <a:p>
            <a:pPr lvl="1"/>
            <a:r>
              <a:rPr lang="en-US" altLang="ja-JP" dirty="0">
                <a:sym typeface="Wingdings" panose="05000000000000000000" pitchFamily="2" charset="2"/>
              </a:rPr>
              <a:t>Mar 21</a:t>
            </a:r>
          </a:p>
          <a:p>
            <a:pPr lvl="1"/>
            <a:endParaRPr lang="en-US" altLang="ja-JP" dirty="0">
              <a:sym typeface="Wingdings" panose="05000000000000000000" pitchFamily="2" charset="2"/>
            </a:endParaRPr>
          </a:p>
          <a:p>
            <a:r>
              <a:rPr lang="en-US" altLang="sv-SE" dirty="0">
                <a:ea typeface="MS PGothic" panose="020B0600070205080204" pitchFamily="34" charset="-128"/>
                <a:sym typeface="Wingdings" panose="05000000000000000000" pitchFamily="2" charset="2"/>
              </a:rPr>
              <a:t>Documents:</a:t>
            </a:r>
          </a:p>
          <a:p>
            <a:pPr lvl="1"/>
            <a:r>
              <a:rPr lang="sv-SE" altLang="sv-SE" dirty="0"/>
              <a:t>Draft TS 33.520 </a:t>
            </a:r>
            <a:r>
              <a:rPr lang="en-US" altLang="sv-SE" dirty="0"/>
              <a:t>Security Assurance Specification for Non-3GPP InterWorking Function (N3IWF)</a:t>
            </a:r>
            <a:endParaRPr lang="sv-SE" altLang="sv-SE" dirty="0"/>
          </a:p>
          <a:p>
            <a:endParaRPr lang="en-US" dirty="0"/>
          </a:p>
        </p:txBody>
      </p:sp>
    </p:spTree>
    <p:extLst>
      <p:ext uri="{BB962C8B-B14F-4D97-AF65-F5344CB8AC3E}">
        <p14:creationId xmlns:p14="http://schemas.microsoft.com/office/powerpoint/2010/main" val="594859743"/>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A8858C8-EC54-49FD-95A8-33728CE9D9AC}"/>
              </a:ext>
            </a:extLst>
          </p:cNvPr>
          <p:cNvSpPr>
            <a:spLocks noGrp="1"/>
          </p:cNvSpPr>
          <p:nvPr>
            <p:ph type="title"/>
          </p:nvPr>
        </p:nvSpPr>
        <p:spPr/>
        <p:txBody>
          <a:bodyPr/>
          <a:lstStyle/>
          <a:p>
            <a:r>
              <a:rPr lang="sv-SE" altLang="sv-SE" dirty="0"/>
              <a:t>Summary</a:t>
            </a:r>
          </a:p>
        </p:txBody>
      </p:sp>
      <p:sp>
        <p:nvSpPr>
          <p:cNvPr id="5123" name="Content Placeholder 2">
            <a:extLst>
              <a:ext uri="{FF2B5EF4-FFF2-40B4-BE49-F238E27FC236}">
                <a16:creationId xmlns:a16="http://schemas.microsoft.com/office/drawing/2014/main" id="{217E6A27-06FC-4FB7-BB5A-034788D74C35}"/>
              </a:ext>
            </a:extLst>
          </p:cNvPr>
          <p:cNvSpPr>
            <a:spLocks noGrp="1"/>
          </p:cNvSpPr>
          <p:nvPr>
            <p:ph idx="1"/>
          </p:nvPr>
        </p:nvSpPr>
        <p:spPr/>
        <p:txBody>
          <a:bodyPr/>
          <a:lstStyle/>
          <a:p>
            <a:r>
              <a:rPr lang="en-GB" altLang="ja-JP" sz="2400" dirty="0"/>
              <a:t>Specifications/Reports for approval</a:t>
            </a:r>
          </a:p>
          <a:p>
            <a:pPr lvl="1"/>
            <a:r>
              <a:rPr lang="en-US" altLang="ja-JP" sz="1800" dirty="0"/>
              <a:t>TR 33.855 "Study on security aspects of the 5G Service Based Architecture (SBA)“ in SP-200384</a:t>
            </a:r>
          </a:p>
          <a:p>
            <a:pPr lvl="1"/>
            <a:r>
              <a:rPr lang="en-US" altLang="ja-JP" sz="1800" dirty="0"/>
              <a:t>TS 33.434 "Service Enabler Architecture Layer (SEAL); Security aspects for Verticals“ in SP-200383</a:t>
            </a:r>
          </a:p>
          <a:p>
            <a:pPr lvl="1"/>
            <a:r>
              <a:rPr lang="en-US" altLang="ja-JP" sz="1800" dirty="0"/>
              <a:t>TR 33.813 "Study on security aspects of network slicing enhancement“ in SP-200382</a:t>
            </a:r>
          </a:p>
          <a:p>
            <a:pPr lvl="1"/>
            <a:r>
              <a:rPr lang="en-US" altLang="ja-JP" sz="1800" dirty="0"/>
              <a:t>TS 33.535 "Authentication and key management for applications based on 3GPP credentials in the 5G System (5GS)“ in SP-200381</a:t>
            </a:r>
          </a:p>
          <a:p>
            <a:pPr lvl="1"/>
            <a:r>
              <a:rPr lang="en-US" altLang="ja-JP" sz="1800" dirty="0"/>
              <a:t>TR 33.836 "Study on Security Aspects of 3GPP support for Advanced V2X Services“ in SP-200380</a:t>
            </a:r>
          </a:p>
          <a:p>
            <a:pPr lvl="1"/>
            <a:r>
              <a:rPr lang="en-US" altLang="ja-JP" sz="1800" dirty="0"/>
              <a:t>TS 33.536 "Security aspects of 3GPP support for advanced Vehicle-to-Everything (V2X) services“ in SP-200379</a:t>
            </a:r>
          </a:p>
          <a:p>
            <a:pPr lvl="1"/>
            <a:r>
              <a:rPr lang="en-US" altLang="ja-JP" sz="1800" dirty="0"/>
              <a:t>TR 33.935 "Detailed long term key update solutions“ in SP-200378</a:t>
            </a:r>
          </a:p>
          <a:p>
            <a:pPr lvl="1"/>
            <a:r>
              <a:rPr lang="en-US" altLang="ja-JP" sz="1800" dirty="0"/>
              <a:t>TR 33.861 "Study on evolution of Cellular IoT security for the 5G System“ in SP-200376</a:t>
            </a:r>
            <a:endParaRPr lang="en-GB" altLang="ja-JP" sz="2000" dirty="0">
              <a:highlight>
                <a:srgbClr val="FFFF00"/>
              </a:highlight>
            </a:endParaRPr>
          </a:p>
          <a:p>
            <a:pPr lvl="1"/>
            <a:endParaRPr lang="en-US" altLang="ja-JP" sz="2000" dirty="0">
              <a:highlight>
                <a:srgbClr val="FFFF00"/>
              </a:highlight>
            </a:endParaRPr>
          </a:p>
          <a:p>
            <a:pPr lvl="1"/>
            <a:endParaRPr lang="en-US" altLang="ja-JP" sz="2000" dirty="0">
              <a:highlight>
                <a:srgbClr val="FFFF00"/>
              </a:highlight>
            </a:endParaRPr>
          </a:p>
          <a:p>
            <a:pPr lvl="1"/>
            <a:endParaRPr lang="en-US" altLang="ja-JP" sz="2000" dirty="0"/>
          </a:p>
          <a:p>
            <a:pPr lvl="1"/>
            <a:endParaRPr lang="en-GB" altLang="ja-JP" sz="2000" dirty="0">
              <a:highlight>
                <a:srgbClr val="FFFF00"/>
              </a:highlight>
            </a:endParaRPr>
          </a:p>
          <a:p>
            <a:pPr marL="0" indent="0">
              <a:buNone/>
            </a:pPr>
            <a:endParaRPr lang="sv-SE" altLang="sv-SE" dirty="0"/>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B62D81-BE32-47DA-9A78-0B036E519303}"/>
              </a:ext>
            </a:extLst>
          </p:cNvPr>
          <p:cNvSpPr>
            <a:spLocks noGrp="1"/>
          </p:cNvSpPr>
          <p:nvPr>
            <p:ph type="title"/>
          </p:nvPr>
        </p:nvSpPr>
        <p:spPr>
          <a:xfrm>
            <a:off x="838200" y="276841"/>
            <a:ext cx="10515600" cy="1325563"/>
          </a:xfrm>
        </p:spPr>
        <p:txBody>
          <a:bodyPr/>
          <a:lstStyle/>
          <a:p>
            <a:r>
              <a:rPr lang="en-US" dirty="0"/>
              <a:t>Rel-17 Security Assurance Specification </a:t>
            </a:r>
            <a:br>
              <a:rPr lang="en-US" dirty="0"/>
            </a:br>
            <a:r>
              <a:rPr lang="en-US" dirty="0"/>
              <a:t>for 5G NWDAF </a:t>
            </a:r>
            <a:r>
              <a:rPr lang="en-US" sz="3200" dirty="0"/>
              <a:t>(SCAS_5G_NWDAF)</a:t>
            </a:r>
            <a:endParaRPr lang="en-US" dirty="0"/>
          </a:p>
        </p:txBody>
      </p:sp>
      <p:sp>
        <p:nvSpPr>
          <p:cNvPr id="6" name="Content Placeholder 5">
            <a:extLst>
              <a:ext uri="{FF2B5EF4-FFF2-40B4-BE49-F238E27FC236}">
                <a16:creationId xmlns:a16="http://schemas.microsoft.com/office/drawing/2014/main" id="{71A4986A-14B1-4CA1-9FDD-EC51FD61CA97}"/>
              </a:ext>
            </a:extLst>
          </p:cNvPr>
          <p:cNvSpPr>
            <a:spLocks noGrp="1"/>
          </p:cNvSpPr>
          <p:nvPr>
            <p:ph idx="1"/>
          </p:nvPr>
        </p:nvSpPr>
        <p:spPr/>
        <p:txBody>
          <a:bodyPr/>
          <a:lstStyle/>
          <a:p>
            <a:r>
              <a:rPr lang="sv-SE" altLang="sv-SE" dirty="0"/>
              <a:t>Completion rate: </a:t>
            </a:r>
          </a:p>
          <a:p>
            <a:pPr lvl="1"/>
            <a:r>
              <a:rPr lang="sv-SE" altLang="sv-SE" dirty="0"/>
              <a:t>0% </a:t>
            </a:r>
            <a:r>
              <a:rPr lang="en-US" altLang="ja-JP" dirty="0">
                <a:sym typeface="Wingdings" panose="05000000000000000000" pitchFamily="2" charset="2"/>
              </a:rPr>
              <a:t> 10%</a:t>
            </a:r>
            <a:endParaRPr lang="sv-SE" altLang="sv-SE" dirty="0"/>
          </a:p>
          <a:p>
            <a:pPr lvl="1"/>
            <a:endParaRPr lang="sv-SE" altLang="sv-SE" dirty="0"/>
          </a:p>
          <a:p>
            <a:r>
              <a:rPr lang="en-US" altLang="ja-JP" dirty="0">
                <a:sym typeface="Wingdings" panose="05000000000000000000" pitchFamily="2" charset="2"/>
              </a:rPr>
              <a:t>Target: </a:t>
            </a:r>
          </a:p>
          <a:p>
            <a:pPr lvl="1"/>
            <a:r>
              <a:rPr lang="en-US" altLang="ja-JP" dirty="0">
                <a:sym typeface="Wingdings" panose="05000000000000000000" pitchFamily="2" charset="2"/>
              </a:rPr>
              <a:t>Mar 21</a:t>
            </a:r>
          </a:p>
          <a:p>
            <a:pPr lvl="1"/>
            <a:endParaRPr lang="en-US" altLang="ja-JP" dirty="0">
              <a:sym typeface="Wingdings" panose="05000000000000000000" pitchFamily="2" charset="2"/>
            </a:endParaRPr>
          </a:p>
          <a:p>
            <a:r>
              <a:rPr lang="en-US" altLang="sv-SE" dirty="0">
                <a:ea typeface="MS PGothic" panose="020B0600070205080204" pitchFamily="34" charset="-128"/>
                <a:sym typeface="Wingdings" panose="05000000000000000000" pitchFamily="2" charset="2"/>
              </a:rPr>
              <a:t>Documents:</a:t>
            </a:r>
          </a:p>
          <a:p>
            <a:pPr lvl="1"/>
            <a:r>
              <a:rPr lang="sv-SE" altLang="sv-SE" dirty="0"/>
              <a:t>Draft TS 33.521 </a:t>
            </a:r>
            <a:r>
              <a:rPr lang="en-US" altLang="sv-SE" dirty="0"/>
              <a:t>Security Assurance Specification (SCAS) for the Network Data Analytics Function (NWDAF) network product class</a:t>
            </a:r>
          </a:p>
          <a:p>
            <a:endParaRPr lang="en-US" dirty="0"/>
          </a:p>
        </p:txBody>
      </p:sp>
    </p:spTree>
    <p:extLst>
      <p:ext uri="{BB962C8B-B14F-4D97-AF65-F5344CB8AC3E}">
        <p14:creationId xmlns:p14="http://schemas.microsoft.com/office/powerpoint/2010/main" val="809913061"/>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B62D81-BE32-47DA-9A78-0B036E519303}"/>
              </a:ext>
            </a:extLst>
          </p:cNvPr>
          <p:cNvSpPr>
            <a:spLocks noGrp="1"/>
          </p:cNvSpPr>
          <p:nvPr>
            <p:ph type="title"/>
          </p:nvPr>
        </p:nvSpPr>
        <p:spPr>
          <a:xfrm>
            <a:off x="838200" y="106574"/>
            <a:ext cx="10515600" cy="1325563"/>
          </a:xfrm>
        </p:spPr>
        <p:txBody>
          <a:bodyPr/>
          <a:lstStyle/>
          <a:p>
            <a:r>
              <a:rPr lang="en-US" dirty="0"/>
              <a:t>Rel-17 Security Assurance Specification </a:t>
            </a:r>
            <a:br>
              <a:rPr lang="en-US" dirty="0"/>
            </a:br>
            <a:r>
              <a:rPr lang="en-US" dirty="0"/>
              <a:t>for Service Communication Proxy </a:t>
            </a:r>
            <a:br>
              <a:rPr lang="en-US" dirty="0"/>
            </a:br>
            <a:r>
              <a:rPr lang="en-US" sz="3200" dirty="0"/>
              <a:t>(SCAS_5G_SECOP)</a:t>
            </a:r>
            <a:endParaRPr lang="en-US" dirty="0"/>
          </a:p>
        </p:txBody>
      </p:sp>
      <p:sp>
        <p:nvSpPr>
          <p:cNvPr id="6" name="Content Placeholder 5">
            <a:extLst>
              <a:ext uri="{FF2B5EF4-FFF2-40B4-BE49-F238E27FC236}">
                <a16:creationId xmlns:a16="http://schemas.microsoft.com/office/drawing/2014/main" id="{71A4986A-14B1-4CA1-9FDD-EC51FD61CA97}"/>
              </a:ext>
            </a:extLst>
          </p:cNvPr>
          <p:cNvSpPr>
            <a:spLocks noGrp="1"/>
          </p:cNvSpPr>
          <p:nvPr>
            <p:ph idx="1"/>
          </p:nvPr>
        </p:nvSpPr>
        <p:spPr/>
        <p:txBody>
          <a:bodyPr/>
          <a:lstStyle/>
          <a:p>
            <a:r>
              <a:rPr lang="sv-SE" altLang="sv-SE" dirty="0"/>
              <a:t>Completion rate: </a:t>
            </a:r>
          </a:p>
          <a:p>
            <a:pPr lvl="1"/>
            <a:r>
              <a:rPr lang="sv-SE" altLang="sv-SE" dirty="0"/>
              <a:t>0% </a:t>
            </a:r>
            <a:r>
              <a:rPr lang="en-US" altLang="ja-JP" dirty="0">
                <a:sym typeface="Wingdings" panose="05000000000000000000" pitchFamily="2" charset="2"/>
              </a:rPr>
              <a:t> 10%</a:t>
            </a:r>
            <a:endParaRPr lang="sv-SE" altLang="sv-SE" dirty="0"/>
          </a:p>
          <a:p>
            <a:pPr lvl="1"/>
            <a:endParaRPr lang="sv-SE" altLang="sv-SE" dirty="0"/>
          </a:p>
          <a:p>
            <a:r>
              <a:rPr lang="en-US" altLang="ja-JP" dirty="0">
                <a:sym typeface="Wingdings" panose="05000000000000000000" pitchFamily="2" charset="2"/>
              </a:rPr>
              <a:t>Target: </a:t>
            </a:r>
          </a:p>
          <a:p>
            <a:pPr lvl="1"/>
            <a:r>
              <a:rPr lang="en-US" altLang="ja-JP" dirty="0">
                <a:sym typeface="Wingdings" panose="05000000000000000000" pitchFamily="2" charset="2"/>
              </a:rPr>
              <a:t>Mar 21</a:t>
            </a:r>
          </a:p>
          <a:p>
            <a:pPr lvl="1"/>
            <a:endParaRPr lang="en-US" altLang="ja-JP" dirty="0">
              <a:sym typeface="Wingdings" panose="05000000000000000000" pitchFamily="2" charset="2"/>
            </a:endParaRPr>
          </a:p>
          <a:p>
            <a:r>
              <a:rPr lang="en-US" altLang="sv-SE" dirty="0">
                <a:ea typeface="MS PGothic" panose="020B0600070205080204" pitchFamily="34" charset="-128"/>
                <a:sym typeface="Wingdings" panose="05000000000000000000" pitchFamily="2" charset="2"/>
              </a:rPr>
              <a:t>Documents:</a:t>
            </a:r>
          </a:p>
          <a:p>
            <a:pPr lvl="1"/>
            <a:r>
              <a:rPr lang="sv-SE" altLang="sv-SE" dirty="0"/>
              <a:t>Draft TS 33.522 </a:t>
            </a:r>
            <a:r>
              <a:rPr lang="en-US" altLang="sv-SE" dirty="0"/>
              <a:t>5G Security Assurance Specification (SCAS) Service Communication Proxy (SCP) </a:t>
            </a:r>
          </a:p>
          <a:p>
            <a:pPr lvl="1"/>
            <a:endParaRPr lang="en-US" altLang="sv-SE" dirty="0"/>
          </a:p>
          <a:p>
            <a:endParaRPr lang="en-US" dirty="0"/>
          </a:p>
        </p:txBody>
      </p:sp>
    </p:spTree>
    <p:extLst>
      <p:ext uri="{BB962C8B-B14F-4D97-AF65-F5344CB8AC3E}">
        <p14:creationId xmlns:p14="http://schemas.microsoft.com/office/powerpoint/2010/main" val="1604314846"/>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CBA2290-4789-4C13-86E0-C66C693AF5E6}"/>
              </a:ext>
            </a:extLst>
          </p:cNvPr>
          <p:cNvSpPr>
            <a:spLocks noGrp="1"/>
          </p:cNvSpPr>
          <p:nvPr>
            <p:ph type="title"/>
          </p:nvPr>
        </p:nvSpPr>
        <p:spPr/>
        <p:txBody>
          <a:bodyPr/>
          <a:lstStyle/>
          <a:p>
            <a:r>
              <a:rPr lang="en-US" altLang="ja-JP" dirty="0"/>
              <a:t>New/Revised WIDs</a:t>
            </a:r>
            <a:endParaRPr lang="sv-SE" altLang="sv-SE" dirty="0"/>
          </a:p>
        </p:txBody>
      </p:sp>
      <p:sp>
        <p:nvSpPr>
          <p:cNvPr id="25603" name="Content Placeholder 2">
            <a:extLst>
              <a:ext uri="{FF2B5EF4-FFF2-40B4-BE49-F238E27FC236}">
                <a16:creationId xmlns:a16="http://schemas.microsoft.com/office/drawing/2014/main" id="{2FA2EA69-87B8-4F92-816B-DB19482131B7}"/>
              </a:ext>
            </a:extLst>
          </p:cNvPr>
          <p:cNvSpPr>
            <a:spLocks noGrp="1"/>
          </p:cNvSpPr>
          <p:nvPr>
            <p:ph idx="1"/>
          </p:nvPr>
        </p:nvSpPr>
        <p:spPr/>
        <p:txBody>
          <a:bodyPr/>
          <a:lstStyle/>
          <a:p>
            <a:endParaRPr lang="en-US" altLang="ja-JP" dirty="0"/>
          </a:p>
          <a:p>
            <a:r>
              <a:rPr lang="en-US" altLang="ja-JP" dirty="0"/>
              <a:t>New WIDs for approval:</a:t>
            </a:r>
          </a:p>
          <a:p>
            <a:pPr lvl="1"/>
            <a:r>
              <a:rPr lang="en-US" altLang="ja-JP" dirty="0"/>
              <a:t>New WID on Security Assurance Specification for Inter PLMN UP Security (IPUPS) in SP-200348</a:t>
            </a:r>
          </a:p>
          <a:p>
            <a:pPr lvl="1"/>
            <a:r>
              <a:rPr lang="en-US" altLang="ja-JP" dirty="0"/>
              <a:t>New WID on User Plane Integrity Protection in SP-200354 </a:t>
            </a:r>
          </a:p>
          <a:p>
            <a:pPr lvl="1"/>
            <a:endParaRPr lang="en-US" altLang="ja-JP" dirty="0"/>
          </a:p>
          <a:p>
            <a:pPr lvl="1"/>
            <a:endParaRPr lang="en-US" altLang="ja-JP" dirty="0">
              <a:highlight>
                <a:srgbClr val="FFFF00"/>
              </a:highlight>
            </a:endParaRPr>
          </a:p>
          <a:p>
            <a:pPr lvl="1"/>
            <a:endParaRPr lang="sv-SE" altLang="sv-SE" dirty="0"/>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a:extLst>
              <a:ext uri="{FF2B5EF4-FFF2-40B4-BE49-F238E27FC236}">
                <a16:creationId xmlns:a16="http://schemas.microsoft.com/office/drawing/2014/main" id="{E89A129E-7D73-49B6-A07B-624EFB5E203E}"/>
              </a:ext>
            </a:extLst>
          </p:cNvPr>
          <p:cNvSpPr>
            <a:spLocks noGrp="1"/>
          </p:cNvSpPr>
          <p:nvPr>
            <p:ph type="title"/>
          </p:nvPr>
        </p:nvSpPr>
        <p:spPr/>
        <p:txBody>
          <a:bodyPr/>
          <a:lstStyle/>
          <a:p>
            <a:r>
              <a:rPr lang="en-US" altLang="en-US" dirty="0"/>
              <a:t>Status Report on SA3 Study Items</a:t>
            </a:r>
            <a:endParaRPr lang="sv-SE" altLang="sv-SE" dirty="0"/>
          </a:p>
        </p:txBody>
      </p:sp>
      <p:sp>
        <p:nvSpPr>
          <p:cNvPr id="2" name="Text Placeholder 1">
            <a:extLst>
              <a:ext uri="{FF2B5EF4-FFF2-40B4-BE49-F238E27FC236}">
                <a16:creationId xmlns:a16="http://schemas.microsoft.com/office/drawing/2014/main" id="{51CF5E54-D0A6-4ABD-997E-733FA9BB812D}"/>
              </a:ext>
            </a:extLst>
          </p:cNvPr>
          <p:cNvSpPr>
            <a:spLocks noGrp="1"/>
          </p:cNvSpPr>
          <p:nvPr>
            <p:ph type="body" idx="1"/>
          </p:nvPr>
        </p:nvSpPr>
        <p:spPr/>
        <p:txBody>
          <a:bodyPr/>
          <a:lstStyle/>
          <a:p>
            <a:pPr>
              <a:defRPr/>
            </a:pPr>
            <a:r>
              <a:rPr lang="en-US" altLang="en-US" dirty="0"/>
              <a:t>Note: Study items associated with specific work item are reported under work item</a:t>
            </a:r>
            <a:endParaRPr lang="sv-SE" dirty="0"/>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a:extLst>
              <a:ext uri="{FF2B5EF4-FFF2-40B4-BE49-F238E27FC236}">
                <a16:creationId xmlns:a16="http://schemas.microsoft.com/office/drawing/2014/main" id="{1EB03B1D-E454-4C69-840D-4365DD00F9FB}"/>
              </a:ext>
            </a:extLst>
          </p:cNvPr>
          <p:cNvSpPr>
            <a:spLocks noGrp="1"/>
          </p:cNvSpPr>
          <p:nvPr>
            <p:ph type="title"/>
          </p:nvPr>
        </p:nvSpPr>
        <p:spPr>
          <a:xfrm>
            <a:off x="838200" y="200025"/>
            <a:ext cx="10515600" cy="1325563"/>
          </a:xfrm>
        </p:spPr>
        <p:txBody>
          <a:bodyPr/>
          <a:lstStyle/>
          <a:p>
            <a:r>
              <a:rPr lang="en-US" altLang="sv-SE" sz="4000" dirty="0"/>
              <a:t>Study on 5G security enhancements </a:t>
            </a:r>
            <a:br>
              <a:rPr lang="en-US" altLang="sv-SE" sz="4000" dirty="0"/>
            </a:br>
            <a:r>
              <a:rPr lang="en-US" altLang="sv-SE" sz="4000" dirty="0"/>
              <a:t>against false base stations</a:t>
            </a:r>
            <a:endParaRPr lang="sv-SE" altLang="sv-SE" sz="4000" dirty="0"/>
          </a:p>
        </p:txBody>
      </p:sp>
      <p:sp>
        <p:nvSpPr>
          <p:cNvPr id="31747" name="Content Placeholder 3">
            <a:extLst>
              <a:ext uri="{FF2B5EF4-FFF2-40B4-BE49-F238E27FC236}">
                <a16:creationId xmlns:a16="http://schemas.microsoft.com/office/drawing/2014/main" id="{BDA64400-EDD8-43F0-85CA-D46D7BF993B8}"/>
              </a:ext>
            </a:extLst>
          </p:cNvPr>
          <p:cNvSpPr>
            <a:spLocks noGrp="1"/>
          </p:cNvSpPr>
          <p:nvPr>
            <p:ph idx="1"/>
          </p:nvPr>
        </p:nvSpPr>
        <p:spPr>
          <a:xfrm>
            <a:off x="838200" y="1825625"/>
            <a:ext cx="5081588" cy="4351338"/>
          </a:xfrm>
        </p:spPr>
        <p:txBody>
          <a:bodyPr/>
          <a:lstStyle/>
          <a:p>
            <a:r>
              <a:rPr lang="sv-SE" altLang="sv-SE" dirty="0"/>
              <a:t>WI code: </a:t>
            </a:r>
          </a:p>
          <a:p>
            <a:pPr lvl="1"/>
            <a:r>
              <a:rPr lang="sv-SE" altLang="sv-SE" dirty="0"/>
              <a:t>FS_5GFBS</a:t>
            </a:r>
          </a:p>
          <a:p>
            <a:r>
              <a:rPr lang="sv-SE" altLang="sv-SE" dirty="0"/>
              <a:t>Completion rate: </a:t>
            </a:r>
          </a:p>
          <a:p>
            <a:pPr lvl="1"/>
            <a:r>
              <a:rPr lang="sv-SE" altLang="sv-SE" dirty="0"/>
              <a:t>75% </a:t>
            </a:r>
            <a:r>
              <a:rPr lang="en-US" altLang="ja-JP" dirty="0">
                <a:sym typeface="Wingdings" panose="05000000000000000000" pitchFamily="2" charset="2"/>
              </a:rPr>
              <a:t> 80%</a:t>
            </a:r>
          </a:p>
          <a:p>
            <a:r>
              <a:rPr lang="en-US" altLang="ja-JP" dirty="0">
                <a:sym typeface="Wingdings" panose="05000000000000000000" pitchFamily="2" charset="2"/>
              </a:rPr>
              <a:t>Target: </a:t>
            </a:r>
          </a:p>
          <a:p>
            <a:pPr lvl="1"/>
            <a:r>
              <a:rPr lang="en-US" altLang="ja-JP" dirty="0">
                <a:sym typeface="Wingdings" panose="05000000000000000000" pitchFamily="2" charset="2"/>
              </a:rPr>
              <a:t>Mar 20  Dec 20</a:t>
            </a:r>
          </a:p>
          <a:p>
            <a:r>
              <a:rPr lang="en-US" altLang="sv-SE" dirty="0">
                <a:ea typeface="MS PGothic" panose="020B0600070205080204" pitchFamily="34" charset="-128"/>
                <a:sym typeface="Wingdings" panose="05000000000000000000" pitchFamily="2" charset="2"/>
              </a:rPr>
              <a:t>Documents:</a:t>
            </a:r>
          </a:p>
          <a:p>
            <a:pPr lvl="1"/>
            <a:r>
              <a:rPr kumimoji="1" lang="en-US" altLang="ja-JP" dirty="0"/>
              <a:t>TR 33.809 </a:t>
            </a:r>
            <a:r>
              <a:rPr lang="en-US" altLang="ja-JP" dirty="0"/>
              <a:t>Study on 5G security enhancements against false base stations</a:t>
            </a:r>
            <a:r>
              <a:rPr lang="en-GB" altLang="ja-JP" dirty="0"/>
              <a:t> </a:t>
            </a:r>
            <a:r>
              <a:rPr lang="en-US" altLang="sv-SE" dirty="0">
                <a:ea typeface="MS PGothic" panose="020B0600070205080204" pitchFamily="34" charset="-128"/>
                <a:sym typeface="Wingdings" panose="05000000000000000000" pitchFamily="2" charset="2"/>
              </a:rPr>
              <a:t> </a:t>
            </a:r>
            <a:endParaRPr lang="sv-SE" altLang="sv-SE" dirty="0"/>
          </a:p>
          <a:p>
            <a:pPr lvl="1"/>
            <a:endParaRPr lang="sv-SE" altLang="sv-SE" dirty="0"/>
          </a:p>
        </p:txBody>
      </p:sp>
      <p:sp>
        <p:nvSpPr>
          <p:cNvPr id="31748" name="Content Placeholder 4">
            <a:extLst>
              <a:ext uri="{FF2B5EF4-FFF2-40B4-BE49-F238E27FC236}">
                <a16:creationId xmlns:a16="http://schemas.microsoft.com/office/drawing/2014/main" id="{4FAA343A-8207-429A-8ABA-E992B8454332}"/>
              </a:ext>
            </a:extLst>
          </p:cNvPr>
          <p:cNvSpPr>
            <a:spLocks noGrp="1"/>
          </p:cNvSpPr>
          <p:nvPr>
            <p:ph idx="10"/>
          </p:nvPr>
        </p:nvSpPr>
        <p:spPr>
          <a:xfrm>
            <a:off x="6272213" y="1825625"/>
            <a:ext cx="5081587" cy="4351338"/>
          </a:xfrm>
        </p:spPr>
        <p:txBody>
          <a:bodyPr/>
          <a:lstStyle/>
          <a:p>
            <a:r>
              <a:rPr lang="sv-SE" altLang="sv-SE" dirty="0"/>
              <a:t>TR 33.809:</a:t>
            </a:r>
          </a:p>
          <a:p>
            <a:pPr lvl="1"/>
            <a:r>
              <a:rPr lang="sv-SE" altLang="sv-SE" dirty="0"/>
              <a:t>7 Key issues</a:t>
            </a:r>
          </a:p>
          <a:p>
            <a:pPr lvl="1"/>
            <a:r>
              <a:rPr lang="sv-SE" altLang="sv-SE" dirty="0"/>
              <a:t>19 </a:t>
            </a:r>
            <a:r>
              <a:rPr lang="en-US" altLang="ja-JP" dirty="0">
                <a:sym typeface="Wingdings" panose="05000000000000000000" pitchFamily="2" charset="2"/>
              </a:rPr>
              <a:t> 20 </a:t>
            </a:r>
            <a:r>
              <a:rPr lang="sv-SE" altLang="sv-SE" dirty="0"/>
              <a:t>Solutions</a:t>
            </a:r>
          </a:p>
          <a:p>
            <a:pPr lvl="1"/>
            <a:r>
              <a:rPr lang="en-US" altLang="ja-JP" dirty="0">
                <a:sym typeface="Wingdings" panose="05000000000000000000" pitchFamily="2" charset="2"/>
              </a:rPr>
              <a:t>2 </a:t>
            </a:r>
            <a:r>
              <a:rPr lang="sv-SE" altLang="sv-SE" dirty="0"/>
              <a:t>Conclusions</a:t>
            </a:r>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3">
            <a:extLst>
              <a:ext uri="{FF2B5EF4-FFF2-40B4-BE49-F238E27FC236}">
                <a16:creationId xmlns:a16="http://schemas.microsoft.com/office/drawing/2014/main" id="{CC85A9ED-C311-480A-9CDA-5CF6B61D2861}"/>
              </a:ext>
            </a:extLst>
          </p:cNvPr>
          <p:cNvSpPr>
            <a:spLocks noGrp="1"/>
          </p:cNvSpPr>
          <p:nvPr>
            <p:ph idx="1"/>
          </p:nvPr>
        </p:nvSpPr>
        <p:spPr>
          <a:xfrm>
            <a:off x="738909" y="1825625"/>
            <a:ext cx="5180879" cy="4351338"/>
          </a:xfrm>
        </p:spPr>
        <p:txBody>
          <a:bodyPr/>
          <a:lstStyle/>
          <a:p>
            <a:r>
              <a:rPr lang="sv-SE" altLang="sv-SE" dirty="0"/>
              <a:t>WI code: </a:t>
            </a:r>
          </a:p>
          <a:p>
            <a:pPr lvl="1"/>
            <a:r>
              <a:rPr lang="sv-SE" altLang="sv-SE" dirty="0"/>
              <a:t>FS_AUTH_ENH</a:t>
            </a:r>
          </a:p>
          <a:p>
            <a:r>
              <a:rPr lang="sv-SE" altLang="sv-SE" dirty="0"/>
              <a:t>Completion rate: </a:t>
            </a:r>
          </a:p>
          <a:p>
            <a:pPr lvl="1"/>
            <a:r>
              <a:rPr lang="sv-SE" altLang="sv-SE" dirty="0"/>
              <a:t>40% </a:t>
            </a:r>
            <a:r>
              <a:rPr lang="en-US" altLang="ja-JP" dirty="0">
                <a:sym typeface="Wingdings" panose="05000000000000000000" pitchFamily="2" charset="2"/>
              </a:rPr>
              <a:t> 50%</a:t>
            </a:r>
          </a:p>
          <a:p>
            <a:r>
              <a:rPr lang="en-US" altLang="ja-JP" dirty="0">
                <a:sym typeface="Wingdings" panose="05000000000000000000" pitchFamily="2" charset="2"/>
              </a:rPr>
              <a:t>Target: </a:t>
            </a:r>
          </a:p>
          <a:p>
            <a:pPr lvl="1"/>
            <a:r>
              <a:rPr lang="en-US" altLang="ja-JP" dirty="0">
                <a:sym typeface="Wingdings" panose="05000000000000000000" pitchFamily="2" charset="2"/>
              </a:rPr>
              <a:t>Mar 20  Dec 20</a:t>
            </a:r>
          </a:p>
          <a:p>
            <a:r>
              <a:rPr lang="en-US" altLang="sv-SE" dirty="0">
                <a:ea typeface="MS PGothic" panose="020B0600070205080204" pitchFamily="34" charset="-128"/>
                <a:sym typeface="Wingdings" panose="05000000000000000000" pitchFamily="2" charset="2"/>
              </a:rPr>
              <a:t>Documents:</a:t>
            </a:r>
          </a:p>
          <a:p>
            <a:pPr lvl="1"/>
            <a:r>
              <a:rPr kumimoji="1" lang="en-US" altLang="ja-JP" dirty="0"/>
              <a:t>TR 33.846 </a:t>
            </a:r>
            <a:r>
              <a:rPr lang="en-US" dirty="0"/>
              <a:t>Study on authentication enhancements in 5GS</a:t>
            </a:r>
            <a:r>
              <a:rPr lang="en-GB" altLang="ja-JP" dirty="0"/>
              <a:t> </a:t>
            </a:r>
            <a:r>
              <a:rPr lang="en-US" altLang="sv-SE" dirty="0">
                <a:ea typeface="MS PGothic" panose="020B0600070205080204" pitchFamily="34" charset="-128"/>
                <a:sym typeface="Wingdings" panose="05000000000000000000" pitchFamily="2" charset="2"/>
              </a:rPr>
              <a:t> </a:t>
            </a:r>
            <a:endParaRPr lang="sv-SE" altLang="sv-SE" dirty="0"/>
          </a:p>
          <a:p>
            <a:pPr lvl="1"/>
            <a:endParaRPr lang="sv-SE" altLang="sv-SE" dirty="0"/>
          </a:p>
        </p:txBody>
      </p:sp>
      <p:sp>
        <p:nvSpPr>
          <p:cNvPr id="37892" name="Content Placeholder 4">
            <a:extLst>
              <a:ext uri="{FF2B5EF4-FFF2-40B4-BE49-F238E27FC236}">
                <a16:creationId xmlns:a16="http://schemas.microsoft.com/office/drawing/2014/main" id="{D6293434-9532-442F-88D8-C988BB4C5F44}"/>
              </a:ext>
            </a:extLst>
          </p:cNvPr>
          <p:cNvSpPr>
            <a:spLocks noGrp="1"/>
          </p:cNvSpPr>
          <p:nvPr>
            <p:ph idx="10"/>
          </p:nvPr>
        </p:nvSpPr>
        <p:spPr>
          <a:xfrm>
            <a:off x="6272213" y="1825625"/>
            <a:ext cx="5081587" cy="4351338"/>
          </a:xfrm>
        </p:spPr>
        <p:txBody>
          <a:bodyPr/>
          <a:lstStyle/>
          <a:p>
            <a:r>
              <a:rPr lang="sv-SE" altLang="sv-SE" dirty="0"/>
              <a:t>TR 33.846:</a:t>
            </a:r>
          </a:p>
          <a:p>
            <a:pPr lvl="1"/>
            <a:r>
              <a:rPr lang="en-US" altLang="ja-JP" dirty="0">
                <a:sym typeface="Wingdings" panose="05000000000000000000" pitchFamily="2" charset="2"/>
              </a:rPr>
              <a:t>4</a:t>
            </a:r>
            <a:r>
              <a:rPr lang="sv-SE" altLang="sv-SE" dirty="0"/>
              <a:t> Key issues</a:t>
            </a:r>
          </a:p>
          <a:p>
            <a:pPr lvl="1"/>
            <a:r>
              <a:rPr lang="en-US" altLang="ja-JP" dirty="0">
                <a:sym typeface="Wingdings" panose="05000000000000000000" pitchFamily="2" charset="2"/>
              </a:rPr>
              <a:t>7 </a:t>
            </a:r>
            <a:r>
              <a:rPr lang="sv-SE" altLang="sv-SE" dirty="0"/>
              <a:t>Solutions</a:t>
            </a:r>
          </a:p>
          <a:p>
            <a:pPr lvl="1"/>
            <a:r>
              <a:rPr lang="sv-SE" altLang="sv-SE" dirty="0"/>
              <a:t>0 Conclusions</a:t>
            </a:r>
          </a:p>
        </p:txBody>
      </p:sp>
      <p:sp>
        <p:nvSpPr>
          <p:cNvPr id="7" name="Title 3">
            <a:extLst>
              <a:ext uri="{FF2B5EF4-FFF2-40B4-BE49-F238E27FC236}">
                <a16:creationId xmlns:a16="http://schemas.microsoft.com/office/drawing/2014/main" id="{1AF72CF9-8732-40F2-BADA-B80FF7538FA3}"/>
              </a:ext>
            </a:extLst>
          </p:cNvPr>
          <p:cNvSpPr>
            <a:spLocks noGrp="1"/>
          </p:cNvSpPr>
          <p:nvPr>
            <p:ph type="title"/>
          </p:nvPr>
        </p:nvSpPr>
        <p:spPr>
          <a:xfrm>
            <a:off x="479425" y="320076"/>
            <a:ext cx="8353426" cy="1081088"/>
          </a:xfrm>
        </p:spPr>
        <p:txBody>
          <a:bodyPr/>
          <a:lstStyle/>
          <a:p>
            <a:r>
              <a:rPr lang="en-US" sz="4000" dirty="0"/>
              <a:t>Study on authentication enhancements in 5GS - Status</a:t>
            </a:r>
            <a:endParaRPr lang="sv-SE" sz="4000" dirty="0"/>
          </a:p>
        </p:txBody>
      </p:sp>
    </p:spTree>
    <p:extLst>
      <p:ext uri="{BB962C8B-B14F-4D97-AF65-F5344CB8AC3E}">
        <p14:creationId xmlns:p14="http://schemas.microsoft.com/office/powerpoint/2010/main" val="2916555874"/>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a:extLst>
              <a:ext uri="{FF2B5EF4-FFF2-40B4-BE49-F238E27FC236}">
                <a16:creationId xmlns:a16="http://schemas.microsoft.com/office/drawing/2014/main" id="{3510EBDF-ACF6-4C31-A23B-3CDF7E1596CA}"/>
              </a:ext>
            </a:extLst>
          </p:cNvPr>
          <p:cNvSpPr>
            <a:spLocks noGrp="1"/>
          </p:cNvSpPr>
          <p:nvPr>
            <p:ph type="title"/>
          </p:nvPr>
        </p:nvSpPr>
        <p:spPr>
          <a:xfrm>
            <a:off x="838200" y="254293"/>
            <a:ext cx="10515600" cy="1325563"/>
          </a:xfrm>
        </p:spPr>
        <p:txBody>
          <a:bodyPr/>
          <a:lstStyle/>
          <a:p>
            <a:r>
              <a:rPr lang="en-US" altLang="ja-JP" dirty="0"/>
              <a:t>Study on Security Impacts of </a:t>
            </a:r>
            <a:br>
              <a:rPr lang="en-US" altLang="ja-JP" dirty="0"/>
            </a:br>
            <a:r>
              <a:rPr lang="en-US" altLang="ja-JP" dirty="0"/>
              <a:t>Virtualisation</a:t>
            </a:r>
            <a:endParaRPr lang="sv-SE" altLang="sv-SE" dirty="0"/>
          </a:p>
        </p:txBody>
      </p:sp>
      <p:sp>
        <p:nvSpPr>
          <p:cNvPr id="37891" name="Content Placeholder 3">
            <a:extLst>
              <a:ext uri="{FF2B5EF4-FFF2-40B4-BE49-F238E27FC236}">
                <a16:creationId xmlns:a16="http://schemas.microsoft.com/office/drawing/2014/main" id="{CC85A9ED-C311-480A-9CDA-5CF6B61D2861}"/>
              </a:ext>
            </a:extLst>
          </p:cNvPr>
          <p:cNvSpPr>
            <a:spLocks noGrp="1"/>
          </p:cNvSpPr>
          <p:nvPr>
            <p:ph idx="1"/>
          </p:nvPr>
        </p:nvSpPr>
        <p:spPr>
          <a:xfrm>
            <a:off x="838200" y="1825625"/>
            <a:ext cx="5081588" cy="4351338"/>
          </a:xfrm>
        </p:spPr>
        <p:txBody>
          <a:bodyPr/>
          <a:lstStyle/>
          <a:p>
            <a:r>
              <a:rPr lang="sv-SE" altLang="sv-SE" dirty="0"/>
              <a:t>WI code: </a:t>
            </a:r>
          </a:p>
          <a:p>
            <a:pPr lvl="1"/>
            <a:r>
              <a:rPr lang="sv-SE" altLang="sv-SE" dirty="0"/>
              <a:t>FS_SIV</a:t>
            </a:r>
          </a:p>
          <a:p>
            <a:r>
              <a:rPr lang="sv-SE" altLang="sv-SE" dirty="0"/>
              <a:t>Completion rate: </a:t>
            </a:r>
          </a:p>
          <a:p>
            <a:pPr lvl="1"/>
            <a:r>
              <a:rPr lang="en-US" altLang="ja-JP" dirty="0">
                <a:sym typeface="Wingdings" panose="05000000000000000000" pitchFamily="2" charset="2"/>
              </a:rPr>
              <a:t>45%</a:t>
            </a:r>
          </a:p>
          <a:p>
            <a:r>
              <a:rPr lang="en-US" altLang="ja-JP" dirty="0">
                <a:sym typeface="Wingdings" panose="05000000000000000000" pitchFamily="2" charset="2"/>
              </a:rPr>
              <a:t>Target: </a:t>
            </a:r>
          </a:p>
          <a:p>
            <a:pPr lvl="1"/>
            <a:r>
              <a:rPr lang="en-US" altLang="ja-JP" dirty="0">
                <a:sym typeface="Wingdings" panose="05000000000000000000" pitchFamily="2" charset="2"/>
              </a:rPr>
              <a:t>Mar 20  Dec 20</a:t>
            </a:r>
            <a:endParaRPr lang="en-US" altLang="ja-JP" dirty="0">
              <a:highlight>
                <a:srgbClr val="FFFF00"/>
              </a:highlight>
              <a:sym typeface="Wingdings" panose="05000000000000000000" pitchFamily="2" charset="2"/>
            </a:endParaRPr>
          </a:p>
          <a:p>
            <a:r>
              <a:rPr lang="en-US" altLang="sv-SE" dirty="0">
                <a:ea typeface="MS PGothic" panose="020B0600070205080204" pitchFamily="34" charset="-128"/>
                <a:sym typeface="Wingdings" panose="05000000000000000000" pitchFamily="2" charset="2"/>
              </a:rPr>
              <a:t>Documents:</a:t>
            </a:r>
          </a:p>
          <a:p>
            <a:pPr lvl="1"/>
            <a:r>
              <a:rPr kumimoji="1" lang="en-US" altLang="ja-JP" dirty="0"/>
              <a:t>TR 33.848 </a:t>
            </a:r>
            <a:r>
              <a:rPr lang="en-US" altLang="ja-JP" dirty="0"/>
              <a:t>Study on Security Impacts of Virtualisation</a:t>
            </a:r>
            <a:r>
              <a:rPr lang="en-GB" altLang="ja-JP" dirty="0"/>
              <a:t> </a:t>
            </a:r>
            <a:r>
              <a:rPr lang="en-US" altLang="sv-SE" dirty="0">
                <a:ea typeface="MS PGothic" panose="020B0600070205080204" pitchFamily="34" charset="-128"/>
                <a:sym typeface="Wingdings" panose="05000000000000000000" pitchFamily="2" charset="2"/>
              </a:rPr>
              <a:t> </a:t>
            </a:r>
            <a:endParaRPr lang="sv-SE" altLang="sv-SE" dirty="0"/>
          </a:p>
          <a:p>
            <a:pPr lvl="1"/>
            <a:endParaRPr lang="sv-SE" altLang="sv-SE" dirty="0"/>
          </a:p>
        </p:txBody>
      </p:sp>
      <p:sp>
        <p:nvSpPr>
          <p:cNvPr id="37892" name="Content Placeholder 4">
            <a:extLst>
              <a:ext uri="{FF2B5EF4-FFF2-40B4-BE49-F238E27FC236}">
                <a16:creationId xmlns:a16="http://schemas.microsoft.com/office/drawing/2014/main" id="{D6293434-9532-442F-88D8-C988BB4C5F44}"/>
              </a:ext>
            </a:extLst>
          </p:cNvPr>
          <p:cNvSpPr>
            <a:spLocks noGrp="1"/>
          </p:cNvSpPr>
          <p:nvPr>
            <p:ph idx="10"/>
          </p:nvPr>
        </p:nvSpPr>
        <p:spPr>
          <a:xfrm>
            <a:off x="6272213" y="1825625"/>
            <a:ext cx="5081587" cy="4351338"/>
          </a:xfrm>
        </p:spPr>
        <p:txBody>
          <a:bodyPr/>
          <a:lstStyle/>
          <a:p>
            <a:r>
              <a:rPr lang="sv-SE" altLang="sv-SE" dirty="0"/>
              <a:t>TR 33.848:</a:t>
            </a:r>
          </a:p>
          <a:p>
            <a:pPr lvl="1"/>
            <a:r>
              <a:rPr lang="sv-SE" altLang="sv-SE" dirty="0"/>
              <a:t>21 Key issues</a:t>
            </a:r>
          </a:p>
          <a:p>
            <a:pPr lvl="1"/>
            <a:r>
              <a:rPr lang="sv-SE" altLang="sv-SE" dirty="0"/>
              <a:t>2 Solutions</a:t>
            </a:r>
          </a:p>
          <a:p>
            <a:pPr lvl="1"/>
            <a:r>
              <a:rPr lang="sv-SE" altLang="sv-SE" dirty="0"/>
              <a:t>0 Conclusions</a:t>
            </a:r>
          </a:p>
          <a:p>
            <a:r>
              <a:rPr lang="sv-SE" altLang="sv-SE" dirty="0"/>
              <a:t>Study on hold as it has been de-priorisied in SA3 and moved to R17</a:t>
            </a:r>
          </a:p>
        </p:txBody>
      </p:sp>
    </p:spTree>
    <p:extLst>
      <p:ext uri="{BB962C8B-B14F-4D97-AF65-F5344CB8AC3E}">
        <p14:creationId xmlns:p14="http://schemas.microsoft.com/office/powerpoint/2010/main" val="2685791513"/>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a:extLst>
              <a:ext uri="{FF2B5EF4-FFF2-40B4-BE49-F238E27FC236}">
                <a16:creationId xmlns:a16="http://schemas.microsoft.com/office/drawing/2014/main" id="{3510EBDF-ACF6-4C31-A23B-3CDF7E1596CA}"/>
              </a:ext>
            </a:extLst>
          </p:cNvPr>
          <p:cNvSpPr>
            <a:spLocks noGrp="1"/>
          </p:cNvSpPr>
          <p:nvPr>
            <p:ph type="title"/>
          </p:nvPr>
        </p:nvSpPr>
        <p:spPr>
          <a:xfrm>
            <a:off x="838200" y="254293"/>
            <a:ext cx="10515600" cy="1325563"/>
          </a:xfrm>
        </p:spPr>
        <p:txBody>
          <a:bodyPr/>
          <a:lstStyle/>
          <a:p>
            <a:r>
              <a:rPr lang="en-US" altLang="ja-JP" dirty="0"/>
              <a:t>New SID on SECAM and SCAS for 3GPP virtualized network products</a:t>
            </a:r>
          </a:p>
        </p:txBody>
      </p:sp>
      <p:sp>
        <p:nvSpPr>
          <p:cNvPr id="37891" name="Content Placeholder 3">
            <a:extLst>
              <a:ext uri="{FF2B5EF4-FFF2-40B4-BE49-F238E27FC236}">
                <a16:creationId xmlns:a16="http://schemas.microsoft.com/office/drawing/2014/main" id="{CC85A9ED-C311-480A-9CDA-5CF6B61D2861}"/>
              </a:ext>
            </a:extLst>
          </p:cNvPr>
          <p:cNvSpPr>
            <a:spLocks noGrp="1"/>
          </p:cNvSpPr>
          <p:nvPr>
            <p:ph idx="1"/>
          </p:nvPr>
        </p:nvSpPr>
        <p:spPr>
          <a:xfrm>
            <a:off x="535709" y="1825625"/>
            <a:ext cx="5384079" cy="4351338"/>
          </a:xfrm>
        </p:spPr>
        <p:txBody>
          <a:bodyPr/>
          <a:lstStyle/>
          <a:p>
            <a:r>
              <a:rPr lang="sv-SE" altLang="sv-SE" dirty="0"/>
              <a:t>WI code: </a:t>
            </a:r>
          </a:p>
          <a:p>
            <a:pPr lvl="1"/>
            <a:r>
              <a:rPr lang="sv-SE" dirty="0">
                <a:latin typeface="Arial" panose="020B0604020202020204" pitchFamily="34" charset="0"/>
                <a:ea typeface="MS Mincho" panose="02020609040205080304" pitchFamily="49" charset="-128"/>
              </a:rPr>
              <a:t>FS_VNP_SECAM_SCAS</a:t>
            </a:r>
            <a:endParaRPr lang="sv-SE" b="1" dirty="0">
              <a:latin typeface="Arial" panose="020B0604020202020204" pitchFamily="34" charset="0"/>
              <a:ea typeface="MS Mincho" panose="02020609040205080304" pitchFamily="49" charset="-128"/>
            </a:endParaRPr>
          </a:p>
          <a:p>
            <a:r>
              <a:rPr lang="sv-SE" altLang="sv-SE" dirty="0"/>
              <a:t>Completion rate: </a:t>
            </a:r>
          </a:p>
          <a:p>
            <a:pPr lvl="1"/>
            <a:r>
              <a:rPr lang="sv-SE" altLang="sv-SE" dirty="0"/>
              <a:t>35% </a:t>
            </a:r>
            <a:r>
              <a:rPr lang="en-US" altLang="ja-JP" dirty="0">
                <a:sym typeface="Wingdings" panose="05000000000000000000" pitchFamily="2" charset="2"/>
              </a:rPr>
              <a:t> 60%</a:t>
            </a:r>
          </a:p>
          <a:p>
            <a:r>
              <a:rPr lang="en-US" altLang="ja-JP" dirty="0">
                <a:sym typeface="Wingdings" panose="05000000000000000000" pitchFamily="2" charset="2"/>
              </a:rPr>
              <a:t>Target: </a:t>
            </a:r>
          </a:p>
          <a:p>
            <a:pPr lvl="1"/>
            <a:r>
              <a:rPr lang="en-US" altLang="ja-JP" dirty="0">
                <a:sym typeface="Wingdings" panose="05000000000000000000" pitchFamily="2" charset="2"/>
              </a:rPr>
              <a:t>Mar 20  Dec 20</a:t>
            </a:r>
          </a:p>
          <a:p>
            <a:r>
              <a:rPr lang="en-US" altLang="sv-SE" dirty="0">
                <a:ea typeface="MS PGothic" panose="020B0600070205080204" pitchFamily="34" charset="-128"/>
                <a:sym typeface="Wingdings" panose="05000000000000000000" pitchFamily="2" charset="2"/>
              </a:rPr>
              <a:t>Documents:</a:t>
            </a:r>
          </a:p>
          <a:p>
            <a:pPr lvl="1"/>
            <a:r>
              <a:rPr kumimoji="1" lang="en-US" altLang="ja-JP" dirty="0"/>
              <a:t>TR 33.818 </a:t>
            </a:r>
            <a:r>
              <a:rPr lang="en-US" dirty="0"/>
              <a:t>Security Assurance Methodology (SECAM) and Security Assurance Specification (SCAS) for 3GPP virtualized network products</a:t>
            </a:r>
            <a:r>
              <a:rPr lang="en-GB" altLang="ja-JP" dirty="0"/>
              <a:t> </a:t>
            </a:r>
            <a:r>
              <a:rPr lang="en-US" altLang="sv-SE" dirty="0">
                <a:ea typeface="MS PGothic" panose="020B0600070205080204" pitchFamily="34" charset="-128"/>
                <a:sym typeface="Wingdings" panose="05000000000000000000" pitchFamily="2" charset="2"/>
              </a:rPr>
              <a:t> </a:t>
            </a:r>
            <a:endParaRPr lang="sv-SE" altLang="sv-SE" dirty="0"/>
          </a:p>
          <a:p>
            <a:pPr lvl="1"/>
            <a:endParaRPr lang="sv-SE" altLang="sv-SE" dirty="0"/>
          </a:p>
        </p:txBody>
      </p:sp>
      <p:sp>
        <p:nvSpPr>
          <p:cNvPr id="37892" name="Content Placeholder 4">
            <a:extLst>
              <a:ext uri="{FF2B5EF4-FFF2-40B4-BE49-F238E27FC236}">
                <a16:creationId xmlns:a16="http://schemas.microsoft.com/office/drawing/2014/main" id="{D6293434-9532-442F-88D8-C988BB4C5F44}"/>
              </a:ext>
            </a:extLst>
          </p:cNvPr>
          <p:cNvSpPr>
            <a:spLocks noGrp="1"/>
          </p:cNvSpPr>
          <p:nvPr>
            <p:ph idx="10"/>
          </p:nvPr>
        </p:nvSpPr>
        <p:spPr>
          <a:xfrm>
            <a:off x="6272213" y="1825625"/>
            <a:ext cx="5081587" cy="4351338"/>
          </a:xfrm>
        </p:spPr>
        <p:txBody>
          <a:bodyPr/>
          <a:lstStyle/>
          <a:p>
            <a:r>
              <a:rPr lang="sv-SE" altLang="sv-SE" dirty="0"/>
              <a:t>TR 33.818:</a:t>
            </a:r>
          </a:p>
          <a:p>
            <a:pPr lvl="1"/>
            <a:r>
              <a:rPr lang="sv-SE" altLang="sv-SE" dirty="0"/>
              <a:t>Different type of skeleton to accomodate process description rather than technical features</a:t>
            </a:r>
          </a:p>
          <a:p>
            <a:pPr lvl="1"/>
            <a:r>
              <a:rPr lang="sv-SE" altLang="sv-SE" dirty="0"/>
              <a:t>35 </a:t>
            </a:r>
            <a:r>
              <a:rPr lang="en-US" altLang="ja-JP" dirty="0">
                <a:sym typeface="Wingdings" panose="05000000000000000000" pitchFamily="2" charset="2"/>
              </a:rPr>
              <a:t> 39 </a:t>
            </a:r>
            <a:r>
              <a:rPr lang="sv-SE" altLang="sv-SE" dirty="0"/>
              <a:t>Editor’s Notes</a:t>
            </a:r>
          </a:p>
          <a:p>
            <a:pPr lvl="1"/>
            <a:endParaRPr lang="sv-SE" altLang="sv-SE" dirty="0">
              <a:highlight>
                <a:srgbClr val="FFFF00"/>
              </a:highlight>
            </a:endParaRPr>
          </a:p>
        </p:txBody>
      </p:sp>
    </p:spTree>
    <p:extLst>
      <p:ext uri="{BB962C8B-B14F-4D97-AF65-F5344CB8AC3E}">
        <p14:creationId xmlns:p14="http://schemas.microsoft.com/office/powerpoint/2010/main" val="4041890708"/>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a:extLst>
              <a:ext uri="{FF2B5EF4-FFF2-40B4-BE49-F238E27FC236}">
                <a16:creationId xmlns:a16="http://schemas.microsoft.com/office/drawing/2014/main" id="{3510EBDF-ACF6-4C31-A23B-3CDF7E1596CA}"/>
              </a:ext>
            </a:extLst>
          </p:cNvPr>
          <p:cNvSpPr>
            <a:spLocks noGrp="1"/>
          </p:cNvSpPr>
          <p:nvPr>
            <p:ph type="title"/>
          </p:nvPr>
        </p:nvSpPr>
        <p:spPr>
          <a:xfrm>
            <a:off x="838200" y="254293"/>
            <a:ext cx="9168114" cy="1325563"/>
          </a:xfrm>
        </p:spPr>
        <p:txBody>
          <a:bodyPr/>
          <a:lstStyle/>
          <a:p>
            <a:r>
              <a:rPr lang="en-US" altLang="ja-JP" sz="3600" dirty="0"/>
              <a:t>Study on storage and transport of 5GC security parameters for ARPF authentication</a:t>
            </a:r>
          </a:p>
        </p:txBody>
      </p:sp>
      <p:sp>
        <p:nvSpPr>
          <p:cNvPr id="37891" name="Content Placeholder 3">
            <a:extLst>
              <a:ext uri="{FF2B5EF4-FFF2-40B4-BE49-F238E27FC236}">
                <a16:creationId xmlns:a16="http://schemas.microsoft.com/office/drawing/2014/main" id="{CC85A9ED-C311-480A-9CDA-5CF6B61D2861}"/>
              </a:ext>
            </a:extLst>
          </p:cNvPr>
          <p:cNvSpPr>
            <a:spLocks noGrp="1"/>
          </p:cNvSpPr>
          <p:nvPr>
            <p:ph idx="1"/>
          </p:nvPr>
        </p:nvSpPr>
        <p:spPr>
          <a:xfrm>
            <a:off x="535709" y="1825625"/>
            <a:ext cx="5384079" cy="4351338"/>
          </a:xfrm>
        </p:spPr>
        <p:txBody>
          <a:bodyPr/>
          <a:lstStyle/>
          <a:p>
            <a:r>
              <a:rPr lang="sv-SE" altLang="sv-SE" dirty="0"/>
              <a:t>WI code: </a:t>
            </a:r>
          </a:p>
          <a:p>
            <a:pPr lvl="1"/>
            <a:r>
              <a:rPr lang="sv-SE" altLang="sv-SE" dirty="0"/>
              <a:t>FS_5GC_SEC_ARPF</a:t>
            </a:r>
          </a:p>
          <a:p>
            <a:r>
              <a:rPr lang="sv-SE" altLang="sv-SE" dirty="0"/>
              <a:t>Completion rate: </a:t>
            </a:r>
          </a:p>
          <a:p>
            <a:pPr lvl="1"/>
            <a:r>
              <a:rPr lang="sv-SE" altLang="sv-SE" dirty="0"/>
              <a:t>30% </a:t>
            </a:r>
            <a:r>
              <a:rPr lang="en-US" altLang="ja-JP" dirty="0">
                <a:sym typeface="Wingdings" panose="05000000000000000000" pitchFamily="2" charset="2"/>
              </a:rPr>
              <a:t> 60%</a:t>
            </a:r>
          </a:p>
          <a:p>
            <a:r>
              <a:rPr lang="en-US" altLang="ja-JP" dirty="0">
                <a:sym typeface="Wingdings" panose="05000000000000000000" pitchFamily="2" charset="2"/>
              </a:rPr>
              <a:t>Target: </a:t>
            </a:r>
          </a:p>
          <a:p>
            <a:pPr lvl="1"/>
            <a:r>
              <a:rPr lang="en-US" altLang="ja-JP" dirty="0">
                <a:sym typeface="Wingdings" panose="05000000000000000000" pitchFamily="2" charset="2"/>
              </a:rPr>
              <a:t>Mar 20  Sep 20</a:t>
            </a:r>
          </a:p>
          <a:p>
            <a:r>
              <a:rPr lang="en-US" altLang="sv-SE" dirty="0">
                <a:ea typeface="MS PGothic" panose="020B0600070205080204" pitchFamily="34" charset="-128"/>
                <a:sym typeface="Wingdings" panose="05000000000000000000" pitchFamily="2" charset="2"/>
              </a:rPr>
              <a:t>Documents:</a:t>
            </a:r>
          </a:p>
          <a:p>
            <a:pPr lvl="1"/>
            <a:r>
              <a:rPr kumimoji="1" lang="en-US" altLang="ja-JP" dirty="0"/>
              <a:t>TR 33.845 </a:t>
            </a:r>
            <a:r>
              <a:rPr lang="en-US" dirty="0"/>
              <a:t>Study on storage and transport of 5GC security parameters for ARPF authentication</a:t>
            </a:r>
            <a:endParaRPr lang="sv-SE" altLang="sv-SE" dirty="0"/>
          </a:p>
          <a:p>
            <a:pPr lvl="1"/>
            <a:endParaRPr lang="sv-SE" altLang="sv-SE" dirty="0"/>
          </a:p>
        </p:txBody>
      </p:sp>
      <p:sp>
        <p:nvSpPr>
          <p:cNvPr id="37892" name="Content Placeholder 4">
            <a:extLst>
              <a:ext uri="{FF2B5EF4-FFF2-40B4-BE49-F238E27FC236}">
                <a16:creationId xmlns:a16="http://schemas.microsoft.com/office/drawing/2014/main" id="{D6293434-9532-442F-88D8-C988BB4C5F44}"/>
              </a:ext>
            </a:extLst>
          </p:cNvPr>
          <p:cNvSpPr>
            <a:spLocks noGrp="1"/>
          </p:cNvSpPr>
          <p:nvPr>
            <p:ph idx="10"/>
          </p:nvPr>
        </p:nvSpPr>
        <p:spPr>
          <a:xfrm>
            <a:off x="6272213" y="1825625"/>
            <a:ext cx="5081587" cy="4351338"/>
          </a:xfrm>
        </p:spPr>
        <p:txBody>
          <a:bodyPr/>
          <a:lstStyle/>
          <a:p>
            <a:r>
              <a:rPr lang="sv-SE" altLang="sv-SE" dirty="0"/>
              <a:t>TR 33.845:</a:t>
            </a:r>
          </a:p>
          <a:p>
            <a:pPr lvl="1"/>
            <a:r>
              <a:rPr lang="sv-SE" altLang="sv-SE" dirty="0"/>
              <a:t>3 </a:t>
            </a:r>
            <a:r>
              <a:rPr lang="en-US" altLang="ja-JP" dirty="0">
                <a:sym typeface="Wingdings" panose="05000000000000000000" pitchFamily="2" charset="2"/>
              </a:rPr>
              <a:t></a:t>
            </a:r>
            <a:r>
              <a:rPr lang="sv-SE" altLang="sv-SE" dirty="0"/>
              <a:t> 9 Key issues</a:t>
            </a:r>
          </a:p>
          <a:p>
            <a:pPr lvl="1"/>
            <a:r>
              <a:rPr lang="sv-SE" altLang="sv-SE" dirty="0"/>
              <a:t>0 </a:t>
            </a:r>
            <a:r>
              <a:rPr lang="en-US" altLang="ja-JP" dirty="0">
                <a:sym typeface="Wingdings" panose="05000000000000000000" pitchFamily="2" charset="2"/>
              </a:rPr>
              <a:t></a:t>
            </a:r>
            <a:r>
              <a:rPr lang="sv-SE" altLang="sv-SE" dirty="0"/>
              <a:t> 3 Solutions</a:t>
            </a:r>
          </a:p>
          <a:p>
            <a:pPr lvl="1"/>
            <a:r>
              <a:rPr lang="sv-SE" altLang="sv-SE" dirty="0"/>
              <a:t>0 Conclusions</a:t>
            </a:r>
          </a:p>
        </p:txBody>
      </p:sp>
    </p:spTree>
    <p:extLst>
      <p:ext uri="{BB962C8B-B14F-4D97-AF65-F5344CB8AC3E}">
        <p14:creationId xmlns:p14="http://schemas.microsoft.com/office/powerpoint/2010/main" val="372541459"/>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6230365-BE61-438F-A983-A2BEBDE640BC}"/>
              </a:ext>
            </a:extLst>
          </p:cNvPr>
          <p:cNvSpPr>
            <a:spLocks noGrp="1"/>
          </p:cNvSpPr>
          <p:nvPr>
            <p:ph type="title"/>
          </p:nvPr>
        </p:nvSpPr>
        <p:spPr/>
        <p:txBody>
          <a:bodyPr/>
          <a:lstStyle/>
          <a:p>
            <a:r>
              <a:rPr lang="sv-SE" altLang="en-US"/>
              <a:t>Thank You!</a:t>
            </a:r>
            <a:endParaRPr lang="en-US" altLang="en-US"/>
          </a:p>
        </p:txBody>
      </p:sp>
      <p:sp>
        <p:nvSpPr>
          <p:cNvPr id="17411" name="Content Placeholder 2">
            <a:extLst>
              <a:ext uri="{FF2B5EF4-FFF2-40B4-BE49-F238E27FC236}">
                <a16:creationId xmlns:a16="http://schemas.microsoft.com/office/drawing/2014/main" id="{3B74E3E3-8821-43AA-9960-9A2F7C0F15F6}"/>
              </a:ext>
            </a:extLst>
          </p:cNvPr>
          <p:cNvSpPr>
            <a:spLocks noGrp="1"/>
          </p:cNvSpPr>
          <p:nvPr>
            <p:ph idx="1"/>
          </p:nvPr>
        </p:nvSpPr>
        <p:spPr>
          <a:xfrm>
            <a:off x="838200" y="1825625"/>
            <a:ext cx="5124450" cy="4351338"/>
          </a:xfrm>
        </p:spPr>
        <p:txBody>
          <a:bodyPr>
            <a:normAutofit lnSpcReduction="10000"/>
          </a:bodyPr>
          <a:lstStyle/>
          <a:p>
            <a:pPr marL="0" indent="0">
              <a:buFontTx/>
              <a:buNone/>
              <a:defRPr/>
            </a:pPr>
            <a:endParaRPr lang="sv-SE" altLang="en-US" dirty="0"/>
          </a:p>
          <a:p>
            <a:pPr marL="0" indent="0">
              <a:buFontTx/>
              <a:buNone/>
              <a:defRPr/>
            </a:pPr>
            <a:endParaRPr lang="sv-SE" altLang="en-US" dirty="0"/>
          </a:p>
          <a:p>
            <a:pPr marL="0" indent="0">
              <a:buFontTx/>
              <a:buNone/>
              <a:defRPr/>
            </a:pPr>
            <a:endParaRPr lang="sv-SE" altLang="en-US" dirty="0"/>
          </a:p>
          <a:p>
            <a:pPr marL="0" indent="0">
              <a:buFontTx/>
              <a:buNone/>
              <a:defRPr/>
            </a:pPr>
            <a:endParaRPr lang="sv-SE" altLang="en-US" dirty="0"/>
          </a:p>
          <a:p>
            <a:pPr marL="0" indent="0">
              <a:buFontTx/>
              <a:buNone/>
              <a:defRPr/>
            </a:pPr>
            <a:endParaRPr lang="sv-SE" altLang="en-US" dirty="0"/>
          </a:p>
          <a:p>
            <a:pPr marL="0" indent="0">
              <a:lnSpc>
                <a:spcPct val="100000"/>
              </a:lnSpc>
              <a:spcBef>
                <a:spcPct val="0"/>
              </a:spcBef>
              <a:buFontTx/>
              <a:buNone/>
              <a:defRPr/>
            </a:pPr>
            <a:endParaRPr lang="sv-SE" altLang="en-US" sz="1600" dirty="0"/>
          </a:p>
          <a:p>
            <a:pPr marL="0" indent="0">
              <a:lnSpc>
                <a:spcPct val="100000"/>
              </a:lnSpc>
              <a:spcBef>
                <a:spcPct val="0"/>
              </a:spcBef>
              <a:buFontTx/>
              <a:buNone/>
              <a:defRPr/>
            </a:pPr>
            <a:endParaRPr lang="sv-SE" altLang="en-US" sz="1600" dirty="0"/>
          </a:p>
          <a:p>
            <a:pPr marL="0" indent="0">
              <a:lnSpc>
                <a:spcPct val="100000"/>
              </a:lnSpc>
              <a:spcBef>
                <a:spcPct val="0"/>
              </a:spcBef>
              <a:buFontTx/>
              <a:buNone/>
              <a:defRPr/>
            </a:pPr>
            <a:endParaRPr lang="sv-SE" altLang="en-US" sz="1600" dirty="0"/>
          </a:p>
          <a:p>
            <a:pPr marL="0" indent="0">
              <a:lnSpc>
                <a:spcPct val="100000"/>
              </a:lnSpc>
              <a:spcBef>
                <a:spcPct val="0"/>
              </a:spcBef>
              <a:buFontTx/>
              <a:buNone/>
              <a:defRPr/>
            </a:pPr>
            <a:endParaRPr lang="sv-SE" altLang="en-US" sz="1600" dirty="0"/>
          </a:p>
          <a:p>
            <a:pPr marL="0" indent="0">
              <a:lnSpc>
                <a:spcPct val="100000"/>
              </a:lnSpc>
              <a:spcBef>
                <a:spcPct val="0"/>
              </a:spcBef>
              <a:buFontTx/>
              <a:buNone/>
              <a:defRPr/>
            </a:pPr>
            <a:r>
              <a:rPr lang="sv-SE" altLang="en-US" sz="1600" dirty="0"/>
              <a:t>Noamen Ben Henda</a:t>
            </a:r>
          </a:p>
          <a:p>
            <a:pPr marL="0" indent="0">
              <a:lnSpc>
                <a:spcPct val="100000"/>
              </a:lnSpc>
              <a:spcBef>
                <a:spcPct val="0"/>
              </a:spcBef>
              <a:buFontTx/>
              <a:buNone/>
              <a:defRPr/>
            </a:pPr>
            <a:r>
              <a:rPr lang="sv-SE" altLang="en-US" sz="1600" dirty="0"/>
              <a:t>3GPP SA3 Chairman</a:t>
            </a:r>
          </a:p>
          <a:p>
            <a:pPr marL="0" indent="0">
              <a:lnSpc>
                <a:spcPct val="100000"/>
              </a:lnSpc>
              <a:spcBef>
                <a:spcPct val="0"/>
              </a:spcBef>
              <a:buFontTx/>
              <a:buNone/>
              <a:defRPr/>
            </a:pPr>
            <a:r>
              <a:rPr lang="sv-SE" altLang="en-US" sz="1600" dirty="0"/>
              <a:t>mail: </a:t>
            </a:r>
            <a:r>
              <a:rPr lang="sv-SE" altLang="en-US" sz="1600" dirty="0">
                <a:hlinkClick r:id="rId2"/>
              </a:rPr>
              <a:t>noamen.ben.henda@ericsson.com</a:t>
            </a:r>
            <a:r>
              <a:rPr lang="sv-SE" altLang="en-US" sz="1600" dirty="0"/>
              <a:t>  </a:t>
            </a:r>
          </a:p>
          <a:p>
            <a:pPr marL="0" indent="0">
              <a:lnSpc>
                <a:spcPct val="100000"/>
              </a:lnSpc>
              <a:spcBef>
                <a:spcPct val="0"/>
              </a:spcBef>
              <a:buFontTx/>
              <a:buNone/>
              <a:defRPr/>
            </a:pPr>
            <a:r>
              <a:rPr lang="sv-SE" altLang="en-US" sz="1600" dirty="0"/>
              <a:t>phone: +46 725 074 574</a:t>
            </a:r>
          </a:p>
          <a:p>
            <a:pPr marL="0" indent="0">
              <a:buFontTx/>
              <a:buNone/>
              <a:defRPr/>
            </a:pPr>
            <a:endParaRPr lang="sv-SE" altLang="en-US" dirty="0"/>
          </a:p>
        </p:txBody>
      </p:sp>
      <p:pic>
        <p:nvPicPr>
          <p:cNvPr id="8196" name="Picture 3">
            <a:extLst>
              <a:ext uri="{FF2B5EF4-FFF2-40B4-BE49-F238E27FC236}">
                <a16:creationId xmlns:a16="http://schemas.microsoft.com/office/drawing/2014/main" id="{3ADEF568-B996-41B4-BE7D-0BF2BC333E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1144" y="1955402"/>
            <a:ext cx="8863012"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3A66-F726-4275-BF15-22FC83CD491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87D56B2-7237-4776-BD0D-DC44FAC83397}"/>
              </a:ext>
            </a:extLst>
          </p:cNvPr>
          <p:cNvSpPr>
            <a:spLocks noGrp="1"/>
          </p:cNvSpPr>
          <p:nvPr>
            <p:ph idx="1"/>
          </p:nvPr>
        </p:nvSpPr>
        <p:spPr/>
        <p:txBody>
          <a:bodyPr/>
          <a:lstStyle/>
          <a:p>
            <a:r>
              <a:rPr lang="en-US" altLang="ja-JP" sz="2400" dirty="0"/>
              <a:t>Specifications/Reports for information</a:t>
            </a:r>
          </a:p>
          <a:p>
            <a:pPr lvl="1"/>
            <a:r>
              <a:rPr lang="en-US" altLang="ja-JP" sz="1800" dirty="0"/>
              <a:t>TR 33.853 "Key issues and potential solutions for Integrity protection of the user plane“ in SP-200377</a:t>
            </a:r>
          </a:p>
          <a:p>
            <a:endParaRPr lang="en-US" sz="2400" dirty="0"/>
          </a:p>
        </p:txBody>
      </p:sp>
    </p:spTree>
    <p:extLst>
      <p:ext uri="{BB962C8B-B14F-4D97-AF65-F5344CB8AC3E}">
        <p14:creationId xmlns:p14="http://schemas.microsoft.com/office/powerpoint/2010/main" val="4267888732"/>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CF581-829B-442E-B13B-7D6929CDF78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24277614-C093-4BB9-92B2-2262844F9899}"/>
              </a:ext>
            </a:extLst>
          </p:cNvPr>
          <p:cNvSpPr>
            <a:spLocks noGrp="1"/>
          </p:cNvSpPr>
          <p:nvPr>
            <p:ph idx="1"/>
          </p:nvPr>
        </p:nvSpPr>
        <p:spPr/>
        <p:txBody>
          <a:bodyPr/>
          <a:lstStyle/>
          <a:p>
            <a:r>
              <a:rPr lang="en-US" altLang="ja-JP" sz="2400" dirty="0"/>
              <a:t>WIDs/SIDs for approval</a:t>
            </a:r>
          </a:p>
          <a:p>
            <a:pPr lvl="1"/>
            <a:r>
              <a:rPr lang="en-US" altLang="ja-JP" sz="1800" dirty="0"/>
              <a:t>Study on security for enhanced support of Industrial IoT in SP-200355</a:t>
            </a:r>
          </a:p>
          <a:p>
            <a:pPr lvl="1"/>
            <a:r>
              <a:rPr lang="en-US" altLang="ja-JP" sz="1800" dirty="0"/>
              <a:t>Study on enhanced security support for Non-Public Networks in SP-200353</a:t>
            </a:r>
          </a:p>
          <a:p>
            <a:pPr lvl="2"/>
            <a:r>
              <a:rPr lang="en-US" altLang="ja-JP" sz="1600" dirty="0"/>
              <a:t>Sent for approval with 3 sustained objections</a:t>
            </a:r>
          </a:p>
          <a:p>
            <a:pPr lvl="1"/>
            <a:r>
              <a:rPr lang="en-US" altLang="ja-JP" sz="1800" dirty="0"/>
              <a:t>Study on security aspects of Unmanned Aerial Systems (UAS) in SP-200352</a:t>
            </a:r>
          </a:p>
          <a:p>
            <a:pPr lvl="1"/>
            <a:r>
              <a:rPr lang="en-US" altLang="ja-JP" sz="1800" dirty="0"/>
              <a:t>Study on Security Aspects of Enhancements for 5G Multicast-Broadcast Services in SP-200351</a:t>
            </a:r>
          </a:p>
          <a:p>
            <a:pPr lvl="1"/>
            <a:r>
              <a:rPr lang="en-US" altLang="ja-JP" sz="1800" dirty="0"/>
              <a:t>Study on Security Aspects of Enhancement for Proximity Based Services in 5GS in SP-200350</a:t>
            </a:r>
          </a:p>
          <a:p>
            <a:pPr lvl="1"/>
            <a:r>
              <a:rPr lang="en-US" sz="1800" dirty="0"/>
              <a:t>Study on security aspects of the Disaggregated gNB Architecture in SP-200349</a:t>
            </a:r>
          </a:p>
          <a:p>
            <a:pPr lvl="2"/>
            <a:r>
              <a:rPr lang="en-US" altLang="ja-JP" sz="1600" dirty="0"/>
              <a:t>Sent for approval with 1 sustained objection</a:t>
            </a:r>
          </a:p>
          <a:p>
            <a:pPr lvl="1"/>
            <a:r>
              <a:rPr lang="en-US" altLang="ja-JP" sz="1800" dirty="0"/>
              <a:t>Study on Security Aspects of Enhancement of Support for Edge Computing in 5GC in SP-200347</a:t>
            </a:r>
          </a:p>
          <a:p>
            <a:pPr lvl="1"/>
            <a:r>
              <a:rPr lang="en-US" altLang="ja-JP" sz="1800" dirty="0"/>
              <a:t>New WID on Security Assurance Specification for Inter PLMN UP Security (IPUPS) in SP-200348</a:t>
            </a:r>
          </a:p>
          <a:p>
            <a:pPr lvl="1"/>
            <a:r>
              <a:rPr lang="en-US" altLang="ja-JP" sz="1800" dirty="0"/>
              <a:t>New WID on User Plane Integrity Protection in SP-200354</a:t>
            </a:r>
          </a:p>
          <a:p>
            <a:pPr lvl="1"/>
            <a:endParaRPr lang="en-US" altLang="ja-JP" sz="1800" dirty="0"/>
          </a:p>
          <a:p>
            <a:endParaRPr lang="en-US" dirty="0"/>
          </a:p>
        </p:txBody>
      </p:sp>
    </p:spTree>
    <p:extLst>
      <p:ext uri="{BB962C8B-B14F-4D97-AF65-F5344CB8AC3E}">
        <p14:creationId xmlns:p14="http://schemas.microsoft.com/office/powerpoint/2010/main" val="364574558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260FE65-9329-4DFC-AF27-6CD9F254BE6E}"/>
              </a:ext>
            </a:extLst>
          </p:cNvPr>
          <p:cNvSpPr>
            <a:spLocks noGrp="1"/>
          </p:cNvSpPr>
          <p:nvPr>
            <p:ph type="title"/>
          </p:nvPr>
        </p:nvSpPr>
        <p:spPr/>
        <p:txBody>
          <a:bodyPr/>
          <a:lstStyle/>
          <a:p>
            <a:r>
              <a:rPr lang="sv-SE" altLang="sv-SE" dirty="0"/>
              <a:t>Summary</a:t>
            </a:r>
          </a:p>
        </p:txBody>
      </p:sp>
      <p:graphicFrame>
        <p:nvGraphicFramePr>
          <p:cNvPr id="20" name="Content Placeholder 19">
            <a:extLst>
              <a:ext uri="{FF2B5EF4-FFF2-40B4-BE49-F238E27FC236}">
                <a16:creationId xmlns:a16="http://schemas.microsoft.com/office/drawing/2014/main" id="{DBB3A73D-76BE-46BF-8CCE-E26E79943CCD}"/>
              </a:ext>
            </a:extLst>
          </p:cNvPr>
          <p:cNvGraphicFramePr>
            <a:graphicFrameLocks noGrp="1"/>
          </p:cNvGraphicFramePr>
          <p:nvPr>
            <p:ph idx="1"/>
            <p:extLst>
              <p:ext uri="{D42A27DB-BD31-4B8C-83A1-F6EECF244321}">
                <p14:modId xmlns:p14="http://schemas.microsoft.com/office/powerpoint/2010/main" val="1652407361"/>
              </p:ext>
            </p:extLst>
          </p:nvPr>
        </p:nvGraphicFramePr>
        <p:xfrm>
          <a:off x="414144" y="1779205"/>
          <a:ext cx="10939656" cy="4099344"/>
        </p:xfrm>
        <a:graphic>
          <a:graphicData uri="http://schemas.openxmlformats.org/drawingml/2006/table">
            <a:tbl>
              <a:tblPr firstRow="1" bandRow="1">
                <a:tableStyleId>{5C22544A-7EE6-4342-B048-85BDC9FD1C3A}</a:tableStyleId>
              </a:tblPr>
              <a:tblGrid>
                <a:gridCol w="1855808">
                  <a:extLst>
                    <a:ext uri="{9D8B030D-6E8A-4147-A177-3AD203B41FA5}">
                      <a16:colId xmlns:a16="http://schemas.microsoft.com/office/drawing/2014/main" val="1671951344"/>
                    </a:ext>
                  </a:extLst>
                </a:gridCol>
                <a:gridCol w="1180952">
                  <a:extLst>
                    <a:ext uri="{9D8B030D-6E8A-4147-A177-3AD203B41FA5}">
                      <a16:colId xmlns:a16="http://schemas.microsoft.com/office/drawing/2014/main" val="2472883386"/>
                    </a:ext>
                  </a:extLst>
                </a:gridCol>
                <a:gridCol w="1066278">
                  <a:extLst>
                    <a:ext uri="{9D8B030D-6E8A-4147-A177-3AD203B41FA5}">
                      <a16:colId xmlns:a16="http://schemas.microsoft.com/office/drawing/2014/main" val="1642402025"/>
                    </a:ext>
                  </a:extLst>
                </a:gridCol>
                <a:gridCol w="910095">
                  <a:extLst>
                    <a:ext uri="{9D8B030D-6E8A-4147-A177-3AD203B41FA5}">
                      <a16:colId xmlns:a16="http://schemas.microsoft.com/office/drawing/2014/main" val="716484714"/>
                    </a:ext>
                  </a:extLst>
                </a:gridCol>
                <a:gridCol w="931510">
                  <a:extLst>
                    <a:ext uri="{9D8B030D-6E8A-4147-A177-3AD203B41FA5}">
                      <a16:colId xmlns:a16="http://schemas.microsoft.com/office/drawing/2014/main" val="1341460600"/>
                    </a:ext>
                  </a:extLst>
                </a:gridCol>
                <a:gridCol w="897190">
                  <a:extLst>
                    <a:ext uri="{9D8B030D-6E8A-4147-A177-3AD203B41FA5}">
                      <a16:colId xmlns:a16="http://schemas.microsoft.com/office/drawing/2014/main" val="3435354498"/>
                    </a:ext>
                  </a:extLst>
                </a:gridCol>
                <a:gridCol w="816460">
                  <a:extLst>
                    <a:ext uri="{9D8B030D-6E8A-4147-A177-3AD203B41FA5}">
                      <a16:colId xmlns:a16="http://schemas.microsoft.com/office/drawing/2014/main" val="1010587454"/>
                    </a:ext>
                  </a:extLst>
                </a:gridCol>
                <a:gridCol w="1093788">
                  <a:extLst>
                    <a:ext uri="{9D8B030D-6E8A-4147-A177-3AD203B41FA5}">
                      <a16:colId xmlns:a16="http://schemas.microsoft.com/office/drawing/2014/main" val="2513750454"/>
                    </a:ext>
                  </a:extLst>
                </a:gridCol>
                <a:gridCol w="1556694">
                  <a:extLst>
                    <a:ext uri="{9D8B030D-6E8A-4147-A177-3AD203B41FA5}">
                      <a16:colId xmlns:a16="http://schemas.microsoft.com/office/drawing/2014/main" val="3263316054"/>
                    </a:ext>
                  </a:extLst>
                </a:gridCol>
                <a:gridCol w="630881">
                  <a:extLst>
                    <a:ext uri="{9D8B030D-6E8A-4147-A177-3AD203B41FA5}">
                      <a16:colId xmlns:a16="http://schemas.microsoft.com/office/drawing/2014/main" val="593387059"/>
                    </a:ext>
                  </a:extLst>
                </a:gridCol>
              </a:tblGrid>
              <a:tr h="420311">
                <a:tc>
                  <a:txBody>
                    <a:bodyPr/>
                    <a:lstStyle/>
                    <a:p>
                      <a:pPr algn="ctr"/>
                      <a:r>
                        <a:rPr lang="sv-SE" sz="1100" dirty="0">
                          <a:latin typeface="+mn-lt"/>
                          <a:cs typeface="Arial" panose="020B0604020202020204" pitchFamily="34" charset="0"/>
                        </a:rPr>
                        <a:t>WI Title</a:t>
                      </a:r>
                    </a:p>
                  </a:txBody>
                  <a:tcPr marT="45711" marB="45711"/>
                </a:tc>
                <a:tc>
                  <a:txBody>
                    <a:bodyPr/>
                    <a:lstStyle/>
                    <a:p>
                      <a:pPr algn="ctr"/>
                      <a:r>
                        <a:rPr lang="sv-SE" sz="1100" dirty="0">
                          <a:latin typeface="+mn-lt"/>
                          <a:cs typeface="Arial" panose="020B0604020202020204" pitchFamily="34" charset="0"/>
                        </a:rPr>
                        <a:t>SA3 rapporteur</a:t>
                      </a:r>
                    </a:p>
                  </a:txBody>
                  <a:tcPr marT="45711" marB="45711"/>
                </a:tc>
                <a:tc>
                  <a:txBody>
                    <a:bodyPr/>
                    <a:lstStyle/>
                    <a:p>
                      <a:pPr algn="ctr"/>
                      <a:r>
                        <a:rPr lang="sv-SE" sz="1100" dirty="0">
                          <a:latin typeface="+mn-lt"/>
                          <a:cs typeface="Arial" panose="020B0604020202020204" pitchFamily="34" charset="0"/>
                        </a:rPr>
                        <a:t>WI code</a:t>
                      </a:r>
                    </a:p>
                  </a:txBody>
                  <a:tcPr marT="45711" marB="45711"/>
                </a:tc>
                <a:tc>
                  <a:txBody>
                    <a:bodyPr/>
                    <a:lstStyle/>
                    <a:p>
                      <a:pPr algn="ctr"/>
                      <a:r>
                        <a:rPr lang="sv-SE" sz="1100" dirty="0">
                          <a:latin typeface="+mn-lt"/>
                          <a:cs typeface="Arial" panose="020B0604020202020204" pitchFamily="34" charset="0"/>
                        </a:rPr>
                        <a:t>Current % completion</a:t>
                      </a:r>
                    </a:p>
                  </a:txBody>
                  <a:tcPr marT="45711" marB="45711"/>
                </a:tc>
                <a:tc>
                  <a:txBody>
                    <a:bodyPr/>
                    <a:lstStyle/>
                    <a:p>
                      <a:pPr algn="ctr"/>
                      <a:r>
                        <a:rPr lang="sv-SE" sz="1100" dirty="0">
                          <a:latin typeface="+mn-lt"/>
                          <a:cs typeface="Arial" panose="020B0604020202020204" pitchFamily="34" charset="0"/>
                        </a:rPr>
                        <a:t>New % completion</a:t>
                      </a:r>
                    </a:p>
                  </a:txBody>
                  <a:tcPr marT="45711" marB="45711"/>
                </a:tc>
                <a:tc>
                  <a:txBody>
                    <a:bodyPr/>
                    <a:lstStyle/>
                    <a:p>
                      <a:pPr algn="ctr"/>
                      <a:r>
                        <a:rPr lang="sv-SE" sz="1100" dirty="0">
                          <a:latin typeface="+mn-lt"/>
                          <a:cs typeface="Arial" panose="020B0604020202020204" pitchFamily="34" charset="0"/>
                        </a:rPr>
                        <a:t>Current target</a:t>
                      </a:r>
                    </a:p>
                  </a:txBody>
                  <a:tcPr marT="45711" marB="45711"/>
                </a:tc>
                <a:tc>
                  <a:txBody>
                    <a:bodyPr/>
                    <a:lstStyle/>
                    <a:p>
                      <a:pPr algn="ctr"/>
                      <a:r>
                        <a:rPr lang="sv-SE" sz="1100" dirty="0">
                          <a:latin typeface="+mn-lt"/>
                          <a:cs typeface="Arial" panose="020B0604020202020204" pitchFamily="34" charset="0"/>
                        </a:rPr>
                        <a:t>New target</a:t>
                      </a:r>
                    </a:p>
                  </a:txBody>
                  <a:tcPr marT="45711" marB="45711"/>
                </a:tc>
                <a:tc>
                  <a:txBody>
                    <a:bodyPr/>
                    <a:lstStyle/>
                    <a:p>
                      <a:pPr algn="ctr"/>
                      <a:r>
                        <a:rPr lang="sv-SE" sz="1100" dirty="0">
                          <a:latin typeface="+mn-lt"/>
                          <a:cs typeface="Arial" panose="020B0604020202020204" pitchFamily="34" charset="0"/>
                        </a:rPr>
                        <a:t>Current WID</a:t>
                      </a:r>
                    </a:p>
                  </a:txBody>
                  <a:tcPr marT="45711" marB="45711"/>
                </a:tc>
                <a:tc>
                  <a:txBody>
                    <a:bodyPr/>
                    <a:lstStyle/>
                    <a:p>
                      <a:pPr algn="ctr"/>
                      <a:r>
                        <a:rPr lang="sv-SE" sz="1100" dirty="0">
                          <a:latin typeface="+mn-lt"/>
                          <a:cs typeface="Arial" panose="020B0604020202020204" pitchFamily="34" charset="0"/>
                        </a:rPr>
                        <a:t>TR/TS</a:t>
                      </a:r>
                    </a:p>
                  </a:txBody>
                  <a:tcPr marT="45711" marB="45711"/>
                </a:tc>
                <a:tc>
                  <a:txBody>
                    <a:bodyPr/>
                    <a:lstStyle/>
                    <a:p>
                      <a:pPr algn="ctr"/>
                      <a:r>
                        <a:rPr lang="sv-SE" sz="1100" dirty="0">
                          <a:latin typeface="+mn-lt"/>
                          <a:cs typeface="Arial" panose="020B0604020202020204" pitchFamily="34" charset="0"/>
                        </a:rPr>
                        <a:t>Rel</a:t>
                      </a:r>
                    </a:p>
                  </a:txBody>
                  <a:tcPr marT="45711" marB="45711"/>
                </a:tc>
                <a:extLst>
                  <a:ext uri="{0D108BD9-81ED-4DB2-BD59-A6C34878D82A}">
                    <a16:rowId xmlns:a16="http://schemas.microsoft.com/office/drawing/2014/main" val="1379591223"/>
                  </a:ext>
                </a:extLst>
              </a:tr>
              <a:tr h="365218">
                <a:tc>
                  <a:txBody>
                    <a:bodyPr/>
                    <a:lstStyle/>
                    <a:p>
                      <a:pPr marL="0" indent="0" algn="l" defTabSz="914400" rtl="0" eaLnBrk="1" latinLnBrk="0" hangingPunct="1">
                        <a:lnSpc>
                          <a:spcPts val="1200"/>
                        </a:lnSpc>
                        <a:spcAft>
                          <a:spcPts val="0"/>
                        </a:spcAft>
                      </a:pPr>
                      <a:r>
                        <a:rPr lang="sv-SE" sz="1000" b="0" kern="1200" dirty="0">
                          <a:solidFill>
                            <a:schemeClr val="dk1"/>
                          </a:solidFill>
                          <a:effectLst/>
                          <a:latin typeface="+mn-lt"/>
                          <a:ea typeface="Batang" panose="02030600000101010101" pitchFamily="18" charset="-127"/>
                          <a:cs typeface="Arial" panose="020B0604020202020204" pitchFamily="34" charset="0"/>
                        </a:rPr>
                        <a:t>Normative work on Lawful Interception Rel-1</a:t>
                      </a:r>
                      <a:r>
                        <a:rPr lang="en-GB" sz="1000" b="0" kern="1200" dirty="0">
                          <a:solidFill>
                            <a:schemeClr val="dk1"/>
                          </a:solidFill>
                          <a:effectLst/>
                          <a:latin typeface="+mn-lt"/>
                          <a:ea typeface="Batang" panose="02030600000101010101" pitchFamily="18" charset="-127"/>
                          <a:cs typeface="Arial" panose="020B0604020202020204" pitchFamily="34" charset="0"/>
                        </a:rPr>
                        <a:t>6</a:t>
                      </a:r>
                      <a:endParaRPr lang="sv-SE" sz="1000" b="0" kern="1200" dirty="0">
                        <a:solidFill>
                          <a:schemeClr val="dk1"/>
                        </a:solidFill>
                        <a:effectLst/>
                        <a:latin typeface="+mn-lt"/>
                        <a:ea typeface="Batang" panose="02030600000101010101" pitchFamily="18" charset="-127"/>
                        <a:cs typeface="Arial" panose="020B0604020202020204" pitchFamily="34" charset="0"/>
                      </a:endParaRPr>
                    </a:p>
                  </a:txBody>
                  <a:tcPr marL="17780" marR="17780" marT="17777" marB="17777"/>
                </a:tc>
                <a:tc>
                  <a:txBody>
                    <a:bodyPr/>
                    <a:lstStyle/>
                    <a:p>
                      <a:pPr marL="0" indent="0" algn="ctr" defTabSz="914400" rtl="0" eaLnBrk="1" latinLnBrk="0" hangingPunct="1">
                        <a:lnSpc>
                          <a:spcPts val="1200"/>
                        </a:lnSpc>
                        <a:spcAft>
                          <a:spcPts val="0"/>
                        </a:spcAft>
                      </a:pPr>
                      <a:r>
                        <a:rPr lang="en-US" sz="1000" b="0" kern="1200" dirty="0">
                          <a:solidFill>
                            <a:schemeClr val="dk1"/>
                          </a:solidFill>
                          <a:effectLst/>
                          <a:latin typeface="+mn-lt"/>
                          <a:ea typeface="Batang" panose="02030600000101010101" pitchFamily="18" charset="-127"/>
                          <a:cs typeface="Arial" panose="020B0604020202020204" pitchFamily="34" charset="0"/>
                        </a:rPr>
                        <a:t>Alex Leadbeater (BT)</a:t>
                      </a:r>
                      <a:endParaRPr lang="sv-SE" sz="1000" b="0" kern="1200" dirty="0">
                        <a:solidFill>
                          <a:schemeClr val="dk1"/>
                        </a:solidFill>
                        <a:effectLst/>
                        <a:latin typeface="+mn-lt"/>
                        <a:ea typeface="Batang" panose="02030600000101010101" pitchFamily="18" charset="-127"/>
                        <a:cs typeface="Arial" panose="020B0604020202020204" pitchFamily="34" charset="0"/>
                      </a:endParaRPr>
                    </a:p>
                  </a:txBody>
                  <a:tcPr marL="17780" marR="17780" marT="17777" marB="17777"/>
                </a:tc>
                <a:tc>
                  <a:txBody>
                    <a:bodyPr/>
                    <a:lstStyle/>
                    <a:p>
                      <a:pPr marL="0" indent="0" algn="ctr" defTabSz="914400" rtl="0" eaLnBrk="1" latinLnBrk="0" hangingPunct="1">
                        <a:lnSpc>
                          <a:spcPts val="1200"/>
                        </a:lnSpc>
                        <a:spcAft>
                          <a:spcPts val="0"/>
                        </a:spcAft>
                      </a:pPr>
                      <a:r>
                        <a:rPr lang="en-GB" sz="1000" b="0" kern="1200" dirty="0">
                          <a:solidFill>
                            <a:schemeClr val="dk1"/>
                          </a:solidFill>
                          <a:effectLst/>
                          <a:latin typeface="+mn-lt"/>
                          <a:ea typeface="Batang" panose="02030600000101010101" pitchFamily="18" charset="-127"/>
                          <a:cs typeface="Arial" panose="020B0604020202020204" pitchFamily="34" charset="0"/>
                        </a:rPr>
                        <a:t>LI16</a:t>
                      </a:r>
                      <a:endParaRPr lang="sv-SE" sz="1000" b="0" kern="1200" dirty="0">
                        <a:solidFill>
                          <a:schemeClr val="dk1"/>
                        </a:solidFill>
                        <a:effectLst/>
                        <a:latin typeface="+mn-lt"/>
                        <a:ea typeface="Batang" panose="02030600000101010101" pitchFamily="18" charset="-127"/>
                        <a:cs typeface="Arial" panose="020B0604020202020204" pitchFamily="34" charset="0"/>
                      </a:endParaRPr>
                    </a:p>
                  </a:txBody>
                  <a:tcPr marL="17780" marR="17780" marT="17777" marB="17777"/>
                </a:tc>
                <a:tc>
                  <a:txBody>
                    <a:bodyPr/>
                    <a:lstStyle/>
                    <a:p>
                      <a:pPr marL="0" indent="0" algn="ctr" defTabSz="914400" rtl="0" eaLnBrk="1" latinLnBrk="0" hangingPunct="1">
                        <a:lnSpc>
                          <a:spcPts val="1200"/>
                        </a:lnSpc>
                        <a:spcAft>
                          <a:spcPts val="0"/>
                        </a:spcAft>
                      </a:pPr>
                      <a:r>
                        <a:rPr lang="sv-SE" sz="1000" dirty="0">
                          <a:solidFill>
                            <a:schemeClr val="tx1"/>
                          </a:solidFill>
                          <a:latin typeface="+mn-lt"/>
                          <a:cs typeface="Arial" panose="020B0604020202020204" pitchFamily="34" charset="0"/>
                        </a:rPr>
                        <a:t>60%</a:t>
                      </a:r>
                    </a:p>
                  </a:txBody>
                  <a:tcPr marL="17780" marR="17780" marT="17777" marB="17777"/>
                </a:tc>
                <a:tc>
                  <a:txBody>
                    <a:bodyPr/>
                    <a:lstStyle/>
                    <a:p>
                      <a:pPr algn="ctr"/>
                      <a:r>
                        <a:rPr lang="sv-SE" sz="1000" dirty="0">
                          <a:solidFill>
                            <a:srgbClr val="FF0000"/>
                          </a:solidFill>
                          <a:latin typeface="+mn-lt"/>
                          <a:cs typeface="Arial" panose="020B0604020202020204" pitchFamily="34" charset="0"/>
                        </a:rPr>
                        <a:t>85%</a:t>
                      </a:r>
                    </a:p>
                  </a:txBody>
                  <a:tcPr marL="17780" marR="17780" marT="17777" marB="17777"/>
                </a:tc>
                <a:tc>
                  <a:txBody>
                    <a:bodyPr/>
                    <a:lstStyle/>
                    <a:p>
                      <a:pPr marL="0" indent="0" algn="ctr" defTabSz="914400" rtl="0" eaLnBrk="1" latinLnBrk="0" hangingPunct="1">
                        <a:lnSpc>
                          <a:spcPts val="1200"/>
                        </a:lnSpc>
                        <a:spcAft>
                          <a:spcPts val="0"/>
                        </a:spcAft>
                      </a:pPr>
                      <a:r>
                        <a:rPr lang="en-US" sz="1000" b="0" kern="1200" dirty="0">
                          <a:solidFill>
                            <a:schemeClr val="dk1"/>
                          </a:solidFill>
                          <a:effectLst/>
                          <a:latin typeface="+mn-lt"/>
                          <a:ea typeface="Batang" panose="02030600000101010101" pitchFamily="18" charset="-127"/>
                          <a:cs typeface="Arial" panose="020B0604020202020204" pitchFamily="34" charset="0"/>
                        </a:rPr>
                        <a:t>Mar 20</a:t>
                      </a:r>
                      <a:endParaRPr lang="sv-SE" sz="1000" b="0" kern="1200" dirty="0">
                        <a:solidFill>
                          <a:schemeClr val="dk1"/>
                        </a:solidFill>
                        <a:effectLst/>
                        <a:latin typeface="+mn-lt"/>
                        <a:ea typeface="Batang" panose="02030600000101010101" pitchFamily="18" charset="-127"/>
                        <a:cs typeface="Arial" panose="020B0604020202020204" pitchFamily="34" charset="0"/>
                      </a:endParaRPr>
                    </a:p>
                  </a:txBody>
                  <a:tcPr marL="17780" marR="17780" marT="17777" marB="17777"/>
                </a:tc>
                <a:tc>
                  <a:txBody>
                    <a:bodyPr/>
                    <a:lstStyle/>
                    <a:p>
                      <a:pPr marL="0" indent="0" algn="ctr" defTabSz="914400" rtl="0" eaLnBrk="1" latinLnBrk="0" hangingPunct="1">
                        <a:lnSpc>
                          <a:spcPts val="1200"/>
                        </a:lnSpc>
                        <a:spcAft>
                          <a:spcPts val="0"/>
                        </a:spcAft>
                      </a:pPr>
                      <a:r>
                        <a:rPr lang="en-US" sz="1000" b="0" kern="1200" dirty="0">
                          <a:solidFill>
                            <a:srgbClr val="FF0000"/>
                          </a:solidFill>
                          <a:effectLst/>
                          <a:latin typeface="+mn-lt"/>
                          <a:ea typeface="Batang" panose="02030600000101010101" pitchFamily="18" charset="-127"/>
                          <a:cs typeface="Arial" panose="020B0604020202020204" pitchFamily="34" charset="0"/>
                        </a:rPr>
                        <a:t>Sep 20</a:t>
                      </a:r>
                      <a:r>
                        <a:rPr lang="en-US" sz="1000" b="0" kern="1200" dirty="0">
                          <a:solidFill>
                            <a:schemeClr val="dk1"/>
                          </a:solidFill>
                          <a:effectLst/>
                          <a:latin typeface="+mn-lt"/>
                          <a:ea typeface="Batang" panose="02030600000101010101" pitchFamily="18" charset="-127"/>
                          <a:cs typeface="Arial" panose="020B0604020202020204" pitchFamily="34" charset="0"/>
                        </a:rPr>
                        <a:t> </a:t>
                      </a:r>
                      <a:endParaRPr lang="sv-SE" sz="1000" b="0" kern="1200" dirty="0">
                        <a:solidFill>
                          <a:schemeClr val="dk1"/>
                        </a:solidFill>
                        <a:effectLst/>
                        <a:latin typeface="+mn-lt"/>
                        <a:ea typeface="Batang" panose="02030600000101010101" pitchFamily="18" charset="-127"/>
                        <a:cs typeface="Arial" panose="020B0604020202020204" pitchFamily="34" charset="0"/>
                      </a:endParaRPr>
                    </a:p>
                  </a:txBody>
                  <a:tcPr marL="17780" marR="17780" marT="17777" marB="17777"/>
                </a:tc>
                <a:tc>
                  <a:txBody>
                    <a:bodyPr/>
                    <a:lstStyle/>
                    <a:p>
                      <a:pPr marL="0" indent="0" algn="ctr" defTabSz="914400" rtl="0" eaLnBrk="1" latinLnBrk="0" hangingPunct="1">
                        <a:lnSpc>
                          <a:spcPts val="1200"/>
                        </a:lnSpc>
                        <a:spcAft>
                          <a:spcPts val="0"/>
                        </a:spcAft>
                      </a:pPr>
                      <a:r>
                        <a:rPr lang="en-US" sz="1000" b="0" kern="1200" dirty="0">
                          <a:solidFill>
                            <a:schemeClr val="dk1"/>
                          </a:solidFill>
                          <a:effectLst/>
                          <a:latin typeface="+mn-lt"/>
                          <a:ea typeface="Batang" panose="02030600000101010101" pitchFamily="18" charset="-127"/>
                          <a:cs typeface="Arial" panose="020B0604020202020204" pitchFamily="34" charset="0"/>
                        </a:rPr>
                        <a:t> </a:t>
                      </a:r>
                      <a:endParaRPr lang="sv-SE" sz="1000" b="0" kern="1200" dirty="0">
                        <a:solidFill>
                          <a:schemeClr val="dk1"/>
                        </a:solidFill>
                        <a:effectLst/>
                        <a:latin typeface="+mn-lt"/>
                        <a:ea typeface="Batang" panose="02030600000101010101" pitchFamily="18" charset="-127"/>
                        <a:cs typeface="Arial" panose="020B0604020202020204" pitchFamily="34" charset="0"/>
                      </a:endParaRPr>
                    </a:p>
                  </a:txBody>
                  <a:tcPr marL="17780" marR="17780" marT="17777" marB="17777"/>
                </a:tc>
                <a:tc>
                  <a:txBody>
                    <a:bodyPr/>
                    <a:lstStyle/>
                    <a:p>
                      <a:pPr marL="0" indent="0" algn="ctr" defTabSz="914400" rtl="0" eaLnBrk="1" latinLnBrk="0" hangingPunct="1">
                        <a:lnSpc>
                          <a:spcPts val="1200"/>
                        </a:lnSpc>
                        <a:spcAft>
                          <a:spcPts val="0"/>
                        </a:spcAft>
                      </a:pPr>
                      <a:r>
                        <a:rPr lang="en-US" sz="1000" b="0" kern="1200" dirty="0">
                          <a:solidFill>
                            <a:schemeClr val="dk1"/>
                          </a:solidFill>
                          <a:effectLst/>
                          <a:latin typeface="+mn-lt"/>
                          <a:ea typeface="Batang" panose="02030600000101010101" pitchFamily="18" charset="-127"/>
                          <a:cs typeface="Arial" panose="020B0604020202020204" pitchFamily="34" charset="0"/>
                        </a:rPr>
                        <a:t> </a:t>
                      </a:r>
                      <a:endParaRPr lang="sv-SE" sz="1000" b="0" kern="1200" dirty="0">
                        <a:solidFill>
                          <a:schemeClr val="dk1"/>
                        </a:solidFill>
                        <a:effectLst/>
                        <a:latin typeface="+mn-lt"/>
                        <a:ea typeface="Batang" panose="02030600000101010101" pitchFamily="18" charset="-127"/>
                        <a:cs typeface="Arial" panose="020B0604020202020204" pitchFamily="34" charset="0"/>
                      </a:endParaRPr>
                    </a:p>
                  </a:txBody>
                  <a:tcPr marL="17780" marR="17780" marT="17777" marB="17777"/>
                </a:tc>
                <a:tc>
                  <a:txBody>
                    <a:bodyPr/>
                    <a:lstStyle/>
                    <a:p>
                      <a:pPr marL="0" indent="0" algn="ctr" defTabSz="914400" rtl="0" eaLnBrk="1" latinLnBrk="0" hangingPunct="1">
                        <a:lnSpc>
                          <a:spcPts val="1200"/>
                        </a:lnSpc>
                        <a:spcAft>
                          <a:spcPts val="0"/>
                        </a:spcAft>
                      </a:pPr>
                      <a:r>
                        <a:rPr lang="en-US" sz="1000" b="0" kern="1200" dirty="0">
                          <a:solidFill>
                            <a:schemeClr val="dk1"/>
                          </a:solidFill>
                          <a:effectLst/>
                          <a:latin typeface="+mn-lt"/>
                          <a:ea typeface="Batang" panose="02030600000101010101" pitchFamily="18" charset="-127"/>
                          <a:cs typeface="Arial" panose="020B0604020202020204" pitchFamily="34" charset="0"/>
                        </a:rPr>
                        <a:t>16</a:t>
                      </a:r>
                      <a:endParaRPr lang="sv-SE" sz="1000" b="0" kern="1200" dirty="0">
                        <a:solidFill>
                          <a:schemeClr val="dk1"/>
                        </a:solidFill>
                        <a:effectLst/>
                        <a:latin typeface="+mn-lt"/>
                        <a:ea typeface="Batang" panose="02030600000101010101" pitchFamily="18" charset="-127"/>
                        <a:cs typeface="Arial" panose="020B0604020202020204" pitchFamily="34" charset="0"/>
                      </a:endParaRPr>
                    </a:p>
                  </a:txBody>
                  <a:tcPr marL="17780" marR="17780" marT="17777" marB="17777"/>
                </a:tc>
                <a:extLst>
                  <a:ext uri="{0D108BD9-81ED-4DB2-BD59-A6C34878D82A}">
                    <a16:rowId xmlns:a16="http://schemas.microsoft.com/office/drawing/2014/main" val="163315320"/>
                  </a:ext>
                </a:extLst>
              </a:tr>
              <a:tr h="635492">
                <a:tc>
                  <a:txBody>
                    <a:bodyPr/>
                    <a:lstStyle/>
                    <a:p>
                      <a:pPr marL="0" indent="0" algn="l" defTabSz="914400" rtl="0" eaLnBrk="1" latinLnBrk="0" hangingPunct="1">
                        <a:lnSpc>
                          <a:spcPts val="1200"/>
                        </a:lnSpc>
                        <a:spcAft>
                          <a:spcPts val="0"/>
                        </a:spcAft>
                      </a:pPr>
                      <a:r>
                        <a:rPr lang="en-GB" sz="1000" b="0" kern="1200" dirty="0">
                          <a:solidFill>
                            <a:schemeClr val="dk1"/>
                          </a:solidFill>
                          <a:effectLst/>
                          <a:latin typeface="+mn-lt"/>
                          <a:ea typeface="Batang" panose="02030600000101010101" pitchFamily="18" charset="-127"/>
                          <a:cs typeface="Arial" panose="020B0604020202020204" pitchFamily="34" charset="0"/>
                        </a:rPr>
                        <a:t>Study on authentication and key management for applications based on 3GPP credential in 5G </a:t>
                      </a:r>
                      <a:endParaRPr lang="sv-SE" sz="1000" b="0" kern="1200" dirty="0">
                        <a:solidFill>
                          <a:schemeClr val="dk1"/>
                        </a:solidFill>
                        <a:effectLst/>
                        <a:latin typeface="+mn-lt"/>
                        <a:ea typeface="Batang" panose="02030600000101010101" pitchFamily="18" charset="-127"/>
                        <a:cs typeface="Arial" panose="020B0604020202020204" pitchFamily="34" charset="0"/>
                      </a:endParaRPr>
                    </a:p>
                  </a:txBody>
                  <a:tcPr marL="17780" marR="17780" marT="17777" marB="17777">
                    <a:solidFill>
                      <a:schemeClr val="accent6">
                        <a:lumMod val="40000"/>
                        <a:lumOff val="6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Xiaoting Huang </a:t>
                      </a:r>
                    </a:p>
                    <a:p>
                      <a:pPr marL="0" indent="0" algn="ctr" defTabSz="914400" rtl="0" eaLnBrk="1" latinLnBrk="0" hangingPunct="1">
                        <a:lnSpc>
                          <a:spcPts val="1200"/>
                        </a:lnSpc>
                        <a:spcAft>
                          <a:spcPts val="0"/>
                        </a:spcAft>
                      </a:pPr>
                      <a:r>
                        <a:rPr lang="en-US" sz="1000" b="0" kern="1200" dirty="0">
                          <a:solidFill>
                            <a:schemeClr val="dk1"/>
                          </a:solidFill>
                          <a:effectLst/>
                          <a:latin typeface="+mn-lt"/>
                          <a:ea typeface="Batang" panose="02030600000101010101" pitchFamily="18" charset="-127"/>
                          <a:cs typeface="Arial" panose="020B0604020202020204" pitchFamily="34" charset="0"/>
                        </a:rPr>
                        <a:t>(China Mobile)</a:t>
                      </a:r>
                      <a:endParaRPr lang="sv-SE" sz="1000" b="0" kern="1200" dirty="0">
                        <a:solidFill>
                          <a:schemeClr val="dk1"/>
                        </a:solidFill>
                        <a:effectLst/>
                        <a:latin typeface="+mn-lt"/>
                        <a:ea typeface="Batang" panose="02030600000101010101" pitchFamily="18" charset="-127"/>
                        <a:cs typeface="Arial" panose="020B0604020202020204" pitchFamily="34" charset="0"/>
                      </a:endParaRPr>
                    </a:p>
                  </a:txBody>
                  <a:tcPr marL="17780" marR="17780" marT="17777" marB="17777">
                    <a:solidFill>
                      <a:schemeClr val="accent6">
                        <a:lumMod val="40000"/>
                        <a:lumOff val="60000"/>
                      </a:schemeClr>
                    </a:solidFill>
                  </a:tcPr>
                </a:tc>
                <a:tc>
                  <a:txBody>
                    <a:bodyPr/>
                    <a:lstStyle/>
                    <a:p>
                      <a:pPr marL="0" indent="0" algn="ctr" defTabSz="914400" rtl="0" eaLnBrk="1" latinLnBrk="0" hangingPunct="1">
                        <a:lnSpc>
                          <a:spcPts val="1200"/>
                        </a:lnSpc>
                        <a:spcAft>
                          <a:spcPts val="0"/>
                        </a:spcAft>
                      </a:pPr>
                      <a:r>
                        <a:rPr lang="sv-SE" sz="1000" b="0" kern="1200" dirty="0">
                          <a:solidFill>
                            <a:schemeClr val="dk1"/>
                          </a:solidFill>
                          <a:effectLst/>
                          <a:latin typeface="+mn-lt"/>
                          <a:ea typeface="Batang" panose="02030600000101010101" pitchFamily="18" charset="-127"/>
                          <a:cs typeface="Arial" panose="020B0604020202020204" pitchFamily="34" charset="0"/>
                        </a:rPr>
                        <a:t>FS_AKMA</a:t>
                      </a:r>
                    </a:p>
                  </a:txBody>
                  <a:tcPr marL="17780" marR="17780" marT="17777" marB="17777">
                    <a:solidFill>
                      <a:schemeClr val="accent6">
                        <a:lumMod val="40000"/>
                        <a:lumOff val="60000"/>
                      </a:schemeClr>
                    </a:solidFill>
                  </a:tcPr>
                </a:tc>
                <a:tc>
                  <a:txBody>
                    <a:bodyPr/>
                    <a:lstStyle/>
                    <a:p>
                      <a:pPr marL="0" indent="0" algn="ctr" defTabSz="914400" rtl="0" eaLnBrk="1" latinLnBrk="0" hangingPunct="1">
                        <a:lnSpc>
                          <a:spcPts val="1200"/>
                        </a:lnSpc>
                        <a:spcAft>
                          <a:spcPts val="0"/>
                        </a:spcAft>
                      </a:pPr>
                      <a:r>
                        <a:rPr lang="en-US" sz="1000" b="0" kern="1200" dirty="0">
                          <a:solidFill>
                            <a:schemeClr val="tx1"/>
                          </a:solidFill>
                          <a:effectLst/>
                          <a:latin typeface="+mn-lt"/>
                          <a:ea typeface="Batang" panose="02030600000101010101" pitchFamily="18" charset="-127"/>
                          <a:cs typeface="Arial" panose="020B0604020202020204" pitchFamily="34" charset="0"/>
                        </a:rPr>
                        <a:t>95%</a:t>
                      </a:r>
                      <a:endParaRPr lang="sv-SE" sz="1000" b="0" kern="1200" dirty="0">
                        <a:solidFill>
                          <a:schemeClr val="tx1"/>
                        </a:solidFill>
                        <a:effectLst/>
                        <a:latin typeface="+mn-lt"/>
                        <a:ea typeface="Batang" panose="02030600000101010101" pitchFamily="18" charset="-127"/>
                        <a:cs typeface="Arial" panose="020B0604020202020204" pitchFamily="34" charset="0"/>
                      </a:endParaRPr>
                    </a:p>
                  </a:txBody>
                  <a:tcPr marL="17780" marR="17780" marT="17777" marB="17777">
                    <a:solidFill>
                      <a:schemeClr val="accent6">
                        <a:lumMod val="40000"/>
                        <a:lumOff val="60000"/>
                      </a:schemeClr>
                    </a:solidFill>
                  </a:tcPr>
                </a:tc>
                <a:tc>
                  <a:txBody>
                    <a:bodyPr/>
                    <a:lstStyle/>
                    <a:p>
                      <a:pPr algn="ctr"/>
                      <a:r>
                        <a:rPr lang="sv-SE" sz="1000" dirty="0">
                          <a:solidFill>
                            <a:srgbClr val="FF0000"/>
                          </a:solidFill>
                          <a:latin typeface="+mn-lt"/>
                          <a:cs typeface="Arial" panose="020B0604020202020204" pitchFamily="34" charset="0"/>
                        </a:rPr>
                        <a:t>100%</a:t>
                      </a:r>
                    </a:p>
                  </a:txBody>
                  <a:tcPr marL="17780" marR="17780" marT="17777" marB="17777">
                    <a:solidFill>
                      <a:schemeClr val="accent6">
                        <a:lumMod val="40000"/>
                        <a:lumOff val="60000"/>
                      </a:schemeClr>
                    </a:solidFill>
                  </a:tcPr>
                </a:tc>
                <a:tc>
                  <a:txBody>
                    <a:bodyPr/>
                    <a:lstStyle/>
                    <a:p>
                      <a:pPr marL="0" indent="0" algn="ctr" defTabSz="914400" rtl="0" eaLnBrk="1" latinLnBrk="0" hangingPunct="1">
                        <a:lnSpc>
                          <a:spcPts val="1200"/>
                        </a:lnSpc>
                        <a:spcAft>
                          <a:spcPts val="0"/>
                        </a:spcAft>
                      </a:pPr>
                      <a:r>
                        <a:rPr lang="en-US" sz="1000" b="0" kern="1200" dirty="0">
                          <a:solidFill>
                            <a:schemeClr val="tx1"/>
                          </a:solidFill>
                          <a:effectLst/>
                          <a:latin typeface="+mn-lt"/>
                          <a:ea typeface="Batang" panose="02030600000101010101" pitchFamily="18" charset="-127"/>
                          <a:cs typeface="Arial" panose="020B0604020202020204" pitchFamily="34" charset="0"/>
                        </a:rPr>
                        <a:t>Dec 19 </a:t>
                      </a:r>
                      <a:endParaRPr lang="sv-SE" sz="1000" b="0" kern="1200" dirty="0">
                        <a:solidFill>
                          <a:schemeClr val="tx1"/>
                        </a:solidFill>
                        <a:effectLst/>
                        <a:latin typeface="+mn-lt"/>
                        <a:ea typeface="Batang" panose="02030600000101010101" pitchFamily="18" charset="-127"/>
                        <a:cs typeface="Arial" panose="020B0604020202020204" pitchFamily="34" charset="0"/>
                      </a:endParaRPr>
                    </a:p>
                  </a:txBody>
                  <a:tcPr marL="17780" marR="17780" marT="17777" marB="17777">
                    <a:solidFill>
                      <a:schemeClr val="accent6">
                        <a:lumMod val="40000"/>
                        <a:lumOff val="60000"/>
                      </a:schemeClr>
                    </a:solidFill>
                  </a:tcPr>
                </a:tc>
                <a:tc>
                  <a:txBody>
                    <a:bodyPr/>
                    <a:lstStyle/>
                    <a:p>
                      <a:pPr algn="ctr"/>
                      <a:endParaRPr lang="sv-SE" sz="1000" dirty="0">
                        <a:solidFill>
                          <a:srgbClr val="FF0000"/>
                        </a:solidFill>
                        <a:latin typeface="+mn-lt"/>
                        <a:cs typeface="Arial" panose="020B0604020202020204" pitchFamily="34" charset="0"/>
                      </a:endParaRPr>
                    </a:p>
                  </a:txBody>
                  <a:tcPr marL="17780" marR="17780" marT="17777" marB="17777">
                    <a:solidFill>
                      <a:schemeClr val="accent6">
                        <a:lumMod val="40000"/>
                        <a:lumOff val="60000"/>
                      </a:schemeClr>
                    </a:solidFill>
                  </a:tcPr>
                </a:tc>
                <a:tc>
                  <a:txBody>
                    <a:bodyPr/>
                    <a:lstStyle/>
                    <a:p>
                      <a:pPr marL="0" indent="0" algn="ctr" defTabSz="914400" rtl="0" eaLnBrk="1" latinLnBrk="0" hangingPunct="1">
                        <a:lnSpc>
                          <a:spcPts val="1200"/>
                        </a:lnSpc>
                        <a:spcAft>
                          <a:spcPts val="0"/>
                        </a:spcAft>
                      </a:pPr>
                      <a:r>
                        <a:rPr lang="en-US" sz="1000" b="0" kern="1200" dirty="0">
                          <a:solidFill>
                            <a:schemeClr val="dk1"/>
                          </a:solidFill>
                          <a:effectLst/>
                          <a:latin typeface="+mn-lt"/>
                          <a:ea typeface="Batang" panose="02030600000101010101" pitchFamily="18" charset="-127"/>
                          <a:cs typeface="Arial" panose="020B0604020202020204" pitchFamily="34" charset="0"/>
                        </a:rPr>
                        <a:t>SP-180443</a:t>
                      </a:r>
                      <a:endParaRPr lang="sv-SE" sz="1000" b="0" kern="1200" dirty="0">
                        <a:solidFill>
                          <a:schemeClr val="dk1"/>
                        </a:solidFill>
                        <a:effectLst/>
                        <a:latin typeface="+mn-lt"/>
                        <a:ea typeface="Batang" panose="02030600000101010101" pitchFamily="18" charset="-127"/>
                        <a:cs typeface="Arial" panose="020B0604020202020204" pitchFamily="34" charset="0"/>
                      </a:endParaRPr>
                    </a:p>
                  </a:txBody>
                  <a:tcPr marL="17780" marR="17780" marT="17777" marB="17777">
                    <a:solidFill>
                      <a:schemeClr val="accent6">
                        <a:lumMod val="40000"/>
                        <a:lumOff val="60000"/>
                      </a:schemeClr>
                    </a:solidFill>
                  </a:tcPr>
                </a:tc>
                <a:tc>
                  <a:txBody>
                    <a:bodyPr/>
                    <a:lstStyle/>
                    <a:p>
                      <a:pPr marL="0" indent="0" algn="ctr" defTabSz="914400" rtl="0" eaLnBrk="1" latinLnBrk="0" hangingPunct="1">
                        <a:lnSpc>
                          <a:spcPts val="1200"/>
                        </a:lnSpc>
                        <a:spcAft>
                          <a:spcPts val="0"/>
                        </a:spcAft>
                      </a:pPr>
                      <a:r>
                        <a:rPr lang="en-US" sz="1000" b="0" kern="1200" dirty="0">
                          <a:solidFill>
                            <a:schemeClr val="dk1"/>
                          </a:solidFill>
                          <a:effectLst/>
                          <a:latin typeface="+mn-lt"/>
                          <a:ea typeface="Batang" panose="02030600000101010101" pitchFamily="18" charset="-127"/>
                          <a:cs typeface="Arial" panose="020B0604020202020204" pitchFamily="34" charset="0"/>
                        </a:rPr>
                        <a:t>TR 33.835</a:t>
                      </a:r>
                      <a:endParaRPr lang="sv-SE" sz="1000" b="0" kern="1200" dirty="0">
                        <a:solidFill>
                          <a:schemeClr val="dk1"/>
                        </a:solidFill>
                        <a:effectLst/>
                        <a:latin typeface="+mn-lt"/>
                        <a:ea typeface="Batang" panose="02030600000101010101" pitchFamily="18" charset="-127"/>
                        <a:cs typeface="Arial" panose="020B0604020202020204" pitchFamily="34" charset="0"/>
                      </a:endParaRPr>
                    </a:p>
                  </a:txBody>
                  <a:tcPr marL="17780" marR="17780" marT="17777" marB="17777">
                    <a:solidFill>
                      <a:schemeClr val="accent6">
                        <a:lumMod val="40000"/>
                        <a:lumOff val="60000"/>
                      </a:schemeClr>
                    </a:solidFill>
                  </a:tcPr>
                </a:tc>
                <a:tc>
                  <a:txBody>
                    <a:bodyPr/>
                    <a:lstStyle/>
                    <a:p>
                      <a:pPr marL="0" indent="0" algn="ctr" defTabSz="914400" rtl="0" eaLnBrk="1" latinLnBrk="0" hangingPunct="1">
                        <a:lnSpc>
                          <a:spcPts val="1200"/>
                        </a:lnSpc>
                        <a:spcAft>
                          <a:spcPts val="0"/>
                        </a:spcAft>
                      </a:pPr>
                      <a:r>
                        <a:rPr lang="en-US" sz="1000" b="0" kern="1200" dirty="0">
                          <a:solidFill>
                            <a:schemeClr val="dk1"/>
                          </a:solidFill>
                          <a:effectLst/>
                          <a:latin typeface="+mn-lt"/>
                          <a:ea typeface="Batang" panose="02030600000101010101" pitchFamily="18" charset="-127"/>
                          <a:cs typeface="Arial" panose="020B0604020202020204" pitchFamily="34" charset="0"/>
                        </a:rPr>
                        <a:t>16</a:t>
                      </a:r>
                      <a:endParaRPr lang="sv-SE" sz="1000" b="0" kern="1200" dirty="0">
                        <a:solidFill>
                          <a:schemeClr val="dk1"/>
                        </a:solidFill>
                        <a:effectLst/>
                        <a:latin typeface="+mn-lt"/>
                        <a:ea typeface="Batang" panose="02030600000101010101" pitchFamily="18" charset="-127"/>
                        <a:cs typeface="Arial" panose="020B0604020202020204" pitchFamily="34" charset="0"/>
                      </a:endParaRPr>
                    </a:p>
                  </a:txBody>
                  <a:tcPr marL="17780" marR="17780" marT="17777" marB="17777">
                    <a:solidFill>
                      <a:schemeClr val="accent6">
                        <a:lumMod val="40000"/>
                        <a:lumOff val="60000"/>
                      </a:schemeClr>
                    </a:solidFill>
                  </a:tcPr>
                </a:tc>
                <a:extLst>
                  <a:ext uri="{0D108BD9-81ED-4DB2-BD59-A6C34878D82A}">
                    <a16:rowId xmlns:a16="http://schemas.microsoft.com/office/drawing/2014/main" val="435848687"/>
                  </a:ext>
                </a:extLst>
              </a:tr>
              <a:tr h="365218">
                <a:tc>
                  <a:txBody>
                    <a:bodyPr/>
                    <a:lstStyle/>
                    <a:p>
                      <a:pPr marL="0" lvl="0" indent="0" algn="l">
                        <a:lnSpc>
                          <a:spcPts val="1200"/>
                        </a:lnSpc>
                        <a:spcAft>
                          <a:spcPts val="0"/>
                        </a:spcAft>
                      </a:pPr>
                      <a:r>
                        <a:rPr lang="en-GB" sz="1000" b="0" dirty="0">
                          <a:effectLst/>
                          <a:latin typeface="+mn-lt"/>
                          <a:ea typeface="Batang" panose="02030600000101010101" pitchFamily="18" charset="-127"/>
                          <a:cs typeface="Arial" panose="020B0604020202020204" pitchFamily="34" charset="0"/>
                        </a:rPr>
                        <a:t>Study on evolution of Cellular IoT security for the 5G System  </a:t>
                      </a:r>
                      <a:endParaRPr lang="sv-SE" sz="1000" b="1" dirty="0">
                        <a:effectLst/>
                        <a:latin typeface="+mn-lt"/>
                        <a:ea typeface="MS Mincho" panose="02020609040205080304" pitchFamily="49" charset="-128"/>
                        <a:cs typeface="Arial" panose="020B0604020202020204" pitchFamily="34" charset="0"/>
                      </a:endParaRPr>
                    </a:p>
                  </a:txBody>
                  <a:tcPr marL="17780" marR="17780" marT="17777" marB="17777">
                    <a:solidFill>
                      <a:schemeClr val="accent6">
                        <a:lumMod val="40000"/>
                        <a:lumOff val="60000"/>
                      </a:schemeClr>
                    </a:solidFill>
                  </a:tcPr>
                </a:tc>
                <a:tc>
                  <a:txBody>
                    <a:bodyPr/>
                    <a:lstStyle/>
                    <a:p>
                      <a:pPr marL="0" lvl="0" indent="0"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Henrik Normann </a:t>
                      </a:r>
                    </a:p>
                    <a:p>
                      <a:pPr marL="0" lvl="0" indent="0"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(Ericsson)</a:t>
                      </a:r>
                      <a:endParaRPr lang="sv-SE" sz="1000" b="1" dirty="0">
                        <a:effectLst/>
                        <a:latin typeface="+mn-lt"/>
                        <a:ea typeface="MS Mincho" panose="02020609040205080304" pitchFamily="49" charset="-128"/>
                        <a:cs typeface="Arial" panose="020B0604020202020204" pitchFamily="34" charset="0"/>
                      </a:endParaRPr>
                    </a:p>
                  </a:txBody>
                  <a:tcPr marL="17780" marR="17780" marT="17777" marB="17777">
                    <a:solidFill>
                      <a:schemeClr val="accent6">
                        <a:lumMod val="40000"/>
                        <a:lumOff val="60000"/>
                      </a:schemeClr>
                    </a:solidFill>
                  </a:tcPr>
                </a:tc>
                <a:tc>
                  <a:txBody>
                    <a:bodyPr/>
                    <a:lstStyle/>
                    <a:p>
                      <a:pPr marL="0" lvl="0" indent="0" algn="ctr">
                        <a:lnSpc>
                          <a:spcPts val="1200"/>
                        </a:lnSpc>
                        <a:spcAft>
                          <a:spcPts val="0"/>
                        </a:spcAft>
                      </a:pPr>
                      <a:r>
                        <a:rPr lang="en-GB" sz="1000" b="0" dirty="0">
                          <a:effectLst/>
                          <a:latin typeface="+mn-lt"/>
                          <a:ea typeface="Batang" panose="02030600000101010101" pitchFamily="18" charset="-127"/>
                          <a:cs typeface="Arial" panose="020B0604020202020204" pitchFamily="34" charset="0"/>
                        </a:rPr>
                        <a:t>FS_CIoT_sec_5G</a:t>
                      </a:r>
                      <a:endParaRPr lang="sv-SE" sz="1000" b="1" dirty="0">
                        <a:effectLst/>
                        <a:latin typeface="+mn-lt"/>
                        <a:ea typeface="MS Mincho" panose="02020609040205080304" pitchFamily="49" charset="-128"/>
                        <a:cs typeface="Arial" panose="020B0604020202020204" pitchFamily="34" charset="0"/>
                      </a:endParaRPr>
                    </a:p>
                  </a:txBody>
                  <a:tcPr marL="17780" marR="17780" marT="17777" marB="17777">
                    <a:solidFill>
                      <a:schemeClr val="accent6">
                        <a:lumMod val="40000"/>
                        <a:lumOff val="60000"/>
                      </a:schemeClr>
                    </a:solidFill>
                  </a:tcPr>
                </a:tc>
                <a:tc>
                  <a:txBody>
                    <a:bodyPr/>
                    <a:lstStyle/>
                    <a:p>
                      <a:pPr marL="0" lvl="0" indent="-349885" algn="ctr">
                        <a:lnSpc>
                          <a:spcPts val="1200"/>
                        </a:lnSpc>
                        <a:spcAft>
                          <a:spcPts val="0"/>
                        </a:spcAft>
                      </a:pPr>
                      <a:r>
                        <a:rPr lang="en-US" sz="1000" b="0" dirty="0">
                          <a:solidFill>
                            <a:schemeClr val="tx1"/>
                          </a:solidFill>
                          <a:effectLst/>
                          <a:latin typeface="+mn-lt"/>
                          <a:ea typeface="MS Mincho" panose="02020609040205080304" pitchFamily="49" charset="-128"/>
                          <a:cs typeface="Arial" panose="020B0604020202020204" pitchFamily="34" charset="0"/>
                        </a:rPr>
                        <a:t>95%</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77" marB="17777">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rgbClr val="FF0000"/>
                          </a:solidFill>
                          <a:latin typeface="+mn-lt"/>
                          <a:cs typeface="Arial" panose="020B0604020202020204" pitchFamily="34" charset="0"/>
                        </a:rPr>
                        <a:t>100%</a:t>
                      </a:r>
                    </a:p>
                  </a:txBody>
                  <a:tcPr marL="17780" marR="17780" marT="17777" marB="17777">
                    <a:solidFill>
                      <a:schemeClr val="accent6">
                        <a:lumMod val="40000"/>
                        <a:lumOff val="60000"/>
                      </a:schemeClr>
                    </a:solidFill>
                  </a:tcPr>
                </a:tc>
                <a:tc>
                  <a:txBody>
                    <a:bodyPr/>
                    <a:lstStyle/>
                    <a:p>
                      <a:pPr marL="0" lvl="0" indent="-349885" algn="ctr">
                        <a:lnSpc>
                          <a:spcPts val="1200"/>
                        </a:lnSpc>
                        <a:spcAft>
                          <a:spcPts val="0"/>
                        </a:spcAft>
                      </a:pPr>
                      <a:r>
                        <a:rPr lang="en-US" sz="1000" b="0" dirty="0">
                          <a:solidFill>
                            <a:schemeClr val="tx1"/>
                          </a:solidFill>
                          <a:effectLst/>
                          <a:latin typeface="+mn-lt"/>
                          <a:ea typeface="MS Mincho" panose="02020609040205080304" pitchFamily="49" charset="-128"/>
                          <a:cs typeface="Arial" panose="020B0604020202020204" pitchFamily="34" charset="0"/>
                        </a:rPr>
                        <a:t>Mar 20</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77" marB="17777">
                    <a:solidFill>
                      <a:schemeClr val="accent6">
                        <a:lumMod val="40000"/>
                        <a:lumOff val="60000"/>
                      </a:schemeClr>
                    </a:solidFill>
                  </a:tcPr>
                </a:tc>
                <a:tc>
                  <a:txBody>
                    <a:bodyPr/>
                    <a:lstStyle/>
                    <a:p>
                      <a:pPr algn="ctr"/>
                      <a:endParaRPr lang="sv-SE" sz="1000" b="0" kern="1200" dirty="0">
                        <a:solidFill>
                          <a:srgbClr val="FF0000"/>
                        </a:solidFill>
                        <a:effectLst/>
                        <a:latin typeface="+mn-lt"/>
                        <a:ea typeface="Batang" panose="02030600000101010101" pitchFamily="18" charset="-127"/>
                        <a:cs typeface="Arial" panose="020B0604020202020204" pitchFamily="34" charset="0"/>
                      </a:endParaRPr>
                    </a:p>
                  </a:txBody>
                  <a:tcPr marL="17780" marR="17780" marT="17777" marB="17777">
                    <a:solidFill>
                      <a:schemeClr val="accent6">
                        <a:lumMod val="40000"/>
                        <a:lumOff val="60000"/>
                      </a:schemeClr>
                    </a:solidFill>
                  </a:tcPr>
                </a:tc>
                <a:tc>
                  <a:txBody>
                    <a:bodyPr/>
                    <a:lstStyle/>
                    <a:p>
                      <a:pPr marL="0" lv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SP-180440</a:t>
                      </a:r>
                      <a:endParaRPr lang="sv-SE" sz="1000" b="1" dirty="0">
                        <a:effectLst/>
                        <a:latin typeface="+mn-lt"/>
                        <a:ea typeface="MS Mincho" panose="02020609040205080304" pitchFamily="49" charset="-128"/>
                        <a:cs typeface="Arial" panose="020B0604020202020204" pitchFamily="34" charset="0"/>
                      </a:endParaRPr>
                    </a:p>
                  </a:txBody>
                  <a:tcPr marL="17780" marR="17780" marT="17777" marB="17777">
                    <a:solidFill>
                      <a:schemeClr val="accent6">
                        <a:lumMod val="40000"/>
                        <a:lumOff val="60000"/>
                      </a:schemeClr>
                    </a:solidFill>
                  </a:tcPr>
                </a:tc>
                <a:tc>
                  <a:txBody>
                    <a:bodyPr/>
                    <a:lstStyle/>
                    <a:p>
                      <a:pPr marL="0" lv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TR 33.861</a:t>
                      </a:r>
                      <a:endParaRPr lang="sv-SE" sz="1000" b="1" dirty="0">
                        <a:effectLst/>
                        <a:latin typeface="+mn-lt"/>
                        <a:ea typeface="MS Mincho" panose="02020609040205080304" pitchFamily="49" charset="-128"/>
                        <a:cs typeface="Arial" panose="020B0604020202020204" pitchFamily="34" charset="0"/>
                      </a:endParaRPr>
                    </a:p>
                  </a:txBody>
                  <a:tcPr marL="17780" marR="17780" marT="17777" marB="17777">
                    <a:solidFill>
                      <a:schemeClr val="accent6">
                        <a:lumMod val="40000"/>
                        <a:lumOff val="60000"/>
                      </a:schemeClr>
                    </a:solidFill>
                  </a:tcPr>
                </a:tc>
                <a:tc>
                  <a:txBody>
                    <a:bodyPr/>
                    <a:lstStyle/>
                    <a:p>
                      <a:pPr marL="0" lv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16</a:t>
                      </a:r>
                      <a:endParaRPr lang="sv-SE" sz="1000" b="1" dirty="0">
                        <a:effectLst/>
                        <a:latin typeface="+mn-lt"/>
                        <a:ea typeface="MS Mincho" panose="02020609040205080304" pitchFamily="49" charset="-128"/>
                        <a:cs typeface="Arial" panose="020B0604020202020204" pitchFamily="34" charset="0"/>
                      </a:endParaRPr>
                    </a:p>
                  </a:txBody>
                  <a:tcPr marL="17780" marR="17780" marT="17777" marB="17777">
                    <a:solidFill>
                      <a:schemeClr val="accent6">
                        <a:lumMod val="40000"/>
                        <a:lumOff val="60000"/>
                      </a:schemeClr>
                    </a:solidFill>
                  </a:tcPr>
                </a:tc>
                <a:extLst>
                  <a:ext uri="{0D108BD9-81ED-4DB2-BD59-A6C34878D82A}">
                    <a16:rowId xmlns:a16="http://schemas.microsoft.com/office/drawing/2014/main" val="2254922684"/>
                  </a:ext>
                </a:extLst>
              </a:tr>
              <a:tr h="365218">
                <a:tc>
                  <a:txBody>
                    <a:bodyPr/>
                    <a:lstStyle/>
                    <a:p>
                      <a:pPr marL="0" lvl="0" indent="0" algn="l" defTabSz="895350">
                        <a:lnSpc>
                          <a:spcPts val="1200"/>
                        </a:lnSpc>
                        <a:spcAft>
                          <a:spcPts val="0"/>
                        </a:spcAft>
                        <a:tabLst>
                          <a:tab pos="895350" algn="l"/>
                        </a:tabLst>
                      </a:pPr>
                      <a:r>
                        <a:rPr lang="en-GB" sz="1000" b="0" dirty="0">
                          <a:effectLst/>
                          <a:latin typeface="+mn-lt"/>
                          <a:ea typeface="Batang" panose="02030600000101010101" pitchFamily="18" charset="-127"/>
                          <a:cs typeface="Arial" panose="020B0604020202020204" pitchFamily="34" charset="0"/>
                        </a:rPr>
                        <a:t>MCXSec R16 security</a:t>
                      </a:r>
                      <a:endParaRPr lang="sv-SE" sz="1000" b="1" dirty="0">
                        <a:effectLst/>
                        <a:latin typeface="+mn-lt"/>
                        <a:ea typeface="MS Mincho" panose="02020609040205080304" pitchFamily="49" charset="-128"/>
                        <a:cs typeface="Arial" panose="020B0604020202020204" pitchFamily="34" charset="0"/>
                      </a:endParaRPr>
                    </a:p>
                  </a:txBody>
                  <a:tcPr marL="17780" marR="17780" marT="17777" marB="17777"/>
                </a:tc>
                <a:tc>
                  <a:txBody>
                    <a:bodyPr/>
                    <a:lstStyle/>
                    <a:p>
                      <a:pPr marL="0" lv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Tim Woodward</a:t>
                      </a:r>
                    </a:p>
                    <a:p>
                      <a:pPr marL="0" lv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(Motorola)</a:t>
                      </a:r>
                      <a:endParaRPr lang="sv-SE" sz="1000" b="1" dirty="0">
                        <a:effectLst/>
                        <a:latin typeface="+mn-lt"/>
                        <a:ea typeface="MS Mincho" panose="02020609040205080304" pitchFamily="49" charset="-128"/>
                        <a:cs typeface="Arial" panose="020B0604020202020204" pitchFamily="34" charset="0"/>
                      </a:endParaRPr>
                    </a:p>
                  </a:txBody>
                  <a:tcPr marL="17780" marR="17780" marT="17777" marB="17777"/>
                </a:tc>
                <a:tc>
                  <a:txBody>
                    <a:bodyPr/>
                    <a:lstStyle/>
                    <a:p>
                      <a:pPr marL="0" lvl="0" indent="0" algn="ctr">
                        <a:lnSpc>
                          <a:spcPts val="1200"/>
                        </a:lnSpc>
                        <a:spcAft>
                          <a:spcPts val="0"/>
                        </a:spcAft>
                      </a:pPr>
                      <a:r>
                        <a:rPr lang="en-GB" sz="1000" b="0" dirty="0">
                          <a:effectLst/>
                          <a:latin typeface="+mn-lt"/>
                          <a:ea typeface="Batang" panose="02030600000101010101" pitchFamily="18" charset="-127"/>
                          <a:cs typeface="Arial" panose="020B0604020202020204" pitchFamily="34" charset="0"/>
                        </a:rPr>
                        <a:t>MCXSec</a:t>
                      </a:r>
                      <a:endParaRPr lang="sv-SE" sz="1000" b="1" dirty="0">
                        <a:effectLst/>
                        <a:latin typeface="+mn-lt"/>
                        <a:ea typeface="MS Mincho" panose="02020609040205080304" pitchFamily="49" charset="-128"/>
                        <a:cs typeface="Arial" panose="020B0604020202020204" pitchFamily="34" charset="0"/>
                      </a:endParaRPr>
                    </a:p>
                  </a:txBody>
                  <a:tcPr marL="17780" marR="17780" marT="17777" marB="17777"/>
                </a:tc>
                <a:tc>
                  <a:txBody>
                    <a:bodyPr/>
                    <a:lstStyle/>
                    <a:p>
                      <a:pPr marL="0" lvl="0" indent="-349885" algn="ctr">
                        <a:lnSpc>
                          <a:spcPts val="1200"/>
                        </a:lnSpc>
                        <a:spcAft>
                          <a:spcPts val="0"/>
                        </a:spcAft>
                      </a:pPr>
                      <a:r>
                        <a:rPr lang="en-US" sz="1000" b="0" dirty="0">
                          <a:solidFill>
                            <a:schemeClr val="tx1"/>
                          </a:solidFill>
                          <a:effectLst/>
                          <a:latin typeface="+mn-lt"/>
                          <a:ea typeface="MS Mincho" panose="02020609040205080304" pitchFamily="49" charset="-128"/>
                          <a:cs typeface="Arial" panose="020B0604020202020204" pitchFamily="34" charset="0"/>
                        </a:rPr>
                        <a:t>75%</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77" marB="1777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solidFill>
                            <a:srgbClr val="FF0000"/>
                          </a:solidFill>
                          <a:latin typeface="+mn-lt"/>
                          <a:cs typeface="Arial" panose="020B0604020202020204" pitchFamily="34" charset="0"/>
                        </a:rPr>
                        <a:t>80%</a:t>
                      </a:r>
                    </a:p>
                  </a:txBody>
                  <a:tcPr marL="17780" marR="17780" marT="17777" marB="17777"/>
                </a:tc>
                <a:tc>
                  <a:txBody>
                    <a:bodyPr/>
                    <a:lstStyle/>
                    <a:p>
                      <a:pPr marL="0" lvl="0" indent="-349885" algn="ctr">
                        <a:lnSpc>
                          <a:spcPts val="1200"/>
                        </a:lnSpc>
                        <a:spcAft>
                          <a:spcPts val="0"/>
                        </a:spcAft>
                      </a:pPr>
                      <a:r>
                        <a:rPr lang="en-US" sz="1000" b="0" dirty="0">
                          <a:solidFill>
                            <a:schemeClr val="tx1"/>
                          </a:solidFill>
                          <a:effectLst/>
                          <a:latin typeface="+mn-lt"/>
                          <a:ea typeface="MS Mincho" panose="02020609040205080304" pitchFamily="49" charset="-128"/>
                          <a:cs typeface="Arial" panose="020B0604020202020204" pitchFamily="34" charset="0"/>
                        </a:rPr>
                        <a:t>Jun 20 </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77" marB="17777"/>
                </a:tc>
                <a:tc>
                  <a:txBody>
                    <a:bodyPr/>
                    <a:lstStyle/>
                    <a:p>
                      <a:pPr algn="ctr"/>
                      <a:endParaRPr lang="sv-SE" sz="1000" dirty="0">
                        <a:solidFill>
                          <a:srgbClr val="FF0000"/>
                        </a:solidFill>
                        <a:latin typeface="+mn-lt"/>
                        <a:cs typeface="Arial" panose="020B0604020202020204" pitchFamily="34" charset="0"/>
                      </a:endParaRPr>
                    </a:p>
                  </a:txBody>
                  <a:tcPr marL="17780" marR="17780" marT="17777" marB="17777"/>
                </a:tc>
                <a:tc>
                  <a:txBody>
                    <a:bodyPr/>
                    <a:lstStyle/>
                    <a:p>
                      <a:pPr marL="0" lv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SP-180439</a:t>
                      </a:r>
                      <a:endParaRPr lang="sv-SE" sz="1000" b="1" dirty="0">
                        <a:effectLst/>
                        <a:latin typeface="+mn-lt"/>
                        <a:ea typeface="MS Mincho" panose="02020609040205080304" pitchFamily="49" charset="-128"/>
                        <a:cs typeface="Arial" panose="020B0604020202020204" pitchFamily="34" charset="0"/>
                      </a:endParaRPr>
                    </a:p>
                  </a:txBody>
                  <a:tcPr marL="17780" marR="17780" marT="17777" marB="17777"/>
                </a:tc>
                <a:tc>
                  <a:txBody>
                    <a:bodyPr/>
                    <a:lstStyle/>
                    <a:p>
                      <a:pPr marL="0" lv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CRs to TS 33.180</a:t>
                      </a:r>
                      <a:endParaRPr lang="sv-SE" sz="1000" b="1" dirty="0">
                        <a:effectLst/>
                        <a:latin typeface="+mn-lt"/>
                        <a:ea typeface="MS Mincho" panose="02020609040205080304" pitchFamily="49" charset="-128"/>
                        <a:cs typeface="Arial" panose="020B0604020202020204" pitchFamily="34" charset="0"/>
                      </a:endParaRPr>
                    </a:p>
                  </a:txBody>
                  <a:tcPr marL="17780" marR="17780" marT="17777" marB="17777"/>
                </a:tc>
                <a:tc>
                  <a:txBody>
                    <a:bodyPr/>
                    <a:lstStyle/>
                    <a:p>
                      <a:pPr marL="0" lv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16</a:t>
                      </a:r>
                      <a:endParaRPr lang="sv-SE" sz="1000" b="1" dirty="0">
                        <a:effectLst/>
                        <a:latin typeface="+mn-lt"/>
                        <a:ea typeface="MS Mincho" panose="02020609040205080304" pitchFamily="49" charset="-128"/>
                        <a:cs typeface="Arial" panose="020B0604020202020204" pitchFamily="34" charset="0"/>
                      </a:endParaRPr>
                    </a:p>
                  </a:txBody>
                  <a:tcPr marL="17780" marR="17780" marT="17777" marB="17777"/>
                </a:tc>
                <a:extLst>
                  <a:ext uri="{0D108BD9-81ED-4DB2-BD59-A6C34878D82A}">
                    <a16:rowId xmlns:a16="http://schemas.microsoft.com/office/drawing/2014/main" val="4006240667"/>
                  </a:ext>
                </a:extLst>
              </a:tr>
              <a:tr h="485374">
                <a:tc>
                  <a:txBody>
                    <a:bodyPr/>
                    <a:lstStyle/>
                    <a:p>
                      <a:pPr marL="0" lvl="0" indent="0" algn="l">
                        <a:lnSpc>
                          <a:spcPts val="1200"/>
                        </a:lnSpc>
                        <a:spcAft>
                          <a:spcPts val="0"/>
                        </a:spcAft>
                      </a:pPr>
                      <a:r>
                        <a:rPr lang="en-GB" sz="1000" b="0" dirty="0">
                          <a:effectLst/>
                          <a:latin typeface="+mn-lt"/>
                          <a:ea typeface="Batang" panose="02030600000101010101" pitchFamily="18" charset="-127"/>
                          <a:cs typeface="Arial" panose="020B0604020202020204" pitchFamily="34" charset="0"/>
                        </a:rPr>
                        <a:t>Study on Security Aspects of the 5G Service Based Architecture</a:t>
                      </a:r>
                      <a:endParaRPr lang="sv-SE" sz="1000" b="1" dirty="0">
                        <a:effectLst/>
                        <a:latin typeface="+mn-lt"/>
                        <a:ea typeface="MS Mincho" panose="02020609040205080304" pitchFamily="49" charset="-128"/>
                        <a:cs typeface="Arial" panose="020B0604020202020204" pitchFamily="34" charset="0"/>
                      </a:endParaRPr>
                    </a:p>
                  </a:txBody>
                  <a:tcPr marL="17780" marR="17780" marT="17777" marB="17777">
                    <a:solidFill>
                      <a:schemeClr val="accent6">
                        <a:lumMod val="40000"/>
                        <a:lumOff val="60000"/>
                      </a:schemeClr>
                    </a:solidFill>
                  </a:tcPr>
                </a:tc>
                <a:tc>
                  <a:txBody>
                    <a:bodyPr/>
                    <a:lstStyle/>
                    <a:p>
                      <a:pPr marL="0" lv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Christine Jost</a:t>
                      </a:r>
                    </a:p>
                    <a:p>
                      <a:pPr marL="0" lv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(Ericsson)</a:t>
                      </a:r>
                      <a:endParaRPr lang="sv-SE" sz="1000" b="1" dirty="0">
                        <a:effectLst/>
                        <a:latin typeface="+mn-lt"/>
                        <a:ea typeface="MS Mincho" panose="02020609040205080304" pitchFamily="49" charset="-128"/>
                        <a:cs typeface="Arial" panose="020B0604020202020204" pitchFamily="34" charset="0"/>
                      </a:endParaRPr>
                    </a:p>
                  </a:txBody>
                  <a:tcPr marL="17780" marR="17780" marT="17777" marB="17777">
                    <a:solidFill>
                      <a:schemeClr val="accent6">
                        <a:lumMod val="40000"/>
                        <a:lumOff val="60000"/>
                      </a:schemeClr>
                    </a:solidFill>
                  </a:tcPr>
                </a:tc>
                <a:tc>
                  <a:txBody>
                    <a:bodyPr/>
                    <a:lstStyle/>
                    <a:p>
                      <a:pPr marL="0" lvl="0" indent="-349885" algn="ctr">
                        <a:lnSpc>
                          <a:spcPts val="1200"/>
                        </a:lnSpc>
                        <a:spcAft>
                          <a:spcPts val="0"/>
                        </a:spcAft>
                      </a:pPr>
                      <a:r>
                        <a:rPr lang="en-GB" sz="1000" b="0" dirty="0">
                          <a:effectLst/>
                          <a:latin typeface="+mn-lt"/>
                          <a:ea typeface="Batang" panose="02030600000101010101" pitchFamily="18" charset="-127"/>
                          <a:cs typeface="Arial" panose="020B0604020202020204" pitchFamily="34" charset="0"/>
                        </a:rPr>
                        <a:t>FS_SBA-Sec</a:t>
                      </a:r>
                      <a:endParaRPr lang="sv-SE" sz="1000" b="1" dirty="0">
                        <a:effectLst/>
                        <a:latin typeface="+mn-lt"/>
                        <a:ea typeface="MS Mincho" panose="02020609040205080304" pitchFamily="49" charset="-128"/>
                        <a:cs typeface="Arial" panose="020B0604020202020204" pitchFamily="34" charset="0"/>
                      </a:endParaRPr>
                    </a:p>
                  </a:txBody>
                  <a:tcPr marL="17780" marR="17780" marT="17777" marB="17777">
                    <a:solidFill>
                      <a:schemeClr val="accent6">
                        <a:lumMod val="40000"/>
                        <a:lumOff val="60000"/>
                      </a:schemeClr>
                    </a:solidFill>
                  </a:tcPr>
                </a:tc>
                <a:tc>
                  <a:txBody>
                    <a:bodyPr/>
                    <a:lstStyle/>
                    <a:p>
                      <a:pPr marL="0" lvl="0" indent="-349885" algn="ctr">
                        <a:lnSpc>
                          <a:spcPts val="1200"/>
                        </a:lnSpc>
                        <a:spcAft>
                          <a:spcPts val="0"/>
                        </a:spcAft>
                      </a:pPr>
                      <a:r>
                        <a:rPr lang="en-US" sz="1000" b="0" dirty="0">
                          <a:solidFill>
                            <a:schemeClr val="tx1"/>
                          </a:solidFill>
                          <a:effectLst/>
                          <a:latin typeface="+mn-lt"/>
                          <a:ea typeface="MS Mincho" panose="02020609040205080304" pitchFamily="49" charset="-128"/>
                          <a:cs typeface="Arial" panose="020B0604020202020204" pitchFamily="34" charset="0"/>
                        </a:rPr>
                        <a:t>85%</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77" marB="17777">
                    <a:solidFill>
                      <a:schemeClr val="accent6">
                        <a:lumMod val="40000"/>
                        <a:lumOff val="60000"/>
                      </a:schemeClr>
                    </a:solidFill>
                  </a:tcPr>
                </a:tc>
                <a:tc>
                  <a:txBody>
                    <a:bodyPr/>
                    <a:lstStyle/>
                    <a:p>
                      <a:pPr algn="ctr"/>
                      <a:r>
                        <a:rPr lang="sv-SE" sz="1000" dirty="0">
                          <a:solidFill>
                            <a:srgbClr val="FF0000"/>
                          </a:solidFill>
                          <a:latin typeface="+mn-lt"/>
                          <a:cs typeface="Arial" panose="020B0604020202020204" pitchFamily="34" charset="0"/>
                        </a:rPr>
                        <a:t>100%</a:t>
                      </a:r>
                    </a:p>
                  </a:txBody>
                  <a:tcPr marL="17780" marR="17780" marT="17777" marB="17777">
                    <a:solidFill>
                      <a:schemeClr val="accent6">
                        <a:lumMod val="40000"/>
                        <a:lumOff val="60000"/>
                      </a:schemeClr>
                    </a:solidFill>
                  </a:tcPr>
                </a:tc>
                <a:tc>
                  <a:txBody>
                    <a:bodyPr/>
                    <a:lstStyle/>
                    <a:p>
                      <a:pPr marL="0" lvl="0" indent="-349885" algn="ctr">
                        <a:lnSpc>
                          <a:spcPts val="1200"/>
                        </a:lnSpc>
                        <a:spcAft>
                          <a:spcPts val="0"/>
                        </a:spcAft>
                      </a:pPr>
                      <a:r>
                        <a:rPr lang="en-US" sz="1000" b="0" dirty="0">
                          <a:solidFill>
                            <a:schemeClr val="tx1"/>
                          </a:solidFill>
                          <a:effectLst/>
                          <a:latin typeface="+mn-lt"/>
                          <a:ea typeface="MS Mincho" panose="02020609040205080304" pitchFamily="49" charset="-128"/>
                          <a:cs typeface="Arial" panose="020B0604020202020204" pitchFamily="34" charset="0"/>
                        </a:rPr>
                        <a:t>Mar 20 </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77" marB="17777">
                    <a:solidFill>
                      <a:schemeClr val="accent6">
                        <a:lumMod val="40000"/>
                        <a:lumOff val="60000"/>
                      </a:schemeClr>
                    </a:solidFill>
                  </a:tcPr>
                </a:tc>
                <a:tc>
                  <a:txBody>
                    <a:bodyPr/>
                    <a:lstStyle/>
                    <a:p>
                      <a:pPr algn="ctr"/>
                      <a:endParaRPr lang="sv-SE" sz="1000" dirty="0">
                        <a:solidFill>
                          <a:srgbClr val="FF0000"/>
                        </a:solidFill>
                        <a:latin typeface="+mn-lt"/>
                        <a:cs typeface="Arial" panose="020B0604020202020204" pitchFamily="34" charset="0"/>
                      </a:endParaRPr>
                    </a:p>
                  </a:txBody>
                  <a:tcPr marL="17780" marR="17780" marT="17777" marB="17777">
                    <a:solidFill>
                      <a:schemeClr val="accent6">
                        <a:lumMod val="40000"/>
                        <a:lumOff val="60000"/>
                      </a:schemeClr>
                    </a:solidFill>
                  </a:tcPr>
                </a:tc>
                <a:tc>
                  <a:txBody>
                    <a:bodyPr/>
                    <a:lstStyle/>
                    <a:p>
                      <a:pPr marL="0" lvl="0" indent="-349885" algn="ctr">
                        <a:lnSpc>
                          <a:spcPts val="1200"/>
                        </a:lnSpc>
                        <a:spcAft>
                          <a:spcPts val="0"/>
                        </a:spcAft>
                      </a:pPr>
                      <a:r>
                        <a:rPr lang="en-US" sz="1000" b="0">
                          <a:effectLst/>
                          <a:latin typeface="+mn-lt"/>
                          <a:ea typeface="MS Mincho" panose="02020609040205080304" pitchFamily="49" charset="-128"/>
                          <a:cs typeface="Arial" panose="020B0604020202020204" pitchFamily="34" charset="0"/>
                        </a:rPr>
                        <a:t>SP-180441</a:t>
                      </a:r>
                      <a:endParaRPr lang="sv-SE" sz="1000" b="1">
                        <a:effectLst/>
                        <a:latin typeface="+mn-lt"/>
                        <a:ea typeface="MS Mincho" panose="02020609040205080304" pitchFamily="49" charset="-128"/>
                        <a:cs typeface="Arial" panose="020B0604020202020204" pitchFamily="34" charset="0"/>
                      </a:endParaRPr>
                    </a:p>
                  </a:txBody>
                  <a:tcPr marL="17780" marR="17780" marT="17777" marB="17777">
                    <a:solidFill>
                      <a:schemeClr val="accent6">
                        <a:lumMod val="40000"/>
                        <a:lumOff val="60000"/>
                      </a:schemeClr>
                    </a:solidFill>
                  </a:tcPr>
                </a:tc>
                <a:tc>
                  <a:txBody>
                    <a:bodyPr/>
                    <a:lstStyle/>
                    <a:p>
                      <a:pPr marL="0" lv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TR 33.855</a:t>
                      </a:r>
                      <a:endParaRPr lang="sv-SE" sz="1000" b="1" dirty="0">
                        <a:effectLst/>
                        <a:latin typeface="+mn-lt"/>
                        <a:ea typeface="MS Mincho" panose="02020609040205080304" pitchFamily="49" charset="-128"/>
                        <a:cs typeface="Arial" panose="020B0604020202020204" pitchFamily="34" charset="0"/>
                      </a:endParaRPr>
                    </a:p>
                  </a:txBody>
                  <a:tcPr marL="17780" marR="17780" marT="17777" marB="17777">
                    <a:solidFill>
                      <a:schemeClr val="accent6">
                        <a:lumMod val="40000"/>
                        <a:lumOff val="60000"/>
                      </a:schemeClr>
                    </a:solidFill>
                  </a:tcPr>
                </a:tc>
                <a:tc>
                  <a:txBody>
                    <a:bodyPr/>
                    <a:lstStyle/>
                    <a:p>
                      <a:pPr marL="0" lv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16</a:t>
                      </a:r>
                      <a:endParaRPr lang="sv-SE" sz="1000" b="1" dirty="0">
                        <a:effectLst/>
                        <a:latin typeface="+mn-lt"/>
                        <a:ea typeface="MS Mincho" panose="02020609040205080304" pitchFamily="49" charset="-128"/>
                        <a:cs typeface="Arial" panose="020B0604020202020204" pitchFamily="34" charset="0"/>
                      </a:endParaRPr>
                    </a:p>
                  </a:txBody>
                  <a:tcPr marL="17780" marR="17780" marT="17777" marB="17777">
                    <a:solidFill>
                      <a:schemeClr val="accent6">
                        <a:lumMod val="40000"/>
                        <a:lumOff val="60000"/>
                      </a:schemeClr>
                    </a:solidFill>
                  </a:tcPr>
                </a:tc>
                <a:extLst>
                  <a:ext uri="{0D108BD9-81ED-4DB2-BD59-A6C34878D82A}">
                    <a16:rowId xmlns:a16="http://schemas.microsoft.com/office/drawing/2014/main" val="2026368276"/>
                  </a:ext>
                </a:extLst>
              </a:tr>
              <a:tr h="485374">
                <a:tc>
                  <a:txBody>
                    <a:bodyPr/>
                    <a:lstStyle/>
                    <a:p>
                      <a:pPr marL="0" lvl="0" indent="0" algn="l">
                        <a:lnSpc>
                          <a:spcPts val="1200"/>
                        </a:lnSpc>
                        <a:spcAft>
                          <a:spcPts val="0"/>
                        </a:spcAft>
                      </a:pPr>
                      <a:r>
                        <a:rPr lang="en-US" sz="1000" b="0" dirty="0">
                          <a:solidFill>
                            <a:srgbClr val="FF0000"/>
                          </a:solidFill>
                          <a:effectLst/>
                          <a:latin typeface="+mn-lt"/>
                          <a:ea typeface="MS Mincho" panose="02020609040205080304" pitchFamily="49" charset="-128"/>
                          <a:cs typeface="Arial" panose="020B0604020202020204" pitchFamily="34" charset="0"/>
                        </a:rPr>
                        <a:t>Normative updates of User Plane Integrity Protection for Release 16</a:t>
                      </a:r>
                      <a:endParaRPr lang="sv-SE" sz="1000" b="0" dirty="0">
                        <a:solidFill>
                          <a:srgbClr val="FF0000"/>
                        </a:solidFill>
                        <a:effectLst/>
                        <a:latin typeface="+mn-lt"/>
                        <a:ea typeface="MS Mincho" panose="02020609040205080304" pitchFamily="49" charset="-128"/>
                        <a:cs typeface="Arial" panose="020B0604020202020204" pitchFamily="34" charset="0"/>
                      </a:endParaRPr>
                    </a:p>
                  </a:txBody>
                  <a:tcPr marL="17780" marR="17780" marT="17777" marB="17777">
                    <a:solidFill>
                      <a:schemeClr val="accent6">
                        <a:lumMod val="40000"/>
                        <a:lumOff val="60000"/>
                      </a:schemeClr>
                    </a:solidFill>
                  </a:tcPr>
                </a:tc>
                <a:tc>
                  <a:txBody>
                    <a:bodyPr/>
                    <a:lstStyle/>
                    <a:p>
                      <a:pPr marL="0" indent="-349885" algn="ctr">
                        <a:lnSpc>
                          <a:spcPts val="1200"/>
                        </a:lnSpc>
                        <a:spcAft>
                          <a:spcPts val="0"/>
                        </a:spcAft>
                      </a:pPr>
                      <a:r>
                        <a:rPr lang="sv-SE" sz="1000" b="0" dirty="0">
                          <a:solidFill>
                            <a:srgbClr val="FF0000"/>
                          </a:solidFill>
                          <a:effectLst/>
                          <a:latin typeface="+mn-lt"/>
                          <a:ea typeface="MS Mincho" panose="02020609040205080304" pitchFamily="49" charset="-128"/>
                          <a:cs typeface="Arial" panose="020B0604020202020204" pitchFamily="34" charset="0"/>
                        </a:rPr>
                        <a:t>Tim Evans</a:t>
                      </a:r>
                    </a:p>
                    <a:p>
                      <a:pPr marL="0" indent="-349885" algn="ctr">
                        <a:lnSpc>
                          <a:spcPts val="1200"/>
                        </a:lnSpc>
                        <a:spcAft>
                          <a:spcPts val="0"/>
                        </a:spcAft>
                      </a:pPr>
                      <a:r>
                        <a:rPr lang="sv-SE" sz="1000" b="0" dirty="0">
                          <a:solidFill>
                            <a:srgbClr val="FF0000"/>
                          </a:solidFill>
                          <a:effectLst/>
                          <a:latin typeface="+mn-lt"/>
                          <a:ea typeface="MS Mincho" panose="02020609040205080304" pitchFamily="49" charset="-128"/>
                          <a:cs typeface="Arial" panose="020B0604020202020204" pitchFamily="34" charset="0"/>
                        </a:rPr>
                        <a:t>(Vodafone)</a:t>
                      </a:r>
                    </a:p>
                  </a:txBody>
                  <a:tcPr marL="17780" marR="17780" marT="17777" marB="17777">
                    <a:solidFill>
                      <a:schemeClr val="accent6">
                        <a:lumMod val="40000"/>
                        <a:lumOff val="60000"/>
                      </a:schemeClr>
                    </a:solidFill>
                  </a:tcPr>
                </a:tc>
                <a:tc>
                  <a:txBody>
                    <a:bodyPr/>
                    <a:lstStyle/>
                    <a:p>
                      <a:pPr marL="0" lvl="0" indent="-349885" algn="ctr">
                        <a:lnSpc>
                          <a:spcPts val="1200"/>
                        </a:lnSpc>
                        <a:spcAft>
                          <a:spcPts val="0"/>
                        </a:spcAft>
                      </a:pPr>
                      <a:r>
                        <a:rPr lang="sv-SE" sz="1000" b="0" dirty="0">
                          <a:solidFill>
                            <a:srgbClr val="FF0000"/>
                          </a:solidFill>
                          <a:effectLst/>
                          <a:latin typeface="+mn-lt"/>
                          <a:ea typeface="MS Mincho" panose="02020609040205080304" pitchFamily="49" charset="-128"/>
                          <a:cs typeface="Arial" panose="020B0604020202020204" pitchFamily="34" charset="0"/>
                        </a:rPr>
                        <a:t>UPIP_SEC</a:t>
                      </a:r>
                    </a:p>
                  </a:txBody>
                  <a:tcPr marL="17780" marR="17780" marT="17777" marB="17777">
                    <a:solidFill>
                      <a:schemeClr val="accent6">
                        <a:lumMod val="40000"/>
                        <a:lumOff val="60000"/>
                      </a:schemeClr>
                    </a:solidFill>
                  </a:tcPr>
                </a:tc>
                <a:tc>
                  <a:txBody>
                    <a:bodyPr/>
                    <a:lstStyle/>
                    <a:p>
                      <a:pPr marL="0" lvl="0" indent="-349885" algn="ctr">
                        <a:lnSpc>
                          <a:spcPts val="1200"/>
                        </a:lnSpc>
                        <a:spcAft>
                          <a:spcPts val="0"/>
                        </a:spcAft>
                      </a:pPr>
                      <a:r>
                        <a:rPr lang="sv-SE" sz="1000" b="0" dirty="0">
                          <a:solidFill>
                            <a:srgbClr val="FF0000"/>
                          </a:solidFill>
                          <a:effectLst/>
                          <a:latin typeface="+mn-lt"/>
                          <a:ea typeface="MS Mincho" panose="02020609040205080304" pitchFamily="49" charset="-128"/>
                          <a:cs typeface="Arial" panose="020B0604020202020204" pitchFamily="34" charset="0"/>
                        </a:rPr>
                        <a:t>0%</a:t>
                      </a:r>
                    </a:p>
                  </a:txBody>
                  <a:tcPr marL="17780" marR="17780" marT="17777" marB="17777">
                    <a:solidFill>
                      <a:schemeClr val="accent6">
                        <a:lumMod val="40000"/>
                        <a:lumOff val="60000"/>
                      </a:schemeClr>
                    </a:solidFill>
                  </a:tcPr>
                </a:tc>
                <a:tc>
                  <a:txBody>
                    <a:bodyPr/>
                    <a:lstStyle/>
                    <a:p>
                      <a:pPr algn="ctr"/>
                      <a:r>
                        <a:rPr lang="sv-SE" sz="1000" b="0" dirty="0">
                          <a:solidFill>
                            <a:srgbClr val="FF0000"/>
                          </a:solidFill>
                          <a:latin typeface="+mn-lt"/>
                          <a:cs typeface="Arial" panose="020B0604020202020204" pitchFamily="34" charset="0"/>
                        </a:rPr>
                        <a:t>100%</a:t>
                      </a:r>
                    </a:p>
                  </a:txBody>
                  <a:tcPr marL="17780" marR="17780" marT="17777" marB="17777">
                    <a:solidFill>
                      <a:schemeClr val="accent6">
                        <a:lumMod val="40000"/>
                        <a:lumOff val="60000"/>
                      </a:schemeClr>
                    </a:solidFill>
                  </a:tcPr>
                </a:tc>
                <a:tc>
                  <a:txBody>
                    <a:bodyPr/>
                    <a:lstStyle/>
                    <a:p>
                      <a:pPr marL="0" lvl="0" indent="-349885" algn="ctr">
                        <a:lnSpc>
                          <a:spcPts val="1200"/>
                        </a:lnSpc>
                        <a:spcAft>
                          <a:spcPts val="0"/>
                        </a:spcAft>
                      </a:pPr>
                      <a:r>
                        <a:rPr lang="sv-SE" sz="1000" b="0" dirty="0">
                          <a:solidFill>
                            <a:srgbClr val="FF0000"/>
                          </a:solidFill>
                          <a:effectLst/>
                          <a:latin typeface="+mn-lt"/>
                          <a:ea typeface="MS Mincho" panose="02020609040205080304" pitchFamily="49" charset="-128"/>
                          <a:cs typeface="Arial" panose="020B0604020202020204" pitchFamily="34" charset="0"/>
                        </a:rPr>
                        <a:t>Jun 20</a:t>
                      </a:r>
                    </a:p>
                  </a:txBody>
                  <a:tcPr marL="17780" marR="17780" marT="17777" marB="17777">
                    <a:solidFill>
                      <a:schemeClr val="accent6">
                        <a:lumMod val="40000"/>
                        <a:lumOff val="60000"/>
                      </a:schemeClr>
                    </a:solidFill>
                  </a:tcPr>
                </a:tc>
                <a:tc>
                  <a:txBody>
                    <a:bodyPr/>
                    <a:lstStyle/>
                    <a:p>
                      <a:pPr algn="ctr"/>
                      <a:endParaRPr lang="sv-SE" sz="1000" b="0" dirty="0">
                        <a:solidFill>
                          <a:srgbClr val="FF0000"/>
                        </a:solidFill>
                        <a:latin typeface="+mn-lt"/>
                        <a:cs typeface="Arial" panose="020B0604020202020204" pitchFamily="34" charset="0"/>
                      </a:endParaRPr>
                    </a:p>
                  </a:txBody>
                  <a:tcPr marL="17780" marR="17780" marT="17777" marB="17777">
                    <a:solidFill>
                      <a:schemeClr val="accent6">
                        <a:lumMod val="40000"/>
                        <a:lumOff val="60000"/>
                      </a:schemeClr>
                    </a:solidFill>
                  </a:tcPr>
                </a:tc>
                <a:tc>
                  <a:txBody>
                    <a:bodyPr/>
                    <a:lstStyle/>
                    <a:p>
                      <a:pPr marL="0" lvl="0" indent="-349885" algn="ctr">
                        <a:lnSpc>
                          <a:spcPts val="1200"/>
                        </a:lnSpc>
                        <a:spcAft>
                          <a:spcPts val="0"/>
                        </a:spcAft>
                      </a:pPr>
                      <a:r>
                        <a:rPr lang="sv-SE" sz="1000" b="0" dirty="0">
                          <a:solidFill>
                            <a:srgbClr val="FF0000"/>
                          </a:solidFill>
                          <a:effectLst/>
                          <a:latin typeface="+mn-lt"/>
                          <a:ea typeface="MS Mincho" panose="02020609040205080304" pitchFamily="49" charset="-128"/>
                          <a:cs typeface="Arial" panose="020B0604020202020204" pitchFamily="34" charset="0"/>
                        </a:rPr>
                        <a:t>SP-200354</a:t>
                      </a:r>
                    </a:p>
                  </a:txBody>
                  <a:tcPr marL="17780" marR="17780" marT="17777" marB="17777">
                    <a:solidFill>
                      <a:schemeClr val="accent6">
                        <a:lumMod val="40000"/>
                        <a:lumOff val="60000"/>
                      </a:schemeClr>
                    </a:solidFill>
                  </a:tcPr>
                </a:tc>
                <a:tc>
                  <a:txBody>
                    <a:bodyPr/>
                    <a:lstStyle/>
                    <a:p>
                      <a:pPr marL="0" lvl="0" indent="-349885" algn="ctr">
                        <a:lnSpc>
                          <a:spcPts val="1200"/>
                        </a:lnSpc>
                        <a:spcAft>
                          <a:spcPts val="0"/>
                        </a:spcAft>
                      </a:pPr>
                      <a:r>
                        <a:rPr lang="sv-SE" sz="1000" b="0" dirty="0">
                          <a:solidFill>
                            <a:srgbClr val="FF0000"/>
                          </a:solidFill>
                          <a:effectLst/>
                          <a:latin typeface="+mn-lt"/>
                          <a:ea typeface="MS Mincho" panose="02020609040205080304" pitchFamily="49" charset="-128"/>
                          <a:cs typeface="Arial" panose="020B0604020202020204" pitchFamily="34" charset="0"/>
                        </a:rPr>
                        <a:t>CRs to TS 33.501, TS 33.401</a:t>
                      </a:r>
                    </a:p>
                  </a:txBody>
                  <a:tcPr marL="17780" marR="17780" marT="17777" marB="17777">
                    <a:solidFill>
                      <a:schemeClr val="accent6">
                        <a:lumMod val="40000"/>
                        <a:lumOff val="60000"/>
                      </a:schemeClr>
                    </a:solidFill>
                  </a:tcPr>
                </a:tc>
                <a:tc>
                  <a:txBody>
                    <a:bodyPr/>
                    <a:lstStyle/>
                    <a:p>
                      <a:pPr marL="0" lvl="0" indent="-349885" algn="ctr">
                        <a:lnSpc>
                          <a:spcPts val="1200"/>
                        </a:lnSpc>
                        <a:spcAft>
                          <a:spcPts val="0"/>
                        </a:spcAft>
                      </a:pPr>
                      <a:r>
                        <a:rPr lang="sv-SE" sz="1000" b="0" dirty="0">
                          <a:solidFill>
                            <a:srgbClr val="FF0000"/>
                          </a:solidFill>
                          <a:effectLst/>
                          <a:latin typeface="+mn-lt"/>
                          <a:ea typeface="MS Mincho" panose="02020609040205080304" pitchFamily="49" charset="-128"/>
                          <a:cs typeface="Arial" panose="020B0604020202020204" pitchFamily="34" charset="0"/>
                        </a:rPr>
                        <a:t>16</a:t>
                      </a:r>
                    </a:p>
                  </a:txBody>
                  <a:tcPr marL="17780" marR="17780" marT="17777" marB="17777">
                    <a:solidFill>
                      <a:schemeClr val="accent6">
                        <a:lumMod val="40000"/>
                        <a:lumOff val="60000"/>
                      </a:schemeClr>
                    </a:solidFill>
                  </a:tcPr>
                </a:tc>
                <a:extLst>
                  <a:ext uri="{0D108BD9-81ED-4DB2-BD59-A6C34878D82A}">
                    <a16:rowId xmlns:a16="http://schemas.microsoft.com/office/drawing/2014/main" val="691989207"/>
                  </a:ext>
                </a:extLst>
              </a:tr>
              <a:tr h="485374">
                <a:tc>
                  <a:txBody>
                    <a:bodyPr/>
                    <a:lstStyle/>
                    <a:p>
                      <a:pPr marL="0" lvl="0" indent="0" algn="l">
                        <a:lnSpc>
                          <a:spcPts val="1200"/>
                        </a:lnSpc>
                        <a:spcAft>
                          <a:spcPts val="0"/>
                        </a:spcAft>
                      </a:pPr>
                      <a:r>
                        <a:rPr lang="en-US" sz="1000" b="0" dirty="0">
                          <a:solidFill>
                            <a:schemeClr val="tx1"/>
                          </a:solidFill>
                          <a:effectLst/>
                          <a:latin typeface="+mn-lt"/>
                          <a:ea typeface="MS Mincho" panose="02020609040205080304" pitchFamily="49" charset="-128"/>
                          <a:cs typeface="Arial" panose="020B0604020202020204" pitchFamily="34" charset="0"/>
                        </a:rPr>
                        <a:t>Security Assurance Specification for 5G NWDAF</a:t>
                      </a:r>
                      <a:endParaRPr lang="sv-SE" sz="1000" b="0" dirty="0">
                        <a:solidFill>
                          <a:schemeClr val="tx1"/>
                        </a:solidFill>
                        <a:effectLst/>
                        <a:latin typeface="+mn-lt"/>
                        <a:ea typeface="MS Mincho" panose="02020609040205080304" pitchFamily="49" charset="-128"/>
                        <a:cs typeface="Arial" panose="020B0604020202020204" pitchFamily="34" charset="0"/>
                      </a:endParaRPr>
                    </a:p>
                  </a:txBody>
                  <a:tcPr marL="17780" marR="17780" marT="17777" marB="17777"/>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Minpeng Qi</a:t>
                      </a:r>
                    </a:p>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(China Mobile)</a:t>
                      </a:r>
                      <a:endParaRPr lang="sv-SE" sz="1000" b="1" dirty="0">
                        <a:effectLst/>
                        <a:latin typeface="+mn-lt"/>
                        <a:ea typeface="MS Mincho" panose="02020609040205080304" pitchFamily="49" charset="-128"/>
                        <a:cs typeface="Arial" panose="020B0604020202020204" pitchFamily="34" charset="0"/>
                      </a:endParaRPr>
                    </a:p>
                  </a:txBody>
                  <a:tcPr marL="17780" marR="17780" marT="17777" marB="17777"/>
                </a:tc>
                <a:tc>
                  <a:txBody>
                    <a:bodyPr/>
                    <a:lstStyle/>
                    <a:p>
                      <a:pPr marL="0" marR="0" lvl="0" indent="-349885" algn="ctr" defTabSz="914400" rtl="0" eaLnBrk="1" fontAlgn="auto" latinLnBrk="0" hangingPunct="1">
                        <a:lnSpc>
                          <a:spcPts val="1200"/>
                        </a:lnSpc>
                        <a:spcBef>
                          <a:spcPts val="0"/>
                        </a:spcBef>
                        <a:spcAft>
                          <a:spcPts val="0"/>
                        </a:spcAft>
                        <a:buClrTx/>
                        <a:buSzTx/>
                        <a:buFontTx/>
                        <a:buNone/>
                        <a:tabLst/>
                        <a:defRPr/>
                      </a:pPr>
                      <a:r>
                        <a:rPr lang="sv-SE" sz="1000" b="0" dirty="0">
                          <a:solidFill>
                            <a:schemeClr val="tx1"/>
                          </a:solidFill>
                          <a:effectLst/>
                          <a:latin typeface="+mn-lt"/>
                          <a:ea typeface="MS Mincho" panose="02020609040205080304" pitchFamily="49" charset="-128"/>
                          <a:cs typeface="Arial" panose="020B0604020202020204" pitchFamily="34" charset="0"/>
                        </a:rPr>
                        <a:t>SCAS_5G_NWDAF</a:t>
                      </a:r>
                    </a:p>
                  </a:txBody>
                  <a:tcPr marL="17780" marR="17780" marT="17777" marB="17777"/>
                </a:tc>
                <a:tc>
                  <a:txBody>
                    <a:bodyPr/>
                    <a:lstStyle/>
                    <a:p>
                      <a:pPr marL="0" lv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0%</a:t>
                      </a:r>
                    </a:p>
                  </a:txBody>
                  <a:tcPr marL="17780" marR="17780" marT="17777" marB="17777"/>
                </a:tc>
                <a:tc>
                  <a:txBody>
                    <a:bodyPr/>
                    <a:lstStyle/>
                    <a:p>
                      <a:pPr algn="ctr"/>
                      <a:r>
                        <a:rPr lang="sv-SE" sz="1000" b="0" dirty="0">
                          <a:solidFill>
                            <a:srgbClr val="FF0000"/>
                          </a:solidFill>
                          <a:latin typeface="+mn-lt"/>
                          <a:cs typeface="Arial" panose="020B0604020202020204" pitchFamily="34" charset="0"/>
                        </a:rPr>
                        <a:t>10%</a:t>
                      </a:r>
                    </a:p>
                  </a:txBody>
                  <a:tcPr marL="17780" marR="17780" marT="17777" marB="17777"/>
                </a:tc>
                <a:tc>
                  <a:txBody>
                    <a:bodyPr/>
                    <a:lstStyle/>
                    <a:p>
                      <a:pPr marL="0" lv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Mar 21</a:t>
                      </a:r>
                    </a:p>
                  </a:txBody>
                  <a:tcPr marL="17780" marR="17780" marT="17777" marB="17777"/>
                </a:tc>
                <a:tc>
                  <a:txBody>
                    <a:bodyPr/>
                    <a:lstStyle/>
                    <a:p>
                      <a:pPr algn="ctr"/>
                      <a:endParaRPr lang="sv-SE" sz="1000" b="0" dirty="0">
                        <a:solidFill>
                          <a:schemeClr val="tx1"/>
                        </a:solidFill>
                        <a:latin typeface="+mn-lt"/>
                        <a:cs typeface="Arial" panose="020B0604020202020204" pitchFamily="34" charset="0"/>
                      </a:endParaRPr>
                    </a:p>
                  </a:txBody>
                  <a:tcPr marL="17780" marR="17780" marT="17777" marB="17777"/>
                </a:tc>
                <a:tc>
                  <a:txBody>
                    <a:bodyPr/>
                    <a:lstStyle/>
                    <a:p>
                      <a:pPr marL="0" lv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SP-200147</a:t>
                      </a:r>
                    </a:p>
                  </a:txBody>
                  <a:tcPr marL="17780" marR="17780" marT="17777" marB="17777"/>
                </a:tc>
                <a:tc>
                  <a:txBody>
                    <a:bodyPr/>
                    <a:lstStyle/>
                    <a:p>
                      <a:pPr marL="0" marR="0" lvl="0" indent="-349885" algn="ctr" defTabSz="914400" rtl="0" eaLnBrk="1" fontAlgn="auto" latinLnBrk="0" hangingPunct="1">
                        <a:lnSpc>
                          <a:spcPts val="1200"/>
                        </a:lnSpc>
                        <a:spcBef>
                          <a:spcPts val="0"/>
                        </a:spcBef>
                        <a:spcAft>
                          <a:spcPts val="0"/>
                        </a:spcAft>
                        <a:buClrTx/>
                        <a:buSzTx/>
                        <a:buFontTx/>
                        <a:buNone/>
                        <a:tabLst/>
                        <a:defRPr/>
                      </a:pPr>
                      <a:r>
                        <a:rPr lang="sv-SE" sz="1000" b="0" dirty="0">
                          <a:effectLst/>
                          <a:latin typeface="+mn-lt"/>
                          <a:ea typeface="MS Mincho" panose="02020609040205080304" pitchFamily="49" charset="-128"/>
                          <a:cs typeface="Arial" panose="020B0604020202020204" pitchFamily="34" charset="0"/>
                        </a:rPr>
                        <a:t>TS 33.</a:t>
                      </a:r>
                      <a:r>
                        <a:rPr lang="sv-SE" sz="1000" b="0" dirty="0">
                          <a:solidFill>
                            <a:srgbClr val="FF0000"/>
                          </a:solidFill>
                          <a:effectLst/>
                          <a:latin typeface="+mn-lt"/>
                          <a:ea typeface="MS Mincho" panose="02020609040205080304" pitchFamily="49" charset="-128"/>
                          <a:cs typeface="Arial" panose="020B0604020202020204" pitchFamily="34" charset="0"/>
                        </a:rPr>
                        <a:t>521</a:t>
                      </a:r>
                    </a:p>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CRs to TR 33.926</a:t>
                      </a:r>
                      <a:endParaRPr lang="sv-SE" sz="1000" b="0" dirty="0">
                        <a:solidFill>
                          <a:schemeClr val="tx1"/>
                        </a:solidFill>
                        <a:effectLst/>
                        <a:latin typeface="+mn-lt"/>
                        <a:ea typeface="MS Mincho" panose="02020609040205080304" pitchFamily="49" charset="-128"/>
                        <a:cs typeface="Arial" panose="020B0604020202020204" pitchFamily="34" charset="0"/>
                      </a:endParaRPr>
                    </a:p>
                  </a:txBody>
                  <a:tcPr marL="17780" marR="17780" marT="17777" marB="17777"/>
                </a:tc>
                <a:tc>
                  <a:txBody>
                    <a:bodyPr/>
                    <a:lstStyle/>
                    <a:p>
                      <a:pPr marL="0" lv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17</a:t>
                      </a:r>
                    </a:p>
                  </a:txBody>
                  <a:tcPr marL="17780" marR="17780" marT="17777" marB="17777"/>
                </a:tc>
                <a:extLst>
                  <a:ext uri="{0D108BD9-81ED-4DB2-BD59-A6C34878D82A}">
                    <a16:rowId xmlns:a16="http://schemas.microsoft.com/office/drawing/2014/main" val="2474450580"/>
                  </a:ext>
                </a:extLst>
              </a:tr>
              <a:tr h="485374">
                <a:tc>
                  <a:txBody>
                    <a:bodyPr/>
                    <a:lstStyle/>
                    <a:p>
                      <a:pPr marL="0" lvl="0" indent="0" algn="l">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Security Assurance Specification for Service Communication Proxy</a:t>
                      </a:r>
                    </a:p>
                  </a:txBody>
                  <a:tcPr marL="17780" marR="17780" marT="17777" marB="17777"/>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Wei Lu </a:t>
                      </a:r>
                    </a:p>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(Nokia)</a:t>
                      </a:r>
                    </a:p>
                  </a:txBody>
                  <a:tcPr marL="17780" marR="17780" marT="17777" marB="17777"/>
                </a:tc>
                <a:tc>
                  <a:txBody>
                    <a:bodyPr/>
                    <a:lstStyle/>
                    <a:p>
                      <a:pPr marL="0" marR="0" lvl="0" indent="-349885" algn="ctr" defTabSz="914400" rtl="0" eaLnBrk="1" fontAlgn="auto" latinLnBrk="0" hangingPunct="1">
                        <a:lnSpc>
                          <a:spcPts val="1200"/>
                        </a:lnSpc>
                        <a:spcBef>
                          <a:spcPts val="0"/>
                        </a:spcBef>
                        <a:spcAft>
                          <a:spcPts val="0"/>
                        </a:spcAft>
                        <a:buClrTx/>
                        <a:buSzTx/>
                        <a:buFontTx/>
                        <a:buNone/>
                        <a:tabLst/>
                        <a:defRPr/>
                      </a:pPr>
                      <a:r>
                        <a:rPr lang="sv-SE" sz="1000" b="0" dirty="0">
                          <a:solidFill>
                            <a:schemeClr val="tx1"/>
                          </a:solidFill>
                          <a:effectLst/>
                          <a:latin typeface="+mn-lt"/>
                          <a:ea typeface="MS Mincho" panose="02020609040205080304" pitchFamily="49" charset="-128"/>
                          <a:cs typeface="Arial" panose="020B0604020202020204" pitchFamily="34" charset="0"/>
                        </a:rPr>
                        <a:t>SCAS_5G_SECOP </a:t>
                      </a:r>
                    </a:p>
                  </a:txBody>
                  <a:tcPr marL="17780" marR="17780" marT="17777" marB="17777"/>
                </a:tc>
                <a:tc>
                  <a:txBody>
                    <a:bodyPr/>
                    <a:lstStyle/>
                    <a:p>
                      <a:pPr marL="0" lv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0%</a:t>
                      </a:r>
                    </a:p>
                  </a:txBody>
                  <a:tcPr marL="17780" marR="17780" marT="17777" marB="17777"/>
                </a:tc>
                <a:tc>
                  <a:txBody>
                    <a:bodyPr/>
                    <a:lstStyle/>
                    <a:p>
                      <a:pPr algn="ctr"/>
                      <a:r>
                        <a:rPr lang="sv-SE" sz="1000" b="0" dirty="0">
                          <a:solidFill>
                            <a:srgbClr val="FF0000"/>
                          </a:solidFill>
                          <a:latin typeface="+mn-lt"/>
                          <a:cs typeface="Arial" panose="020B0604020202020204" pitchFamily="34" charset="0"/>
                        </a:rPr>
                        <a:t>10%</a:t>
                      </a:r>
                    </a:p>
                  </a:txBody>
                  <a:tcPr marL="17780" marR="17780" marT="17777" marB="17777"/>
                </a:tc>
                <a:tc>
                  <a:txBody>
                    <a:bodyPr/>
                    <a:lstStyle/>
                    <a:p>
                      <a:pPr marL="0" lv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Mar 21</a:t>
                      </a:r>
                    </a:p>
                  </a:txBody>
                  <a:tcPr marL="17780" marR="17780" marT="17777" marB="17777"/>
                </a:tc>
                <a:tc>
                  <a:txBody>
                    <a:bodyPr/>
                    <a:lstStyle/>
                    <a:p>
                      <a:pPr algn="ctr"/>
                      <a:endParaRPr lang="sv-SE" sz="1000" b="0" dirty="0">
                        <a:solidFill>
                          <a:schemeClr val="tx1"/>
                        </a:solidFill>
                        <a:latin typeface="+mn-lt"/>
                        <a:cs typeface="Arial" panose="020B0604020202020204" pitchFamily="34" charset="0"/>
                      </a:endParaRPr>
                    </a:p>
                  </a:txBody>
                  <a:tcPr marL="17780" marR="17780" marT="17777" marB="17777"/>
                </a:tc>
                <a:tc>
                  <a:txBody>
                    <a:bodyPr/>
                    <a:lstStyle/>
                    <a:p>
                      <a:pPr marL="0" lv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SP-200148</a:t>
                      </a:r>
                    </a:p>
                  </a:txBody>
                  <a:tcPr marL="17780" marR="17780" marT="17777" marB="17777"/>
                </a:tc>
                <a:tc>
                  <a:txBody>
                    <a:bodyPr/>
                    <a:lstStyle/>
                    <a:p>
                      <a:pPr marL="0" marR="0" lvl="0" indent="-349885" algn="ctr" defTabSz="914400" rtl="0" eaLnBrk="1" fontAlgn="auto" latinLnBrk="0" hangingPunct="1">
                        <a:lnSpc>
                          <a:spcPts val="1200"/>
                        </a:lnSpc>
                        <a:spcBef>
                          <a:spcPts val="0"/>
                        </a:spcBef>
                        <a:spcAft>
                          <a:spcPts val="0"/>
                        </a:spcAft>
                        <a:buClrTx/>
                        <a:buSzTx/>
                        <a:buFontTx/>
                        <a:buNone/>
                        <a:tabLst/>
                        <a:defRPr/>
                      </a:pPr>
                      <a:r>
                        <a:rPr lang="sv-SE" sz="1000" b="0" dirty="0">
                          <a:effectLst/>
                          <a:latin typeface="+mn-lt"/>
                          <a:ea typeface="MS Mincho" panose="02020609040205080304" pitchFamily="49" charset="-128"/>
                          <a:cs typeface="Arial" panose="020B0604020202020204" pitchFamily="34" charset="0"/>
                        </a:rPr>
                        <a:t>TS 33.</a:t>
                      </a:r>
                      <a:r>
                        <a:rPr lang="sv-SE" sz="1000" b="0" dirty="0">
                          <a:solidFill>
                            <a:srgbClr val="FF0000"/>
                          </a:solidFill>
                          <a:effectLst/>
                          <a:latin typeface="+mn-lt"/>
                          <a:ea typeface="MS Mincho" panose="02020609040205080304" pitchFamily="49" charset="-128"/>
                          <a:cs typeface="Arial" panose="020B0604020202020204" pitchFamily="34" charset="0"/>
                        </a:rPr>
                        <a:t>522</a:t>
                      </a:r>
                    </a:p>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CRs to TR 33.926</a:t>
                      </a:r>
                      <a:endParaRPr lang="sv-SE" sz="1000" b="0" dirty="0">
                        <a:solidFill>
                          <a:schemeClr val="tx1"/>
                        </a:solidFill>
                        <a:effectLst/>
                        <a:latin typeface="+mn-lt"/>
                        <a:ea typeface="MS Mincho" panose="02020609040205080304" pitchFamily="49" charset="-128"/>
                        <a:cs typeface="Arial" panose="020B0604020202020204" pitchFamily="34" charset="0"/>
                      </a:endParaRPr>
                    </a:p>
                  </a:txBody>
                  <a:tcPr marL="17780" marR="17780" marT="17777" marB="17777"/>
                </a:tc>
                <a:tc>
                  <a:txBody>
                    <a:bodyPr/>
                    <a:lstStyle/>
                    <a:p>
                      <a:pPr marL="0" lv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17</a:t>
                      </a:r>
                    </a:p>
                  </a:txBody>
                  <a:tcPr marL="17780" marR="17780" marT="17777" marB="17777"/>
                </a:tc>
                <a:extLst>
                  <a:ext uri="{0D108BD9-81ED-4DB2-BD59-A6C34878D82A}">
                    <a16:rowId xmlns:a16="http://schemas.microsoft.com/office/drawing/2014/main" val="2191189811"/>
                  </a:ext>
                </a:extLst>
              </a:tr>
            </a:tbl>
          </a:graphicData>
        </a:graphic>
      </p:graphicFrame>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8C44D13-6235-402C-96D1-8582DCCDEC46}"/>
              </a:ext>
            </a:extLst>
          </p:cNvPr>
          <p:cNvSpPr>
            <a:spLocks noGrp="1"/>
          </p:cNvSpPr>
          <p:nvPr>
            <p:ph type="title"/>
          </p:nvPr>
        </p:nvSpPr>
        <p:spPr/>
        <p:txBody>
          <a:bodyPr/>
          <a:lstStyle/>
          <a:p>
            <a:r>
              <a:rPr lang="sv-SE" altLang="sv-SE" dirty="0"/>
              <a:t>Summary</a:t>
            </a:r>
          </a:p>
        </p:txBody>
      </p:sp>
      <p:graphicFrame>
        <p:nvGraphicFramePr>
          <p:cNvPr id="20" name="Content Placeholder 19">
            <a:extLst>
              <a:ext uri="{FF2B5EF4-FFF2-40B4-BE49-F238E27FC236}">
                <a16:creationId xmlns:a16="http://schemas.microsoft.com/office/drawing/2014/main" id="{DBB3A73D-76BE-46BF-8CCE-E26E79943CCD}"/>
              </a:ext>
            </a:extLst>
          </p:cNvPr>
          <p:cNvGraphicFramePr>
            <a:graphicFrameLocks noGrp="1"/>
          </p:cNvGraphicFramePr>
          <p:nvPr>
            <p:ph idx="1"/>
            <p:extLst>
              <p:ext uri="{D42A27DB-BD31-4B8C-83A1-F6EECF244321}">
                <p14:modId xmlns:p14="http://schemas.microsoft.com/office/powerpoint/2010/main" val="2151927381"/>
              </p:ext>
            </p:extLst>
          </p:nvPr>
        </p:nvGraphicFramePr>
        <p:xfrm>
          <a:off x="446949" y="1828799"/>
          <a:ext cx="10906850" cy="4234888"/>
        </p:xfrm>
        <a:graphic>
          <a:graphicData uri="http://schemas.openxmlformats.org/drawingml/2006/table">
            <a:tbl>
              <a:tblPr firstRow="1" bandRow="1">
                <a:tableStyleId>{5C22544A-7EE6-4342-B048-85BDC9FD1C3A}</a:tableStyleId>
              </a:tblPr>
              <a:tblGrid>
                <a:gridCol w="1848771">
                  <a:extLst>
                    <a:ext uri="{9D8B030D-6E8A-4147-A177-3AD203B41FA5}">
                      <a16:colId xmlns:a16="http://schemas.microsoft.com/office/drawing/2014/main" val="1671951344"/>
                    </a:ext>
                  </a:extLst>
                </a:gridCol>
                <a:gridCol w="1251525">
                  <a:extLst>
                    <a:ext uri="{9D8B030D-6E8A-4147-A177-3AD203B41FA5}">
                      <a16:colId xmlns:a16="http://schemas.microsoft.com/office/drawing/2014/main" val="2472883386"/>
                    </a:ext>
                  </a:extLst>
                </a:gridCol>
                <a:gridCol w="992421">
                  <a:extLst>
                    <a:ext uri="{9D8B030D-6E8A-4147-A177-3AD203B41FA5}">
                      <a16:colId xmlns:a16="http://schemas.microsoft.com/office/drawing/2014/main" val="1642402025"/>
                    </a:ext>
                  </a:extLst>
                </a:gridCol>
                <a:gridCol w="904422">
                  <a:extLst>
                    <a:ext uri="{9D8B030D-6E8A-4147-A177-3AD203B41FA5}">
                      <a16:colId xmlns:a16="http://schemas.microsoft.com/office/drawing/2014/main" val="716484714"/>
                    </a:ext>
                  </a:extLst>
                </a:gridCol>
                <a:gridCol w="928867">
                  <a:extLst>
                    <a:ext uri="{9D8B030D-6E8A-4147-A177-3AD203B41FA5}">
                      <a16:colId xmlns:a16="http://schemas.microsoft.com/office/drawing/2014/main" val="1341460600"/>
                    </a:ext>
                  </a:extLst>
                </a:gridCol>
                <a:gridCol w="894645">
                  <a:extLst>
                    <a:ext uri="{9D8B030D-6E8A-4147-A177-3AD203B41FA5}">
                      <a16:colId xmlns:a16="http://schemas.microsoft.com/office/drawing/2014/main" val="3435354498"/>
                    </a:ext>
                  </a:extLst>
                </a:gridCol>
                <a:gridCol w="814144">
                  <a:extLst>
                    <a:ext uri="{9D8B030D-6E8A-4147-A177-3AD203B41FA5}">
                      <a16:colId xmlns:a16="http://schemas.microsoft.com/office/drawing/2014/main" val="1010587454"/>
                    </a:ext>
                  </a:extLst>
                </a:gridCol>
                <a:gridCol w="1090685">
                  <a:extLst>
                    <a:ext uri="{9D8B030D-6E8A-4147-A177-3AD203B41FA5}">
                      <a16:colId xmlns:a16="http://schemas.microsoft.com/office/drawing/2014/main" val="2513750454"/>
                    </a:ext>
                  </a:extLst>
                </a:gridCol>
                <a:gridCol w="1615851">
                  <a:extLst>
                    <a:ext uri="{9D8B030D-6E8A-4147-A177-3AD203B41FA5}">
                      <a16:colId xmlns:a16="http://schemas.microsoft.com/office/drawing/2014/main" val="3263316054"/>
                    </a:ext>
                  </a:extLst>
                </a:gridCol>
                <a:gridCol w="565519">
                  <a:extLst>
                    <a:ext uri="{9D8B030D-6E8A-4147-A177-3AD203B41FA5}">
                      <a16:colId xmlns:a16="http://schemas.microsoft.com/office/drawing/2014/main" val="593387059"/>
                    </a:ext>
                  </a:extLst>
                </a:gridCol>
              </a:tblGrid>
              <a:tr h="426308">
                <a:tc>
                  <a:txBody>
                    <a:bodyPr/>
                    <a:lstStyle/>
                    <a:p>
                      <a:pPr algn="ctr"/>
                      <a:r>
                        <a:rPr lang="sv-SE" sz="1100" dirty="0">
                          <a:latin typeface="+mn-lt"/>
                          <a:cs typeface="Arial" panose="020B0604020202020204" pitchFamily="34" charset="0"/>
                        </a:rPr>
                        <a:t>WI Title</a:t>
                      </a:r>
                    </a:p>
                  </a:txBody>
                  <a:tcPr marT="45695" marB="45695"/>
                </a:tc>
                <a:tc>
                  <a:txBody>
                    <a:bodyPr/>
                    <a:lstStyle/>
                    <a:p>
                      <a:pPr algn="ctr"/>
                      <a:r>
                        <a:rPr lang="sv-SE" sz="1100" dirty="0">
                          <a:latin typeface="+mn-lt"/>
                          <a:cs typeface="Arial" panose="020B0604020202020204" pitchFamily="34" charset="0"/>
                        </a:rPr>
                        <a:t>SA3 rapporteur</a:t>
                      </a:r>
                    </a:p>
                  </a:txBody>
                  <a:tcPr marT="45695" marB="45695"/>
                </a:tc>
                <a:tc>
                  <a:txBody>
                    <a:bodyPr/>
                    <a:lstStyle/>
                    <a:p>
                      <a:pPr algn="ctr"/>
                      <a:r>
                        <a:rPr lang="sv-SE" sz="1100" dirty="0">
                          <a:latin typeface="+mn-lt"/>
                          <a:cs typeface="Arial" panose="020B0604020202020204" pitchFamily="34" charset="0"/>
                        </a:rPr>
                        <a:t>WI code</a:t>
                      </a:r>
                    </a:p>
                  </a:txBody>
                  <a:tcPr marT="45695" marB="45695"/>
                </a:tc>
                <a:tc>
                  <a:txBody>
                    <a:bodyPr/>
                    <a:lstStyle/>
                    <a:p>
                      <a:pPr algn="ctr"/>
                      <a:r>
                        <a:rPr lang="sv-SE" sz="1100" dirty="0">
                          <a:latin typeface="+mn-lt"/>
                          <a:cs typeface="Arial" panose="020B0604020202020204" pitchFamily="34" charset="0"/>
                        </a:rPr>
                        <a:t>Current % completion</a:t>
                      </a:r>
                    </a:p>
                  </a:txBody>
                  <a:tcPr marT="45695" marB="45695"/>
                </a:tc>
                <a:tc>
                  <a:txBody>
                    <a:bodyPr/>
                    <a:lstStyle/>
                    <a:p>
                      <a:pPr algn="ctr"/>
                      <a:r>
                        <a:rPr lang="sv-SE" sz="1100" dirty="0">
                          <a:latin typeface="+mn-lt"/>
                          <a:cs typeface="Arial" panose="020B0604020202020204" pitchFamily="34" charset="0"/>
                        </a:rPr>
                        <a:t>New % completion</a:t>
                      </a:r>
                    </a:p>
                  </a:txBody>
                  <a:tcPr marT="45695" marB="45695"/>
                </a:tc>
                <a:tc>
                  <a:txBody>
                    <a:bodyPr/>
                    <a:lstStyle/>
                    <a:p>
                      <a:pPr algn="ctr"/>
                      <a:r>
                        <a:rPr lang="sv-SE" sz="1100" dirty="0">
                          <a:latin typeface="+mn-lt"/>
                          <a:cs typeface="Arial" panose="020B0604020202020204" pitchFamily="34" charset="0"/>
                        </a:rPr>
                        <a:t>Current target</a:t>
                      </a:r>
                    </a:p>
                  </a:txBody>
                  <a:tcPr marT="45695" marB="45695"/>
                </a:tc>
                <a:tc>
                  <a:txBody>
                    <a:bodyPr/>
                    <a:lstStyle/>
                    <a:p>
                      <a:pPr algn="ctr"/>
                      <a:r>
                        <a:rPr lang="sv-SE" sz="1100" dirty="0">
                          <a:latin typeface="+mn-lt"/>
                          <a:cs typeface="Arial" panose="020B0604020202020204" pitchFamily="34" charset="0"/>
                        </a:rPr>
                        <a:t>New target</a:t>
                      </a:r>
                    </a:p>
                  </a:txBody>
                  <a:tcPr marT="45695" marB="45695"/>
                </a:tc>
                <a:tc>
                  <a:txBody>
                    <a:bodyPr/>
                    <a:lstStyle/>
                    <a:p>
                      <a:pPr algn="ctr"/>
                      <a:r>
                        <a:rPr lang="sv-SE" sz="1100" dirty="0">
                          <a:latin typeface="+mn-lt"/>
                          <a:cs typeface="Arial" panose="020B0604020202020204" pitchFamily="34" charset="0"/>
                        </a:rPr>
                        <a:t>Current WID</a:t>
                      </a:r>
                    </a:p>
                  </a:txBody>
                  <a:tcPr marT="45695" marB="45695"/>
                </a:tc>
                <a:tc>
                  <a:txBody>
                    <a:bodyPr/>
                    <a:lstStyle/>
                    <a:p>
                      <a:pPr algn="ctr"/>
                      <a:r>
                        <a:rPr lang="sv-SE" sz="1100" dirty="0">
                          <a:latin typeface="+mn-lt"/>
                          <a:cs typeface="Arial" panose="020B0604020202020204" pitchFamily="34" charset="0"/>
                        </a:rPr>
                        <a:t>TR/TS</a:t>
                      </a:r>
                    </a:p>
                  </a:txBody>
                  <a:tcPr marT="45695" marB="45695"/>
                </a:tc>
                <a:tc>
                  <a:txBody>
                    <a:bodyPr/>
                    <a:lstStyle/>
                    <a:p>
                      <a:pPr algn="ctr"/>
                      <a:r>
                        <a:rPr lang="sv-SE" sz="1100" dirty="0">
                          <a:latin typeface="+mn-lt"/>
                          <a:cs typeface="Arial" panose="020B0604020202020204" pitchFamily="34" charset="0"/>
                        </a:rPr>
                        <a:t>Rel</a:t>
                      </a:r>
                    </a:p>
                  </a:txBody>
                  <a:tcPr marT="45695" marB="45695"/>
                </a:tc>
                <a:extLst>
                  <a:ext uri="{0D108BD9-81ED-4DB2-BD59-A6C34878D82A}">
                    <a16:rowId xmlns:a16="http://schemas.microsoft.com/office/drawing/2014/main" val="1379591223"/>
                  </a:ext>
                </a:extLst>
              </a:tr>
              <a:tr h="426301">
                <a:tc>
                  <a:txBody>
                    <a:bodyPr/>
                    <a:lstStyle/>
                    <a:p>
                      <a:pPr marL="0" indent="-349885" algn="l">
                        <a:lnSpc>
                          <a:spcPts val="1200"/>
                        </a:lnSpc>
                        <a:spcAft>
                          <a:spcPts val="0"/>
                        </a:spcAft>
                      </a:pPr>
                      <a:r>
                        <a:rPr lang="sv-SE" sz="1000" b="0" dirty="0">
                          <a:effectLst/>
                          <a:latin typeface="+mn-lt"/>
                          <a:ea typeface="MS Mincho" panose="02020609040205080304" pitchFamily="49" charset="-128"/>
                          <a:cs typeface="Arial" panose="020B0604020202020204" pitchFamily="34" charset="0"/>
                        </a:rPr>
                        <a:t>Security Aspects of eV2XARC</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Dongjoo Kim </a:t>
                      </a:r>
                    </a:p>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(LG Electronics)</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eV2XARC</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tc>
                <a:tc>
                  <a:txBody>
                    <a:bodyPr/>
                    <a:lstStyle/>
                    <a:p>
                      <a:pPr marL="0" indent="-349885" algn="ctr">
                        <a:lnSpc>
                          <a:spcPts val="1200"/>
                        </a:lnSpc>
                        <a:spcAft>
                          <a:spcPts val="0"/>
                        </a:spcAft>
                      </a:pPr>
                      <a:r>
                        <a:rPr lang="en-US" sz="1000" b="0" dirty="0">
                          <a:solidFill>
                            <a:schemeClr val="tx1"/>
                          </a:solidFill>
                          <a:effectLst/>
                          <a:latin typeface="+mn-lt"/>
                          <a:ea typeface="MS Mincho" panose="02020609040205080304" pitchFamily="49" charset="-128"/>
                          <a:cs typeface="Arial" panose="020B0604020202020204" pitchFamily="34" charset="0"/>
                        </a:rPr>
                        <a:t>70%</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71" marB="17771"/>
                </a:tc>
                <a:tc>
                  <a:txBody>
                    <a:bodyPr/>
                    <a:lstStyle/>
                    <a:p>
                      <a:pPr algn="ctr"/>
                      <a:r>
                        <a:rPr lang="sv-SE" sz="1000" dirty="0">
                          <a:solidFill>
                            <a:srgbClr val="FF0000"/>
                          </a:solidFill>
                          <a:latin typeface="+mn-lt"/>
                          <a:cs typeface="Arial" panose="020B0604020202020204" pitchFamily="34" charset="0"/>
                        </a:rPr>
                        <a:t>95%</a:t>
                      </a:r>
                    </a:p>
                  </a:txBody>
                  <a:tcPr marL="17780" marR="17780" marT="17771" marB="17771"/>
                </a:tc>
                <a:tc>
                  <a:txBody>
                    <a:bodyPr/>
                    <a:lstStyle/>
                    <a:p>
                      <a:pPr marL="0" indent="-349885" algn="ctr">
                        <a:lnSpc>
                          <a:spcPts val="1200"/>
                        </a:lnSpc>
                        <a:spcAft>
                          <a:spcPts val="0"/>
                        </a:spcAft>
                      </a:pPr>
                      <a:r>
                        <a:rPr lang="en-US" sz="1000" b="0" dirty="0">
                          <a:solidFill>
                            <a:schemeClr val="tx1"/>
                          </a:solidFill>
                          <a:effectLst/>
                          <a:latin typeface="+mn-lt"/>
                          <a:ea typeface="MS Mincho" panose="02020609040205080304" pitchFamily="49" charset="-128"/>
                          <a:cs typeface="Arial" panose="020B0604020202020204" pitchFamily="34" charset="0"/>
                        </a:rPr>
                        <a:t>Jun 20</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71" marB="1777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000" b="0" kern="1200" dirty="0">
                        <a:solidFill>
                          <a:srgbClr val="FF0000"/>
                        </a:solidFill>
                        <a:effectLst/>
                        <a:latin typeface="+mn-lt"/>
                        <a:ea typeface="Batang" panose="02030600000101010101" pitchFamily="18" charset="-127"/>
                        <a:cs typeface="Arial" panose="020B0604020202020204" pitchFamily="34" charset="0"/>
                      </a:endParaRPr>
                    </a:p>
                    <a:p>
                      <a:pPr algn="ctr"/>
                      <a:endParaRPr lang="sv-SE" sz="1000" dirty="0">
                        <a:latin typeface="+mn-lt"/>
                        <a:cs typeface="Arial" panose="020B0604020202020204" pitchFamily="34" charset="0"/>
                      </a:endParaRPr>
                    </a:p>
                  </a:txBody>
                  <a:tcPr marL="17780" marR="17780" marT="17771" marB="17771"/>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SP-191125</a:t>
                      </a:r>
                    </a:p>
                  </a:txBody>
                  <a:tcPr marL="17780" marR="17780" marT="17771" marB="17771"/>
                </a:tc>
                <a:tc>
                  <a:txBody>
                    <a:bodyPr/>
                    <a:lstStyle/>
                    <a:p>
                      <a:pPr marL="0" marR="0" lvl="0" indent="-349885" algn="ctr" defTabSz="914400" rtl="0" eaLnBrk="1" fontAlgn="auto" latinLnBrk="0" hangingPunct="1">
                        <a:lnSpc>
                          <a:spcPts val="1200"/>
                        </a:lnSpc>
                        <a:spcBef>
                          <a:spcPts val="0"/>
                        </a:spcBef>
                        <a:spcAft>
                          <a:spcPts val="0"/>
                        </a:spcAft>
                        <a:buClrTx/>
                        <a:buSzTx/>
                        <a:buFontTx/>
                        <a:buNone/>
                        <a:tabLst/>
                        <a:defRPr/>
                      </a:pPr>
                      <a:r>
                        <a:rPr lang="en-US" sz="1000" b="0" dirty="0">
                          <a:effectLst/>
                          <a:latin typeface="+mn-lt"/>
                          <a:ea typeface="MS Mincho" panose="02020609040205080304" pitchFamily="49" charset="-128"/>
                          <a:cs typeface="Arial" panose="020B0604020202020204" pitchFamily="34" charset="0"/>
                        </a:rPr>
                        <a:t>TS </a:t>
                      </a:r>
                      <a:r>
                        <a:rPr lang="en-US" sz="1000" b="0" dirty="0">
                          <a:solidFill>
                            <a:schemeClr val="tx1"/>
                          </a:solidFill>
                          <a:effectLst/>
                          <a:latin typeface="+mn-lt"/>
                          <a:ea typeface="MS Mincho" panose="02020609040205080304" pitchFamily="49" charset="-128"/>
                          <a:cs typeface="Arial" panose="020B0604020202020204" pitchFamily="34" charset="0"/>
                        </a:rPr>
                        <a:t>33.536</a:t>
                      </a:r>
                      <a:endParaRPr lang="sv-SE" sz="1000" b="1" dirty="0">
                        <a:solidFill>
                          <a:schemeClr val="tx1"/>
                        </a:solidFill>
                        <a:effectLst/>
                        <a:latin typeface="+mn-lt"/>
                        <a:ea typeface="MS Mincho" panose="02020609040205080304" pitchFamily="49" charset="-128"/>
                        <a:cs typeface="Arial" panose="020B0604020202020204" pitchFamily="34" charset="0"/>
                      </a:endParaRPr>
                    </a:p>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CRs to TS 33.220</a:t>
                      </a:r>
                    </a:p>
                  </a:txBody>
                  <a:tcPr marL="17780" marR="17780" marT="17771" marB="17771"/>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16</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tc>
                <a:extLst>
                  <a:ext uri="{0D108BD9-81ED-4DB2-BD59-A6C34878D82A}">
                    <a16:rowId xmlns:a16="http://schemas.microsoft.com/office/drawing/2014/main" val="3521418170"/>
                  </a:ext>
                </a:extLst>
              </a:tr>
              <a:tr h="426301">
                <a:tc>
                  <a:txBody>
                    <a:bodyPr/>
                    <a:lstStyle/>
                    <a:p>
                      <a:pPr marL="0" indent="-349885" algn="l">
                        <a:lnSpc>
                          <a:spcPts val="1200"/>
                        </a:lnSpc>
                        <a:spcAft>
                          <a:spcPts val="0"/>
                        </a:spcAft>
                      </a:pPr>
                      <a:r>
                        <a:rPr lang="en-US" sz="1000" b="0" dirty="0">
                          <a:effectLst/>
                          <a:latin typeface="+mn-lt"/>
                          <a:ea typeface="MS Mincho" panose="02020609040205080304" pitchFamily="49" charset="-128"/>
                          <a:cs typeface="Arial" panose="020B0604020202020204" pitchFamily="34" charset="0"/>
                        </a:rPr>
                        <a:t>Security Assurance Specification for IMS </a:t>
                      </a:r>
                      <a:endParaRPr lang="sv-SE" sz="1000" b="0" dirty="0">
                        <a:effectLst/>
                        <a:latin typeface="+mn-lt"/>
                        <a:ea typeface="MS Mincho" panose="02020609040205080304" pitchFamily="49" charset="-128"/>
                        <a:cs typeface="Arial" panose="020B0604020202020204" pitchFamily="34" charset="0"/>
                      </a:endParaRPr>
                    </a:p>
                  </a:txBody>
                  <a:tcPr marL="17780" marR="17780" marT="17771" marB="1777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Bo Zhang</a:t>
                      </a:r>
                    </a:p>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(Huawei)</a:t>
                      </a:r>
                    </a:p>
                  </a:txBody>
                  <a:tcPr marL="17780" marR="17780" marT="17771" marB="1777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SCAS_IMS</a:t>
                      </a:r>
                    </a:p>
                  </a:txBody>
                  <a:tcPr marL="17780" marR="17780" marT="17771" marB="17771"/>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0%</a:t>
                      </a:r>
                    </a:p>
                  </a:txBody>
                  <a:tcPr marL="17780" marR="17780" marT="17771" marB="17771"/>
                </a:tc>
                <a:tc>
                  <a:txBody>
                    <a:bodyPr/>
                    <a:lstStyle/>
                    <a:p>
                      <a:pPr algn="ctr"/>
                      <a:r>
                        <a:rPr lang="sv-SE" sz="1000" b="0" dirty="0">
                          <a:solidFill>
                            <a:srgbClr val="FF0000"/>
                          </a:solidFill>
                          <a:latin typeface="+mn-lt"/>
                          <a:cs typeface="Arial" panose="020B0604020202020204" pitchFamily="34" charset="0"/>
                        </a:rPr>
                        <a:t>15%</a:t>
                      </a:r>
                    </a:p>
                  </a:txBody>
                  <a:tcPr marL="17780" marR="17780" marT="17771" marB="17771"/>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Dec 20</a:t>
                      </a:r>
                    </a:p>
                  </a:txBody>
                  <a:tcPr marL="17780" marR="17780" marT="17771" marB="17771"/>
                </a:tc>
                <a:tc>
                  <a:txBody>
                    <a:bodyPr/>
                    <a:lstStyle/>
                    <a:p>
                      <a:pPr algn="ctr"/>
                      <a:endParaRPr lang="sv-SE" sz="1000" b="0" dirty="0">
                        <a:latin typeface="+mn-lt"/>
                        <a:cs typeface="Arial" panose="020B0604020202020204" pitchFamily="34" charset="0"/>
                      </a:endParaRPr>
                    </a:p>
                  </a:txBody>
                  <a:tcPr marL="17780" marR="17780" marT="17771" marB="17771"/>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SP-191128</a:t>
                      </a:r>
                    </a:p>
                  </a:txBody>
                  <a:tcPr marL="17780" marR="17780" marT="17771" marB="17771"/>
                </a:tc>
                <a:tc>
                  <a:txBody>
                    <a:bodyPr/>
                    <a:lstStyle/>
                    <a:p>
                      <a:pPr marL="0" marR="0" lvl="0" indent="-349885" algn="ctr" defTabSz="914400" rtl="0" eaLnBrk="1" fontAlgn="auto" latinLnBrk="0" hangingPunct="1">
                        <a:lnSpc>
                          <a:spcPts val="1200"/>
                        </a:lnSpc>
                        <a:spcBef>
                          <a:spcPts val="0"/>
                        </a:spcBef>
                        <a:spcAft>
                          <a:spcPts val="0"/>
                        </a:spcAft>
                        <a:buClrTx/>
                        <a:buSzTx/>
                        <a:buFontTx/>
                        <a:buNone/>
                        <a:tabLst/>
                        <a:defRPr/>
                      </a:pPr>
                      <a:r>
                        <a:rPr lang="sv-SE" sz="1000" b="0" dirty="0">
                          <a:effectLst/>
                          <a:latin typeface="+mn-lt"/>
                          <a:ea typeface="MS Mincho" panose="02020609040205080304" pitchFamily="49" charset="-128"/>
                          <a:cs typeface="Arial" panose="020B0604020202020204" pitchFamily="34" charset="0"/>
                        </a:rPr>
                        <a:t>TS 33.</a:t>
                      </a:r>
                      <a:r>
                        <a:rPr lang="sv-SE" sz="1000" b="0" dirty="0">
                          <a:solidFill>
                            <a:srgbClr val="FF0000"/>
                          </a:solidFill>
                          <a:effectLst/>
                          <a:latin typeface="+mn-lt"/>
                          <a:ea typeface="MS Mincho" panose="02020609040205080304" pitchFamily="49" charset="-128"/>
                          <a:cs typeface="Arial" panose="020B0604020202020204" pitchFamily="34" charset="0"/>
                        </a:rPr>
                        <a:t>226</a:t>
                      </a:r>
                    </a:p>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CRs to TR 33.926</a:t>
                      </a:r>
                    </a:p>
                  </a:txBody>
                  <a:tcPr marL="17780" marR="17780" marT="17771" marB="1777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17</a:t>
                      </a:r>
                    </a:p>
                  </a:txBody>
                  <a:tcPr marL="17780" marR="17780" marT="17771" marB="17771"/>
                </a:tc>
                <a:extLst>
                  <a:ext uri="{0D108BD9-81ED-4DB2-BD59-A6C34878D82A}">
                    <a16:rowId xmlns:a16="http://schemas.microsoft.com/office/drawing/2014/main" val="226258930"/>
                  </a:ext>
                </a:extLst>
              </a:tr>
              <a:tr h="492324">
                <a:tc>
                  <a:txBody>
                    <a:bodyPr/>
                    <a:lstStyle/>
                    <a:p>
                      <a:pPr marL="0" indent="-349885" algn="l">
                        <a:lnSpc>
                          <a:spcPts val="1200"/>
                        </a:lnSpc>
                        <a:spcAft>
                          <a:spcPts val="0"/>
                        </a:spcAft>
                      </a:pPr>
                      <a:r>
                        <a:rPr lang="en-GB" sz="1000" b="0" dirty="0">
                          <a:effectLst/>
                          <a:latin typeface="+mn-lt"/>
                          <a:ea typeface="Batang" panose="02030600000101010101" pitchFamily="18" charset="-127"/>
                          <a:cs typeface="Arial" panose="020B0604020202020204" pitchFamily="34" charset="0"/>
                        </a:rPr>
                        <a:t>Study on 5G security enhancements against false base stations</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solidFill>
                      <a:srgbClr val="EAEFF7"/>
                    </a:solidFill>
                  </a:tcPr>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Ivy Guo</a:t>
                      </a:r>
                    </a:p>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(Apple)</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solidFill>
                      <a:srgbClr val="EAEFF7"/>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FS_5GFBS</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solidFill>
                      <a:srgbClr val="EAEFF7"/>
                    </a:solidFill>
                  </a:tcPr>
                </a:tc>
                <a:tc>
                  <a:txBody>
                    <a:bodyPr/>
                    <a:lstStyle/>
                    <a:p>
                      <a:pPr marL="0" indent="-349885" algn="ctr">
                        <a:lnSpc>
                          <a:spcPts val="1200"/>
                        </a:lnSpc>
                        <a:spcAft>
                          <a:spcPts val="0"/>
                        </a:spcAft>
                      </a:pPr>
                      <a:r>
                        <a:rPr lang="en-US" sz="1000" b="0" dirty="0">
                          <a:solidFill>
                            <a:schemeClr val="tx1"/>
                          </a:solidFill>
                          <a:effectLst/>
                          <a:latin typeface="+mn-lt"/>
                          <a:ea typeface="MS Mincho" panose="02020609040205080304" pitchFamily="49" charset="-128"/>
                          <a:cs typeface="Arial" panose="020B0604020202020204" pitchFamily="34" charset="0"/>
                        </a:rPr>
                        <a:t>75%</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71" marB="17771">
                    <a:solidFill>
                      <a:srgbClr val="EAEFF7"/>
                    </a:solidFill>
                  </a:tcPr>
                </a:tc>
                <a:tc>
                  <a:txBody>
                    <a:bodyPr/>
                    <a:lstStyle/>
                    <a:p>
                      <a:pPr algn="ctr"/>
                      <a:r>
                        <a:rPr lang="sv-SE" sz="1000" dirty="0">
                          <a:solidFill>
                            <a:srgbClr val="FF0000"/>
                          </a:solidFill>
                          <a:latin typeface="+mn-lt"/>
                          <a:cs typeface="Arial" panose="020B0604020202020204" pitchFamily="34" charset="0"/>
                        </a:rPr>
                        <a:t>80%</a:t>
                      </a:r>
                    </a:p>
                  </a:txBody>
                  <a:tcPr marL="17780" marR="17780" marT="17771" marB="17771">
                    <a:solidFill>
                      <a:srgbClr val="EAEFF7"/>
                    </a:solidFill>
                  </a:tcPr>
                </a:tc>
                <a:tc>
                  <a:txBody>
                    <a:bodyPr/>
                    <a:lstStyle/>
                    <a:p>
                      <a:pPr marL="0" indent="-349885" algn="ctr">
                        <a:lnSpc>
                          <a:spcPts val="1200"/>
                        </a:lnSpc>
                        <a:spcAft>
                          <a:spcPts val="0"/>
                        </a:spcAft>
                      </a:pPr>
                      <a:r>
                        <a:rPr lang="en-US" sz="1000" b="0" dirty="0">
                          <a:solidFill>
                            <a:schemeClr val="tx1"/>
                          </a:solidFill>
                          <a:effectLst/>
                          <a:latin typeface="+mn-lt"/>
                          <a:ea typeface="MS Mincho" panose="02020609040205080304" pitchFamily="49" charset="-128"/>
                          <a:cs typeface="Arial" panose="020B0604020202020204" pitchFamily="34" charset="0"/>
                        </a:rPr>
                        <a:t>Mar 20</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71" marB="17771">
                    <a:solidFill>
                      <a:srgbClr val="EAEFF7"/>
                    </a:solidFill>
                  </a:tcPr>
                </a:tc>
                <a:tc>
                  <a:txBody>
                    <a:bodyPr/>
                    <a:lstStyle/>
                    <a:p>
                      <a:pPr algn="ctr"/>
                      <a:r>
                        <a:rPr lang="sv-SE" sz="1000" dirty="0">
                          <a:solidFill>
                            <a:srgbClr val="FF0000"/>
                          </a:solidFill>
                          <a:latin typeface="+mn-lt"/>
                          <a:cs typeface="Arial" panose="020B0604020202020204" pitchFamily="34" charset="0"/>
                        </a:rPr>
                        <a:t>Dec 20</a:t>
                      </a:r>
                    </a:p>
                  </a:txBody>
                  <a:tcPr marL="17780" marR="17780" marT="17771" marB="17771">
                    <a:solidFill>
                      <a:srgbClr val="EAEFF7"/>
                    </a:solidFill>
                  </a:tcPr>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SP-180690</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solidFill>
                      <a:srgbClr val="EAEFF7"/>
                    </a:solidFill>
                  </a:tcPr>
                </a:tc>
                <a:tc>
                  <a:txBody>
                    <a:bodyPr/>
                    <a:lstStyle/>
                    <a:p>
                      <a:pPr marL="0" indent="-349885" algn="ctr">
                        <a:lnSpc>
                          <a:spcPts val="1200"/>
                        </a:lnSpc>
                        <a:spcAft>
                          <a:spcPts val="0"/>
                        </a:spcAft>
                      </a:pPr>
                      <a:r>
                        <a:rPr lang="en-US" sz="1000" b="0">
                          <a:effectLst/>
                          <a:latin typeface="+mn-lt"/>
                          <a:ea typeface="MS Mincho" panose="02020609040205080304" pitchFamily="49" charset="-128"/>
                          <a:cs typeface="Arial" panose="020B0604020202020204" pitchFamily="34" charset="0"/>
                        </a:rPr>
                        <a:t>TR 33.809</a:t>
                      </a:r>
                      <a:endParaRPr lang="sv-SE" sz="1000" b="1">
                        <a:effectLst/>
                        <a:latin typeface="+mn-lt"/>
                        <a:ea typeface="MS Mincho" panose="02020609040205080304" pitchFamily="49" charset="-128"/>
                        <a:cs typeface="Arial" panose="020B0604020202020204" pitchFamily="34" charset="0"/>
                      </a:endParaRPr>
                    </a:p>
                  </a:txBody>
                  <a:tcPr marL="17780" marR="17780" marT="17771" marB="17771">
                    <a:solidFill>
                      <a:srgbClr val="EAEFF7"/>
                    </a:solidFill>
                  </a:tcPr>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17</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solidFill>
                      <a:srgbClr val="EAEFF7"/>
                    </a:solidFill>
                  </a:tcPr>
                </a:tc>
                <a:extLst>
                  <a:ext uri="{0D108BD9-81ED-4DB2-BD59-A6C34878D82A}">
                    <a16:rowId xmlns:a16="http://schemas.microsoft.com/office/drawing/2014/main" val="1126446884"/>
                  </a:ext>
                </a:extLst>
              </a:tr>
              <a:tr h="492324">
                <a:tc>
                  <a:txBody>
                    <a:bodyPr/>
                    <a:lstStyle/>
                    <a:p>
                      <a:pPr marL="0" indent="-349885" algn="l">
                        <a:lnSpc>
                          <a:spcPts val="1200"/>
                        </a:lnSpc>
                        <a:spcAft>
                          <a:spcPts val="0"/>
                        </a:spcAft>
                      </a:pPr>
                      <a:r>
                        <a:rPr lang="sv-SE" sz="1000" b="0" dirty="0">
                          <a:effectLst/>
                          <a:latin typeface="+mn-lt"/>
                          <a:ea typeface="MS Mincho" panose="02020609040205080304" pitchFamily="49" charset="-128"/>
                          <a:cs typeface="Arial" panose="020B0604020202020204" pitchFamily="34" charset="0"/>
                        </a:rPr>
                        <a:t>Study on Security for 5GS Enhanced support of Vertical and LAN Services</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Jerichow Anja</a:t>
                      </a:r>
                    </a:p>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(Nokia)</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tc>
                <a:tc>
                  <a:txBody>
                    <a:bodyPr/>
                    <a:lstStyle/>
                    <a:p>
                      <a:pPr marL="0" indent="-349885" algn="ctr">
                        <a:lnSpc>
                          <a:spcPts val="1200"/>
                        </a:lnSpc>
                        <a:spcAft>
                          <a:spcPts val="0"/>
                        </a:spcAft>
                      </a:pPr>
                      <a:r>
                        <a:rPr lang="fr-FR" sz="1000" b="0" dirty="0">
                          <a:effectLst/>
                          <a:latin typeface="+mn-lt"/>
                          <a:ea typeface="MS Mincho" panose="02020609040205080304" pitchFamily="49" charset="-128"/>
                          <a:cs typeface="Arial" panose="020B0604020202020204" pitchFamily="34" charset="0"/>
                        </a:rPr>
                        <a:t>FS_Vertical_LAN_SEC</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tc>
                <a:tc>
                  <a:txBody>
                    <a:bodyPr/>
                    <a:lstStyle/>
                    <a:p>
                      <a:pPr marL="0" indent="-349885" algn="ctr">
                        <a:lnSpc>
                          <a:spcPts val="1200"/>
                        </a:lnSpc>
                        <a:spcAft>
                          <a:spcPts val="0"/>
                        </a:spcAft>
                      </a:pPr>
                      <a:r>
                        <a:rPr lang="en-US" sz="1000" b="0" dirty="0">
                          <a:solidFill>
                            <a:schemeClr val="tx1"/>
                          </a:solidFill>
                          <a:effectLst/>
                          <a:latin typeface="+mn-lt"/>
                          <a:ea typeface="MS Mincho" panose="02020609040205080304" pitchFamily="49" charset="-128"/>
                          <a:cs typeface="Arial" panose="020B0604020202020204" pitchFamily="34" charset="0"/>
                        </a:rPr>
                        <a:t>92%</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71" marB="17771"/>
                </a:tc>
                <a:tc>
                  <a:txBody>
                    <a:bodyPr/>
                    <a:lstStyle/>
                    <a:p>
                      <a:pPr algn="ctr"/>
                      <a:r>
                        <a:rPr lang="sv-SE" sz="1000" dirty="0">
                          <a:solidFill>
                            <a:srgbClr val="FF0000"/>
                          </a:solidFill>
                          <a:latin typeface="+mn-lt"/>
                          <a:cs typeface="Arial" panose="020B0604020202020204" pitchFamily="34" charset="0"/>
                        </a:rPr>
                        <a:t>100%</a:t>
                      </a:r>
                    </a:p>
                  </a:txBody>
                  <a:tcPr marL="17780" marR="17780" marT="17771" marB="17771"/>
                </a:tc>
                <a:tc>
                  <a:txBody>
                    <a:bodyPr/>
                    <a:lstStyle/>
                    <a:p>
                      <a:pPr marL="0" indent="-349885" algn="ctr">
                        <a:lnSpc>
                          <a:spcPts val="1200"/>
                        </a:lnSpc>
                        <a:spcAft>
                          <a:spcPts val="0"/>
                        </a:spcAft>
                      </a:pPr>
                      <a:r>
                        <a:rPr lang="en-US" sz="1000" b="0" dirty="0">
                          <a:solidFill>
                            <a:schemeClr val="tx1"/>
                          </a:solidFill>
                          <a:effectLst/>
                          <a:latin typeface="+mn-lt"/>
                          <a:ea typeface="MS Mincho" panose="02020609040205080304" pitchFamily="49" charset="-128"/>
                          <a:cs typeface="Arial" panose="020B0604020202020204" pitchFamily="34" charset="0"/>
                        </a:rPr>
                        <a:t>Dec 19</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71" marB="17771"/>
                </a:tc>
                <a:tc>
                  <a:txBody>
                    <a:bodyPr/>
                    <a:lstStyle/>
                    <a:p>
                      <a:pPr algn="ctr"/>
                      <a:endParaRPr lang="sv-SE" sz="1000" dirty="0">
                        <a:latin typeface="+mn-lt"/>
                        <a:cs typeface="Arial" panose="020B0604020202020204" pitchFamily="34" charset="0"/>
                      </a:endParaRPr>
                    </a:p>
                  </a:txBody>
                  <a:tcPr marL="17780" marR="17780" marT="17771" marB="17771"/>
                </a:tc>
                <a:tc>
                  <a:txBody>
                    <a:bodyPr/>
                    <a:lstStyle/>
                    <a:p>
                      <a:pPr marL="0" indent="-349885" algn="ctr">
                        <a:lnSpc>
                          <a:spcPts val="1200"/>
                        </a:lnSpc>
                        <a:spcAft>
                          <a:spcPts val="0"/>
                        </a:spcAft>
                      </a:pPr>
                      <a:r>
                        <a:rPr lang="en-US" sz="1000" b="0">
                          <a:effectLst/>
                          <a:latin typeface="+mn-lt"/>
                          <a:ea typeface="MS Mincho" panose="02020609040205080304" pitchFamily="49" charset="-128"/>
                          <a:cs typeface="Arial" panose="020B0604020202020204" pitchFamily="34" charset="0"/>
                        </a:rPr>
                        <a:t>SP-180697</a:t>
                      </a:r>
                      <a:endParaRPr lang="sv-SE" sz="1000" b="1">
                        <a:effectLst/>
                        <a:latin typeface="+mn-lt"/>
                        <a:ea typeface="MS Mincho" panose="02020609040205080304" pitchFamily="49" charset="-128"/>
                        <a:cs typeface="Arial" panose="020B0604020202020204" pitchFamily="34" charset="0"/>
                      </a:endParaRPr>
                    </a:p>
                  </a:txBody>
                  <a:tcPr marL="17780" marR="17780" marT="17771" marB="17771"/>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TR 33.819</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16</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tc>
                <a:extLst>
                  <a:ext uri="{0D108BD9-81ED-4DB2-BD59-A6C34878D82A}">
                    <a16:rowId xmlns:a16="http://schemas.microsoft.com/office/drawing/2014/main" val="4006240667"/>
                  </a:ext>
                </a:extLst>
              </a:tr>
              <a:tr h="492324">
                <a:tc>
                  <a:txBody>
                    <a:bodyPr/>
                    <a:lstStyle/>
                    <a:p>
                      <a:pPr marL="0" indent="-349885">
                        <a:lnSpc>
                          <a:spcPts val="1200"/>
                        </a:lnSpc>
                        <a:spcAft>
                          <a:spcPts val="0"/>
                        </a:spcAft>
                      </a:pPr>
                      <a:r>
                        <a:rPr lang="sv-SE" sz="1000" b="0">
                          <a:effectLst/>
                          <a:latin typeface="+mn-lt"/>
                          <a:ea typeface="MS Mincho" panose="02020609040205080304" pitchFamily="49" charset="-128"/>
                          <a:cs typeface="Arial" panose="020B0604020202020204" pitchFamily="34" charset="0"/>
                        </a:rPr>
                        <a:t>SECAM </a:t>
                      </a:r>
                      <a:r>
                        <a:rPr lang="sv-SE" sz="1000" b="0" dirty="0">
                          <a:effectLst/>
                          <a:latin typeface="+mn-lt"/>
                          <a:ea typeface="MS Mincho" panose="02020609040205080304" pitchFamily="49" charset="-128"/>
                          <a:cs typeface="Arial" panose="020B0604020202020204" pitchFamily="34" charset="0"/>
                        </a:rPr>
                        <a:t>and SCAS for 3GPP virtualized network products</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solidFill>
                      <a:schemeClr val="accent5">
                        <a:lumMod val="20000"/>
                        <a:lumOff val="80000"/>
                      </a:schemeClr>
                    </a:solidFill>
                  </a:tcPr>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Minpeng Qi</a:t>
                      </a:r>
                    </a:p>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(China Mobile)</a:t>
                      </a:r>
                      <a:endParaRPr lang="sv-SE" sz="1000" b="1" dirty="0">
                        <a:effectLst/>
                        <a:latin typeface="+mn-lt"/>
                        <a:ea typeface="MS Mincho" panose="02020609040205080304" pitchFamily="49" charset="-128"/>
                        <a:cs typeface="Arial" panose="020B0604020202020204" pitchFamily="34" charset="0"/>
                      </a:endParaRPr>
                    </a:p>
                    <a:p>
                      <a:pPr marL="0" algn="ctr">
                        <a:spcAft>
                          <a:spcPts val="900"/>
                        </a:spcAft>
                      </a:pPr>
                      <a:r>
                        <a:rPr lang="en-US" sz="1000" dirty="0">
                          <a:effectLst/>
                          <a:latin typeface="+mn-lt"/>
                          <a:ea typeface="MS Mincho" panose="02020609040205080304" pitchFamily="49" charset="-128"/>
                          <a:cs typeface="Arial" panose="020B0604020202020204" pitchFamily="34" charset="0"/>
                        </a:rPr>
                        <a:t> </a:t>
                      </a:r>
                      <a:endParaRPr lang="sv-SE" sz="1000" dirty="0">
                        <a:effectLst/>
                        <a:latin typeface="+mn-lt"/>
                        <a:ea typeface="MS Mincho" panose="02020609040205080304" pitchFamily="49" charset="-128"/>
                        <a:cs typeface="Arial" panose="020B0604020202020204" pitchFamily="34" charset="0"/>
                      </a:endParaRPr>
                    </a:p>
                  </a:txBody>
                  <a:tcPr marL="17780" marR="17780" marT="17771" marB="17771">
                    <a:solidFill>
                      <a:schemeClr val="accent5">
                        <a:lumMod val="20000"/>
                        <a:lumOff val="8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FS_VNP_SECAM_SCAS</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solidFill>
                      <a:schemeClr val="accent5">
                        <a:lumMod val="20000"/>
                        <a:lumOff val="80000"/>
                      </a:schemeClr>
                    </a:solidFill>
                  </a:tcPr>
                </a:tc>
                <a:tc>
                  <a:txBody>
                    <a:bodyPr/>
                    <a:lstStyle/>
                    <a:p>
                      <a:pPr marL="0" indent="-349885" algn="ctr">
                        <a:lnSpc>
                          <a:spcPts val="1200"/>
                        </a:lnSpc>
                        <a:spcAft>
                          <a:spcPts val="0"/>
                        </a:spcAft>
                      </a:pPr>
                      <a:r>
                        <a:rPr lang="en-US" sz="1000" b="0" dirty="0">
                          <a:solidFill>
                            <a:schemeClr val="tx1"/>
                          </a:solidFill>
                          <a:effectLst/>
                          <a:latin typeface="+mn-lt"/>
                          <a:ea typeface="MS Mincho" panose="02020609040205080304" pitchFamily="49" charset="-128"/>
                          <a:cs typeface="Arial" panose="020B0604020202020204" pitchFamily="34" charset="0"/>
                        </a:rPr>
                        <a:t>35%</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71" marB="17771">
                    <a:solidFill>
                      <a:schemeClr val="accent5">
                        <a:lumMod val="20000"/>
                        <a:lumOff val="80000"/>
                      </a:schemeClr>
                    </a:solidFill>
                  </a:tcPr>
                </a:tc>
                <a:tc>
                  <a:txBody>
                    <a:bodyPr/>
                    <a:lstStyle/>
                    <a:p>
                      <a:pPr algn="ctr"/>
                      <a:r>
                        <a:rPr lang="sv-SE" sz="1000" dirty="0">
                          <a:solidFill>
                            <a:srgbClr val="FF0000"/>
                          </a:solidFill>
                          <a:latin typeface="+mn-lt"/>
                          <a:cs typeface="Arial" panose="020B0604020202020204" pitchFamily="34" charset="0"/>
                        </a:rPr>
                        <a:t>60%</a:t>
                      </a:r>
                    </a:p>
                  </a:txBody>
                  <a:tcPr marL="17780" marR="17780" marT="17771" marB="17771">
                    <a:solidFill>
                      <a:schemeClr val="accent5">
                        <a:lumMod val="20000"/>
                        <a:lumOff val="80000"/>
                      </a:schemeClr>
                    </a:solidFill>
                  </a:tcPr>
                </a:tc>
                <a:tc>
                  <a:txBody>
                    <a:bodyPr/>
                    <a:lstStyle/>
                    <a:p>
                      <a:pPr marL="0" indent="-349885" algn="ctr">
                        <a:lnSpc>
                          <a:spcPts val="1200"/>
                        </a:lnSpc>
                        <a:spcAft>
                          <a:spcPts val="0"/>
                        </a:spcAft>
                      </a:pPr>
                      <a:r>
                        <a:rPr lang="en-US" sz="1000" b="0" dirty="0">
                          <a:solidFill>
                            <a:schemeClr val="tx1"/>
                          </a:solidFill>
                          <a:effectLst/>
                          <a:latin typeface="+mn-lt"/>
                          <a:ea typeface="MS Mincho" panose="02020609040205080304" pitchFamily="49" charset="-128"/>
                          <a:cs typeface="Arial" panose="020B0604020202020204" pitchFamily="34" charset="0"/>
                        </a:rPr>
                        <a:t>Mar 20 </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71" marB="17771">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b="0" kern="1200" dirty="0">
                          <a:solidFill>
                            <a:srgbClr val="FF0000"/>
                          </a:solidFill>
                          <a:effectLst/>
                          <a:latin typeface="+mn-lt"/>
                          <a:ea typeface="Batang" panose="02030600000101010101" pitchFamily="18" charset="-127"/>
                          <a:cs typeface="Arial" panose="020B0604020202020204" pitchFamily="34" charset="0"/>
                        </a:rPr>
                        <a:t>Dec 20</a:t>
                      </a:r>
                    </a:p>
                    <a:p>
                      <a:pPr algn="ctr"/>
                      <a:endParaRPr lang="sv-SE" sz="1000" dirty="0">
                        <a:latin typeface="+mn-lt"/>
                        <a:cs typeface="Arial" panose="020B0604020202020204" pitchFamily="34" charset="0"/>
                      </a:endParaRPr>
                    </a:p>
                  </a:txBody>
                  <a:tcPr marL="17780" marR="17780" marT="17771" marB="17771">
                    <a:solidFill>
                      <a:schemeClr val="accent5">
                        <a:lumMod val="20000"/>
                        <a:lumOff val="80000"/>
                      </a:schemeClr>
                    </a:solidFill>
                  </a:tcPr>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SP-180696</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solidFill>
                      <a:schemeClr val="accent5">
                        <a:lumMod val="20000"/>
                        <a:lumOff val="80000"/>
                      </a:schemeClr>
                    </a:solidFill>
                  </a:tcPr>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TR 33.818</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solidFill>
                      <a:schemeClr val="accent5">
                        <a:lumMod val="20000"/>
                        <a:lumOff val="80000"/>
                      </a:schemeClr>
                    </a:solidFill>
                  </a:tcPr>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sym typeface="Wingdings" panose="05000000000000000000" pitchFamily="2" charset="2"/>
                        </a:rPr>
                        <a:t>17</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solidFill>
                      <a:schemeClr val="accent5">
                        <a:lumMod val="20000"/>
                        <a:lumOff val="80000"/>
                      </a:schemeClr>
                    </a:solidFill>
                  </a:tcPr>
                </a:tc>
                <a:extLst>
                  <a:ext uri="{0D108BD9-81ED-4DB2-BD59-A6C34878D82A}">
                    <a16:rowId xmlns:a16="http://schemas.microsoft.com/office/drawing/2014/main" val="4061911825"/>
                  </a:ext>
                </a:extLst>
              </a:tr>
              <a:tr h="492324">
                <a:tc>
                  <a:txBody>
                    <a:bodyPr/>
                    <a:lstStyle/>
                    <a:p>
                      <a:pPr marL="0" indent="-349885" algn="l">
                        <a:lnSpc>
                          <a:spcPts val="1200"/>
                        </a:lnSpc>
                        <a:spcAft>
                          <a:spcPts val="0"/>
                        </a:spcAft>
                      </a:pPr>
                      <a:r>
                        <a:rPr lang="sv-SE" sz="1000" b="0" dirty="0">
                          <a:effectLst/>
                          <a:latin typeface="+mn-lt"/>
                          <a:ea typeface="MS Mincho" panose="02020609040205080304" pitchFamily="49" charset="-128"/>
                          <a:cs typeface="Arial" panose="020B0604020202020204" pitchFamily="34" charset="0"/>
                        </a:rPr>
                        <a:t>Study on Security aspects of Enhancement of Network Slicing</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solidFill>
                      <a:schemeClr val="accent6">
                        <a:lumMod val="40000"/>
                        <a:lumOff val="60000"/>
                      </a:schemeClr>
                    </a:solidFill>
                  </a:tcPr>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Suresh Nair</a:t>
                      </a:r>
                    </a:p>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(Nokia)</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solidFill>
                      <a:schemeClr val="accent6">
                        <a:lumMod val="40000"/>
                        <a:lumOff val="6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FS_eNS_SEC</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solidFill>
                      <a:schemeClr val="accent6">
                        <a:lumMod val="40000"/>
                        <a:lumOff val="60000"/>
                      </a:schemeClr>
                    </a:solidFill>
                  </a:tcPr>
                </a:tc>
                <a:tc>
                  <a:txBody>
                    <a:bodyPr/>
                    <a:lstStyle/>
                    <a:p>
                      <a:pPr marL="0" indent="-349885" algn="ctr">
                        <a:lnSpc>
                          <a:spcPts val="1200"/>
                        </a:lnSpc>
                        <a:spcAft>
                          <a:spcPts val="0"/>
                        </a:spcAft>
                      </a:pPr>
                      <a:r>
                        <a:rPr lang="en-US" sz="1000" b="0" dirty="0">
                          <a:solidFill>
                            <a:schemeClr val="tx1"/>
                          </a:solidFill>
                          <a:effectLst/>
                          <a:latin typeface="+mn-lt"/>
                          <a:ea typeface="MS Mincho" panose="02020609040205080304" pitchFamily="49" charset="-128"/>
                          <a:cs typeface="Arial" panose="020B0604020202020204" pitchFamily="34" charset="0"/>
                        </a:rPr>
                        <a:t>85%</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71" marB="17771">
                    <a:solidFill>
                      <a:schemeClr val="accent6">
                        <a:lumMod val="40000"/>
                        <a:lumOff val="60000"/>
                      </a:schemeClr>
                    </a:solidFill>
                  </a:tcPr>
                </a:tc>
                <a:tc>
                  <a:txBody>
                    <a:bodyPr/>
                    <a:lstStyle/>
                    <a:p>
                      <a:pPr algn="ctr"/>
                      <a:r>
                        <a:rPr lang="sv-SE" sz="1000" dirty="0">
                          <a:solidFill>
                            <a:srgbClr val="FF0000"/>
                          </a:solidFill>
                          <a:latin typeface="+mn-lt"/>
                          <a:cs typeface="Arial" panose="020B0604020202020204" pitchFamily="34" charset="0"/>
                        </a:rPr>
                        <a:t>100%</a:t>
                      </a:r>
                    </a:p>
                  </a:txBody>
                  <a:tcPr marL="17780" marR="17780" marT="17771" marB="17771">
                    <a:solidFill>
                      <a:schemeClr val="accent6">
                        <a:lumMod val="40000"/>
                        <a:lumOff val="60000"/>
                      </a:schemeClr>
                    </a:solidFill>
                  </a:tcPr>
                </a:tc>
                <a:tc>
                  <a:txBody>
                    <a:bodyPr/>
                    <a:lstStyle/>
                    <a:p>
                      <a:pPr marL="0" indent="-349885" algn="ctr">
                        <a:lnSpc>
                          <a:spcPts val="1200"/>
                        </a:lnSpc>
                        <a:spcAft>
                          <a:spcPts val="0"/>
                        </a:spcAft>
                      </a:pPr>
                      <a:r>
                        <a:rPr lang="en-US" sz="1000" b="0" dirty="0">
                          <a:solidFill>
                            <a:schemeClr val="tx1"/>
                          </a:solidFill>
                          <a:effectLst/>
                          <a:latin typeface="+mn-lt"/>
                          <a:ea typeface="MS Mincho" panose="02020609040205080304" pitchFamily="49" charset="-128"/>
                          <a:cs typeface="Arial" panose="020B0604020202020204" pitchFamily="34" charset="0"/>
                        </a:rPr>
                        <a:t>Mar 20</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71" marB="17771">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000" b="0" kern="1200" dirty="0">
                        <a:solidFill>
                          <a:srgbClr val="FF0000"/>
                        </a:solidFill>
                        <a:effectLst/>
                        <a:latin typeface="+mn-lt"/>
                        <a:ea typeface="Batang" panose="02030600000101010101" pitchFamily="18" charset="-127"/>
                        <a:cs typeface="Arial" panose="020B0604020202020204" pitchFamily="34" charset="0"/>
                      </a:endParaRPr>
                    </a:p>
                  </a:txBody>
                  <a:tcPr marL="17780" marR="17780" marT="17771" marB="17771">
                    <a:solidFill>
                      <a:schemeClr val="accent6">
                        <a:lumMod val="40000"/>
                        <a:lumOff val="60000"/>
                      </a:schemeClr>
                    </a:solidFill>
                  </a:tcPr>
                </a:tc>
                <a:tc>
                  <a:txBody>
                    <a:bodyPr/>
                    <a:lstStyle/>
                    <a:p>
                      <a:pPr marL="0" indent="-349885" algn="ctr">
                        <a:lnSpc>
                          <a:spcPts val="1200"/>
                        </a:lnSpc>
                        <a:spcAft>
                          <a:spcPts val="0"/>
                        </a:spcAft>
                      </a:pPr>
                      <a:r>
                        <a:rPr lang="en-US" sz="1000" b="0">
                          <a:effectLst/>
                          <a:latin typeface="+mn-lt"/>
                          <a:ea typeface="MS Mincho" panose="02020609040205080304" pitchFamily="49" charset="-128"/>
                          <a:cs typeface="Arial" panose="020B0604020202020204" pitchFamily="34" charset="0"/>
                        </a:rPr>
                        <a:t>SP-180692</a:t>
                      </a:r>
                      <a:endParaRPr lang="sv-SE" sz="1000" b="1">
                        <a:effectLst/>
                        <a:latin typeface="+mn-lt"/>
                        <a:ea typeface="MS Mincho" panose="02020609040205080304" pitchFamily="49" charset="-128"/>
                        <a:cs typeface="Arial" panose="020B0604020202020204" pitchFamily="34" charset="0"/>
                      </a:endParaRPr>
                    </a:p>
                  </a:txBody>
                  <a:tcPr marL="17780" marR="17780" marT="17771" marB="17771">
                    <a:solidFill>
                      <a:schemeClr val="accent6">
                        <a:lumMod val="40000"/>
                        <a:lumOff val="60000"/>
                      </a:schemeClr>
                    </a:solidFill>
                  </a:tcPr>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TR 33.813</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solidFill>
                      <a:schemeClr val="accent6">
                        <a:lumMod val="40000"/>
                        <a:lumOff val="60000"/>
                      </a:schemeClr>
                    </a:solidFill>
                  </a:tcPr>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16</a:t>
                      </a:r>
                      <a:endParaRPr lang="sv-SE" sz="1000" b="1" dirty="0">
                        <a:effectLst/>
                        <a:latin typeface="+mn-lt"/>
                        <a:ea typeface="MS Mincho" panose="02020609040205080304" pitchFamily="49" charset="-128"/>
                        <a:cs typeface="Arial" panose="020B0604020202020204" pitchFamily="34" charset="0"/>
                      </a:endParaRPr>
                    </a:p>
                  </a:txBody>
                  <a:tcPr marL="17780" marR="17780" marT="17771" marB="17771">
                    <a:solidFill>
                      <a:schemeClr val="accent6">
                        <a:lumMod val="40000"/>
                        <a:lumOff val="60000"/>
                      </a:schemeClr>
                    </a:solidFill>
                  </a:tcPr>
                </a:tc>
                <a:extLst>
                  <a:ext uri="{0D108BD9-81ED-4DB2-BD59-A6C34878D82A}">
                    <a16:rowId xmlns:a16="http://schemas.microsoft.com/office/drawing/2014/main" val="991216652"/>
                  </a:ext>
                </a:extLst>
              </a:tr>
              <a:tr h="492324">
                <a:tc>
                  <a:txBody>
                    <a:bodyPr/>
                    <a:lstStyle/>
                    <a:p>
                      <a:pPr marL="0" indent="-349885">
                        <a:lnSpc>
                          <a:spcPts val="1200"/>
                        </a:lnSpc>
                        <a:spcAft>
                          <a:spcPts val="0"/>
                        </a:spcAft>
                      </a:pPr>
                      <a:r>
                        <a:rPr lang="en-US" sz="1000" b="0" dirty="0">
                          <a:effectLst/>
                          <a:latin typeface="+mn-lt"/>
                          <a:ea typeface="MS Mincho" panose="02020609040205080304" pitchFamily="49" charset="-128"/>
                          <a:cs typeface="Arial" panose="020B0604020202020204" pitchFamily="34" charset="0"/>
                        </a:rPr>
                        <a:t>Security aspects of Enhanced Network Slicing</a:t>
                      </a:r>
                      <a:endParaRPr lang="sv-SE" sz="1000" b="0" dirty="0">
                        <a:effectLst/>
                        <a:latin typeface="+mn-lt"/>
                        <a:ea typeface="MS Mincho" panose="02020609040205080304" pitchFamily="49" charset="-128"/>
                        <a:cs typeface="Arial" panose="020B0604020202020204" pitchFamily="34" charset="0"/>
                      </a:endParaRPr>
                    </a:p>
                  </a:txBody>
                  <a:tcPr marL="17780" marR="17780" marT="17771" marB="17771">
                    <a:solidFill>
                      <a:schemeClr val="accent5">
                        <a:lumMod val="20000"/>
                        <a:lumOff val="80000"/>
                      </a:schemeClr>
                    </a:solidFill>
                  </a:tcPr>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Suresh Nair</a:t>
                      </a:r>
                    </a:p>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(Nokia)</a:t>
                      </a:r>
                      <a:endParaRPr lang="sv-SE" sz="1000" b="0" dirty="0">
                        <a:effectLst/>
                        <a:latin typeface="+mn-lt"/>
                        <a:ea typeface="MS Mincho" panose="02020609040205080304" pitchFamily="49" charset="-128"/>
                        <a:cs typeface="Arial" panose="020B0604020202020204" pitchFamily="34" charset="0"/>
                      </a:endParaRPr>
                    </a:p>
                  </a:txBody>
                  <a:tcPr marL="17780" marR="17780" marT="17771" marB="17771">
                    <a:solidFill>
                      <a:schemeClr val="accent5">
                        <a:lumMod val="20000"/>
                        <a:lumOff val="8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eNS_SEC</a:t>
                      </a:r>
                    </a:p>
                  </a:txBody>
                  <a:tcPr marL="17780" marR="17780" marT="17781" marB="17781">
                    <a:solidFill>
                      <a:schemeClr val="accent5">
                        <a:lumMod val="20000"/>
                        <a:lumOff val="80000"/>
                      </a:schemeClr>
                    </a:solidFill>
                  </a:tcPr>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30%</a:t>
                      </a:r>
                    </a:p>
                  </a:txBody>
                  <a:tcPr marL="17780" marR="17780" marT="17781" marB="17781">
                    <a:solidFill>
                      <a:schemeClr val="accent5">
                        <a:lumMod val="20000"/>
                        <a:lumOff val="80000"/>
                      </a:schemeClr>
                    </a:solidFill>
                  </a:tcPr>
                </a:tc>
                <a:tc>
                  <a:txBody>
                    <a:bodyPr/>
                    <a:lstStyle/>
                    <a:p>
                      <a:pPr algn="ctr"/>
                      <a:r>
                        <a:rPr lang="sv-SE" sz="1000" b="0" dirty="0">
                          <a:solidFill>
                            <a:srgbClr val="FF0000"/>
                          </a:solidFill>
                          <a:latin typeface="+mn-lt"/>
                          <a:cs typeface="Arial" panose="020B0604020202020204" pitchFamily="34" charset="0"/>
                        </a:rPr>
                        <a:t>95%</a:t>
                      </a:r>
                    </a:p>
                  </a:txBody>
                  <a:tcPr marL="17780" marR="17780" marT="17781" marB="17781">
                    <a:solidFill>
                      <a:schemeClr val="accent5">
                        <a:lumMod val="20000"/>
                        <a:lumOff val="80000"/>
                      </a:schemeClr>
                    </a:solidFill>
                  </a:tcPr>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Jun 20</a:t>
                      </a:r>
                    </a:p>
                  </a:txBody>
                  <a:tcPr marL="17780" marR="17780" marT="17781" marB="17781">
                    <a:solidFill>
                      <a:schemeClr val="accent5">
                        <a:lumMod val="20000"/>
                        <a:lumOff val="80000"/>
                      </a:schemeClr>
                    </a:solidFill>
                  </a:tcPr>
                </a:tc>
                <a:tc>
                  <a:txBody>
                    <a:bodyPr/>
                    <a:lstStyle/>
                    <a:p>
                      <a:pPr algn="ctr"/>
                      <a:endParaRPr lang="sv-SE" sz="1000" b="0" dirty="0">
                        <a:latin typeface="+mn-lt"/>
                        <a:cs typeface="Arial" panose="020B0604020202020204" pitchFamily="34" charset="0"/>
                      </a:endParaRPr>
                    </a:p>
                  </a:txBody>
                  <a:tcPr marL="17780" marR="17780" marT="17781" marB="17781">
                    <a:solidFill>
                      <a:schemeClr val="accent5">
                        <a:lumMod val="20000"/>
                        <a:lumOff val="80000"/>
                      </a:schemeClr>
                    </a:solidFill>
                  </a:tcPr>
                </a:tc>
                <a:tc>
                  <a:txBody>
                    <a:bodyPr/>
                    <a:lstStyle/>
                    <a:p>
                      <a:pPr marL="0" marR="0" lvl="0" indent="-349885" algn="ctr" defTabSz="914400" rtl="0" eaLnBrk="1" fontAlgn="auto" latinLnBrk="0" hangingPunct="1">
                        <a:lnSpc>
                          <a:spcPts val="1200"/>
                        </a:lnSpc>
                        <a:spcBef>
                          <a:spcPts val="0"/>
                        </a:spcBef>
                        <a:spcAft>
                          <a:spcPts val="0"/>
                        </a:spcAft>
                        <a:buClrTx/>
                        <a:buSzTx/>
                        <a:buFontTx/>
                        <a:buNone/>
                        <a:tabLst/>
                        <a:defRPr/>
                      </a:pPr>
                      <a:r>
                        <a:rPr lang="en-US" sz="1000" b="0" dirty="0">
                          <a:effectLst/>
                          <a:latin typeface="+mn-lt"/>
                          <a:ea typeface="MS Mincho" panose="02020609040205080304" pitchFamily="49" charset="-128"/>
                          <a:cs typeface="Arial" panose="020B0604020202020204" pitchFamily="34" charset="0"/>
                        </a:rPr>
                        <a:t>SP-190712</a:t>
                      </a:r>
                    </a:p>
                  </a:txBody>
                  <a:tcPr marL="17780" marR="17780" marT="17781" marB="17781">
                    <a:solidFill>
                      <a:schemeClr val="accent5">
                        <a:lumMod val="20000"/>
                        <a:lumOff val="8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CRs to TS 33.501</a:t>
                      </a:r>
                    </a:p>
                  </a:txBody>
                  <a:tcPr marL="17780" marR="17780" marT="17781" marB="17781">
                    <a:solidFill>
                      <a:schemeClr val="accent5">
                        <a:lumMod val="20000"/>
                        <a:lumOff val="8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16</a:t>
                      </a:r>
                    </a:p>
                  </a:txBody>
                  <a:tcPr marL="17780" marR="17780" marT="17781" marB="17781">
                    <a:solidFill>
                      <a:schemeClr val="accent5">
                        <a:lumMod val="20000"/>
                        <a:lumOff val="80000"/>
                      </a:schemeClr>
                    </a:solidFill>
                  </a:tcPr>
                </a:tc>
                <a:extLst>
                  <a:ext uri="{0D108BD9-81ED-4DB2-BD59-A6C34878D82A}">
                    <a16:rowId xmlns:a16="http://schemas.microsoft.com/office/drawing/2014/main" val="2633867803"/>
                  </a:ext>
                </a:extLst>
              </a:tr>
              <a:tr h="492324">
                <a:tc>
                  <a:txBody>
                    <a:bodyPr/>
                    <a:lstStyle/>
                    <a:p>
                      <a:pPr marL="0" indent="-349885">
                        <a:lnSpc>
                          <a:spcPts val="1200"/>
                        </a:lnSpc>
                        <a:spcAft>
                          <a:spcPts val="0"/>
                        </a:spcAft>
                      </a:pPr>
                      <a:r>
                        <a:rPr lang="en-US" sz="1000" b="0" dirty="0">
                          <a:effectLst/>
                          <a:latin typeface="+mn-lt"/>
                          <a:ea typeface="MS Mincho" panose="02020609040205080304" pitchFamily="49" charset="-128"/>
                          <a:cs typeface="Arial" panose="020B0604020202020204" pitchFamily="34" charset="0"/>
                        </a:rPr>
                        <a:t>Security Assurance Specification for Non-3GPP InterWorking Function (N3IWF)</a:t>
                      </a:r>
                      <a:endParaRPr lang="sv-SE" sz="1000" b="0" dirty="0">
                        <a:effectLst/>
                        <a:latin typeface="+mn-lt"/>
                        <a:ea typeface="MS Mincho" panose="02020609040205080304" pitchFamily="49" charset="-128"/>
                        <a:cs typeface="Arial" panose="020B0604020202020204" pitchFamily="34" charset="0"/>
                      </a:endParaRPr>
                    </a:p>
                  </a:txBody>
                  <a:tcPr marL="17780" marR="17780" marT="17771" marB="17771">
                    <a:solidFill>
                      <a:schemeClr val="accent5">
                        <a:lumMod val="20000"/>
                        <a:lumOff val="8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Feng Gao </a:t>
                      </a:r>
                    </a:p>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(China Unicom)</a:t>
                      </a:r>
                    </a:p>
                  </a:txBody>
                  <a:tcPr marL="17780" marR="17780" marT="17771" marB="17771">
                    <a:solidFill>
                      <a:schemeClr val="accent5">
                        <a:lumMod val="20000"/>
                        <a:lumOff val="8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SCAS_5G_N3IWF </a:t>
                      </a:r>
                    </a:p>
                  </a:txBody>
                  <a:tcPr marL="17780" marR="17780" marT="17781" marB="17781">
                    <a:solidFill>
                      <a:schemeClr val="accent5">
                        <a:lumMod val="20000"/>
                        <a:lumOff val="80000"/>
                      </a:schemeClr>
                    </a:solidFill>
                  </a:tcPr>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0%</a:t>
                      </a:r>
                    </a:p>
                  </a:txBody>
                  <a:tcPr marL="17780" marR="17780" marT="17781" marB="17781">
                    <a:solidFill>
                      <a:schemeClr val="accent5">
                        <a:lumMod val="20000"/>
                        <a:lumOff val="80000"/>
                      </a:schemeClr>
                    </a:solidFill>
                  </a:tcPr>
                </a:tc>
                <a:tc>
                  <a:txBody>
                    <a:bodyPr/>
                    <a:lstStyle/>
                    <a:p>
                      <a:pPr algn="ctr"/>
                      <a:r>
                        <a:rPr lang="sv-SE" sz="1000" b="0" dirty="0">
                          <a:solidFill>
                            <a:srgbClr val="FF0000"/>
                          </a:solidFill>
                          <a:latin typeface="+mn-lt"/>
                          <a:cs typeface="Arial" panose="020B0604020202020204" pitchFamily="34" charset="0"/>
                        </a:rPr>
                        <a:t>10%</a:t>
                      </a:r>
                    </a:p>
                  </a:txBody>
                  <a:tcPr marL="17780" marR="17780" marT="17781" marB="17781">
                    <a:solidFill>
                      <a:schemeClr val="accent5">
                        <a:lumMod val="20000"/>
                        <a:lumOff val="80000"/>
                      </a:schemeClr>
                    </a:solidFill>
                  </a:tcPr>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Mar 21</a:t>
                      </a:r>
                    </a:p>
                  </a:txBody>
                  <a:tcPr marL="17780" marR="17780" marT="17781" marB="17781">
                    <a:solidFill>
                      <a:schemeClr val="accent5">
                        <a:lumMod val="20000"/>
                        <a:lumOff val="80000"/>
                      </a:schemeClr>
                    </a:solidFill>
                  </a:tcPr>
                </a:tc>
                <a:tc>
                  <a:txBody>
                    <a:bodyPr/>
                    <a:lstStyle/>
                    <a:p>
                      <a:pPr algn="ctr"/>
                      <a:endParaRPr lang="sv-SE" sz="1000" b="0" dirty="0">
                        <a:latin typeface="+mn-lt"/>
                        <a:cs typeface="Arial" panose="020B0604020202020204" pitchFamily="34" charset="0"/>
                      </a:endParaRPr>
                    </a:p>
                  </a:txBody>
                  <a:tcPr marL="17780" marR="17780" marT="17781" marB="17781">
                    <a:solidFill>
                      <a:schemeClr val="accent5">
                        <a:lumMod val="20000"/>
                        <a:lumOff val="80000"/>
                      </a:schemeClr>
                    </a:solidFill>
                  </a:tcPr>
                </a:tc>
                <a:tc>
                  <a:txBody>
                    <a:bodyPr/>
                    <a:lstStyle/>
                    <a:p>
                      <a:pPr marL="0" marR="0" lvl="0" indent="-349885" algn="ctr" defTabSz="914400" rtl="0" eaLnBrk="1" fontAlgn="auto" latinLnBrk="0" hangingPunct="1">
                        <a:lnSpc>
                          <a:spcPts val="1200"/>
                        </a:lnSpc>
                        <a:spcBef>
                          <a:spcPts val="0"/>
                        </a:spcBef>
                        <a:spcAft>
                          <a:spcPts val="0"/>
                        </a:spcAft>
                        <a:buClrTx/>
                        <a:buSzTx/>
                        <a:buFontTx/>
                        <a:buNone/>
                        <a:tabLst/>
                        <a:defRPr/>
                      </a:pPr>
                      <a:r>
                        <a:rPr lang="en-US" sz="1000" b="0" dirty="0">
                          <a:effectLst/>
                          <a:latin typeface="+mn-lt"/>
                          <a:ea typeface="MS Mincho" panose="02020609040205080304" pitchFamily="49" charset="-128"/>
                          <a:cs typeface="Arial" panose="020B0604020202020204" pitchFamily="34" charset="0"/>
                        </a:rPr>
                        <a:t>SP-200146</a:t>
                      </a:r>
                    </a:p>
                  </a:txBody>
                  <a:tcPr marL="17780" marR="17780" marT="17781" marB="17781">
                    <a:solidFill>
                      <a:schemeClr val="accent5">
                        <a:lumMod val="20000"/>
                        <a:lumOff val="80000"/>
                      </a:schemeClr>
                    </a:solidFill>
                  </a:tcPr>
                </a:tc>
                <a:tc>
                  <a:txBody>
                    <a:bodyPr/>
                    <a:lstStyle/>
                    <a:p>
                      <a:pPr marL="0" marR="0" lvl="0" indent="-349885" algn="ctr" defTabSz="914400" rtl="0" eaLnBrk="1" fontAlgn="auto" latinLnBrk="0" hangingPunct="1">
                        <a:lnSpc>
                          <a:spcPts val="1200"/>
                        </a:lnSpc>
                        <a:spcBef>
                          <a:spcPts val="0"/>
                        </a:spcBef>
                        <a:spcAft>
                          <a:spcPts val="0"/>
                        </a:spcAft>
                        <a:buClrTx/>
                        <a:buSzTx/>
                        <a:buFontTx/>
                        <a:buNone/>
                        <a:tabLst/>
                        <a:defRPr/>
                      </a:pPr>
                      <a:r>
                        <a:rPr lang="sv-SE" sz="1000" b="0" dirty="0">
                          <a:effectLst/>
                          <a:latin typeface="+mn-lt"/>
                          <a:ea typeface="MS Mincho" panose="02020609040205080304" pitchFamily="49" charset="-128"/>
                          <a:cs typeface="Arial" panose="020B0604020202020204" pitchFamily="34" charset="0"/>
                        </a:rPr>
                        <a:t>TS 33.</a:t>
                      </a:r>
                      <a:r>
                        <a:rPr lang="sv-SE" sz="1000" b="0" dirty="0">
                          <a:solidFill>
                            <a:srgbClr val="FF0000"/>
                          </a:solidFill>
                          <a:effectLst/>
                          <a:latin typeface="+mn-lt"/>
                          <a:ea typeface="MS Mincho" panose="02020609040205080304" pitchFamily="49" charset="-128"/>
                          <a:cs typeface="Arial" panose="020B0604020202020204" pitchFamily="34" charset="0"/>
                        </a:rPr>
                        <a:t>520</a:t>
                      </a:r>
                    </a:p>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CRs to TR 33.926</a:t>
                      </a:r>
                    </a:p>
                  </a:txBody>
                  <a:tcPr marL="17780" marR="17780" marT="17781" marB="17781">
                    <a:solidFill>
                      <a:schemeClr val="accent5">
                        <a:lumMod val="20000"/>
                        <a:lumOff val="8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17</a:t>
                      </a:r>
                    </a:p>
                  </a:txBody>
                  <a:tcPr marL="17780" marR="17780" marT="17781" marB="17781">
                    <a:solidFill>
                      <a:schemeClr val="accent5">
                        <a:lumMod val="20000"/>
                        <a:lumOff val="80000"/>
                      </a:schemeClr>
                    </a:solidFill>
                  </a:tcPr>
                </a:tc>
                <a:extLst>
                  <a:ext uri="{0D108BD9-81ED-4DB2-BD59-A6C34878D82A}">
                    <a16:rowId xmlns:a16="http://schemas.microsoft.com/office/drawing/2014/main" val="70129366"/>
                  </a:ext>
                </a:extLst>
              </a:tr>
            </a:tbl>
          </a:graphicData>
        </a:graphic>
      </p:graphicFrame>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599B1C6-3093-4806-90EE-135C51E570F7}"/>
              </a:ext>
            </a:extLst>
          </p:cNvPr>
          <p:cNvSpPr>
            <a:spLocks noGrp="1"/>
          </p:cNvSpPr>
          <p:nvPr>
            <p:ph type="title"/>
          </p:nvPr>
        </p:nvSpPr>
        <p:spPr/>
        <p:txBody>
          <a:bodyPr/>
          <a:lstStyle/>
          <a:p>
            <a:r>
              <a:rPr lang="sv-SE" altLang="sv-SE" dirty="0"/>
              <a:t>Summary</a:t>
            </a:r>
          </a:p>
        </p:txBody>
      </p:sp>
      <p:graphicFrame>
        <p:nvGraphicFramePr>
          <p:cNvPr id="20" name="Content Placeholder 19">
            <a:extLst>
              <a:ext uri="{FF2B5EF4-FFF2-40B4-BE49-F238E27FC236}">
                <a16:creationId xmlns:a16="http://schemas.microsoft.com/office/drawing/2014/main" id="{DBB3A73D-76BE-46BF-8CCE-E26E79943CCD}"/>
              </a:ext>
            </a:extLst>
          </p:cNvPr>
          <p:cNvGraphicFramePr>
            <a:graphicFrameLocks noGrp="1"/>
          </p:cNvGraphicFramePr>
          <p:nvPr>
            <p:ph idx="1"/>
            <p:extLst>
              <p:ext uri="{D42A27DB-BD31-4B8C-83A1-F6EECF244321}">
                <p14:modId xmlns:p14="http://schemas.microsoft.com/office/powerpoint/2010/main" val="1420333874"/>
              </p:ext>
            </p:extLst>
          </p:nvPr>
        </p:nvGraphicFramePr>
        <p:xfrm>
          <a:off x="401844" y="1837001"/>
          <a:ext cx="10951958" cy="4176228"/>
        </p:xfrm>
        <a:graphic>
          <a:graphicData uri="http://schemas.openxmlformats.org/drawingml/2006/table">
            <a:tbl>
              <a:tblPr firstRow="1" bandRow="1">
                <a:tableStyleId>{5C22544A-7EE6-4342-B048-85BDC9FD1C3A}</a:tableStyleId>
              </a:tblPr>
              <a:tblGrid>
                <a:gridCol w="1856417">
                  <a:extLst>
                    <a:ext uri="{9D8B030D-6E8A-4147-A177-3AD203B41FA5}">
                      <a16:colId xmlns:a16="http://schemas.microsoft.com/office/drawing/2014/main" val="1671951344"/>
                    </a:ext>
                  </a:extLst>
                </a:gridCol>
                <a:gridCol w="1256700">
                  <a:extLst>
                    <a:ext uri="{9D8B030D-6E8A-4147-A177-3AD203B41FA5}">
                      <a16:colId xmlns:a16="http://schemas.microsoft.com/office/drawing/2014/main" val="2472883386"/>
                    </a:ext>
                  </a:extLst>
                </a:gridCol>
                <a:gridCol w="996525">
                  <a:extLst>
                    <a:ext uri="{9D8B030D-6E8A-4147-A177-3AD203B41FA5}">
                      <a16:colId xmlns:a16="http://schemas.microsoft.com/office/drawing/2014/main" val="1642402025"/>
                    </a:ext>
                  </a:extLst>
                </a:gridCol>
                <a:gridCol w="908163">
                  <a:extLst>
                    <a:ext uri="{9D8B030D-6E8A-4147-A177-3AD203B41FA5}">
                      <a16:colId xmlns:a16="http://schemas.microsoft.com/office/drawing/2014/main" val="716484714"/>
                    </a:ext>
                  </a:extLst>
                </a:gridCol>
                <a:gridCol w="932709">
                  <a:extLst>
                    <a:ext uri="{9D8B030D-6E8A-4147-A177-3AD203B41FA5}">
                      <a16:colId xmlns:a16="http://schemas.microsoft.com/office/drawing/2014/main" val="1341460600"/>
                    </a:ext>
                  </a:extLst>
                </a:gridCol>
                <a:gridCol w="898345">
                  <a:extLst>
                    <a:ext uri="{9D8B030D-6E8A-4147-A177-3AD203B41FA5}">
                      <a16:colId xmlns:a16="http://schemas.microsoft.com/office/drawing/2014/main" val="3435354498"/>
                    </a:ext>
                  </a:extLst>
                </a:gridCol>
                <a:gridCol w="817511">
                  <a:extLst>
                    <a:ext uri="{9D8B030D-6E8A-4147-A177-3AD203B41FA5}">
                      <a16:colId xmlns:a16="http://schemas.microsoft.com/office/drawing/2014/main" val="1010587454"/>
                    </a:ext>
                  </a:extLst>
                </a:gridCol>
                <a:gridCol w="1095196">
                  <a:extLst>
                    <a:ext uri="{9D8B030D-6E8A-4147-A177-3AD203B41FA5}">
                      <a16:colId xmlns:a16="http://schemas.microsoft.com/office/drawing/2014/main" val="2513750454"/>
                    </a:ext>
                  </a:extLst>
                </a:gridCol>
                <a:gridCol w="1680675">
                  <a:extLst>
                    <a:ext uri="{9D8B030D-6E8A-4147-A177-3AD203B41FA5}">
                      <a16:colId xmlns:a16="http://schemas.microsoft.com/office/drawing/2014/main" val="3263316054"/>
                    </a:ext>
                  </a:extLst>
                </a:gridCol>
                <a:gridCol w="509717">
                  <a:extLst>
                    <a:ext uri="{9D8B030D-6E8A-4147-A177-3AD203B41FA5}">
                      <a16:colId xmlns:a16="http://schemas.microsoft.com/office/drawing/2014/main" val="593387059"/>
                    </a:ext>
                  </a:extLst>
                </a:gridCol>
              </a:tblGrid>
              <a:tr h="425322">
                <a:tc>
                  <a:txBody>
                    <a:bodyPr/>
                    <a:lstStyle/>
                    <a:p>
                      <a:pPr algn="ctr"/>
                      <a:r>
                        <a:rPr lang="sv-SE" sz="1100" dirty="0">
                          <a:latin typeface="+mn-lt"/>
                          <a:cs typeface="Arial" panose="020B0604020202020204" pitchFamily="34" charset="0"/>
                        </a:rPr>
                        <a:t>WI Title</a:t>
                      </a:r>
                    </a:p>
                  </a:txBody>
                  <a:tcPr marT="45724" marB="45724"/>
                </a:tc>
                <a:tc>
                  <a:txBody>
                    <a:bodyPr/>
                    <a:lstStyle/>
                    <a:p>
                      <a:pPr algn="ctr"/>
                      <a:r>
                        <a:rPr lang="sv-SE" sz="1100" dirty="0">
                          <a:latin typeface="+mn-lt"/>
                          <a:cs typeface="Arial" panose="020B0604020202020204" pitchFamily="34" charset="0"/>
                        </a:rPr>
                        <a:t>SA3 rapporteur</a:t>
                      </a:r>
                    </a:p>
                  </a:txBody>
                  <a:tcPr marT="45724" marB="45724"/>
                </a:tc>
                <a:tc>
                  <a:txBody>
                    <a:bodyPr/>
                    <a:lstStyle/>
                    <a:p>
                      <a:pPr algn="ctr"/>
                      <a:r>
                        <a:rPr lang="sv-SE" sz="1100" dirty="0">
                          <a:latin typeface="+mn-lt"/>
                          <a:cs typeface="Arial" panose="020B0604020202020204" pitchFamily="34" charset="0"/>
                        </a:rPr>
                        <a:t>WI code</a:t>
                      </a:r>
                    </a:p>
                  </a:txBody>
                  <a:tcPr marT="45724" marB="45724"/>
                </a:tc>
                <a:tc>
                  <a:txBody>
                    <a:bodyPr/>
                    <a:lstStyle/>
                    <a:p>
                      <a:pPr algn="ctr"/>
                      <a:r>
                        <a:rPr lang="sv-SE" sz="1100" dirty="0">
                          <a:latin typeface="+mn-lt"/>
                          <a:cs typeface="Arial" panose="020B0604020202020204" pitchFamily="34" charset="0"/>
                        </a:rPr>
                        <a:t>Current % completion</a:t>
                      </a:r>
                    </a:p>
                  </a:txBody>
                  <a:tcPr marT="45724" marB="45724"/>
                </a:tc>
                <a:tc>
                  <a:txBody>
                    <a:bodyPr/>
                    <a:lstStyle/>
                    <a:p>
                      <a:pPr algn="ctr"/>
                      <a:r>
                        <a:rPr lang="sv-SE" sz="1100" dirty="0">
                          <a:latin typeface="+mn-lt"/>
                          <a:cs typeface="Arial" panose="020B0604020202020204" pitchFamily="34" charset="0"/>
                        </a:rPr>
                        <a:t>New % completion</a:t>
                      </a:r>
                    </a:p>
                  </a:txBody>
                  <a:tcPr marT="45724" marB="45724"/>
                </a:tc>
                <a:tc>
                  <a:txBody>
                    <a:bodyPr/>
                    <a:lstStyle/>
                    <a:p>
                      <a:pPr algn="ctr"/>
                      <a:r>
                        <a:rPr lang="sv-SE" sz="1100" dirty="0">
                          <a:latin typeface="+mn-lt"/>
                          <a:cs typeface="Arial" panose="020B0604020202020204" pitchFamily="34" charset="0"/>
                        </a:rPr>
                        <a:t>Current target</a:t>
                      </a:r>
                    </a:p>
                  </a:txBody>
                  <a:tcPr marT="45724" marB="45724"/>
                </a:tc>
                <a:tc>
                  <a:txBody>
                    <a:bodyPr/>
                    <a:lstStyle/>
                    <a:p>
                      <a:pPr algn="ctr"/>
                      <a:r>
                        <a:rPr lang="sv-SE" sz="1100" dirty="0">
                          <a:latin typeface="+mn-lt"/>
                          <a:cs typeface="Arial" panose="020B0604020202020204" pitchFamily="34" charset="0"/>
                        </a:rPr>
                        <a:t>New target</a:t>
                      </a:r>
                    </a:p>
                  </a:txBody>
                  <a:tcPr marT="45724" marB="45724"/>
                </a:tc>
                <a:tc>
                  <a:txBody>
                    <a:bodyPr/>
                    <a:lstStyle/>
                    <a:p>
                      <a:pPr algn="ctr"/>
                      <a:r>
                        <a:rPr lang="sv-SE" sz="1100" dirty="0">
                          <a:latin typeface="+mn-lt"/>
                          <a:cs typeface="Arial" panose="020B0604020202020204" pitchFamily="34" charset="0"/>
                        </a:rPr>
                        <a:t>Current WID</a:t>
                      </a:r>
                    </a:p>
                  </a:txBody>
                  <a:tcPr marT="45724" marB="45724"/>
                </a:tc>
                <a:tc>
                  <a:txBody>
                    <a:bodyPr/>
                    <a:lstStyle/>
                    <a:p>
                      <a:pPr algn="ctr"/>
                      <a:r>
                        <a:rPr lang="sv-SE" sz="1100" dirty="0">
                          <a:latin typeface="+mn-lt"/>
                          <a:cs typeface="Arial" panose="020B0604020202020204" pitchFamily="34" charset="0"/>
                        </a:rPr>
                        <a:t>TR/TS</a:t>
                      </a:r>
                    </a:p>
                  </a:txBody>
                  <a:tcPr marT="45724" marB="45724"/>
                </a:tc>
                <a:tc>
                  <a:txBody>
                    <a:bodyPr/>
                    <a:lstStyle/>
                    <a:p>
                      <a:pPr algn="ctr"/>
                      <a:r>
                        <a:rPr lang="sv-SE" sz="1100" dirty="0">
                          <a:latin typeface="+mn-lt"/>
                          <a:cs typeface="Arial" panose="020B0604020202020204" pitchFamily="34" charset="0"/>
                        </a:rPr>
                        <a:t>Rel</a:t>
                      </a:r>
                    </a:p>
                  </a:txBody>
                  <a:tcPr marT="45724" marB="45724"/>
                </a:tc>
                <a:extLst>
                  <a:ext uri="{0D108BD9-81ED-4DB2-BD59-A6C34878D82A}">
                    <a16:rowId xmlns:a16="http://schemas.microsoft.com/office/drawing/2014/main" val="1379591223"/>
                  </a:ext>
                </a:extLst>
              </a:tr>
              <a:tr h="369625">
                <a:tc>
                  <a:txBody>
                    <a:bodyPr/>
                    <a:lstStyle/>
                    <a:p>
                      <a:pPr marL="0" indent="-349885">
                        <a:lnSpc>
                          <a:spcPts val="1200"/>
                        </a:lnSpc>
                        <a:spcAft>
                          <a:spcPts val="0"/>
                        </a:spcAft>
                      </a:pPr>
                      <a:r>
                        <a:rPr lang="sv-SE" sz="1000" b="0" dirty="0">
                          <a:effectLst/>
                          <a:latin typeface="+mn-lt"/>
                          <a:ea typeface="MS Mincho" panose="02020609040205080304" pitchFamily="49" charset="-128"/>
                          <a:cs typeface="Arial" panose="020B0604020202020204" pitchFamily="34" charset="0"/>
                        </a:rPr>
                        <a:t>Study on User Plane Integrity Protection</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solidFill>
                      <a:schemeClr val="accent5">
                        <a:lumMod val="20000"/>
                        <a:lumOff val="8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Tim Evans</a:t>
                      </a:r>
                    </a:p>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(Vodafone)</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solidFill>
                      <a:schemeClr val="accent5">
                        <a:lumMod val="20000"/>
                        <a:lumOff val="8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FS_UP_IP_Sec</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solidFill>
                      <a:schemeClr val="accent5">
                        <a:lumMod val="20000"/>
                        <a:lumOff val="80000"/>
                      </a:schemeClr>
                    </a:solidFill>
                  </a:tcPr>
                </a:tc>
                <a:tc>
                  <a:txBody>
                    <a:bodyPr/>
                    <a:lstStyle/>
                    <a:p>
                      <a:pPr marL="0" indent="-349885" algn="ctr">
                        <a:lnSpc>
                          <a:spcPts val="1200"/>
                        </a:lnSpc>
                        <a:spcAft>
                          <a:spcPts val="0"/>
                        </a:spcAft>
                      </a:pPr>
                      <a:r>
                        <a:rPr lang="en-GB" sz="1000" b="0" dirty="0">
                          <a:solidFill>
                            <a:schemeClr val="tx1"/>
                          </a:solidFill>
                          <a:effectLst/>
                          <a:latin typeface="+mn-lt"/>
                          <a:ea typeface="MS Mincho" panose="02020609040205080304" pitchFamily="49" charset="-128"/>
                          <a:cs typeface="Arial" panose="020B0604020202020204" pitchFamily="34" charset="0"/>
                        </a:rPr>
                        <a:t>65%</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81" marB="17781">
                    <a:solidFill>
                      <a:schemeClr val="accent5">
                        <a:lumMod val="20000"/>
                        <a:lumOff val="80000"/>
                      </a:schemeClr>
                    </a:solidFill>
                  </a:tcPr>
                </a:tc>
                <a:tc>
                  <a:txBody>
                    <a:bodyPr/>
                    <a:lstStyle/>
                    <a:p>
                      <a:pPr algn="ctr"/>
                      <a:r>
                        <a:rPr lang="sv-SE" sz="1000" dirty="0">
                          <a:solidFill>
                            <a:srgbClr val="FF0000"/>
                          </a:solidFill>
                          <a:latin typeface="+mn-lt"/>
                          <a:cs typeface="Arial" panose="020B0604020202020204" pitchFamily="34" charset="0"/>
                        </a:rPr>
                        <a:t>75%</a:t>
                      </a:r>
                    </a:p>
                  </a:txBody>
                  <a:tcPr marL="17780" marR="17780" marT="17781" marB="17781">
                    <a:solidFill>
                      <a:schemeClr val="accent5">
                        <a:lumMod val="20000"/>
                        <a:lumOff val="80000"/>
                      </a:schemeClr>
                    </a:solidFill>
                  </a:tcPr>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Mar 20  </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81" marB="17781">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b="0" kern="1200" dirty="0">
                          <a:solidFill>
                            <a:srgbClr val="FF0000"/>
                          </a:solidFill>
                          <a:effectLst/>
                          <a:latin typeface="+mn-lt"/>
                          <a:ea typeface="Batang" panose="02030600000101010101" pitchFamily="18" charset="-127"/>
                          <a:cs typeface="Arial" panose="020B0604020202020204" pitchFamily="34" charset="0"/>
                        </a:rPr>
                        <a:t>Dec 20</a:t>
                      </a:r>
                    </a:p>
                    <a:p>
                      <a:pPr algn="ctr"/>
                      <a:endParaRPr lang="sv-SE" sz="1000" dirty="0">
                        <a:latin typeface="+mn-lt"/>
                        <a:cs typeface="Arial" panose="020B0604020202020204" pitchFamily="34" charset="0"/>
                      </a:endParaRPr>
                    </a:p>
                  </a:txBody>
                  <a:tcPr marL="17780" marR="17780" marT="17781" marB="17781">
                    <a:solidFill>
                      <a:schemeClr val="accent5">
                        <a:lumMod val="20000"/>
                        <a:lumOff val="80000"/>
                      </a:schemeClr>
                    </a:solidFill>
                  </a:tcPr>
                </a:tc>
                <a:tc>
                  <a:txBody>
                    <a:bodyPr/>
                    <a:lstStyle/>
                    <a:p>
                      <a:pPr marL="0" indent="-349885" algn="ctr">
                        <a:lnSpc>
                          <a:spcPts val="1200"/>
                        </a:lnSpc>
                        <a:spcAft>
                          <a:spcPts val="0"/>
                        </a:spcAft>
                      </a:pPr>
                      <a:r>
                        <a:rPr lang="sv-SE" sz="1000" b="0">
                          <a:effectLst/>
                          <a:latin typeface="+mn-lt"/>
                          <a:ea typeface="MS Mincho" panose="02020609040205080304" pitchFamily="49" charset="-128"/>
                          <a:cs typeface="Arial" panose="020B0604020202020204" pitchFamily="34" charset="0"/>
                        </a:rPr>
                        <a:t>SP-181035</a:t>
                      </a:r>
                      <a:endParaRPr lang="sv-SE" sz="1000" b="1">
                        <a:effectLst/>
                        <a:latin typeface="+mn-lt"/>
                        <a:ea typeface="MS Mincho" panose="02020609040205080304" pitchFamily="49" charset="-128"/>
                        <a:cs typeface="Arial" panose="020B0604020202020204" pitchFamily="34" charset="0"/>
                      </a:endParaRPr>
                    </a:p>
                  </a:txBody>
                  <a:tcPr marL="17780" marR="17780" marT="17781" marB="17781">
                    <a:solidFill>
                      <a:schemeClr val="accent5">
                        <a:lumMod val="20000"/>
                        <a:lumOff val="80000"/>
                      </a:schemeClr>
                    </a:solidFill>
                  </a:tcPr>
                </a:tc>
                <a:tc>
                  <a:txBody>
                    <a:bodyPr/>
                    <a:lstStyle/>
                    <a:p>
                      <a:pPr marL="0" indent="-349885" algn="ctr">
                        <a:lnSpc>
                          <a:spcPts val="1200"/>
                        </a:lnSpc>
                        <a:spcAft>
                          <a:spcPts val="0"/>
                        </a:spcAft>
                      </a:pPr>
                      <a:r>
                        <a:rPr lang="sv-SE" sz="1000" b="0">
                          <a:effectLst/>
                          <a:latin typeface="+mn-lt"/>
                          <a:ea typeface="MS Mincho" panose="02020609040205080304" pitchFamily="49" charset="-128"/>
                          <a:cs typeface="Arial" panose="020B0604020202020204" pitchFamily="34" charset="0"/>
                        </a:rPr>
                        <a:t>TR 33.853</a:t>
                      </a:r>
                      <a:endParaRPr lang="sv-SE" sz="1000" b="1">
                        <a:effectLst/>
                        <a:latin typeface="+mn-lt"/>
                        <a:ea typeface="MS Mincho" panose="02020609040205080304" pitchFamily="49" charset="-128"/>
                        <a:cs typeface="Arial" panose="020B0604020202020204" pitchFamily="34" charset="0"/>
                      </a:endParaRPr>
                    </a:p>
                  </a:txBody>
                  <a:tcPr marL="17780" marR="17780" marT="17781" marB="17781">
                    <a:solidFill>
                      <a:schemeClr val="accent5">
                        <a:lumMod val="20000"/>
                        <a:lumOff val="80000"/>
                      </a:schemeClr>
                    </a:solidFill>
                  </a:tcPr>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sym typeface="Wingdings" panose="05000000000000000000" pitchFamily="2" charset="2"/>
                        </a:rPr>
                        <a:t>17</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solidFill>
                      <a:schemeClr val="accent5">
                        <a:lumMod val="20000"/>
                        <a:lumOff val="80000"/>
                      </a:schemeClr>
                    </a:solidFill>
                  </a:tcPr>
                </a:tc>
                <a:extLst>
                  <a:ext uri="{0D108BD9-81ED-4DB2-BD59-A6C34878D82A}">
                    <a16:rowId xmlns:a16="http://schemas.microsoft.com/office/drawing/2014/main" val="4009696696"/>
                  </a:ext>
                </a:extLst>
              </a:tr>
              <a:tr h="369625">
                <a:tc>
                  <a:txBody>
                    <a:bodyPr/>
                    <a:lstStyle/>
                    <a:p>
                      <a:pPr marL="0" indent="-349885">
                        <a:lnSpc>
                          <a:spcPts val="1200"/>
                        </a:lnSpc>
                        <a:spcAft>
                          <a:spcPts val="0"/>
                        </a:spcAft>
                      </a:pPr>
                      <a:r>
                        <a:rPr lang="sv-SE" sz="1000" b="0" dirty="0">
                          <a:effectLst/>
                          <a:latin typeface="+mn-lt"/>
                          <a:ea typeface="MS Mincho" panose="02020609040205080304" pitchFamily="49" charset="-128"/>
                          <a:cs typeface="Arial" panose="020B0604020202020204" pitchFamily="34" charset="0"/>
                        </a:rPr>
                        <a:t>Study on Security Impacts of Virtualisation</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solidFill>
                      <a:srgbClr val="EAEFF7"/>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Alex Leadbeater</a:t>
                      </a:r>
                    </a:p>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(BT)</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solidFill>
                      <a:srgbClr val="EAEFF7"/>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FS_SIV</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solidFill>
                      <a:srgbClr val="EAEFF7"/>
                    </a:solidFill>
                  </a:tcPr>
                </a:tc>
                <a:tc>
                  <a:txBody>
                    <a:bodyPr/>
                    <a:lstStyle/>
                    <a:p>
                      <a:pPr marL="0" indent="-349885" algn="ctr">
                        <a:lnSpc>
                          <a:spcPts val="1200"/>
                        </a:lnSpc>
                        <a:spcAft>
                          <a:spcPts val="0"/>
                        </a:spcAft>
                      </a:pPr>
                      <a:r>
                        <a:rPr lang="en-GB" sz="1000" b="0" dirty="0">
                          <a:solidFill>
                            <a:schemeClr val="tx1"/>
                          </a:solidFill>
                          <a:effectLst/>
                          <a:latin typeface="+mn-lt"/>
                          <a:ea typeface="MS Mincho" panose="02020609040205080304" pitchFamily="49" charset="-128"/>
                          <a:cs typeface="Arial" panose="020B0604020202020204" pitchFamily="34" charset="0"/>
                        </a:rPr>
                        <a:t>45%</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81" marB="17781">
                    <a:solidFill>
                      <a:srgbClr val="EA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000" dirty="0">
                        <a:solidFill>
                          <a:srgbClr val="FF0000"/>
                        </a:solidFill>
                        <a:latin typeface="+mn-lt"/>
                        <a:cs typeface="Arial" panose="020B0604020202020204" pitchFamily="34" charset="0"/>
                      </a:endParaRPr>
                    </a:p>
                    <a:p>
                      <a:pPr algn="ctr"/>
                      <a:endParaRPr lang="sv-SE" sz="1000" dirty="0">
                        <a:solidFill>
                          <a:srgbClr val="FF0000"/>
                        </a:solidFill>
                        <a:latin typeface="+mn-lt"/>
                        <a:cs typeface="Arial" panose="020B0604020202020204" pitchFamily="34" charset="0"/>
                      </a:endParaRPr>
                    </a:p>
                  </a:txBody>
                  <a:tcPr marL="17780" marR="17780" marT="17781" marB="17781">
                    <a:solidFill>
                      <a:srgbClr val="EAEFF7"/>
                    </a:solidFill>
                  </a:tcPr>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Mar 20  </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81" marB="17781">
                    <a:solidFill>
                      <a:srgbClr val="EA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b="0" kern="1200" dirty="0">
                          <a:solidFill>
                            <a:srgbClr val="FF0000"/>
                          </a:solidFill>
                          <a:effectLst/>
                          <a:latin typeface="+mn-lt"/>
                          <a:ea typeface="Batang" panose="02030600000101010101" pitchFamily="18" charset="-127"/>
                          <a:cs typeface="Arial" panose="020B0604020202020204" pitchFamily="34" charset="0"/>
                        </a:rPr>
                        <a:t>Dec 20</a:t>
                      </a:r>
                    </a:p>
                  </a:txBody>
                  <a:tcPr marL="17780" marR="17780" marT="17781" marB="17781">
                    <a:solidFill>
                      <a:srgbClr val="EAEFF7"/>
                    </a:solidFill>
                  </a:tcPr>
                </a:tc>
                <a:tc>
                  <a:txBody>
                    <a:bodyPr/>
                    <a:lstStyle/>
                    <a:p>
                      <a:pPr marL="0" indent="-349885" algn="ctr">
                        <a:lnSpc>
                          <a:spcPts val="1200"/>
                        </a:lnSpc>
                        <a:spcAft>
                          <a:spcPts val="0"/>
                        </a:spcAft>
                      </a:pPr>
                      <a:r>
                        <a:rPr lang="sv-SE" sz="1000" b="0">
                          <a:effectLst/>
                          <a:latin typeface="+mn-lt"/>
                          <a:ea typeface="MS Mincho" panose="02020609040205080304" pitchFamily="49" charset="-128"/>
                          <a:cs typeface="Arial" panose="020B0604020202020204" pitchFamily="34" charset="0"/>
                        </a:rPr>
                        <a:t>SP‑181236</a:t>
                      </a:r>
                      <a:endParaRPr lang="sv-SE" sz="1000" b="1">
                        <a:effectLst/>
                        <a:latin typeface="+mn-lt"/>
                        <a:ea typeface="MS Mincho" panose="02020609040205080304" pitchFamily="49" charset="-128"/>
                        <a:cs typeface="Arial" panose="020B0604020202020204" pitchFamily="34" charset="0"/>
                      </a:endParaRPr>
                    </a:p>
                  </a:txBody>
                  <a:tcPr marL="17780" marR="17780" marT="17781" marB="17781">
                    <a:solidFill>
                      <a:srgbClr val="EAEFF7"/>
                    </a:solidFill>
                  </a:tcPr>
                </a:tc>
                <a:tc>
                  <a:txBody>
                    <a:bodyPr/>
                    <a:lstStyle/>
                    <a:p>
                      <a:pPr marL="0" indent="-349885" algn="ctr">
                        <a:lnSpc>
                          <a:spcPts val="1200"/>
                        </a:lnSpc>
                        <a:spcAft>
                          <a:spcPts val="0"/>
                        </a:spcAft>
                      </a:pPr>
                      <a:r>
                        <a:rPr lang="en-GB" sz="1000" b="0">
                          <a:effectLst/>
                          <a:latin typeface="+mn-lt"/>
                          <a:ea typeface="MS Mincho" panose="02020609040205080304" pitchFamily="49" charset="-128"/>
                          <a:cs typeface="Arial" panose="020B0604020202020204" pitchFamily="34" charset="0"/>
                        </a:rPr>
                        <a:t>TR 33.848</a:t>
                      </a:r>
                      <a:endParaRPr lang="sv-SE" sz="1000" b="1">
                        <a:effectLst/>
                        <a:latin typeface="+mn-lt"/>
                        <a:ea typeface="MS Mincho" panose="02020609040205080304" pitchFamily="49" charset="-128"/>
                        <a:cs typeface="Arial" panose="020B0604020202020204" pitchFamily="34" charset="0"/>
                      </a:endParaRPr>
                    </a:p>
                  </a:txBody>
                  <a:tcPr marL="17780" marR="17780" marT="17781" marB="17781">
                    <a:solidFill>
                      <a:srgbClr val="EAEFF7"/>
                    </a:solidFill>
                  </a:tcPr>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sym typeface="Wingdings" panose="05000000000000000000" pitchFamily="2" charset="2"/>
                        </a:rPr>
                        <a:t>17</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solidFill>
                      <a:srgbClr val="EAEFF7"/>
                    </a:solidFill>
                  </a:tcPr>
                </a:tc>
                <a:extLst>
                  <a:ext uri="{0D108BD9-81ED-4DB2-BD59-A6C34878D82A}">
                    <a16:rowId xmlns:a16="http://schemas.microsoft.com/office/drawing/2014/main" val="163315320"/>
                  </a:ext>
                </a:extLst>
              </a:tr>
              <a:tr h="369625">
                <a:tc>
                  <a:txBody>
                    <a:bodyPr/>
                    <a:lstStyle/>
                    <a:p>
                      <a:pPr marL="0" indent="-349885">
                        <a:lnSpc>
                          <a:spcPts val="1200"/>
                        </a:lnSpc>
                        <a:spcAft>
                          <a:spcPts val="0"/>
                        </a:spcAft>
                      </a:pPr>
                      <a:r>
                        <a:rPr lang="sv-SE" sz="1000" b="0" dirty="0">
                          <a:effectLst/>
                          <a:latin typeface="+mn-lt"/>
                          <a:ea typeface="MS Mincho" panose="02020609040205080304" pitchFamily="49" charset="-128"/>
                          <a:cs typeface="Arial" panose="020B0604020202020204" pitchFamily="34" charset="0"/>
                        </a:rPr>
                        <a:t>Study on LTKUP Detailed solutions</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Tim Evans</a:t>
                      </a:r>
                    </a:p>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(Vodafone)</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FS_LTKUP_Detail</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en-GB" sz="1000" b="0" dirty="0">
                          <a:solidFill>
                            <a:schemeClr val="tx1"/>
                          </a:solidFill>
                          <a:effectLst/>
                          <a:latin typeface="+mn-lt"/>
                          <a:ea typeface="MS Mincho" panose="02020609040205080304" pitchFamily="49" charset="-128"/>
                          <a:cs typeface="Arial" panose="020B0604020202020204" pitchFamily="34" charset="0"/>
                        </a:rPr>
                        <a:t>60%</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81" marB="17781">
                    <a:solidFill>
                      <a:schemeClr val="accent6">
                        <a:lumMod val="40000"/>
                        <a:lumOff val="60000"/>
                      </a:schemeClr>
                    </a:solidFill>
                  </a:tcPr>
                </a:tc>
                <a:tc>
                  <a:txBody>
                    <a:bodyPr/>
                    <a:lstStyle/>
                    <a:p>
                      <a:pPr algn="ctr"/>
                      <a:r>
                        <a:rPr lang="sv-SE" sz="1000" dirty="0">
                          <a:solidFill>
                            <a:srgbClr val="FF0000"/>
                          </a:solidFill>
                          <a:latin typeface="+mn-lt"/>
                          <a:cs typeface="Arial" panose="020B0604020202020204" pitchFamily="34" charset="0"/>
                        </a:rPr>
                        <a:t>100%</a:t>
                      </a: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Mar 20  </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81" marB="17781">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000" b="0" kern="1200" dirty="0">
                        <a:solidFill>
                          <a:srgbClr val="FF0000"/>
                        </a:solidFill>
                        <a:effectLst/>
                        <a:latin typeface="+mn-lt"/>
                        <a:ea typeface="Batang" panose="02030600000101010101" pitchFamily="18" charset="-127"/>
                        <a:cs typeface="Arial" panose="020B0604020202020204" pitchFamily="34" charset="0"/>
                      </a:endParaRP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SP-181038</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sv-SE" sz="1000" b="0">
                          <a:effectLst/>
                          <a:latin typeface="+mn-lt"/>
                          <a:ea typeface="MS Mincho" panose="02020609040205080304" pitchFamily="49" charset="-128"/>
                          <a:cs typeface="Arial" panose="020B0604020202020204" pitchFamily="34" charset="0"/>
                        </a:rPr>
                        <a:t>TR 33.935</a:t>
                      </a:r>
                      <a:endParaRPr lang="sv-SE" sz="1000" b="1">
                        <a:effectLst/>
                        <a:latin typeface="+mn-lt"/>
                        <a:ea typeface="MS Mincho" panose="02020609040205080304" pitchFamily="49" charset="-128"/>
                        <a:cs typeface="Arial" panose="020B0604020202020204" pitchFamily="34" charset="0"/>
                      </a:endParaRPr>
                    </a:p>
                  </a:txBody>
                  <a:tcPr marL="17780" marR="17780" marT="17781" marB="17781">
                    <a:solidFill>
                      <a:schemeClr val="accent6">
                        <a:lumMod val="40000"/>
                        <a:lumOff val="60000"/>
                      </a:schemeClr>
                    </a:solidFill>
                  </a:tcPr>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16</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solidFill>
                      <a:schemeClr val="accent6">
                        <a:lumMod val="40000"/>
                        <a:lumOff val="60000"/>
                      </a:schemeClr>
                    </a:solidFill>
                  </a:tcPr>
                </a:tc>
                <a:extLst>
                  <a:ext uri="{0D108BD9-81ED-4DB2-BD59-A6C34878D82A}">
                    <a16:rowId xmlns:a16="http://schemas.microsoft.com/office/drawing/2014/main" val="435848687"/>
                  </a:ext>
                </a:extLst>
              </a:tr>
              <a:tr h="369625">
                <a:tc>
                  <a:txBody>
                    <a:bodyPr/>
                    <a:lstStyle/>
                    <a:p>
                      <a:pPr marL="0" indent="-349885" algn="l" defTabSz="914400" rtl="0" eaLnBrk="1" latinLnBrk="0" hangingPunct="1">
                        <a:lnSpc>
                          <a:spcPts val="1200"/>
                        </a:lnSpc>
                        <a:spcAft>
                          <a:spcPts val="0"/>
                        </a:spcAft>
                      </a:pPr>
                      <a:r>
                        <a:rPr lang="sv-SE" sz="1000" b="0" kern="1200" dirty="0">
                          <a:solidFill>
                            <a:schemeClr val="dk1"/>
                          </a:solidFill>
                          <a:effectLst/>
                          <a:latin typeface="+mn-lt"/>
                          <a:ea typeface="MS Mincho" panose="02020609040205080304" pitchFamily="49" charset="-128"/>
                          <a:cs typeface="Arial" panose="020B0604020202020204" pitchFamily="34" charset="0"/>
                        </a:rPr>
                        <a:t>Study on authentication enhancements in 5GS</a:t>
                      </a:r>
                    </a:p>
                  </a:txBody>
                  <a:tcPr marL="17780" marR="17780" marT="17781" marB="17781">
                    <a:solidFill>
                      <a:srgbClr val="EAEFF7"/>
                    </a:solidFill>
                  </a:tcPr>
                </a:tc>
                <a:tc>
                  <a:txBody>
                    <a:bodyPr/>
                    <a:lstStyle/>
                    <a:p>
                      <a:pPr marL="0" indent="-349885" algn="ctr" defTabSz="914400" rtl="0" eaLnBrk="1" latinLnBrk="0" hangingPunct="1">
                        <a:lnSpc>
                          <a:spcPts val="1200"/>
                        </a:lnSpc>
                        <a:spcAft>
                          <a:spcPts val="0"/>
                        </a:spcAft>
                      </a:pPr>
                      <a:r>
                        <a:rPr lang="sv-SE" sz="1000" b="0" kern="1200" dirty="0">
                          <a:solidFill>
                            <a:schemeClr val="dk1"/>
                          </a:solidFill>
                          <a:effectLst/>
                          <a:latin typeface="+mn-lt"/>
                          <a:ea typeface="MS Mincho" panose="02020609040205080304" pitchFamily="49" charset="-128"/>
                          <a:cs typeface="Arial" panose="020B0604020202020204" pitchFamily="34" charset="0"/>
                        </a:rPr>
                        <a:t>Vlasios Tsiatsis</a:t>
                      </a:r>
                    </a:p>
                    <a:p>
                      <a:pPr marL="0" indent="-349885" algn="ctr" defTabSz="914400" rtl="0" eaLnBrk="1" latinLnBrk="0" hangingPunct="1">
                        <a:lnSpc>
                          <a:spcPts val="1200"/>
                        </a:lnSpc>
                        <a:spcAft>
                          <a:spcPts val="0"/>
                        </a:spcAft>
                      </a:pPr>
                      <a:r>
                        <a:rPr lang="sv-SE" sz="1000" b="0" kern="1200" dirty="0">
                          <a:solidFill>
                            <a:schemeClr val="dk1"/>
                          </a:solidFill>
                          <a:effectLst/>
                          <a:latin typeface="+mn-lt"/>
                          <a:ea typeface="MS Mincho" panose="02020609040205080304" pitchFamily="49" charset="-128"/>
                          <a:cs typeface="Arial" panose="020B0604020202020204" pitchFamily="34" charset="0"/>
                        </a:rPr>
                        <a:t>(Ericsson)</a:t>
                      </a:r>
                    </a:p>
                  </a:txBody>
                  <a:tcPr marL="17780" marR="17780" marT="17781" marB="17781">
                    <a:solidFill>
                      <a:srgbClr val="EAEFF7"/>
                    </a:solidFill>
                  </a:tcPr>
                </a:tc>
                <a:tc>
                  <a:txBody>
                    <a:bodyPr/>
                    <a:lstStyle/>
                    <a:p>
                      <a:pPr marL="0" indent="-349885" algn="ctr" defTabSz="914400" rtl="0" eaLnBrk="1" latinLnBrk="0" hangingPunct="1">
                        <a:lnSpc>
                          <a:spcPts val="1200"/>
                        </a:lnSpc>
                        <a:spcAft>
                          <a:spcPts val="0"/>
                        </a:spcAft>
                      </a:pPr>
                      <a:r>
                        <a:rPr lang="sv-SE" sz="1000" b="0" kern="1200" dirty="0">
                          <a:solidFill>
                            <a:schemeClr val="tx1"/>
                          </a:solidFill>
                          <a:effectLst/>
                          <a:latin typeface="+mn-lt"/>
                          <a:ea typeface="MS Mincho" panose="02020609040205080304" pitchFamily="49" charset="-128"/>
                          <a:cs typeface="Arial" panose="020B0604020202020204" pitchFamily="34" charset="0"/>
                        </a:rPr>
                        <a:t>FS_AUTH_ENH</a:t>
                      </a:r>
                    </a:p>
                  </a:txBody>
                  <a:tcPr marL="17780" marR="17780" marT="17781" marB="17781">
                    <a:solidFill>
                      <a:srgbClr val="EAEFF7"/>
                    </a:solidFill>
                  </a:tcPr>
                </a:tc>
                <a:tc>
                  <a:txBody>
                    <a:bodyPr/>
                    <a:lstStyle/>
                    <a:p>
                      <a:pPr marL="0" indent="-349885" algn="ctr" defTabSz="914400" rtl="0" eaLnBrk="1" latinLnBrk="0" hangingPunct="1">
                        <a:lnSpc>
                          <a:spcPts val="1200"/>
                        </a:lnSpc>
                        <a:spcAft>
                          <a:spcPts val="0"/>
                        </a:spcAft>
                      </a:pPr>
                      <a:r>
                        <a:rPr lang="en-GB" sz="1000" b="0" kern="1200" dirty="0">
                          <a:solidFill>
                            <a:schemeClr val="tx1"/>
                          </a:solidFill>
                          <a:effectLst/>
                          <a:latin typeface="+mn-lt"/>
                          <a:ea typeface="MS Mincho" panose="02020609040205080304" pitchFamily="49" charset="-128"/>
                          <a:cs typeface="Arial" panose="020B0604020202020204" pitchFamily="34" charset="0"/>
                        </a:rPr>
                        <a:t>40%</a:t>
                      </a:r>
                      <a:endParaRPr lang="sv-SE" sz="1000" b="0" kern="1200" dirty="0">
                        <a:solidFill>
                          <a:schemeClr val="tx1"/>
                        </a:solidFill>
                        <a:effectLst/>
                        <a:latin typeface="+mn-lt"/>
                        <a:ea typeface="MS Mincho" panose="02020609040205080304" pitchFamily="49" charset="-128"/>
                        <a:cs typeface="Arial" panose="020B0604020202020204" pitchFamily="34" charset="0"/>
                      </a:endParaRPr>
                    </a:p>
                  </a:txBody>
                  <a:tcPr marL="17780" marR="17780" marT="17781" marB="17781">
                    <a:solidFill>
                      <a:srgbClr val="EAEFF7"/>
                    </a:solidFill>
                  </a:tcPr>
                </a:tc>
                <a:tc>
                  <a:txBody>
                    <a:bodyPr/>
                    <a:lstStyle/>
                    <a:p>
                      <a:pPr marL="0" indent="-349885" algn="ctr" defTabSz="914400" rtl="0" eaLnBrk="1" latinLnBrk="0" hangingPunct="1">
                        <a:lnSpc>
                          <a:spcPts val="1200"/>
                        </a:lnSpc>
                        <a:spcAft>
                          <a:spcPts val="0"/>
                        </a:spcAft>
                      </a:pPr>
                      <a:r>
                        <a:rPr lang="sv-SE" sz="1000" b="0" kern="1200" dirty="0">
                          <a:solidFill>
                            <a:srgbClr val="FF0000"/>
                          </a:solidFill>
                          <a:effectLst/>
                          <a:latin typeface="+mn-lt"/>
                          <a:ea typeface="MS Mincho" panose="02020609040205080304" pitchFamily="49" charset="-128"/>
                          <a:cs typeface="Arial" panose="020B0604020202020204" pitchFamily="34" charset="0"/>
                        </a:rPr>
                        <a:t>50%</a:t>
                      </a:r>
                    </a:p>
                  </a:txBody>
                  <a:tcPr marL="17780" marR="17780" marT="17781" marB="17781">
                    <a:solidFill>
                      <a:srgbClr val="EAEFF7"/>
                    </a:solidFill>
                  </a:tcPr>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Mar 20  </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81" marB="17781">
                    <a:solidFill>
                      <a:srgbClr val="EA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b="0" kern="1200" dirty="0">
                          <a:solidFill>
                            <a:srgbClr val="FF0000"/>
                          </a:solidFill>
                          <a:effectLst/>
                          <a:latin typeface="+mn-lt"/>
                          <a:ea typeface="Batang" panose="02030600000101010101" pitchFamily="18" charset="-127"/>
                          <a:cs typeface="Arial" panose="020B0604020202020204" pitchFamily="34" charset="0"/>
                        </a:rPr>
                        <a:t>Dec 20</a:t>
                      </a:r>
                    </a:p>
                  </a:txBody>
                  <a:tcPr marL="17780" marR="17780" marT="17781" marB="17781">
                    <a:solidFill>
                      <a:srgbClr val="EAEFF7"/>
                    </a:solidFill>
                  </a:tcPr>
                </a:tc>
                <a:tc>
                  <a:txBody>
                    <a:bodyPr/>
                    <a:lstStyle/>
                    <a:p>
                      <a:pPr marL="0" indent="-349885" algn="ctr" defTabSz="914400" rtl="0" eaLnBrk="1" latinLnBrk="0" hangingPunct="1">
                        <a:lnSpc>
                          <a:spcPts val="1200"/>
                        </a:lnSpc>
                        <a:spcAft>
                          <a:spcPts val="0"/>
                        </a:spcAft>
                      </a:pPr>
                      <a:r>
                        <a:rPr lang="sv-SE" sz="1000" b="0" kern="1200" dirty="0">
                          <a:solidFill>
                            <a:schemeClr val="dk1"/>
                          </a:solidFill>
                          <a:effectLst/>
                          <a:latin typeface="+mn-lt"/>
                          <a:ea typeface="MS Mincho" panose="02020609040205080304" pitchFamily="49" charset="-128"/>
                          <a:cs typeface="Arial" panose="020B0604020202020204" pitchFamily="34" charset="0"/>
                        </a:rPr>
                        <a:t>SP-190713</a:t>
                      </a:r>
                    </a:p>
                  </a:txBody>
                  <a:tcPr marL="17780" marR="17780" marT="17781" marB="17781">
                    <a:solidFill>
                      <a:srgbClr val="EAEFF7"/>
                    </a:solidFill>
                  </a:tcPr>
                </a:tc>
                <a:tc>
                  <a:txBody>
                    <a:bodyPr/>
                    <a:lstStyle/>
                    <a:p>
                      <a:pPr marL="0" indent="-349885" algn="ctr" defTabSz="914400" rtl="0" eaLnBrk="1" latinLnBrk="0" hangingPunct="1">
                        <a:lnSpc>
                          <a:spcPts val="1200"/>
                        </a:lnSpc>
                        <a:spcAft>
                          <a:spcPts val="0"/>
                        </a:spcAft>
                      </a:pPr>
                      <a:r>
                        <a:rPr lang="sv-SE" sz="1000" b="0" kern="1200" dirty="0">
                          <a:solidFill>
                            <a:schemeClr val="dk1"/>
                          </a:solidFill>
                          <a:effectLst/>
                          <a:latin typeface="+mn-lt"/>
                          <a:ea typeface="MS Mincho" panose="02020609040205080304" pitchFamily="49" charset="-128"/>
                          <a:cs typeface="Arial" panose="020B0604020202020204" pitchFamily="34" charset="0"/>
                        </a:rPr>
                        <a:t>TR 33.846</a:t>
                      </a:r>
                    </a:p>
                  </a:txBody>
                  <a:tcPr marL="17780" marR="17780" marT="17781" marB="17781">
                    <a:solidFill>
                      <a:srgbClr val="EAEFF7"/>
                    </a:solidFill>
                  </a:tcPr>
                </a:tc>
                <a:tc>
                  <a:txBody>
                    <a:bodyPr/>
                    <a:lstStyle/>
                    <a:p>
                      <a:pPr marL="0" indent="-349885" algn="ctr" defTabSz="914400" rtl="0" eaLnBrk="1" latinLnBrk="0" hangingPunct="1">
                        <a:lnSpc>
                          <a:spcPts val="1200"/>
                        </a:lnSpc>
                        <a:spcAft>
                          <a:spcPts val="0"/>
                        </a:spcAft>
                      </a:pPr>
                      <a:r>
                        <a:rPr lang="en-US" sz="1000" b="0" dirty="0">
                          <a:effectLst/>
                          <a:latin typeface="+mn-lt"/>
                          <a:ea typeface="MS Mincho" panose="02020609040205080304" pitchFamily="49" charset="-128"/>
                          <a:cs typeface="Arial" panose="020B0604020202020204" pitchFamily="34" charset="0"/>
                          <a:sym typeface="Wingdings" panose="05000000000000000000" pitchFamily="2" charset="2"/>
                        </a:rPr>
                        <a:t>17</a:t>
                      </a:r>
                      <a:endParaRPr lang="sv-SE" sz="1000" b="0" kern="1200" dirty="0">
                        <a:solidFill>
                          <a:schemeClr val="dk1"/>
                        </a:solidFill>
                        <a:effectLst/>
                        <a:latin typeface="+mn-lt"/>
                        <a:ea typeface="MS Mincho" panose="02020609040205080304" pitchFamily="49" charset="-128"/>
                        <a:cs typeface="Arial" panose="020B0604020202020204" pitchFamily="34" charset="0"/>
                      </a:endParaRPr>
                    </a:p>
                  </a:txBody>
                  <a:tcPr marL="17780" marR="17780" marT="17781" marB="17781">
                    <a:solidFill>
                      <a:srgbClr val="EAEFF7"/>
                    </a:solidFill>
                  </a:tcPr>
                </a:tc>
                <a:extLst>
                  <a:ext uri="{0D108BD9-81ED-4DB2-BD59-A6C34878D82A}">
                    <a16:rowId xmlns:a16="http://schemas.microsoft.com/office/drawing/2014/main" val="2254922684"/>
                  </a:ext>
                </a:extLst>
              </a:tr>
              <a:tr h="491146">
                <a:tc>
                  <a:txBody>
                    <a:bodyPr/>
                    <a:lstStyle/>
                    <a:p>
                      <a:pPr marL="0" indent="-349885">
                        <a:lnSpc>
                          <a:spcPts val="1200"/>
                        </a:lnSpc>
                        <a:spcAft>
                          <a:spcPts val="0"/>
                        </a:spcAft>
                      </a:pPr>
                      <a:r>
                        <a:rPr lang="en-US" sz="1000" b="0" dirty="0">
                          <a:effectLst/>
                          <a:latin typeface="+mn-lt"/>
                          <a:ea typeface="MS Mincho" panose="02020609040205080304" pitchFamily="49" charset="-128"/>
                          <a:cs typeface="Arial" panose="020B0604020202020204" pitchFamily="34" charset="0"/>
                        </a:rPr>
                        <a:t>Study on Security for NR Integrated Access and Backhaul</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Rajavelsamy Rajadurai</a:t>
                      </a:r>
                    </a:p>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(Samsung)</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tc>
                <a:tc>
                  <a:txBody>
                    <a:bodyPr/>
                    <a:lstStyle/>
                    <a:p>
                      <a:pPr marL="0" indent="-349885" algn="ctr">
                        <a:lnSpc>
                          <a:spcPts val="1200"/>
                        </a:lnSpc>
                        <a:spcAft>
                          <a:spcPts val="0"/>
                        </a:spcAft>
                      </a:pPr>
                      <a:r>
                        <a:rPr lang="en-US" sz="1000" b="0" dirty="0" err="1">
                          <a:effectLst/>
                          <a:latin typeface="+mn-lt"/>
                          <a:ea typeface="MS Mincho" panose="02020609040205080304" pitchFamily="49" charset="-128"/>
                          <a:cs typeface="Arial" panose="020B0604020202020204" pitchFamily="34" charset="0"/>
                        </a:rPr>
                        <a:t>FS_NR_IAB_Sec</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tc>
                <a:tc>
                  <a:txBody>
                    <a:bodyPr/>
                    <a:lstStyle/>
                    <a:p>
                      <a:pPr marL="0" indent="-349885" algn="ctr">
                        <a:lnSpc>
                          <a:spcPts val="1200"/>
                        </a:lnSpc>
                        <a:spcAft>
                          <a:spcPts val="0"/>
                        </a:spcAft>
                      </a:pPr>
                      <a:r>
                        <a:rPr lang="en-GB" sz="1000" b="0" dirty="0">
                          <a:solidFill>
                            <a:schemeClr val="tx1"/>
                          </a:solidFill>
                          <a:effectLst/>
                          <a:latin typeface="+mn-lt"/>
                          <a:ea typeface="MS Mincho" panose="02020609040205080304" pitchFamily="49" charset="-128"/>
                          <a:cs typeface="Arial" panose="020B0604020202020204" pitchFamily="34" charset="0"/>
                        </a:rPr>
                        <a:t>65%</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81" marB="17781"/>
                </a:tc>
                <a:tc>
                  <a:txBody>
                    <a:bodyPr/>
                    <a:lstStyle/>
                    <a:p>
                      <a:pPr algn="ctr"/>
                      <a:endParaRPr lang="sv-SE" sz="1000" dirty="0">
                        <a:solidFill>
                          <a:srgbClr val="FF0000"/>
                        </a:solidFill>
                        <a:latin typeface="+mn-lt"/>
                        <a:cs typeface="Arial" panose="020B0604020202020204" pitchFamily="34" charset="0"/>
                      </a:endParaRPr>
                    </a:p>
                  </a:txBody>
                  <a:tcPr marL="17780" marR="17780" marT="17781" marB="17781"/>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Mar 20  </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81" marB="1778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b="0" kern="1200" dirty="0">
                          <a:solidFill>
                            <a:srgbClr val="FF0000"/>
                          </a:solidFill>
                          <a:effectLst/>
                          <a:latin typeface="+mn-lt"/>
                          <a:ea typeface="Batang" panose="02030600000101010101" pitchFamily="18" charset="-127"/>
                          <a:cs typeface="Arial" panose="020B0604020202020204" pitchFamily="34" charset="0"/>
                        </a:rPr>
                        <a:t>Sep 20</a:t>
                      </a:r>
                    </a:p>
                  </a:txBody>
                  <a:tcPr marL="17780" marR="17780" marT="17781" marB="17781"/>
                </a:tc>
                <a:tc>
                  <a:txBody>
                    <a:bodyPr/>
                    <a:lstStyle/>
                    <a:p>
                      <a:pPr marL="0" indent="-349885" algn="ctr">
                        <a:lnSpc>
                          <a:spcPts val="1200"/>
                        </a:lnSpc>
                        <a:spcAft>
                          <a:spcPts val="0"/>
                        </a:spcAft>
                      </a:pPr>
                      <a:r>
                        <a:rPr lang="sv-SE" sz="1000" b="0">
                          <a:effectLst/>
                          <a:latin typeface="+mn-lt"/>
                          <a:ea typeface="MS Mincho" panose="02020609040205080304" pitchFamily="49" charset="-128"/>
                          <a:cs typeface="Arial" panose="020B0604020202020204" pitchFamily="34" charset="0"/>
                        </a:rPr>
                        <a:t>SP-190106</a:t>
                      </a:r>
                      <a:endParaRPr lang="sv-SE" sz="1000" b="1">
                        <a:effectLst/>
                        <a:latin typeface="+mn-lt"/>
                        <a:ea typeface="MS Mincho" panose="02020609040205080304" pitchFamily="49" charset="-128"/>
                        <a:cs typeface="Arial" panose="020B0604020202020204" pitchFamily="34" charset="0"/>
                      </a:endParaRPr>
                    </a:p>
                  </a:txBody>
                  <a:tcPr marL="17780" marR="17780" marT="17781" marB="17781"/>
                </a:tc>
                <a:tc>
                  <a:txBody>
                    <a:bodyPr/>
                    <a:lstStyle/>
                    <a:p>
                      <a:pPr marL="0" indent="-349885" algn="ctr">
                        <a:lnSpc>
                          <a:spcPts val="1200"/>
                        </a:lnSpc>
                        <a:spcAft>
                          <a:spcPts val="0"/>
                        </a:spcAft>
                      </a:pPr>
                      <a:r>
                        <a:rPr lang="en-GB" sz="1000" b="0" dirty="0">
                          <a:effectLst/>
                          <a:latin typeface="+mn-lt"/>
                          <a:ea typeface="MS Mincho" panose="02020609040205080304" pitchFamily="49" charset="-128"/>
                          <a:cs typeface="Arial" panose="020B0604020202020204" pitchFamily="34" charset="0"/>
                        </a:rPr>
                        <a:t>TR 33.824</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tc>
                <a:tc>
                  <a:txBody>
                    <a:bodyPr/>
                    <a:lstStyle/>
                    <a:p>
                      <a:pPr marL="0" indent="-349885" algn="ctr">
                        <a:lnSpc>
                          <a:spcPts val="1200"/>
                        </a:lnSpc>
                        <a:spcAft>
                          <a:spcPts val="0"/>
                        </a:spcAft>
                      </a:pPr>
                      <a:r>
                        <a:rPr lang="en-US" sz="1000" b="0">
                          <a:effectLst/>
                          <a:latin typeface="+mn-lt"/>
                          <a:ea typeface="MS Mincho" panose="02020609040205080304" pitchFamily="49" charset="-128"/>
                          <a:cs typeface="Arial" panose="020B0604020202020204" pitchFamily="34" charset="0"/>
                        </a:rPr>
                        <a:t>16</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tc>
                <a:extLst>
                  <a:ext uri="{0D108BD9-81ED-4DB2-BD59-A6C34878D82A}">
                    <a16:rowId xmlns:a16="http://schemas.microsoft.com/office/drawing/2014/main" val="2026368276"/>
                  </a:ext>
                </a:extLst>
              </a:tr>
              <a:tr h="491146">
                <a:tc>
                  <a:txBody>
                    <a:bodyPr/>
                    <a:lstStyle/>
                    <a:p>
                      <a:pPr marL="0" indent="-349885">
                        <a:lnSpc>
                          <a:spcPts val="1200"/>
                        </a:lnSpc>
                        <a:spcAft>
                          <a:spcPts val="0"/>
                        </a:spcAft>
                      </a:pPr>
                      <a:r>
                        <a:rPr lang="en-US" sz="1000" b="0" dirty="0">
                          <a:effectLst/>
                          <a:latin typeface="+mn-lt"/>
                          <a:ea typeface="MS Mincho" panose="02020609040205080304" pitchFamily="49" charset="-128"/>
                          <a:cs typeface="Arial" panose="020B0604020202020204" pitchFamily="34" charset="0"/>
                        </a:rPr>
                        <a:t>Study on Security Aspects of 3GPP support for Advanced V2X Services</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Dongjoo Kim</a:t>
                      </a:r>
                    </a:p>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(LGE)</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FS_eV2X_Sec</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75%</a:t>
                      </a:r>
                    </a:p>
                  </a:txBody>
                  <a:tcPr marL="17780" marR="17780" marT="17781" marB="17781"/>
                </a:tc>
                <a:tc>
                  <a:txBody>
                    <a:bodyPr/>
                    <a:lstStyle/>
                    <a:p>
                      <a:pPr algn="ctr"/>
                      <a:r>
                        <a:rPr lang="sv-SE" sz="1000" dirty="0">
                          <a:solidFill>
                            <a:srgbClr val="FF0000"/>
                          </a:solidFill>
                          <a:latin typeface="+mn-lt"/>
                          <a:cs typeface="Arial" panose="020B0604020202020204" pitchFamily="34" charset="0"/>
                        </a:rPr>
                        <a:t>100%</a:t>
                      </a:r>
                    </a:p>
                  </a:txBody>
                  <a:tcPr marL="17780" marR="17780" marT="17781" marB="17781"/>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Mar 20  </a:t>
                      </a:r>
                      <a:endParaRPr lang="sv-SE" sz="1000" b="1" dirty="0">
                        <a:solidFill>
                          <a:schemeClr val="tx1"/>
                        </a:solidFill>
                        <a:effectLst/>
                        <a:latin typeface="+mn-lt"/>
                        <a:ea typeface="MS Mincho" panose="02020609040205080304" pitchFamily="49" charset="-128"/>
                        <a:cs typeface="Arial" panose="020B0604020202020204" pitchFamily="34" charset="0"/>
                      </a:endParaRPr>
                    </a:p>
                  </a:txBody>
                  <a:tcPr marL="17780" marR="17780" marT="17781" marB="1778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000" b="0" kern="1200" dirty="0">
                        <a:solidFill>
                          <a:srgbClr val="FF0000"/>
                        </a:solidFill>
                        <a:effectLst/>
                        <a:latin typeface="+mn-lt"/>
                        <a:ea typeface="Batang" panose="02030600000101010101" pitchFamily="18" charset="-127"/>
                        <a:cs typeface="Arial" panose="020B0604020202020204" pitchFamily="34" charset="0"/>
                      </a:endParaRPr>
                    </a:p>
                  </a:txBody>
                  <a:tcPr marL="17780" marR="17780" marT="17781" marB="1778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SP-190108</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tc>
                <a:tc>
                  <a:txBody>
                    <a:bodyPr/>
                    <a:lstStyle/>
                    <a:p>
                      <a:pPr marL="0" indent="-349885" algn="ctr">
                        <a:lnSpc>
                          <a:spcPts val="1200"/>
                        </a:lnSpc>
                        <a:spcAft>
                          <a:spcPts val="0"/>
                        </a:spcAft>
                      </a:pPr>
                      <a:r>
                        <a:rPr lang="en-GB" sz="1000" b="0" dirty="0">
                          <a:effectLst/>
                          <a:latin typeface="+mn-lt"/>
                          <a:ea typeface="MS Mincho" panose="02020609040205080304" pitchFamily="49" charset="-128"/>
                          <a:cs typeface="Arial" panose="020B0604020202020204" pitchFamily="34" charset="0"/>
                        </a:rPr>
                        <a:t>TR 33.836</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tc>
                <a:tc>
                  <a:txBody>
                    <a:bodyPr/>
                    <a:lstStyle/>
                    <a:p>
                      <a:pPr marL="0" indent="-349885" algn="ctr">
                        <a:lnSpc>
                          <a:spcPts val="1200"/>
                        </a:lnSpc>
                        <a:spcAft>
                          <a:spcPts val="0"/>
                        </a:spcAft>
                      </a:pPr>
                      <a:r>
                        <a:rPr lang="en-US" sz="1000" b="0" dirty="0">
                          <a:effectLst/>
                          <a:latin typeface="+mn-lt"/>
                          <a:ea typeface="MS Mincho" panose="02020609040205080304" pitchFamily="49" charset="-128"/>
                          <a:cs typeface="Arial" panose="020B0604020202020204" pitchFamily="34" charset="0"/>
                        </a:rPr>
                        <a:t>16</a:t>
                      </a:r>
                      <a:endParaRPr lang="sv-SE" sz="1000" b="1" dirty="0">
                        <a:effectLst/>
                        <a:latin typeface="+mn-lt"/>
                        <a:ea typeface="MS Mincho" panose="02020609040205080304" pitchFamily="49" charset="-128"/>
                        <a:cs typeface="Arial" panose="020B0604020202020204" pitchFamily="34" charset="0"/>
                      </a:endParaRPr>
                    </a:p>
                  </a:txBody>
                  <a:tcPr marL="17780" marR="17780" marT="17781" marB="17781"/>
                </a:tc>
                <a:extLst>
                  <a:ext uri="{0D108BD9-81ED-4DB2-BD59-A6C34878D82A}">
                    <a16:rowId xmlns:a16="http://schemas.microsoft.com/office/drawing/2014/main" val="2886032670"/>
                  </a:ext>
                </a:extLst>
              </a:tr>
              <a:tr h="491146">
                <a:tc>
                  <a:txBody>
                    <a:bodyPr/>
                    <a:lstStyle/>
                    <a:p>
                      <a:pPr marL="0" indent="-349885">
                        <a:lnSpc>
                          <a:spcPts val="1200"/>
                        </a:lnSpc>
                        <a:spcAft>
                          <a:spcPts val="0"/>
                        </a:spcAft>
                      </a:pPr>
                      <a:r>
                        <a:rPr lang="sv-SE" sz="1000" b="0" dirty="0">
                          <a:effectLst/>
                          <a:latin typeface="+mn-lt"/>
                          <a:ea typeface="MS Mincho" panose="02020609040205080304" pitchFamily="49" charset="-128"/>
                          <a:cs typeface="Arial" panose="020B0604020202020204" pitchFamily="34" charset="0"/>
                        </a:rPr>
                        <a:t>integrating GBA to 5GC</a:t>
                      </a:r>
                    </a:p>
                  </a:txBody>
                  <a:tcPr marL="17780" marR="17780" marT="17781" marB="1778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Vlasios Tsiatsis </a:t>
                      </a:r>
                    </a:p>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(Ericsson)</a:t>
                      </a:r>
                    </a:p>
                  </a:txBody>
                  <a:tcPr marL="17780" marR="17780" marT="17781" marB="1778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GBA_5G</a:t>
                      </a:r>
                    </a:p>
                  </a:txBody>
                  <a:tcPr marL="17780" marR="17780" marT="17781" marB="17781"/>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0%</a:t>
                      </a:r>
                    </a:p>
                  </a:txBody>
                  <a:tcPr marL="17780" marR="17780" marT="17781" marB="17781"/>
                </a:tc>
                <a:tc>
                  <a:txBody>
                    <a:bodyPr/>
                    <a:lstStyle/>
                    <a:p>
                      <a:pPr algn="ctr"/>
                      <a:r>
                        <a:rPr lang="sv-SE" sz="1000" b="0" dirty="0">
                          <a:solidFill>
                            <a:srgbClr val="FF0000"/>
                          </a:solidFill>
                          <a:latin typeface="+mn-lt"/>
                          <a:cs typeface="Arial" panose="020B0604020202020204" pitchFamily="34" charset="0"/>
                        </a:rPr>
                        <a:t>5%</a:t>
                      </a:r>
                    </a:p>
                  </a:txBody>
                  <a:tcPr marL="17780" marR="17780" marT="17781" marB="17781"/>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Sep 20</a:t>
                      </a:r>
                    </a:p>
                  </a:txBody>
                  <a:tcPr marL="17780" marR="17780" marT="17781" marB="17781"/>
                </a:tc>
                <a:tc>
                  <a:txBody>
                    <a:bodyPr/>
                    <a:lstStyle/>
                    <a:p>
                      <a:pPr algn="ctr"/>
                      <a:endParaRPr lang="sv-SE" sz="1000" b="0" dirty="0">
                        <a:latin typeface="+mn-lt"/>
                        <a:cs typeface="Arial" panose="020B0604020202020204" pitchFamily="34" charset="0"/>
                      </a:endParaRPr>
                    </a:p>
                  </a:txBody>
                  <a:tcPr marL="17780" marR="17780" marT="17781" marB="1778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SP-190714</a:t>
                      </a:r>
                    </a:p>
                  </a:txBody>
                  <a:tcPr marL="17780" marR="17780" marT="17781" marB="17781"/>
                </a:tc>
                <a:tc>
                  <a:txBody>
                    <a:bodyPr/>
                    <a:lstStyle/>
                    <a:p>
                      <a:pPr marL="0" marR="0" lvl="0" indent="-349885" algn="ctr" defTabSz="914400" rtl="0" eaLnBrk="1" fontAlgn="auto" latinLnBrk="0" hangingPunct="1">
                        <a:lnSpc>
                          <a:spcPts val="1200"/>
                        </a:lnSpc>
                        <a:spcBef>
                          <a:spcPts val="0"/>
                        </a:spcBef>
                        <a:spcAft>
                          <a:spcPts val="0"/>
                        </a:spcAft>
                        <a:buClrTx/>
                        <a:buSzTx/>
                        <a:buFontTx/>
                        <a:buNone/>
                        <a:tabLst/>
                        <a:defRPr/>
                      </a:pPr>
                      <a:r>
                        <a:rPr lang="sv-SE" sz="1000" b="0" dirty="0">
                          <a:effectLst/>
                          <a:latin typeface="+mn-lt"/>
                          <a:ea typeface="MS Mincho" panose="02020609040205080304" pitchFamily="49" charset="-128"/>
                          <a:cs typeface="Arial" panose="020B0604020202020204" pitchFamily="34" charset="0"/>
                        </a:rPr>
                        <a:t>CRs to TS 33.220 TS 33.222 TS 33.223 TS 33.501</a:t>
                      </a:r>
                    </a:p>
                  </a:txBody>
                  <a:tcPr marL="17780" marR="17780" marT="17781" marB="1778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17</a:t>
                      </a:r>
                    </a:p>
                  </a:txBody>
                  <a:tcPr marL="17780" marR="17780" marT="17781" marB="17781"/>
                </a:tc>
                <a:extLst>
                  <a:ext uri="{0D108BD9-81ED-4DB2-BD59-A6C34878D82A}">
                    <a16:rowId xmlns:a16="http://schemas.microsoft.com/office/drawing/2014/main" val="3644472477"/>
                  </a:ext>
                </a:extLst>
              </a:tr>
              <a:tr h="491146">
                <a:tc>
                  <a:txBody>
                    <a:bodyPr/>
                    <a:lstStyle/>
                    <a:p>
                      <a:pPr marL="0" indent="-349885">
                        <a:lnSpc>
                          <a:spcPts val="1200"/>
                        </a:lnSpc>
                        <a:spcAft>
                          <a:spcPts val="0"/>
                        </a:spcAft>
                      </a:pPr>
                      <a:r>
                        <a:rPr lang="en-US" sz="1000" b="0" dirty="0">
                          <a:effectLst/>
                          <a:latin typeface="+mn-lt"/>
                          <a:ea typeface="MS Mincho" panose="02020609040205080304" pitchFamily="49" charset="-128"/>
                          <a:cs typeface="Arial" panose="020B0604020202020204" pitchFamily="34" charset="0"/>
                        </a:rPr>
                        <a:t>Security Assurance Specification Enhancements for 5G</a:t>
                      </a:r>
                      <a:endParaRPr lang="sv-SE" sz="1000" b="0" dirty="0">
                        <a:effectLst/>
                        <a:latin typeface="+mn-lt"/>
                        <a:ea typeface="MS Mincho" panose="02020609040205080304" pitchFamily="49" charset="-128"/>
                        <a:cs typeface="Arial" panose="020B0604020202020204" pitchFamily="34" charset="0"/>
                      </a:endParaRPr>
                    </a:p>
                  </a:txBody>
                  <a:tcPr marL="17780" marR="17780" marT="17781" marB="1778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Rong Wu</a:t>
                      </a:r>
                    </a:p>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(Huawei)</a:t>
                      </a:r>
                    </a:p>
                  </a:txBody>
                  <a:tcPr marL="17780" marR="17780" marT="17781" marB="1778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eSCAS_5G</a:t>
                      </a:r>
                    </a:p>
                  </a:txBody>
                  <a:tcPr marL="17780" marR="17780" marT="17781" marB="17781"/>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0%</a:t>
                      </a:r>
                    </a:p>
                  </a:txBody>
                  <a:tcPr marL="17780" marR="17780" marT="17781" marB="17781"/>
                </a:tc>
                <a:tc>
                  <a:txBody>
                    <a:bodyPr/>
                    <a:lstStyle/>
                    <a:p>
                      <a:pPr algn="ctr"/>
                      <a:r>
                        <a:rPr lang="sv-SE" sz="1000" b="0" dirty="0">
                          <a:solidFill>
                            <a:srgbClr val="FF0000"/>
                          </a:solidFill>
                          <a:latin typeface="+mn-lt"/>
                          <a:cs typeface="Arial" panose="020B0604020202020204" pitchFamily="34" charset="0"/>
                        </a:rPr>
                        <a:t>5%</a:t>
                      </a:r>
                    </a:p>
                  </a:txBody>
                  <a:tcPr marL="17780" marR="17780" marT="17781" marB="17781"/>
                </a:tc>
                <a:tc>
                  <a:txBody>
                    <a:bodyPr/>
                    <a:lstStyle/>
                    <a:p>
                      <a:pPr marL="0" indent="-349885" algn="ctr">
                        <a:lnSpc>
                          <a:spcPts val="1200"/>
                        </a:lnSpc>
                        <a:spcAft>
                          <a:spcPts val="0"/>
                        </a:spcAft>
                      </a:pPr>
                      <a:r>
                        <a:rPr lang="sv-SE" sz="1000" b="0" dirty="0">
                          <a:solidFill>
                            <a:schemeClr val="tx1"/>
                          </a:solidFill>
                          <a:effectLst/>
                          <a:latin typeface="+mn-lt"/>
                          <a:ea typeface="MS Mincho" panose="02020609040205080304" pitchFamily="49" charset="-128"/>
                          <a:cs typeface="Arial" panose="020B0604020202020204" pitchFamily="34" charset="0"/>
                        </a:rPr>
                        <a:t>Mar 21</a:t>
                      </a:r>
                    </a:p>
                  </a:txBody>
                  <a:tcPr marL="17780" marR="17780" marT="17781" marB="17781"/>
                </a:tc>
                <a:tc>
                  <a:txBody>
                    <a:bodyPr/>
                    <a:lstStyle/>
                    <a:p>
                      <a:pPr algn="ctr"/>
                      <a:endParaRPr lang="sv-SE" sz="1000" b="0" dirty="0">
                        <a:latin typeface="+mn-lt"/>
                        <a:cs typeface="Arial" panose="020B0604020202020204" pitchFamily="34" charset="0"/>
                      </a:endParaRPr>
                    </a:p>
                  </a:txBody>
                  <a:tcPr marL="17780" marR="17780" marT="17781" marB="1778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SP-200149</a:t>
                      </a:r>
                    </a:p>
                  </a:txBody>
                  <a:tcPr marL="17780" marR="17780" marT="17781" marB="17781"/>
                </a:tc>
                <a:tc>
                  <a:txBody>
                    <a:bodyPr/>
                    <a:lstStyle/>
                    <a:p>
                      <a:pPr marL="0" marR="0" lvl="0" indent="-349885" algn="ctr" defTabSz="914400" rtl="0" eaLnBrk="1" fontAlgn="auto" latinLnBrk="0" hangingPunct="1">
                        <a:lnSpc>
                          <a:spcPts val="1200"/>
                        </a:lnSpc>
                        <a:spcBef>
                          <a:spcPts val="0"/>
                        </a:spcBef>
                        <a:spcAft>
                          <a:spcPts val="0"/>
                        </a:spcAft>
                        <a:buClrTx/>
                        <a:buSzTx/>
                        <a:buFontTx/>
                        <a:buNone/>
                        <a:tabLst/>
                        <a:defRPr/>
                      </a:pPr>
                      <a:r>
                        <a:rPr lang="en-US" sz="1000" b="0" dirty="0">
                          <a:effectLst/>
                          <a:latin typeface="+mn-lt"/>
                          <a:ea typeface="MS Mincho" panose="02020609040205080304" pitchFamily="49" charset="-128"/>
                          <a:cs typeface="Arial" panose="020B0604020202020204" pitchFamily="34" charset="0"/>
                        </a:rPr>
                        <a:t>CRs to TR 33.926, TS 33.117, TS 33.511, TS 33.512, TS 33.513, TS 33.514, TS 33.515, TS 33.516, TS 33.517, TS 33.518, TS 33.519</a:t>
                      </a:r>
                      <a:endParaRPr lang="sv-SE" sz="1000" b="0" dirty="0">
                        <a:effectLst/>
                        <a:latin typeface="+mn-lt"/>
                        <a:ea typeface="MS Mincho" panose="02020609040205080304" pitchFamily="49" charset="-128"/>
                        <a:cs typeface="Arial" panose="020B0604020202020204" pitchFamily="34" charset="0"/>
                      </a:endParaRPr>
                    </a:p>
                  </a:txBody>
                  <a:tcPr marL="17780" marR="17780" marT="17781" marB="17781"/>
                </a:tc>
                <a:tc>
                  <a:txBody>
                    <a:bodyPr/>
                    <a:lstStyle/>
                    <a:p>
                      <a:pPr marL="0" indent="-349885" algn="ctr">
                        <a:lnSpc>
                          <a:spcPts val="1200"/>
                        </a:lnSpc>
                        <a:spcAft>
                          <a:spcPts val="0"/>
                        </a:spcAft>
                      </a:pPr>
                      <a:r>
                        <a:rPr lang="sv-SE" sz="1000" b="0" dirty="0">
                          <a:effectLst/>
                          <a:latin typeface="+mn-lt"/>
                          <a:ea typeface="MS Mincho" panose="02020609040205080304" pitchFamily="49" charset="-128"/>
                          <a:cs typeface="Arial" panose="020B0604020202020204" pitchFamily="34" charset="0"/>
                        </a:rPr>
                        <a:t>17</a:t>
                      </a:r>
                    </a:p>
                  </a:txBody>
                  <a:tcPr marL="17780" marR="17780" marT="17781" marB="17781"/>
                </a:tc>
                <a:extLst>
                  <a:ext uri="{0D108BD9-81ED-4DB2-BD59-A6C34878D82A}">
                    <a16:rowId xmlns:a16="http://schemas.microsoft.com/office/drawing/2014/main" val="261536105"/>
                  </a:ext>
                </a:extLst>
              </a:tr>
            </a:tbl>
          </a:graphicData>
        </a:graphic>
      </p:graphicFrame>
    </p:spTree>
  </p:cSld>
  <p:clrMapOvr>
    <a:masterClrMapping/>
  </p:clrMapOvr>
  <p:transition>
    <p:wipe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A7AC0C743A294CADF60F661720E3E6" ma:contentTypeVersion="10" ma:contentTypeDescription="Create a new document." ma:contentTypeScope="" ma:versionID="f8fe64598aa6a98ba2c48ba916b1a262">
  <xsd:schema xmlns:xsd="http://www.w3.org/2001/XMLSchema" xmlns:xs="http://www.w3.org/2001/XMLSchema" xmlns:p="http://schemas.microsoft.com/office/2006/metadata/properties" xmlns:ns3="6f846979-0e6f-42ff-8b87-e1893efeda99" targetNamespace="http://schemas.microsoft.com/office/2006/metadata/properties" ma:root="true" ma:fieldsID="8d6530949a8052906682361df69ab2cb" ns3:_="">
    <xsd:import namespace="6f846979-0e6f-42ff-8b87-e1893efeda9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46979-0e6f-42ff-8b87-e1893efeda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A6CF3D-809C-4971-A966-5D3B5EF94E34}">
  <ds:schemaRefs>
    <ds:schemaRef ds:uri="http://purl.org/dc/terms/"/>
    <ds:schemaRef ds:uri="6f846979-0e6f-42ff-8b87-e1893efeda9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6DC8DFC-ED20-4E30-80E7-D4BA81D1F45A}">
  <ds:schemaRefs>
    <ds:schemaRef ds:uri="http://schemas.microsoft.com/sharepoint/v3/contenttype/forms"/>
  </ds:schemaRefs>
</ds:datastoreItem>
</file>

<file path=customXml/itemProps3.xml><?xml version="1.0" encoding="utf-8"?>
<ds:datastoreItem xmlns:ds="http://schemas.openxmlformats.org/officeDocument/2006/customXml" ds:itemID="{2CD98B35-FD84-40DD-8F09-C86EC0F06C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46979-0e6f-42ff-8b87-e1893efeda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3624</Words>
  <Application>Microsoft Office PowerPoint</Application>
  <PresentationFormat>Widescreen</PresentationFormat>
  <Paragraphs>895</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Times New Roman</vt:lpstr>
      <vt:lpstr>Office Theme</vt:lpstr>
      <vt:lpstr>SA3 Status Report</vt:lpstr>
      <vt:lpstr>Highlights!</vt:lpstr>
      <vt:lpstr>Highlights!</vt:lpstr>
      <vt:lpstr>Summary</vt:lpstr>
      <vt:lpstr>Summary</vt:lpstr>
      <vt:lpstr>Summary</vt:lpstr>
      <vt:lpstr>Summary</vt:lpstr>
      <vt:lpstr>Summary</vt:lpstr>
      <vt:lpstr>Summary</vt:lpstr>
      <vt:lpstr>Summary</vt:lpstr>
      <vt:lpstr>3GPP SA3 and SA3-LI officials</vt:lpstr>
      <vt:lpstr>Meetings since previous SA</vt:lpstr>
      <vt:lpstr>Next SA3 and SA3-LI meetings</vt:lpstr>
      <vt:lpstr>SA3 statistics</vt:lpstr>
      <vt:lpstr>Document statistics</vt:lpstr>
      <vt:lpstr>Delegate statistics</vt:lpstr>
      <vt:lpstr>Status Report on SA3-LI</vt:lpstr>
      <vt:lpstr>Lawful Interception (LI)  General</vt:lpstr>
      <vt:lpstr>Lawful Interception (LI)  SA3-LI#77</vt:lpstr>
      <vt:lpstr>SA3-LI Processes Update</vt:lpstr>
      <vt:lpstr>Status Report on SA3 Work Items</vt:lpstr>
      <vt:lpstr>5G System Security (5GS_Ph1-SEC)</vt:lpstr>
      <vt:lpstr>Mission Critical (MCXSec)</vt:lpstr>
      <vt:lpstr>Security aspects of Service Enabler  Architecture Layer for Verticals (SEAL)</vt:lpstr>
      <vt:lpstr>Cellular IoT security for the  5G System</vt:lpstr>
      <vt:lpstr>Security Aspects of the 5G Service  Based Architecture</vt:lpstr>
      <vt:lpstr>Security of the WWC for the 5G system architecture (5WWC)</vt:lpstr>
      <vt:lpstr>Security of the enhancement  to the 5GC Location Services (eLCS)</vt:lpstr>
      <vt:lpstr>Security aspects of  Enhancement of Network Slicing</vt:lpstr>
      <vt:lpstr>Security for NR Integrated  Access and Backhaul</vt:lpstr>
      <vt:lpstr>Security Aspects of 3GPP support  for Advanced V2X Services</vt:lpstr>
      <vt:lpstr>Authentication and key management for applications based on 3GPP credential in 5G</vt:lpstr>
      <vt:lpstr>User Plane Integrity Protection (1/2)</vt:lpstr>
      <vt:lpstr>User Plane Integrity Protection (2/2)</vt:lpstr>
      <vt:lpstr>Other CRs for approval</vt:lpstr>
      <vt:lpstr>Rel-17 Integration of GBA into 5GC (GBA_5G)</vt:lpstr>
      <vt:lpstr>Rel-17 Security Assurance Specification  for IMS (SCAS_IMS)</vt:lpstr>
      <vt:lpstr>Rel-17 Security Assurance Specification Enhancements for 5G (eSCAS_5G)</vt:lpstr>
      <vt:lpstr>Rel-17 Security Assurance Specification  for N3IWF (SCAS_5G_N3IWF)</vt:lpstr>
      <vt:lpstr>Rel-17 Security Assurance Specification  for 5G NWDAF (SCAS_5G_NWDAF)</vt:lpstr>
      <vt:lpstr>Rel-17 Security Assurance Specification  for Service Communication Proxy  (SCAS_5G_SECOP)</vt:lpstr>
      <vt:lpstr>New/Revised WIDs</vt:lpstr>
      <vt:lpstr>Status Report on SA3 Study Items</vt:lpstr>
      <vt:lpstr>Study on 5G security enhancements  against false base stations</vt:lpstr>
      <vt:lpstr>Study on authentication enhancements in 5GS - Status</vt:lpstr>
      <vt:lpstr>Study on Security Impacts of  Virtualisation</vt:lpstr>
      <vt:lpstr>New SID on SECAM and SCAS for 3GPP virtualized network products</vt:lpstr>
      <vt:lpstr>Study on storage and transport of 5GC security parameters for ARPF authentication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2019-05-22T07:33:39Z</dcterms:created>
  <dcterms:modified xsi:type="dcterms:W3CDTF">2020-06-26T10:48:23Z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0x0101003AA7AC0C743A294CADF60F661720E3E6</vt:lpwstr>
  </property>
</Properties>
</file>