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 id="2147483687" r:id="rId3"/>
    <p:sldMasterId id="2147483691" r:id="rId4"/>
  </p:sldMasterIdLst>
  <p:notesMasterIdLst>
    <p:notesMasterId r:id="rId16"/>
  </p:notesMasterIdLst>
  <p:sldIdLst>
    <p:sldId id="275" r:id="rId5"/>
    <p:sldId id="742" r:id="rId6"/>
    <p:sldId id="763" r:id="rId7"/>
    <p:sldId id="762" r:id="rId8"/>
    <p:sldId id="779" r:id="rId9"/>
    <p:sldId id="274" r:id="rId10"/>
    <p:sldId id="260" r:id="rId11"/>
    <p:sldId id="271" r:id="rId12"/>
    <p:sldId id="277" r:id="rId13"/>
    <p:sldId id="281" r:id="rId14"/>
    <p:sldId id="276" r:id="rId15"/>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B9B"/>
    <a:srgbClr val="1E9657"/>
    <a:srgbClr val="FF5D5D"/>
    <a:srgbClr val="124191"/>
    <a:srgbClr val="C800BE"/>
    <a:srgbClr val="92D050"/>
    <a:srgbClr val="164F0D"/>
    <a:srgbClr val="FF5B5B"/>
    <a:srgbClr val="23195D"/>
    <a:srgbClr val="FF7D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814" autoAdjust="0"/>
    <p:restoredTop sz="94660"/>
  </p:normalViewPr>
  <p:slideViewPr>
    <p:cSldViewPr snapToGrid="0">
      <p:cViewPr varScale="1">
        <p:scale>
          <a:sx n="111" d="100"/>
          <a:sy n="111" d="100"/>
        </p:scale>
        <p:origin x="12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12/13/2019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1426598-D39F-422A-A543-24ADBA877AF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DD6D9932-1D15-416D-84E6-6E0A652B007B}"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6147" name="Rectangle 2">
            <a:extLst>
              <a:ext uri="{FF2B5EF4-FFF2-40B4-BE49-F238E27FC236}">
                <a16:creationId xmlns:a16="http://schemas.microsoft.com/office/drawing/2014/main" id="{3118DF75-B910-4194-A1F2-CCDEF4B06B2C}"/>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3E3707EE-C94A-48C2-933A-DB638563A31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406839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6D5703BD-C7DD-46C6-B383-13BA7B7C5377}"/>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FA7174AC-EBC1-49B5-AD06-56336C1745B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8196" name="Slide Number Placeholder 3">
            <a:extLst>
              <a:ext uri="{FF2B5EF4-FFF2-40B4-BE49-F238E27FC236}">
                <a16:creationId xmlns:a16="http://schemas.microsoft.com/office/drawing/2014/main" id="{AA6E9986-6CC5-4215-A3F2-13AED6530A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938A8C94-A86C-4F2A-9C95-5B60226DD8CD}" type="slidenum">
              <a:rPr lang="en-GB" altLang="en-US" sz="1200" smtClean="0">
                <a:latin typeface="Times New Roman" panose="02020603050405020304" pitchFamily="18" charset="0"/>
              </a:rPr>
              <a:pPr/>
              <a:t>2</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4DCE985C-77AF-47BF-8F65-F8630F9B0997}"/>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98CB4E29-5823-4057-BAE9-7B35D3C84C1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0244" name="Slide Number Placeholder 3">
            <a:extLst>
              <a:ext uri="{FF2B5EF4-FFF2-40B4-BE49-F238E27FC236}">
                <a16:creationId xmlns:a16="http://schemas.microsoft.com/office/drawing/2014/main" id="{24F92399-0669-49B7-B077-AB4D6858BC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228F5BC8-D384-4D63-BEB6-3DA3389F8593}"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6</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59393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FD39E0-52DC-4E29-9B33-7D479C89A1F8}" type="slidenum">
              <a:rPr lang="en-US" smtClean="0"/>
              <a:t>10</a:t>
            </a:fld>
            <a:endParaRPr lang="en-US"/>
          </a:p>
        </p:txBody>
      </p:sp>
    </p:spTree>
    <p:extLst>
      <p:ext uri="{BB962C8B-B14F-4D97-AF65-F5344CB8AC3E}">
        <p14:creationId xmlns:p14="http://schemas.microsoft.com/office/powerpoint/2010/main" val="2368615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1426598-D39F-422A-A543-24ADBA877AF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DD6D9932-1D15-416D-84E6-6E0A652B007B}"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6147" name="Rectangle 2">
            <a:extLst>
              <a:ext uri="{FF2B5EF4-FFF2-40B4-BE49-F238E27FC236}">
                <a16:creationId xmlns:a16="http://schemas.microsoft.com/office/drawing/2014/main" id="{3118DF75-B910-4194-A1F2-CCDEF4B06B2C}"/>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3E3707EE-C94A-48C2-933A-DB638563A31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357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7.jpe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0" y="374400"/>
            <a:ext cx="11078400" cy="846355"/>
          </a:xfrm>
          <a:prstGeom prst="rect">
            <a:avLst/>
          </a:prstGeom>
        </p:spPr>
        <p:txBody>
          <a:bodyPr lIns="0" tIns="0" rIns="0" bIns="0"/>
          <a:lstStyle>
            <a:lvl1pPr marL="0" indent="0">
              <a:buNone/>
              <a:defRPr sz="5867"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0" y="1440000"/>
            <a:ext cx="11078400" cy="4747200"/>
          </a:xfrm>
          <a:prstGeom prst="rect">
            <a:avLst/>
          </a:prstGeom>
        </p:spPr>
        <p:txBody>
          <a:bodyPr lIns="0" tIns="0" rIns="0" bIns="0">
            <a:normAutofit/>
          </a:bodyPr>
          <a:lstStyle>
            <a:lvl1pPr marL="306910" indent="-306910">
              <a:spcBef>
                <a:spcPts val="0"/>
              </a:spcBef>
              <a:spcAft>
                <a:spcPts val="800"/>
              </a:spcAft>
              <a:buFont typeface="Nokia Pure Text Light" panose="020B0304040602060303" pitchFamily="34" charset="0"/>
              <a:buChar char="‑"/>
              <a:defRPr sz="2133" b="0">
                <a:solidFill>
                  <a:schemeClr val="bg1"/>
                </a:solidFill>
                <a:latin typeface="Nokia Pure Text Light" panose="020B0403020202020204" pitchFamily="34" charset="0"/>
                <a:ea typeface="Nokia Pure Text Light" panose="020B0403020202020204" pitchFamily="34" charset="0"/>
              </a:defRPr>
            </a:lvl1pPr>
            <a:lvl2pPr marL="609585" indent="-302676">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79" indent="-228594">
              <a:spcBef>
                <a:spcPts val="0"/>
              </a:spcBef>
              <a:spcAft>
                <a:spcPts val="800"/>
              </a:spcAft>
              <a:buSzPct val="66000"/>
              <a:buFont typeface="Wingdings" panose="05000000000000000000" pitchFamily="2" charset="2"/>
              <a:buChar char="§"/>
              <a:defRPr sz="1600">
                <a:solidFill>
                  <a:schemeClr val="bg1"/>
                </a:solidFill>
                <a:latin typeface="Nokia Pure Text Light" panose="020B0403020202020204" pitchFamily="34" charset="0"/>
                <a:ea typeface="Nokia Pure Text Light" panose="020B0403020202020204" pitchFamily="34" charset="0"/>
              </a:defRPr>
            </a:lvl3pPr>
            <a:lvl4pPr marL="1068891"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bg1"/>
                </a:solidFill>
                <a:latin typeface="Nokia Pure Text Light" panose="020B0403020202020204" pitchFamily="34" charset="0"/>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bg1"/>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6" cy="566400"/>
          </a:xfrm>
          <a:prstGeom prst="rect">
            <a:avLst/>
          </a:prstGeom>
        </p:spPr>
      </p:pic>
      <p:sp>
        <p:nvSpPr>
          <p:cNvPr id="10"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3" y="372335"/>
            <a:ext cx="10972800"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497" y="717056"/>
            <a:ext cx="10970199"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77" y="6319707"/>
            <a:ext cx="2046915"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6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0" y="6422400"/>
            <a:ext cx="6048000"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dirty="0"/>
              <a:t>Click to edit Master subtitle style</a:t>
            </a:r>
          </a:p>
        </p:txBody>
      </p:sp>
      <p:sp>
        <p:nvSpPr>
          <p:cNvPr id="7" name="Title 6"/>
          <p:cNvSpPr>
            <a:spLocks noGrp="1"/>
          </p:cNvSpPr>
          <p:nvPr>
            <p:ph type="title"/>
          </p:nvPr>
        </p:nvSpPr>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D8EF1FF9-564A-4CE1-9374-C465163CCC61}"/>
              </a:ext>
            </a:extLst>
          </p:cNvPr>
          <p:cNvSpPr>
            <a:spLocks noGrp="1"/>
          </p:cNvSpPr>
          <p:nvPr>
            <p:ph type="sldNum" sz="quarter" idx="10"/>
          </p:nvPr>
        </p:nvSpPr>
        <p:spPr>
          <a:xfrm>
            <a:off x="11379200" y="6492875"/>
            <a:ext cx="527051" cy="222251"/>
          </a:xfrm>
          <a:prstGeom prst="rect">
            <a:avLst/>
          </a:prstGeom>
        </p:spPr>
        <p:txBody>
          <a:bodyPr/>
          <a:lstStyle>
            <a:lvl1pPr>
              <a:defRPr/>
            </a:lvl1pPr>
          </a:lstStyle>
          <a:p>
            <a:pPr>
              <a:defRPr/>
            </a:pPr>
            <a:fld id="{3C3FBE19-44A4-4EA9-8140-97ED3E9845D9}" type="slidenum">
              <a:rPr lang="en-GB" altLang="en-US"/>
              <a:pPr>
                <a:defRPr/>
              </a:pPr>
              <a:t>‹#›</a:t>
            </a:fld>
            <a:endParaRPr lang="en-GB" altLang="en-US"/>
          </a:p>
        </p:txBody>
      </p:sp>
    </p:spTree>
    <p:extLst>
      <p:ext uri="{BB962C8B-B14F-4D97-AF65-F5344CB8AC3E}">
        <p14:creationId xmlns:p14="http://schemas.microsoft.com/office/powerpoint/2010/main" val="18020071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F39C71EC-F703-41E0-B171-2CA5124727B8}"/>
              </a:ext>
            </a:extLst>
          </p:cNvPr>
          <p:cNvSpPr>
            <a:spLocks noGrp="1"/>
          </p:cNvSpPr>
          <p:nvPr>
            <p:ph type="title"/>
          </p:nvPr>
        </p:nvSpPr>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CA6C2CB2-4399-4B3F-B38E-86A6C426949E}"/>
              </a:ext>
            </a:extLst>
          </p:cNvPr>
          <p:cNvSpPr>
            <a:spLocks noGrp="1"/>
          </p:cNvSpPr>
          <p:nvPr>
            <p:ph type="sldNum" sz="quarter" idx="10"/>
          </p:nvPr>
        </p:nvSpPr>
        <p:spPr>
          <a:xfrm>
            <a:off x="11379200" y="6492875"/>
            <a:ext cx="527051" cy="222251"/>
          </a:xfrm>
          <a:prstGeom prst="rect">
            <a:avLst/>
          </a:prstGeom>
        </p:spPr>
        <p:txBody>
          <a:bodyPr/>
          <a:lstStyle>
            <a:lvl1pPr>
              <a:defRPr/>
            </a:lvl1pPr>
          </a:lstStyle>
          <a:p>
            <a:pPr>
              <a:defRPr/>
            </a:pPr>
            <a:fld id="{5CD69A78-7FFA-4D47-BF28-4D8AB118BD7A}" type="slidenum">
              <a:rPr lang="en-GB" altLang="en-US"/>
              <a:pPr>
                <a:defRPr/>
              </a:pPr>
              <a:t>‹#›</a:t>
            </a:fld>
            <a:endParaRPr lang="en-GB" altLang="en-US"/>
          </a:p>
        </p:txBody>
      </p:sp>
      <p:sp>
        <p:nvSpPr>
          <p:cNvPr id="6" name="Rectangle 5">
            <a:extLst>
              <a:ext uri="{FF2B5EF4-FFF2-40B4-BE49-F238E27FC236}">
                <a16:creationId xmlns:a16="http://schemas.microsoft.com/office/drawing/2014/main" id="{D3DA44CB-4B20-4970-8274-2DF9A5DA483D}"/>
              </a:ext>
            </a:extLst>
          </p:cNvPr>
          <p:cNvSpPr/>
          <p:nvPr userDrawn="1"/>
        </p:nvSpPr>
        <p:spPr bwMode="auto">
          <a:xfrm>
            <a:off x="304800" y="6389077"/>
            <a:ext cx="11758246" cy="468923"/>
          </a:xfrm>
          <a:prstGeom prst="rect">
            <a:avLst/>
          </a:prstGeom>
          <a:solidFill>
            <a:schemeClr val="accent3"/>
          </a:solidFill>
          <a:ln w="9525"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i-FI" sz="1000" b="0"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618614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Click to edit Master text styles</a:t>
            </a:r>
          </a:p>
        </p:txBody>
      </p:sp>
      <p:sp>
        <p:nvSpPr>
          <p:cNvPr id="4" name="Slide Number Placeholder 5">
            <a:extLst>
              <a:ext uri="{FF2B5EF4-FFF2-40B4-BE49-F238E27FC236}">
                <a16:creationId xmlns:a16="http://schemas.microsoft.com/office/drawing/2014/main" id="{40140536-0A27-4BB8-AC96-C09C001A99A0}"/>
              </a:ext>
            </a:extLst>
          </p:cNvPr>
          <p:cNvSpPr>
            <a:spLocks noGrp="1"/>
          </p:cNvSpPr>
          <p:nvPr>
            <p:ph type="sldNum" sz="quarter" idx="10"/>
          </p:nvPr>
        </p:nvSpPr>
        <p:spPr>
          <a:xfrm>
            <a:off x="11379200" y="6492875"/>
            <a:ext cx="527051" cy="222251"/>
          </a:xfrm>
          <a:prstGeom prst="rect">
            <a:avLst/>
          </a:prstGeom>
        </p:spPr>
        <p:txBody>
          <a:bodyPr/>
          <a:lstStyle>
            <a:lvl1pPr>
              <a:defRPr/>
            </a:lvl1pPr>
          </a:lstStyle>
          <a:p>
            <a:pPr>
              <a:defRPr/>
            </a:pPr>
            <a:fld id="{D367C8F0-90D6-471B-9E07-D6400AD6CA67}" type="slidenum">
              <a:rPr lang="en-GB" altLang="en-US"/>
              <a:pPr>
                <a:defRPr/>
              </a:pPr>
              <a:t>‹#›</a:t>
            </a:fld>
            <a:endParaRPr lang="en-GB" altLang="en-US"/>
          </a:p>
        </p:txBody>
      </p:sp>
      <p:sp>
        <p:nvSpPr>
          <p:cNvPr id="5" name="Rectangle 4">
            <a:extLst>
              <a:ext uri="{FF2B5EF4-FFF2-40B4-BE49-F238E27FC236}">
                <a16:creationId xmlns:a16="http://schemas.microsoft.com/office/drawing/2014/main" id="{72E8830E-0B1B-4F93-B9CE-C68D17DCCFBC}"/>
              </a:ext>
            </a:extLst>
          </p:cNvPr>
          <p:cNvSpPr/>
          <p:nvPr userDrawn="1"/>
        </p:nvSpPr>
        <p:spPr bwMode="auto">
          <a:xfrm>
            <a:off x="304800" y="6389077"/>
            <a:ext cx="11758246" cy="468923"/>
          </a:xfrm>
          <a:prstGeom prst="rect">
            <a:avLst/>
          </a:prstGeom>
          <a:solidFill>
            <a:schemeClr val="accent3"/>
          </a:solidFill>
          <a:ln w="9525"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i-FI" sz="1000" b="0" i="0" u="none" strike="noStrike" cap="none" normalizeH="0" baseline="0">
              <a:ln>
                <a:noFill/>
              </a:ln>
              <a:solidFill>
                <a:schemeClr val="tx1"/>
              </a:solidFill>
              <a:effectLst/>
              <a:latin typeface="Arial" charset="0"/>
              <a:ea typeface="ＭＳ Ｐゴシック" pitchFamily="50" charset="-128"/>
            </a:endParaRPr>
          </a:p>
        </p:txBody>
      </p:sp>
    </p:spTree>
    <p:extLst>
      <p:ext uri="{BB962C8B-B14F-4D97-AF65-F5344CB8AC3E}">
        <p14:creationId xmlns:p14="http://schemas.microsoft.com/office/powerpoint/2010/main" val="7888143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4B4D04E3-7B7D-4F9C-B397-0E9E78C0406D}"/>
              </a:ext>
            </a:extLst>
          </p:cNvPr>
          <p:cNvSpPr>
            <a:spLocks noGrp="1"/>
          </p:cNvSpPr>
          <p:nvPr>
            <p:ph type="sldNum" sz="quarter" idx="10"/>
          </p:nvPr>
        </p:nvSpPr>
        <p:spPr>
          <a:xfrm>
            <a:off x="11379200" y="6492875"/>
            <a:ext cx="527051" cy="222251"/>
          </a:xfrm>
          <a:prstGeom prst="rect">
            <a:avLst/>
          </a:prstGeom>
        </p:spPr>
        <p:txBody>
          <a:bodyPr/>
          <a:lstStyle>
            <a:lvl1pPr>
              <a:defRPr/>
            </a:lvl1pPr>
          </a:lstStyle>
          <a:p>
            <a:pPr>
              <a:defRPr/>
            </a:pPr>
            <a:fld id="{213B4ED4-EBA7-4908-8EDF-147A12D6FC0F}" type="slidenum">
              <a:rPr lang="en-GB" altLang="en-US"/>
              <a:pPr>
                <a:defRPr/>
              </a:pPr>
              <a:t>‹#›</a:t>
            </a:fld>
            <a:endParaRPr lang="en-GB" altLang="en-US"/>
          </a:p>
        </p:txBody>
      </p:sp>
    </p:spTree>
    <p:extLst>
      <p:ext uri="{BB962C8B-B14F-4D97-AF65-F5344CB8AC3E}">
        <p14:creationId xmlns:p14="http://schemas.microsoft.com/office/powerpoint/2010/main" val="1583514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589DCCAC-2173-4A47-9327-C29E28277423}"/>
              </a:ext>
            </a:extLst>
          </p:cNvPr>
          <p:cNvSpPr>
            <a:spLocks noGrp="1"/>
          </p:cNvSpPr>
          <p:nvPr>
            <p:ph type="sldNum" sz="quarter" idx="10"/>
          </p:nvPr>
        </p:nvSpPr>
        <p:spPr>
          <a:xfrm>
            <a:off x="11379200" y="6492875"/>
            <a:ext cx="527051" cy="222251"/>
          </a:xfrm>
          <a:prstGeom prst="rect">
            <a:avLst/>
          </a:prstGeom>
        </p:spPr>
        <p:txBody>
          <a:bodyPr/>
          <a:lstStyle>
            <a:lvl1pPr>
              <a:defRPr/>
            </a:lvl1pPr>
          </a:lstStyle>
          <a:p>
            <a:pPr>
              <a:defRPr/>
            </a:pPr>
            <a:fld id="{9B17C174-9EDA-4AFC-9AF1-456B68C1D4FC}" type="slidenum">
              <a:rPr lang="en-GB" altLang="en-US"/>
              <a:pPr>
                <a:defRPr/>
              </a:pPr>
              <a:t>‹#›</a:t>
            </a:fld>
            <a:endParaRPr lang="en-GB" altLang="en-US"/>
          </a:p>
        </p:txBody>
      </p:sp>
    </p:spTree>
    <p:extLst>
      <p:ext uri="{BB962C8B-B14F-4D97-AF65-F5344CB8AC3E}">
        <p14:creationId xmlns:p14="http://schemas.microsoft.com/office/powerpoint/2010/main" val="29496404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EDD890BD-370F-4FBD-A88A-3F57144127F8}"/>
              </a:ext>
            </a:extLst>
          </p:cNvPr>
          <p:cNvSpPr>
            <a:spLocks noGrp="1"/>
          </p:cNvSpPr>
          <p:nvPr>
            <p:ph type="sldNum" sz="quarter" idx="10"/>
          </p:nvPr>
        </p:nvSpPr>
        <p:spPr>
          <a:xfrm>
            <a:off x="11379200" y="6492875"/>
            <a:ext cx="527051" cy="222251"/>
          </a:xfrm>
          <a:prstGeom prst="rect">
            <a:avLst/>
          </a:prstGeom>
        </p:spPr>
        <p:txBody>
          <a:bodyPr/>
          <a:lstStyle>
            <a:lvl1pPr>
              <a:defRPr/>
            </a:lvl1pPr>
          </a:lstStyle>
          <a:p>
            <a:pPr>
              <a:defRPr/>
            </a:pPr>
            <a:fld id="{892CAC44-E52E-47FC-923C-C0489B8E3765}" type="slidenum">
              <a:rPr lang="en-GB" altLang="en-US"/>
              <a:pPr>
                <a:defRPr/>
              </a:pPr>
              <a:t>‹#›</a:t>
            </a:fld>
            <a:endParaRPr lang="en-GB" altLang="en-US"/>
          </a:p>
        </p:txBody>
      </p:sp>
    </p:spTree>
    <p:extLst>
      <p:ext uri="{BB962C8B-B14F-4D97-AF65-F5344CB8AC3E}">
        <p14:creationId xmlns:p14="http://schemas.microsoft.com/office/powerpoint/2010/main" val="38715124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48EF91F1-3694-4CF7-8B81-C72E40B607D2}"/>
              </a:ext>
            </a:extLst>
          </p:cNvPr>
          <p:cNvSpPr>
            <a:spLocks noGrp="1"/>
          </p:cNvSpPr>
          <p:nvPr>
            <p:ph type="sldNum" sz="quarter" idx="10"/>
          </p:nvPr>
        </p:nvSpPr>
        <p:spPr>
          <a:xfrm>
            <a:off x="11379200" y="6492875"/>
            <a:ext cx="527051" cy="222251"/>
          </a:xfrm>
          <a:prstGeom prst="rect">
            <a:avLst/>
          </a:prstGeom>
        </p:spPr>
        <p:txBody>
          <a:bodyPr/>
          <a:lstStyle>
            <a:lvl1pPr>
              <a:defRPr/>
            </a:lvl1pPr>
          </a:lstStyle>
          <a:p>
            <a:pPr>
              <a:defRPr/>
            </a:pPr>
            <a:fld id="{56155C0B-6E8C-4F4C-B92A-75779E441E4F}" type="slidenum">
              <a:rPr lang="en-GB" altLang="en-US"/>
              <a:pPr>
                <a:defRPr/>
              </a:pPr>
              <a:t>‹#›</a:t>
            </a:fld>
            <a:endParaRPr lang="en-GB" altLang="en-US"/>
          </a:p>
        </p:txBody>
      </p:sp>
    </p:spTree>
    <p:extLst>
      <p:ext uri="{BB962C8B-B14F-4D97-AF65-F5344CB8AC3E}">
        <p14:creationId xmlns:p14="http://schemas.microsoft.com/office/powerpoint/2010/main" val="1271277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n-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ea typeface="Nokia Pure Text Light" panose="020B0403020202020204" pitchFamily="34" charset="0"/>
              </a:defRPr>
            </a:lvl1pPr>
            <a:lvl2pPr marL="307192" indent="0">
              <a:spcBef>
                <a:spcPts val="0"/>
              </a:spcBef>
              <a:spcAft>
                <a:spcPts val="800"/>
              </a:spcAft>
              <a:buNone/>
              <a:defRPr sz="1867">
                <a:solidFill>
                  <a:schemeClr val="tx2"/>
                </a:solidFill>
                <a:latin typeface="+mn-lt"/>
                <a:ea typeface="Nokia Pure Text Light" panose="020B0403020202020204" pitchFamily="34" charset="0"/>
              </a:defRPr>
            </a:lvl2pPr>
            <a:lvl3pPr marL="616785" indent="0">
              <a:spcBef>
                <a:spcPts val="0"/>
              </a:spcBef>
              <a:spcAft>
                <a:spcPts val="800"/>
              </a:spcAft>
              <a:buNone/>
              <a:defRPr sz="1600">
                <a:solidFill>
                  <a:schemeClr val="tx2"/>
                </a:solidFill>
                <a:latin typeface="+mn-lt"/>
                <a:ea typeface="Nokia Pure Text Light" panose="020B0403020202020204" pitchFamily="34" charset="0"/>
              </a:defRPr>
            </a:lvl3pPr>
            <a:lvl4pPr marL="923977" indent="0">
              <a:spcBef>
                <a:spcPts val="0"/>
              </a:spcBef>
              <a:spcAft>
                <a:spcPts val="800"/>
              </a:spcAft>
              <a:buNone/>
              <a:defRPr sz="1333">
                <a:solidFill>
                  <a:schemeClr val="tx2"/>
                </a:solidFill>
                <a:latin typeface="+mn-lt"/>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mn-lt"/>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Slide Number Placeholder 5">
            <a:extLst>
              <a:ext uri="{FF2B5EF4-FFF2-40B4-BE49-F238E27FC236}">
                <a16:creationId xmlns:a16="http://schemas.microsoft.com/office/drawing/2014/main" id="{2D060F07-6BEF-43F3-934F-C4B543783F3A}"/>
              </a:ext>
            </a:extLst>
          </p:cNvPr>
          <p:cNvSpPr>
            <a:spLocks noGrp="1"/>
          </p:cNvSpPr>
          <p:nvPr>
            <p:ph type="sldNum" sz="quarter" idx="10"/>
          </p:nvPr>
        </p:nvSpPr>
        <p:spPr>
          <a:xfrm>
            <a:off x="11379200" y="6492875"/>
            <a:ext cx="527051" cy="222251"/>
          </a:xfrm>
          <a:prstGeom prst="rect">
            <a:avLst/>
          </a:prstGeom>
        </p:spPr>
        <p:txBody>
          <a:bodyPr/>
          <a:lstStyle>
            <a:lvl1pPr>
              <a:defRPr/>
            </a:lvl1pPr>
          </a:lstStyle>
          <a:p>
            <a:pPr>
              <a:defRPr/>
            </a:pPr>
            <a:fld id="{44B8C409-8BD9-48D0-919F-2E838D8CE159}" type="slidenum">
              <a:rPr lang="en-GB" altLang="en-US"/>
              <a:pPr>
                <a:defRPr/>
              </a:pPr>
              <a:t>‹#›</a:t>
            </a:fld>
            <a:endParaRPr lang="en-GB" altLang="en-US"/>
          </a:p>
        </p:txBody>
      </p:sp>
    </p:spTree>
    <p:extLst>
      <p:ext uri="{BB962C8B-B14F-4D97-AF65-F5344CB8AC3E}">
        <p14:creationId xmlns:p14="http://schemas.microsoft.com/office/powerpoint/2010/main" val="27989433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Slide Number Placeholder 5">
            <a:extLst>
              <a:ext uri="{FF2B5EF4-FFF2-40B4-BE49-F238E27FC236}">
                <a16:creationId xmlns:a16="http://schemas.microsoft.com/office/drawing/2014/main" id="{7BDEC0FA-D15C-4253-9325-F650A42503F2}"/>
              </a:ext>
            </a:extLst>
          </p:cNvPr>
          <p:cNvSpPr>
            <a:spLocks noGrp="1"/>
          </p:cNvSpPr>
          <p:nvPr>
            <p:ph type="sldNum" sz="quarter" idx="10"/>
          </p:nvPr>
        </p:nvSpPr>
        <p:spPr>
          <a:xfrm>
            <a:off x="11379200" y="6492875"/>
            <a:ext cx="527051" cy="222251"/>
          </a:xfrm>
          <a:prstGeom prst="rect">
            <a:avLst/>
          </a:prstGeom>
        </p:spPr>
        <p:txBody>
          <a:bodyPr/>
          <a:lstStyle>
            <a:lvl1pPr>
              <a:defRPr/>
            </a:lvl1pPr>
          </a:lstStyle>
          <a:p>
            <a:pPr>
              <a:defRPr/>
            </a:pPr>
            <a:fld id="{28098AA5-029C-4AD5-8A52-2FF3BFEE93A4}" type="slidenum">
              <a:rPr lang="en-GB" altLang="en-US"/>
              <a:pPr>
                <a:defRPr/>
              </a:pPr>
              <a:t>‹#›</a:t>
            </a:fld>
            <a:endParaRPr lang="en-GB" altLang="en-US"/>
          </a:p>
        </p:txBody>
      </p:sp>
    </p:spTree>
    <p:extLst>
      <p:ext uri="{BB962C8B-B14F-4D97-AF65-F5344CB8AC3E}">
        <p14:creationId xmlns:p14="http://schemas.microsoft.com/office/powerpoint/2010/main" val="4320656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C930C1A4-1F66-4EB3-917F-B6E7AB9C56BC}"/>
              </a:ext>
            </a:extLst>
          </p:cNvPr>
          <p:cNvSpPr>
            <a:spLocks noGrp="1"/>
          </p:cNvSpPr>
          <p:nvPr>
            <p:ph type="sldNum" sz="quarter" idx="10"/>
          </p:nvPr>
        </p:nvSpPr>
        <p:spPr>
          <a:xfrm>
            <a:off x="11379200" y="6492875"/>
            <a:ext cx="527051" cy="222251"/>
          </a:xfrm>
          <a:prstGeom prst="rect">
            <a:avLst/>
          </a:prstGeom>
        </p:spPr>
        <p:txBody>
          <a:bodyPr/>
          <a:lstStyle>
            <a:lvl1pPr>
              <a:defRPr/>
            </a:lvl1pPr>
          </a:lstStyle>
          <a:p>
            <a:pPr>
              <a:defRPr/>
            </a:pPr>
            <a:fld id="{89AA2F4D-72D8-45C8-A453-975A146250BE}" type="slidenum">
              <a:rPr lang="en-GB" altLang="en-US"/>
              <a:pPr>
                <a:defRPr/>
              </a:pPr>
              <a:t>‹#›</a:t>
            </a:fld>
            <a:endParaRPr lang="en-GB" altLang="en-US"/>
          </a:p>
        </p:txBody>
      </p:sp>
    </p:spTree>
    <p:extLst>
      <p:ext uri="{BB962C8B-B14F-4D97-AF65-F5344CB8AC3E}">
        <p14:creationId xmlns:p14="http://schemas.microsoft.com/office/powerpoint/2010/main" val="36724495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C7F0840C-7FAC-4889-817C-207FA5F66902}"/>
              </a:ext>
            </a:extLst>
          </p:cNvPr>
          <p:cNvSpPr>
            <a:spLocks noGrp="1"/>
          </p:cNvSpPr>
          <p:nvPr>
            <p:ph type="sldNum" sz="quarter" idx="10"/>
          </p:nvPr>
        </p:nvSpPr>
        <p:spPr>
          <a:xfrm>
            <a:off x="11379200" y="6492875"/>
            <a:ext cx="527051" cy="222251"/>
          </a:xfrm>
          <a:prstGeom prst="rect">
            <a:avLst/>
          </a:prstGeom>
        </p:spPr>
        <p:txBody>
          <a:bodyPr/>
          <a:lstStyle>
            <a:lvl1pPr>
              <a:defRPr/>
            </a:lvl1pPr>
          </a:lstStyle>
          <a:p>
            <a:pPr>
              <a:defRPr/>
            </a:pPr>
            <a:fld id="{764BFFDC-9191-4661-9931-DD471897320E}" type="slidenum">
              <a:rPr lang="en-GB" altLang="en-US"/>
              <a:pPr>
                <a:defRPr/>
              </a:pPr>
              <a:t>‹#›</a:t>
            </a:fld>
            <a:endParaRPr lang="en-GB" altLang="en-US"/>
          </a:p>
        </p:txBody>
      </p:sp>
    </p:spTree>
    <p:extLst>
      <p:ext uri="{BB962C8B-B14F-4D97-AF65-F5344CB8AC3E}">
        <p14:creationId xmlns:p14="http://schemas.microsoft.com/office/powerpoint/2010/main" val="40357805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66CA79F6-B82D-458C-8642-2BC9BB0EA7D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6DEA7AF1-7617-4322-AC92-913FBED49A1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9051" y="1"/>
            <a:ext cx="2328333" cy="155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466880449"/>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7076754"/>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882162417"/>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D0966A94-46E8-4615-9FF8-22A68821867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9051" y="1"/>
            <a:ext cx="2328333" cy="155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240434" y="52918"/>
            <a:ext cx="1581151"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13759811"/>
      </p:ext>
    </p:extLst>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0" y="1435200"/>
            <a:ext cx="11078400" cy="4752000"/>
          </a:xfrm>
          <a:prstGeom prst="rect">
            <a:avLst/>
          </a:prstGeom>
        </p:spPr>
        <p:txBody>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0" y="1435200"/>
            <a:ext cx="11078400"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0" y="1440000"/>
            <a:ext cx="53472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8" y="1440000"/>
            <a:ext cx="34560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6" y="1440000"/>
            <a:ext cx="34560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4" y="1440000"/>
            <a:ext cx="34560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2" y="1440000"/>
            <a:ext cx="34560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0" y="1440000"/>
            <a:ext cx="25248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2.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2.jpe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0"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3" y="6421388"/>
            <a:ext cx="336000" cy="1642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70" rtl="0" eaLnBrk="1" latinLnBrk="0" hangingPunct="1">
        <a:spcBef>
          <a:spcPct val="0"/>
        </a:spcBef>
        <a:buNone/>
        <a:defRPr sz="2667" kern="1200"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Title Placeholder 1">
            <a:extLst>
              <a:ext uri="{FF2B5EF4-FFF2-40B4-BE49-F238E27FC236}">
                <a16:creationId xmlns:a16="http://schemas.microsoft.com/office/drawing/2014/main" id="{2B2E3AA7-7319-4E2B-8964-BA51F0E309AC}"/>
              </a:ext>
            </a:extLst>
          </p:cNvPr>
          <p:cNvSpPr>
            <a:spLocks noGrp="1"/>
          </p:cNvSpPr>
          <p:nvPr>
            <p:ph type="title"/>
          </p:nvPr>
        </p:nvSpPr>
        <p:spPr bwMode="auto">
          <a:xfrm>
            <a:off x="609600" y="274639"/>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8BCE8E90-622C-47EC-ADDF-5C83E4D667A5}"/>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1035" name="Rectangle 6">
            <a:extLst>
              <a:ext uri="{FF2B5EF4-FFF2-40B4-BE49-F238E27FC236}">
                <a16:creationId xmlns:a16="http://schemas.microsoft.com/office/drawing/2014/main" id="{FAE847A1-B16D-4AE6-9EF9-644FA14CEA86}"/>
              </a:ext>
            </a:extLst>
          </p:cNvPr>
          <p:cNvSpPr>
            <a:spLocks noChangeArrowheads="1"/>
          </p:cNvSpPr>
          <p:nvPr userDrawn="1"/>
        </p:nvSpPr>
        <p:spPr bwMode="auto">
          <a:xfrm>
            <a:off x="709614" y="6459539"/>
            <a:ext cx="6102351" cy="246221"/>
          </a:xfrm>
          <a:prstGeom prst="rect">
            <a:avLst/>
          </a:prstGeom>
          <a:noFill/>
          <a:ln>
            <a:noFill/>
          </a:ln>
          <a:extLst/>
        </p:spPr>
        <p:txBody>
          <a:bodyPr>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en-GB" altLang="ja-JP" sz="1000" dirty="0">
                <a:solidFill>
                  <a:schemeClr val="bg1"/>
                </a:solidFill>
              </a:rPr>
              <a:t>© 3GPP 2018     &lt;RP-180504 NR Architecture Options 4 and 7 Analysis&gt;</a:t>
            </a:r>
          </a:p>
        </p:txBody>
      </p:sp>
      <p:sp>
        <p:nvSpPr>
          <p:cNvPr id="1036" name="Slide Number Placeholder 4">
            <a:extLst>
              <a:ext uri="{FF2B5EF4-FFF2-40B4-BE49-F238E27FC236}">
                <a16:creationId xmlns:a16="http://schemas.microsoft.com/office/drawing/2014/main" id="{F4D7553B-CDCA-4484-B804-58890A9C369F}"/>
              </a:ext>
            </a:extLst>
          </p:cNvPr>
          <p:cNvSpPr txBox="1">
            <a:spLocks noGrp="1"/>
          </p:cNvSpPr>
          <p:nvPr/>
        </p:nvSpPr>
        <p:spPr bwMode="auto">
          <a:xfrm>
            <a:off x="9906000" y="6215063"/>
            <a:ext cx="527051" cy="222251"/>
          </a:xfrm>
          <a:prstGeom prst="rect">
            <a:avLst/>
          </a:prstGeom>
          <a:noFill/>
          <a:ln>
            <a:noFill/>
          </a:ln>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4BB79CC4-8818-4741-9F52-11F0E27F1030}" type="slidenum">
              <a:rPr lang="ja-JP" altLang="en-GB" sz="1100" smtClean="0">
                <a:solidFill>
                  <a:schemeClr val="bg1"/>
                </a:solidFill>
              </a:rPr>
              <a:pPr eaLnBrk="1" hangingPunct="1">
                <a:defRPr/>
              </a:pPr>
              <a:t>‹#›</a:t>
            </a:fld>
            <a:endParaRPr lang="en-GB" altLang="ja-JP" sz="1100">
              <a:solidFill>
                <a:schemeClr val="bg1"/>
              </a:solidFill>
            </a:endParaRPr>
          </a:p>
        </p:txBody>
      </p:sp>
    </p:spTree>
    <p:extLst>
      <p:ext uri="{BB962C8B-B14F-4D97-AF65-F5344CB8AC3E}">
        <p14:creationId xmlns:p14="http://schemas.microsoft.com/office/powerpoint/2010/main" val="139094360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p:titleStyle>
    <p:bodyStyle>
      <a:lvl1pPr marL="342891" indent="-342891" algn="l" rtl="0" eaLnBrk="0" fontAlgn="base" hangingPunct="0">
        <a:spcBef>
          <a:spcPct val="20000"/>
        </a:spcBef>
        <a:spcAft>
          <a:spcPct val="0"/>
        </a:spcAft>
        <a:buBlip>
          <a:blip r:embed="rId13"/>
        </a:buBlip>
        <a:defRPr sz="2800">
          <a:solidFill>
            <a:schemeClr val="tx1"/>
          </a:solidFill>
          <a:latin typeface="+mn-lt"/>
          <a:ea typeface="+mn-ea"/>
          <a:cs typeface="+mn-cs"/>
        </a:defRPr>
      </a:lvl1pPr>
      <a:lvl2pPr marL="742932" indent="-285744"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2971"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160" indent="-228594"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349" indent="-228594"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4"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C15AC66-DCCB-463B-8D0A-57D87C56A1B0}"/>
              </a:ext>
            </a:extLst>
          </p:cNvPr>
          <p:cNvSpPr>
            <a:spLocks noGrp="1"/>
          </p:cNvSpPr>
          <p:nvPr>
            <p:ph type="title"/>
          </p:nvPr>
        </p:nvSpPr>
        <p:spPr bwMode="auto">
          <a:xfrm>
            <a:off x="1750485"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0F4067CF-FE08-448C-87CB-2E5BF53B1610}"/>
              </a:ext>
            </a:extLst>
          </p:cNvPr>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0" y="3304118"/>
            <a:ext cx="1237968"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1032" name="Rectangle 16">
            <a:extLst>
              <a:ext uri="{FF2B5EF4-FFF2-40B4-BE49-F238E27FC236}">
                <a16:creationId xmlns:a16="http://schemas.microsoft.com/office/drawing/2014/main" id="{B8615C31-83E6-4428-9533-57CBCAC6734E}"/>
              </a:ext>
            </a:extLst>
          </p:cNvPr>
          <p:cNvSpPr>
            <a:spLocks noChangeArrowheads="1"/>
          </p:cNvSpPr>
          <p:nvPr userDrawn="1"/>
        </p:nvSpPr>
        <p:spPr bwMode="auto">
          <a:xfrm>
            <a:off x="9918701" y="6462185"/>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sp>
        <p:nvSpPr>
          <p:cNvPr id="12" name="Oval 11">
            <a:extLst>
              <a:ext uri="{FF2B5EF4-FFF2-40B4-BE49-F238E27FC236}">
                <a16:creationId xmlns:a16="http://schemas.microsoft.com/office/drawing/2014/main" id="{1147D7EE-9852-423A-9887-AD89CBDABB1F}"/>
              </a:ext>
            </a:extLst>
          </p:cNvPr>
          <p:cNvSpPr/>
          <p:nvPr userDrawn="1"/>
        </p:nvSpPr>
        <p:spPr bwMode="auto">
          <a:xfrm>
            <a:off x="11078633" y="636481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8072B84B-E471-4152-B511-09203569CF07}"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180102090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5"/>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5"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0" y="3304118"/>
            <a:ext cx="1237968"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12" name="Oval 11">
            <a:extLst>
              <a:ext uri="{FF2B5EF4-FFF2-40B4-BE49-F238E27FC236}">
                <a16:creationId xmlns:a16="http://schemas.microsoft.com/office/drawing/2014/main" id="{1147D7EE-9852-423A-9887-AD89CBDABB1F}"/>
              </a:ext>
            </a:extLst>
          </p:cNvPr>
          <p:cNvSpPr/>
          <p:nvPr userDrawn="1"/>
        </p:nvSpPr>
        <p:spPr bwMode="auto">
          <a:xfrm>
            <a:off x="11078633" y="636481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65BFE5F-28FD-4FF4-BBE3-68D6A3872C47}"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5"/>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8" Type="http://schemas.openxmlformats.org/officeDocument/2006/relationships/hyperlink" Target="ftp://ftp.3gpp.org/tsg_ran/TSG_RAN/TSGR_86/Docs/RP-193256.zip" TargetMode="External"/><Relationship Id="rId3" Type="http://schemas.openxmlformats.org/officeDocument/2006/relationships/hyperlink" Target="ftp://ftp.3gpp.org/tsg_ran/TSG_RAN/TSGR_86/Docs/RP-193255.zip" TargetMode="External"/><Relationship Id="rId7" Type="http://schemas.openxmlformats.org/officeDocument/2006/relationships/hyperlink" Target="ftp://ftp.3gpp.org/tsg_ran/TSG_RAN/TSGR_86/Docs/RP-193237.zip" TargetMode="Externa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hyperlink" Target="ftp://ftp.3gpp.org/tsg_ran/TSG_RAN/TSGR_86/Docs/RP-193234.zip" TargetMode="External"/><Relationship Id="rId5" Type="http://schemas.openxmlformats.org/officeDocument/2006/relationships/hyperlink" Target="ftp://ftp.3gpp.org/tsg_ran/TSG_RAN/TSGR_86/Docs/RP-193251.zip" TargetMode="External"/><Relationship Id="rId10" Type="http://schemas.openxmlformats.org/officeDocument/2006/relationships/hyperlink" Target="ftp://ftp.3gpp.org/tsg_ran/TSG_RAN/TSGR_86/Docs/RP-193181.zip" TargetMode="External"/><Relationship Id="rId4" Type="http://schemas.openxmlformats.org/officeDocument/2006/relationships/hyperlink" Target="ftp://ftp.3gpp.org/tsg_ran/TSG_RAN/TSGR_86/Docs/RP-193248.zip" TargetMode="External"/><Relationship Id="rId9" Type="http://schemas.openxmlformats.org/officeDocument/2006/relationships/hyperlink" Target="ftp://ftp.3gpp.org/tsg_ran/TSG_RAN/TSGR_86/Docs/RP-193235.zip"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hyperlink" Target="ftp://ftp.3gpp.org/tsg_ran/TSG_RAN/TSGR_86/Docs/RP-193053.zip" TargetMode="Externa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hyperlink" Target="ftp://ftp.3gpp.org/tsg_ran/TSG_RAN/TSGR_86/Docs/RP-193229.zip" TargetMode="External"/><Relationship Id="rId13" Type="http://schemas.openxmlformats.org/officeDocument/2006/relationships/hyperlink" Target="ftp://ftp.3gpp.org/tsg_ran/TSG_RAN/TSGR_86/Docs/RP-193235.zip" TargetMode="External"/><Relationship Id="rId3" Type="http://schemas.openxmlformats.org/officeDocument/2006/relationships/hyperlink" Target="ftp://ftp.3gpp.org/tsg_ran/TSG_RAN/TSGR_86/Docs/RP-193133.zip" TargetMode="External"/><Relationship Id="rId7" Type="http://schemas.openxmlformats.org/officeDocument/2006/relationships/hyperlink" Target="ftp://ftp.3gpp.org/tsg_ran/TSG_RAN/TSGR_86/Docs/RP-193241.zip" TargetMode="External"/><Relationship Id="rId12" Type="http://schemas.openxmlformats.org/officeDocument/2006/relationships/hyperlink" Target="ftp://ftp.3gpp.org/tsg_ran/TSG_RAN/TSGR_86/Docs/RP-193260.zip" TargetMode="External"/><Relationship Id="rId2" Type="http://schemas.openxmlformats.org/officeDocument/2006/relationships/hyperlink" Target="ftp://ftp.3gpp.org/tsg_ran/TSG_RAN/TSGR_86/Docs/RP-193239.zip" TargetMode="External"/><Relationship Id="rId1" Type="http://schemas.openxmlformats.org/officeDocument/2006/relationships/slideLayout" Target="../slideLayouts/slideLayout14.xml"/><Relationship Id="rId6" Type="http://schemas.openxmlformats.org/officeDocument/2006/relationships/hyperlink" Target="ftp://ftp.3gpp.org/tsg_ran/TSG_RAN/TSGR_86/Docs/RP-193240.zip" TargetMode="External"/><Relationship Id="rId11" Type="http://schemas.openxmlformats.org/officeDocument/2006/relationships/hyperlink" Target="ftp://ftp.3gpp.org/tsg_ran/TSG_RAN/TSGR_86/Docs/RP-193264.zip" TargetMode="External"/><Relationship Id="rId5" Type="http://schemas.openxmlformats.org/officeDocument/2006/relationships/hyperlink" Target="ftp://ftp.3gpp.org/tsg_ran/TSG_RAN/TSGR_86/Docs/RP-193233.zip" TargetMode="External"/><Relationship Id="rId15" Type="http://schemas.openxmlformats.org/officeDocument/2006/relationships/hyperlink" Target="ftp://ftp.3gpp.org/tsg_ran/TSG_RAN/TSGR_86/Docs/RP-193238.zip" TargetMode="External"/><Relationship Id="rId10" Type="http://schemas.openxmlformats.org/officeDocument/2006/relationships/hyperlink" Target="ftp://ftp.3gpp.org/tsg_ran/TSG_RAN/TSGR_86/Docs/RP-193234.zip" TargetMode="External"/><Relationship Id="rId4" Type="http://schemas.openxmlformats.org/officeDocument/2006/relationships/hyperlink" Target="ftp://ftp.3gpp.org/tsg_ran/TSG_RAN/TSGR_86/Docs/RP-193257.zip" TargetMode="External"/><Relationship Id="rId9" Type="http://schemas.openxmlformats.org/officeDocument/2006/relationships/hyperlink" Target="ftp://ftp.3gpp.org/tsg_ran/TSG_RAN/TSGR_86/Docs/RP-193259.zip" TargetMode="External"/><Relationship Id="rId14" Type="http://schemas.openxmlformats.org/officeDocument/2006/relationships/hyperlink" Target="ftp://ftp.3gpp.org/tsg_ran/TSG_RAN/TSGR_86/Docs/RP-193237.zip"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ftp://ftp.3gpp.org/tsg_ran/TSG_RAN/TSGR_86/Docs/RP-193253.zip" TargetMode="External"/><Relationship Id="rId13" Type="http://schemas.openxmlformats.org/officeDocument/2006/relationships/hyperlink" Target="ftp://ftp.3gpp.org/tsg_ran/TSG_RAN/TSGR_86/Docs/RP-193235.zip" TargetMode="External"/><Relationship Id="rId3" Type="http://schemas.openxmlformats.org/officeDocument/2006/relationships/hyperlink" Target="ftp://ftp.3gpp.org/tsg_ran/TSG_RAN/TSGR_86/Docs/RP-193249.zip" TargetMode="External"/><Relationship Id="rId7" Type="http://schemas.openxmlformats.org/officeDocument/2006/relationships/hyperlink" Target="ftp://ftp.3gpp.org/tsg_ran/TSG_RAN/TSGR_86/Docs/RP-193254.zip" TargetMode="External"/><Relationship Id="rId12" Type="http://schemas.openxmlformats.org/officeDocument/2006/relationships/hyperlink" Target="ftp://ftp.3gpp.org/tsg_ran/TSG_RAN/TSGR_86/Docs/RP-193239.zip" TargetMode="External"/><Relationship Id="rId2" Type="http://schemas.openxmlformats.org/officeDocument/2006/relationships/hyperlink" Target="ftp://ftp.3gpp.org/tsg_ran/TSG_RAN/TSGR_86/Docs/RP-193248.zip" TargetMode="External"/><Relationship Id="rId1" Type="http://schemas.openxmlformats.org/officeDocument/2006/relationships/slideLayout" Target="../slideLayouts/slideLayout14.xml"/><Relationship Id="rId6" Type="http://schemas.openxmlformats.org/officeDocument/2006/relationships/hyperlink" Target="ftp://ftp.3gpp.org/tsg_ran/TSG_RAN/TSGR_86/Docs/RP-193263.zip" TargetMode="External"/><Relationship Id="rId11" Type="http://schemas.openxmlformats.org/officeDocument/2006/relationships/hyperlink" Target="ftp://ftp.3gpp.org/tsg_ran/TSG_RAN/TSGR_86/Docs/RP-193255.zip" TargetMode="External"/><Relationship Id="rId5" Type="http://schemas.openxmlformats.org/officeDocument/2006/relationships/hyperlink" Target="ftp://ftp.3gpp.org/tsg_ran/TSG_RAN/TSGR_86/Docs/RP-193251.zip" TargetMode="External"/><Relationship Id="rId10" Type="http://schemas.openxmlformats.org/officeDocument/2006/relationships/hyperlink" Target="ftp://ftp.3gpp.org/tsg_ran/TSG_RAN/TSGR_86/Docs/RP-193252.zip" TargetMode="External"/><Relationship Id="rId4" Type="http://schemas.openxmlformats.org/officeDocument/2006/relationships/hyperlink" Target="ftp://ftp.3gpp.org/tsg_ran/TSG_RAN/TSGR_86/Docs/RP-193234.zip" TargetMode="External"/><Relationship Id="rId9" Type="http://schemas.openxmlformats.org/officeDocument/2006/relationships/hyperlink" Target="ftp://ftp.3gpp.org/tsg_ran/TSG_RAN/TSGR_86/Docs/RP-193233.zip" TargetMode="External"/><Relationship Id="rId14" Type="http://schemas.openxmlformats.org/officeDocument/2006/relationships/hyperlink" Target="ftp://ftp.3gpp.org/tsg_ran/TSG_RAN/TSGR_86/Docs/RP-19323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10D087A-FDA7-49D2-9930-7C00072C5B8B}"/>
              </a:ext>
            </a:extLst>
          </p:cNvPr>
          <p:cNvSpPr>
            <a:spLocks noGrp="1" noChangeArrowheads="1"/>
          </p:cNvSpPr>
          <p:nvPr>
            <p:ph type="ctrTitle"/>
          </p:nvPr>
        </p:nvSpPr>
        <p:spPr>
          <a:xfrm>
            <a:off x="1578187" y="2635251"/>
            <a:ext cx="9825567" cy="1468967"/>
          </a:xfrm>
        </p:spPr>
        <p:txBody>
          <a:bodyPr>
            <a:normAutofit fontScale="90000"/>
          </a:bodyPr>
          <a:lstStyle/>
          <a:p>
            <a:pPr>
              <a:defRPr/>
            </a:pPr>
            <a:r>
              <a:rPr lang="en-GB" b="1" i="1" dirty="0">
                <a:effectLst>
                  <a:outerShdw blurRad="38100" dist="38100" dir="2700000" algn="tl">
                    <a:srgbClr val="C0C0C0"/>
                  </a:outerShdw>
                </a:effectLst>
              </a:rPr>
              <a:t>  </a:t>
            </a:r>
            <a:br>
              <a:rPr lang="en-GB" dirty="0"/>
            </a:br>
            <a:r>
              <a:rPr lang="en-US" sz="48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Summary from RAN#86</a:t>
            </a:r>
            <a:br>
              <a:rPr lang="en-US" sz="5333"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br>
            <a:br>
              <a:rPr lang="en-US" sz="3733" dirty="0">
                <a:effectLst>
                  <a:outerShdw blurRad="38100" dist="38100" dir="2700000" algn="tl">
                    <a:srgbClr val="C0C0C0"/>
                  </a:outerShdw>
                </a:effectLst>
              </a:rPr>
            </a:br>
            <a:endParaRPr lang="en-GB" sz="3733" dirty="0">
              <a:effectLst>
                <a:outerShdw blurRad="38100" dist="38100" dir="2700000" algn="tl">
                  <a:srgbClr val="C0C0C0"/>
                </a:outerShdw>
              </a:effectLst>
            </a:endParaRPr>
          </a:p>
        </p:txBody>
      </p:sp>
      <p:sp>
        <p:nvSpPr>
          <p:cNvPr id="2" name="Subtitle 1">
            <a:extLst>
              <a:ext uri="{FF2B5EF4-FFF2-40B4-BE49-F238E27FC236}">
                <a16:creationId xmlns:a16="http://schemas.microsoft.com/office/drawing/2014/main" id="{A5D35734-5D8D-460D-82E2-9F086FBDFD3F}"/>
              </a:ext>
            </a:extLst>
          </p:cNvPr>
          <p:cNvSpPr>
            <a:spLocks noGrp="1"/>
          </p:cNvSpPr>
          <p:nvPr>
            <p:ph type="subTitle" idx="1"/>
          </p:nvPr>
        </p:nvSpPr>
        <p:spPr>
          <a:xfrm>
            <a:off x="2318996" y="3839308"/>
            <a:ext cx="8534400" cy="1752600"/>
          </a:xfrm>
        </p:spPr>
        <p:txBody>
          <a:bodyPr/>
          <a:lstStyle/>
          <a:p>
            <a:r>
              <a:rPr lang="en-US" sz="3200" dirty="0"/>
              <a:t>Source: Chairman of TSG-RAN</a:t>
            </a:r>
            <a:endParaRPr lang="en-US" dirty="0"/>
          </a:p>
        </p:txBody>
      </p:sp>
    </p:spTree>
    <p:extLst>
      <p:ext uri="{BB962C8B-B14F-4D97-AF65-F5344CB8AC3E}">
        <p14:creationId xmlns:p14="http://schemas.microsoft.com/office/powerpoint/2010/main" val="115687795"/>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511" name="Straight Connector 7">
            <a:extLst>
              <a:ext uri="{FF2B5EF4-FFF2-40B4-BE49-F238E27FC236}">
                <a16:creationId xmlns:a16="http://schemas.microsoft.com/office/drawing/2014/main" id="{CFF1D499-8237-4625-8C92-0AE6BF680EC0}"/>
              </a:ext>
            </a:extLst>
          </p:cNvPr>
          <p:cNvCxnSpPr>
            <a:cxnSpLocks/>
          </p:cNvCxnSpPr>
          <p:nvPr/>
        </p:nvCxnSpPr>
        <p:spPr bwMode="auto">
          <a:xfrm flipV="1">
            <a:off x="5072254" y="1134215"/>
            <a:ext cx="0" cy="4745293"/>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nvGrpSpPr>
          <p:cNvPr id="4" name="Group 3">
            <a:extLst>
              <a:ext uri="{FF2B5EF4-FFF2-40B4-BE49-F238E27FC236}">
                <a16:creationId xmlns:a16="http://schemas.microsoft.com/office/drawing/2014/main" id="{C0AA43DA-E105-4DFD-A045-A1044C3FF62B}"/>
              </a:ext>
            </a:extLst>
          </p:cNvPr>
          <p:cNvGrpSpPr/>
          <p:nvPr/>
        </p:nvGrpSpPr>
        <p:grpSpPr>
          <a:xfrm>
            <a:off x="1749299" y="1134215"/>
            <a:ext cx="5535612" cy="4745293"/>
            <a:chOff x="1482599" y="1134215"/>
            <a:chExt cx="5535612" cy="4745293"/>
          </a:xfrm>
        </p:grpSpPr>
        <p:cxnSp>
          <p:nvCxnSpPr>
            <p:cNvPr id="21508" name="Straight Connector 4">
              <a:extLst>
                <a:ext uri="{FF2B5EF4-FFF2-40B4-BE49-F238E27FC236}">
                  <a16:creationId xmlns:a16="http://schemas.microsoft.com/office/drawing/2014/main" id="{96ABE926-CDAF-4DA1-B9A5-07C273E42BCD}"/>
                </a:ext>
              </a:extLst>
            </p:cNvPr>
            <p:cNvCxnSpPr>
              <a:cxnSpLocks/>
            </p:cNvCxnSpPr>
            <p:nvPr/>
          </p:nvCxnSpPr>
          <p:spPr bwMode="auto">
            <a:xfrm flipV="1">
              <a:off x="1482599" y="1134215"/>
              <a:ext cx="0" cy="4745293"/>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10" name="Straight Connector 6">
              <a:extLst>
                <a:ext uri="{FF2B5EF4-FFF2-40B4-BE49-F238E27FC236}">
                  <a16:creationId xmlns:a16="http://schemas.microsoft.com/office/drawing/2014/main" id="{F080480B-062E-4B86-A103-35B7A679B6A8}"/>
                </a:ext>
              </a:extLst>
            </p:cNvPr>
            <p:cNvCxnSpPr>
              <a:cxnSpLocks/>
            </p:cNvCxnSpPr>
            <p:nvPr/>
          </p:nvCxnSpPr>
          <p:spPr bwMode="auto">
            <a:xfrm flipV="1">
              <a:off x="2592261" y="1134215"/>
              <a:ext cx="0" cy="4745293"/>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12" name="Straight Connector 8">
              <a:extLst>
                <a:ext uri="{FF2B5EF4-FFF2-40B4-BE49-F238E27FC236}">
                  <a16:creationId xmlns:a16="http://schemas.microsoft.com/office/drawing/2014/main" id="{82A94FA5-8257-40F2-B815-93EDA0A82132}"/>
                </a:ext>
              </a:extLst>
            </p:cNvPr>
            <p:cNvCxnSpPr>
              <a:cxnSpLocks/>
            </p:cNvCxnSpPr>
            <p:nvPr/>
          </p:nvCxnSpPr>
          <p:spPr bwMode="auto">
            <a:xfrm flipV="1">
              <a:off x="5908548" y="1134215"/>
              <a:ext cx="0" cy="4745293"/>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13" name="Straight Connector 9">
              <a:extLst>
                <a:ext uri="{FF2B5EF4-FFF2-40B4-BE49-F238E27FC236}">
                  <a16:creationId xmlns:a16="http://schemas.microsoft.com/office/drawing/2014/main" id="{2B625C6B-89D0-4383-B2AD-F88D7B225CC1}"/>
                </a:ext>
              </a:extLst>
            </p:cNvPr>
            <p:cNvCxnSpPr>
              <a:cxnSpLocks/>
            </p:cNvCxnSpPr>
            <p:nvPr/>
          </p:nvCxnSpPr>
          <p:spPr bwMode="auto">
            <a:xfrm flipV="1">
              <a:off x="3696717" y="1134215"/>
              <a:ext cx="0" cy="4745293"/>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14" name="Straight Connector 10">
              <a:extLst>
                <a:ext uri="{FF2B5EF4-FFF2-40B4-BE49-F238E27FC236}">
                  <a16:creationId xmlns:a16="http://schemas.microsoft.com/office/drawing/2014/main" id="{2CFF8DE0-645D-49AD-B953-AC3111005CFF}"/>
                </a:ext>
              </a:extLst>
            </p:cNvPr>
            <p:cNvCxnSpPr>
              <a:cxnSpLocks/>
            </p:cNvCxnSpPr>
            <p:nvPr/>
          </p:nvCxnSpPr>
          <p:spPr bwMode="auto">
            <a:xfrm flipV="1">
              <a:off x="7018211" y="1134215"/>
              <a:ext cx="0" cy="4745293"/>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44" name="Rectangle 43">
            <a:extLst>
              <a:ext uri="{FF2B5EF4-FFF2-40B4-BE49-F238E27FC236}">
                <a16:creationId xmlns:a16="http://schemas.microsoft.com/office/drawing/2014/main" id="{89BF3C2C-DE30-43A4-9672-BB087808FDDC}"/>
              </a:ext>
            </a:extLst>
          </p:cNvPr>
          <p:cNvSpPr/>
          <p:nvPr/>
        </p:nvSpPr>
        <p:spPr>
          <a:xfrm>
            <a:off x="1784225" y="1162182"/>
            <a:ext cx="1046163" cy="358468"/>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2020 Q2</a:t>
            </a:r>
          </a:p>
        </p:txBody>
      </p:sp>
      <p:sp>
        <p:nvSpPr>
          <p:cNvPr id="45" name="Rectangle 44">
            <a:extLst>
              <a:ext uri="{FF2B5EF4-FFF2-40B4-BE49-F238E27FC236}">
                <a16:creationId xmlns:a16="http://schemas.microsoft.com/office/drawing/2014/main" id="{F578AB52-3A9B-42C8-AC27-99F1F84A6146}"/>
              </a:ext>
            </a:extLst>
          </p:cNvPr>
          <p:cNvSpPr/>
          <p:nvPr/>
        </p:nvSpPr>
        <p:spPr>
          <a:xfrm>
            <a:off x="2890712" y="1162181"/>
            <a:ext cx="1046163" cy="358469"/>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2020 Q3</a:t>
            </a:r>
          </a:p>
        </p:txBody>
      </p:sp>
      <p:sp>
        <p:nvSpPr>
          <p:cNvPr id="54" name="Rectangle 53">
            <a:extLst>
              <a:ext uri="{FF2B5EF4-FFF2-40B4-BE49-F238E27FC236}">
                <a16:creationId xmlns:a16="http://schemas.microsoft.com/office/drawing/2014/main" id="{9E54C7E0-DB7C-49EB-8B86-876A6BB7EA73}"/>
              </a:ext>
            </a:extLst>
          </p:cNvPr>
          <p:cNvSpPr/>
          <p:nvPr/>
        </p:nvSpPr>
        <p:spPr>
          <a:xfrm>
            <a:off x="5103685" y="1171708"/>
            <a:ext cx="1046163" cy="348943"/>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2021 Q1</a:t>
            </a:r>
          </a:p>
        </p:txBody>
      </p:sp>
      <p:sp>
        <p:nvSpPr>
          <p:cNvPr id="55" name="Rectangle 54">
            <a:extLst>
              <a:ext uri="{FF2B5EF4-FFF2-40B4-BE49-F238E27FC236}">
                <a16:creationId xmlns:a16="http://schemas.microsoft.com/office/drawing/2014/main" id="{EECB0FF3-EE16-4EDA-9195-7FB4C4056ED8}"/>
              </a:ext>
            </a:extLst>
          </p:cNvPr>
          <p:cNvSpPr/>
          <p:nvPr/>
        </p:nvSpPr>
        <p:spPr>
          <a:xfrm>
            <a:off x="6208585" y="1171708"/>
            <a:ext cx="1046163" cy="348943"/>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2021 Q2</a:t>
            </a:r>
          </a:p>
        </p:txBody>
      </p:sp>
      <p:sp>
        <p:nvSpPr>
          <p:cNvPr id="64" name="Rectangle 63">
            <a:extLst>
              <a:ext uri="{FF2B5EF4-FFF2-40B4-BE49-F238E27FC236}">
                <a16:creationId xmlns:a16="http://schemas.microsoft.com/office/drawing/2014/main" id="{131791AB-82B9-4A27-A501-E941282D1856}"/>
              </a:ext>
            </a:extLst>
          </p:cNvPr>
          <p:cNvSpPr/>
          <p:nvPr/>
        </p:nvSpPr>
        <p:spPr>
          <a:xfrm>
            <a:off x="3997201" y="1171708"/>
            <a:ext cx="1044575" cy="348943"/>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2020 Q4</a:t>
            </a:r>
          </a:p>
        </p:txBody>
      </p:sp>
      <p:sp>
        <p:nvSpPr>
          <p:cNvPr id="58" name="Rectangle: Rounded Corners 57">
            <a:extLst>
              <a:ext uri="{FF2B5EF4-FFF2-40B4-BE49-F238E27FC236}">
                <a16:creationId xmlns:a16="http://schemas.microsoft.com/office/drawing/2014/main" id="{2AD37AFB-8D4A-43DE-BD69-FA2A7662D1BA}"/>
              </a:ext>
            </a:extLst>
          </p:cNvPr>
          <p:cNvSpPr/>
          <p:nvPr/>
        </p:nvSpPr>
        <p:spPr>
          <a:xfrm>
            <a:off x="1784225" y="1662114"/>
            <a:ext cx="5565262" cy="292987"/>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3"/>
              </a:rPr>
              <a:t>NR SON/MDT enhancements</a:t>
            </a:r>
            <a:endParaRPr lang="en-US" sz="1200" b="1" u="sng" kern="0" dirty="0">
              <a:solidFill>
                <a:srgbClr val="FFFFFF"/>
              </a:solidFill>
              <a:latin typeface="Nokia Pure Text Light" panose="020B0403020202020204" pitchFamily="34" charset="0"/>
              <a:ea typeface="Nokia Pure Text Light" panose="020B0403020202020204" pitchFamily="34" charset="0"/>
            </a:endParaRPr>
          </a:p>
          <a:p>
            <a:pPr algn="ctr" defTabSz="914354">
              <a:defRPr/>
            </a:pP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94" name="Title 2">
            <a:extLst>
              <a:ext uri="{FF2B5EF4-FFF2-40B4-BE49-F238E27FC236}">
                <a16:creationId xmlns:a16="http://schemas.microsoft.com/office/drawing/2014/main" id="{8C120FAE-7958-4220-840D-04FE999DB72E}"/>
              </a:ext>
            </a:extLst>
          </p:cNvPr>
          <p:cNvSpPr>
            <a:spLocks noGrp="1"/>
          </p:cNvSpPr>
          <p:nvPr>
            <p:ph type="title"/>
          </p:nvPr>
        </p:nvSpPr>
        <p:spPr>
          <a:xfrm>
            <a:off x="589757" y="169737"/>
            <a:ext cx="9112251" cy="643425"/>
          </a:xfrm>
        </p:spPr>
        <p:txBody>
          <a:bodyPr/>
          <a:lstStyle/>
          <a:p>
            <a:r>
              <a:rPr lang="en-US" altLang="fi-FI"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RAN3 Rel17</a:t>
            </a:r>
          </a:p>
        </p:txBody>
      </p:sp>
      <p:sp>
        <p:nvSpPr>
          <p:cNvPr id="48" name="Rectangle 47">
            <a:extLst>
              <a:ext uri="{FF2B5EF4-FFF2-40B4-BE49-F238E27FC236}">
                <a16:creationId xmlns:a16="http://schemas.microsoft.com/office/drawing/2014/main" id="{8DB868EE-7C6A-4879-AB19-BD4DD2903228}"/>
              </a:ext>
            </a:extLst>
          </p:cNvPr>
          <p:cNvSpPr/>
          <p:nvPr/>
        </p:nvSpPr>
        <p:spPr>
          <a:xfrm>
            <a:off x="7483537" y="675406"/>
            <a:ext cx="501724"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2020 Q2</a:t>
            </a:r>
          </a:p>
        </p:txBody>
      </p:sp>
      <p:sp>
        <p:nvSpPr>
          <p:cNvPr id="49" name="Rectangle 48">
            <a:extLst>
              <a:ext uri="{FF2B5EF4-FFF2-40B4-BE49-F238E27FC236}">
                <a16:creationId xmlns:a16="http://schemas.microsoft.com/office/drawing/2014/main" id="{0A469852-2E3D-4A92-866E-D3B0A9F65861}"/>
              </a:ext>
            </a:extLst>
          </p:cNvPr>
          <p:cNvSpPr/>
          <p:nvPr/>
        </p:nvSpPr>
        <p:spPr>
          <a:xfrm>
            <a:off x="8117199" y="675406"/>
            <a:ext cx="489068"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2020 Q3</a:t>
            </a:r>
          </a:p>
        </p:txBody>
      </p:sp>
      <p:sp>
        <p:nvSpPr>
          <p:cNvPr id="50" name="Rectangle 49">
            <a:extLst>
              <a:ext uri="{FF2B5EF4-FFF2-40B4-BE49-F238E27FC236}">
                <a16:creationId xmlns:a16="http://schemas.microsoft.com/office/drawing/2014/main" id="{E147F0D5-3AF5-4CA6-85ED-1B2FE10DF645}"/>
              </a:ext>
            </a:extLst>
          </p:cNvPr>
          <p:cNvSpPr/>
          <p:nvPr/>
        </p:nvSpPr>
        <p:spPr>
          <a:xfrm>
            <a:off x="8741849" y="676574"/>
            <a:ext cx="480079"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2020 Q4</a:t>
            </a:r>
          </a:p>
        </p:txBody>
      </p:sp>
      <p:sp>
        <p:nvSpPr>
          <p:cNvPr id="51" name="Rectangle 50">
            <a:extLst>
              <a:ext uri="{FF2B5EF4-FFF2-40B4-BE49-F238E27FC236}">
                <a16:creationId xmlns:a16="http://schemas.microsoft.com/office/drawing/2014/main" id="{9FE6CF43-19D5-4A42-B08F-D78E114F2A43}"/>
              </a:ext>
            </a:extLst>
          </p:cNvPr>
          <p:cNvSpPr/>
          <p:nvPr/>
        </p:nvSpPr>
        <p:spPr>
          <a:xfrm>
            <a:off x="9396171" y="675406"/>
            <a:ext cx="480079"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2021 Q1</a:t>
            </a:r>
          </a:p>
        </p:txBody>
      </p:sp>
      <p:sp>
        <p:nvSpPr>
          <p:cNvPr id="52" name="Rectangle 51">
            <a:extLst>
              <a:ext uri="{FF2B5EF4-FFF2-40B4-BE49-F238E27FC236}">
                <a16:creationId xmlns:a16="http://schemas.microsoft.com/office/drawing/2014/main" id="{6161E069-BCB8-4139-A94B-701C040544D6}"/>
              </a:ext>
            </a:extLst>
          </p:cNvPr>
          <p:cNvSpPr/>
          <p:nvPr/>
        </p:nvSpPr>
        <p:spPr>
          <a:xfrm>
            <a:off x="10050493" y="675406"/>
            <a:ext cx="480079"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2021 Q2</a:t>
            </a:r>
          </a:p>
        </p:txBody>
      </p:sp>
      <p:graphicFrame>
        <p:nvGraphicFramePr>
          <p:cNvPr id="3" name="Table 2">
            <a:extLst>
              <a:ext uri="{FF2B5EF4-FFF2-40B4-BE49-F238E27FC236}">
                <a16:creationId xmlns:a16="http://schemas.microsoft.com/office/drawing/2014/main" id="{00AF9274-F639-4455-A639-288BC87113B4}"/>
              </a:ext>
            </a:extLst>
          </p:cNvPr>
          <p:cNvGraphicFramePr>
            <a:graphicFrameLocks noGrp="1"/>
          </p:cNvGraphicFramePr>
          <p:nvPr>
            <p:extLst>
              <p:ext uri="{D42A27DB-BD31-4B8C-83A1-F6EECF244321}">
                <p14:modId xmlns:p14="http://schemas.microsoft.com/office/powerpoint/2010/main" val="3847649722"/>
              </p:ext>
            </p:extLst>
          </p:nvPr>
        </p:nvGraphicFramePr>
        <p:xfrm>
          <a:off x="7404288" y="1210639"/>
          <a:ext cx="3207165" cy="4348377"/>
        </p:xfrm>
        <a:graphic>
          <a:graphicData uri="http://schemas.openxmlformats.org/drawingml/2006/table">
            <a:tbl>
              <a:tblPr firstRow="1" bandRow="1">
                <a:tableStyleId>{5C22544A-7EE6-4342-B048-85BDC9FD1C3A}</a:tableStyleId>
              </a:tblPr>
              <a:tblGrid>
                <a:gridCol w="641433">
                  <a:extLst>
                    <a:ext uri="{9D8B030D-6E8A-4147-A177-3AD203B41FA5}">
                      <a16:colId xmlns:a16="http://schemas.microsoft.com/office/drawing/2014/main" val="1306459605"/>
                    </a:ext>
                  </a:extLst>
                </a:gridCol>
                <a:gridCol w="641433">
                  <a:extLst>
                    <a:ext uri="{9D8B030D-6E8A-4147-A177-3AD203B41FA5}">
                      <a16:colId xmlns:a16="http://schemas.microsoft.com/office/drawing/2014/main" val="2271366910"/>
                    </a:ext>
                  </a:extLst>
                </a:gridCol>
                <a:gridCol w="641433">
                  <a:extLst>
                    <a:ext uri="{9D8B030D-6E8A-4147-A177-3AD203B41FA5}">
                      <a16:colId xmlns:a16="http://schemas.microsoft.com/office/drawing/2014/main" val="3482782362"/>
                    </a:ext>
                  </a:extLst>
                </a:gridCol>
                <a:gridCol w="641433">
                  <a:extLst>
                    <a:ext uri="{9D8B030D-6E8A-4147-A177-3AD203B41FA5}">
                      <a16:colId xmlns:a16="http://schemas.microsoft.com/office/drawing/2014/main" val="2561455352"/>
                    </a:ext>
                  </a:extLst>
                </a:gridCol>
                <a:gridCol w="641433">
                  <a:extLst>
                    <a:ext uri="{9D8B030D-6E8A-4147-A177-3AD203B41FA5}">
                      <a16:colId xmlns:a16="http://schemas.microsoft.com/office/drawing/2014/main" val="1746997225"/>
                    </a:ext>
                  </a:extLst>
                </a:gridCol>
              </a:tblGrid>
              <a:tr h="440535">
                <a:tc>
                  <a:txBody>
                    <a:bodyPr/>
                    <a:lstStyle/>
                    <a:p>
                      <a:pPr algn="ctr"/>
                      <a:r>
                        <a:rPr lang="en-US" sz="1050" dirty="0">
                          <a:solidFill>
                            <a:schemeClr val="bg1"/>
                          </a:solidFill>
                        </a:rPr>
                        <a:t>TU*: </a:t>
                      </a:r>
                      <a:br>
                        <a:rPr lang="en-US" sz="1050" dirty="0">
                          <a:solidFill>
                            <a:schemeClr val="bg1"/>
                          </a:solidFill>
                        </a:rPr>
                      </a:br>
                      <a:r>
                        <a:rPr lang="en-US" sz="1050" dirty="0">
                          <a:solidFill>
                            <a:schemeClr val="bg1"/>
                          </a:solidFill>
                        </a:rPr>
                        <a:t>24</a:t>
                      </a:r>
                    </a:p>
                  </a:txBody>
                  <a:tcPr marL="0" marR="0">
                    <a:solidFill>
                      <a:srgbClr val="12419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50" b="1" kern="1200" dirty="0">
                          <a:solidFill>
                            <a:schemeClr val="bg1"/>
                          </a:solidFill>
                          <a:latin typeface="+mn-lt"/>
                          <a:ea typeface="+mn-ea"/>
                          <a:cs typeface="+mn-cs"/>
                        </a:rPr>
                        <a:t>TU*:</a:t>
                      </a:r>
                      <a:br>
                        <a:rPr lang="en-US" sz="1050" b="1" kern="1200" dirty="0">
                          <a:solidFill>
                            <a:schemeClr val="bg1"/>
                          </a:solidFill>
                          <a:latin typeface="+mn-lt"/>
                          <a:ea typeface="+mn-ea"/>
                          <a:cs typeface="+mn-cs"/>
                        </a:rPr>
                      </a:br>
                      <a:r>
                        <a:rPr lang="en-US" sz="1050" b="1" kern="1200" dirty="0">
                          <a:solidFill>
                            <a:schemeClr val="bg1"/>
                          </a:solidFill>
                          <a:latin typeface="+mn-lt"/>
                          <a:ea typeface="+mn-ea"/>
                          <a:cs typeface="+mn-cs"/>
                        </a:rPr>
                        <a:t>12</a:t>
                      </a:r>
                    </a:p>
                  </a:txBody>
                  <a:tcPr>
                    <a:lnR w="12700" cap="flat" cmpd="sng" algn="ctr">
                      <a:solidFill>
                        <a:schemeClr val="tx1"/>
                      </a:solidFill>
                      <a:prstDash val="solid"/>
                      <a:round/>
                      <a:headEnd type="none" w="med" len="med"/>
                      <a:tailEnd type="none" w="med" len="med"/>
                    </a:lnR>
                    <a:solidFill>
                      <a:srgbClr val="12419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50" b="1" kern="1200" dirty="0">
                          <a:solidFill>
                            <a:schemeClr val="bg1"/>
                          </a:solidFill>
                          <a:latin typeface="+mn-lt"/>
                          <a:ea typeface="+mn-ea"/>
                          <a:cs typeface="+mn-cs"/>
                        </a:rPr>
                        <a:t>TU*: </a:t>
                      </a:r>
                      <a:br>
                        <a:rPr lang="en-US" sz="1050" b="1" kern="1200" dirty="0">
                          <a:solidFill>
                            <a:schemeClr val="bg1"/>
                          </a:solidFill>
                          <a:latin typeface="+mn-lt"/>
                          <a:ea typeface="+mn-ea"/>
                          <a:cs typeface="+mn-cs"/>
                        </a:rPr>
                      </a:br>
                      <a:r>
                        <a:rPr lang="en-US" sz="1050" b="1" kern="1200" dirty="0">
                          <a:solidFill>
                            <a:schemeClr val="bg1"/>
                          </a:solidFill>
                          <a:latin typeface="+mn-lt"/>
                          <a:ea typeface="+mn-ea"/>
                          <a:cs typeface="+mn-cs"/>
                        </a:rPr>
                        <a:t>24</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12419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50" b="1" kern="1200" dirty="0">
                          <a:solidFill>
                            <a:schemeClr val="bg1"/>
                          </a:solidFill>
                          <a:latin typeface="+mn-lt"/>
                          <a:ea typeface="+mn-ea"/>
                          <a:cs typeface="+mn-cs"/>
                        </a:rPr>
                        <a:t>TU*:</a:t>
                      </a:r>
                      <a:br>
                        <a:rPr lang="en-US" sz="1050" b="1" kern="1200" dirty="0">
                          <a:solidFill>
                            <a:schemeClr val="bg1"/>
                          </a:solidFill>
                          <a:latin typeface="+mn-lt"/>
                          <a:ea typeface="+mn-ea"/>
                          <a:cs typeface="+mn-cs"/>
                        </a:rPr>
                      </a:br>
                      <a:r>
                        <a:rPr lang="en-US" sz="1050" b="1" kern="1200" dirty="0">
                          <a:solidFill>
                            <a:schemeClr val="bg1"/>
                          </a:solidFill>
                          <a:latin typeface="+mn-lt"/>
                          <a:ea typeface="+mn-ea"/>
                          <a:cs typeface="+mn-cs"/>
                        </a:rPr>
                        <a:t>12</a:t>
                      </a:r>
                    </a:p>
                  </a:txBody>
                  <a:tcPr>
                    <a:lnL w="12700" cap="flat" cmpd="sng" algn="ctr">
                      <a:solidFill>
                        <a:schemeClr val="tx1"/>
                      </a:solidFill>
                      <a:prstDash val="solid"/>
                      <a:round/>
                      <a:headEnd type="none" w="med" len="med"/>
                      <a:tailEnd type="none" w="med" len="med"/>
                    </a:lnL>
                    <a:solidFill>
                      <a:srgbClr val="12419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50" b="1" kern="1200" dirty="0">
                          <a:solidFill>
                            <a:schemeClr val="bg1"/>
                          </a:solidFill>
                          <a:latin typeface="+mn-lt"/>
                          <a:ea typeface="+mn-ea"/>
                          <a:cs typeface="+mn-cs"/>
                        </a:rPr>
                        <a:t>TU*:</a:t>
                      </a:r>
                      <a:br>
                        <a:rPr lang="en-US" sz="1050" b="1" kern="1200" dirty="0">
                          <a:solidFill>
                            <a:schemeClr val="bg1"/>
                          </a:solidFill>
                          <a:latin typeface="+mn-lt"/>
                          <a:ea typeface="+mn-ea"/>
                          <a:cs typeface="+mn-cs"/>
                        </a:rPr>
                      </a:br>
                      <a:r>
                        <a:rPr lang="en-US" sz="1050" b="1" kern="1200" dirty="0">
                          <a:solidFill>
                            <a:schemeClr val="bg1"/>
                          </a:solidFill>
                          <a:latin typeface="+mn-lt"/>
                          <a:ea typeface="+mn-ea"/>
                          <a:cs typeface="+mn-cs"/>
                        </a:rPr>
                        <a:t>24</a:t>
                      </a:r>
                    </a:p>
                  </a:txBody>
                  <a:tcPr>
                    <a:solidFill>
                      <a:srgbClr val="124191"/>
                    </a:solidFill>
                  </a:tcPr>
                </a:tc>
                <a:extLst>
                  <a:ext uri="{0D108BD9-81ED-4DB2-BD59-A6C34878D82A}">
                    <a16:rowId xmlns:a16="http://schemas.microsoft.com/office/drawing/2014/main" val="4146737833"/>
                  </a:ext>
                </a:extLst>
              </a:tr>
              <a:tr h="330861">
                <a:tc>
                  <a:txBody>
                    <a:bodyPr/>
                    <a:lstStyle/>
                    <a:p>
                      <a:pPr algn="ctr"/>
                      <a:r>
                        <a:rPr lang="en-GB" sz="1500" dirty="0"/>
                        <a:t>6</a:t>
                      </a:r>
                      <a:endParaRPr lang="en-US" sz="1500" dirty="0"/>
                    </a:p>
                  </a:txBody>
                  <a:tcPr/>
                </a:tc>
                <a:tc>
                  <a:txBody>
                    <a:bodyPr/>
                    <a:lstStyle/>
                    <a:p>
                      <a:pPr algn="ctr"/>
                      <a:r>
                        <a:rPr lang="en-US" sz="1500" dirty="0"/>
                        <a:t>2</a:t>
                      </a:r>
                    </a:p>
                  </a:txBody>
                  <a:tcPr>
                    <a:lnR w="12700" cap="flat" cmpd="sng" algn="ctr">
                      <a:solidFill>
                        <a:schemeClr val="bg1"/>
                      </a:solidFill>
                      <a:prstDash val="solid"/>
                      <a:round/>
                      <a:headEnd type="none" w="med" len="med"/>
                      <a:tailEnd type="none" w="med" len="med"/>
                    </a:lnR>
                  </a:tcPr>
                </a:tc>
                <a:tc>
                  <a:txBody>
                    <a:bodyPr/>
                    <a:lstStyle/>
                    <a:p>
                      <a:pPr algn="ctr"/>
                      <a:r>
                        <a:rPr lang="en-GB" sz="1500" dirty="0"/>
                        <a:t>4</a:t>
                      </a:r>
                      <a:endParaRPr lang="en-US" sz="1500" dirty="0"/>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1500" dirty="0"/>
                        <a:t>2</a:t>
                      </a:r>
                      <a:endParaRPr lang="en-US" sz="1500" dirty="0"/>
                    </a:p>
                  </a:txBody>
                  <a:tcPr>
                    <a:lnL w="12700" cap="flat" cmpd="sng" algn="ctr">
                      <a:solidFill>
                        <a:schemeClr val="tx1"/>
                      </a:solidFill>
                      <a:prstDash val="solid"/>
                      <a:round/>
                      <a:headEnd type="none" w="med" len="med"/>
                      <a:tailEnd type="none" w="med" len="med"/>
                    </a:lnL>
                  </a:tcPr>
                </a:tc>
                <a:tc>
                  <a:txBody>
                    <a:bodyPr/>
                    <a:lstStyle/>
                    <a:p>
                      <a:pPr algn="ctr"/>
                      <a:r>
                        <a:rPr lang="en-GB" sz="1500" dirty="0"/>
                        <a:t>3</a:t>
                      </a:r>
                      <a:endParaRPr lang="en-US" sz="1500" dirty="0"/>
                    </a:p>
                  </a:txBody>
                  <a:tcPr/>
                </a:tc>
                <a:extLst>
                  <a:ext uri="{0D108BD9-81ED-4DB2-BD59-A6C34878D82A}">
                    <a16:rowId xmlns:a16="http://schemas.microsoft.com/office/drawing/2014/main" val="1286926240"/>
                  </a:ext>
                </a:extLst>
              </a:tr>
              <a:tr h="330861">
                <a:tc>
                  <a:txBody>
                    <a:bodyPr/>
                    <a:lstStyle/>
                    <a:p>
                      <a:pPr algn="ctr"/>
                      <a:r>
                        <a:rPr lang="en-US" sz="1500" dirty="0"/>
                        <a:t>2</a:t>
                      </a:r>
                    </a:p>
                  </a:txBody>
                  <a:tcPr/>
                </a:tc>
                <a:tc>
                  <a:txBody>
                    <a:bodyPr/>
                    <a:lstStyle/>
                    <a:p>
                      <a:pPr algn="ctr"/>
                      <a:r>
                        <a:rPr lang="en-US" sz="1500" dirty="0"/>
                        <a:t>1</a:t>
                      </a:r>
                    </a:p>
                  </a:txBody>
                  <a:tcPr>
                    <a:lnR w="12700" cap="flat" cmpd="sng" algn="ctr">
                      <a:solidFill>
                        <a:schemeClr val="bg1"/>
                      </a:solidFill>
                      <a:prstDash val="solid"/>
                      <a:round/>
                      <a:headEnd type="none" w="med" len="med"/>
                      <a:tailEnd type="none" w="med" len="med"/>
                    </a:lnR>
                  </a:tcPr>
                </a:tc>
                <a:tc>
                  <a:txBody>
                    <a:bodyPr/>
                    <a:lstStyle/>
                    <a:p>
                      <a:pPr algn="ctr"/>
                      <a:r>
                        <a:rPr lang="en-US" sz="1500" dirty="0"/>
                        <a:t>2</a:t>
                      </a: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500" dirty="0"/>
                        <a:t>1</a:t>
                      </a:r>
                    </a:p>
                  </a:txBody>
                  <a:tcPr>
                    <a:lnL w="12700" cap="flat" cmpd="sng" algn="ctr">
                      <a:solidFill>
                        <a:schemeClr val="tx1"/>
                      </a:solidFill>
                      <a:prstDash val="solid"/>
                      <a:round/>
                      <a:headEnd type="none" w="med" len="med"/>
                      <a:tailEnd type="none" w="med" len="med"/>
                    </a:lnL>
                  </a:tcPr>
                </a:tc>
                <a:tc>
                  <a:txBody>
                    <a:bodyPr/>
                    <a:lstStyle/>
                    <a:p>
                      <a:pPr algn="ctr"/>
                      <a:r>
                        <a:rPr lang="en-US" sz="1500" dirty="0"/>
                        <a:t>2</a:t>
                      </a:r>
                    </a:p>
                  </a:txBody>
                  <a:tcPr/>
                </a:tc>
                <a:extLst>
                  <a:ext uri="{0D108BD9-81ED-4DB2-BD59-A6C34878D82A}">
                    <a16:rowId xmlns:a16="http://schemas.microsoft.com/office/drawing/2014/main" val="1312542291"/>
                  </a:ext>
                </a:extLst>
              </a:tr>
              <a:tr h="314960">
                <a:tc>
                  <a:txBody>
                    <a:bodyPr/>
                    <a:lstStyle/>
                    <a:p>
                      <a:pPr algn="ctr"/>
                      <a:r>
                        <a:rPr lang="en-GB" sz="1500" dirty="0"/>
                        <a:t>2</a:t>
                      </a:r>
                      <a:endParaRPr lang="en-US" sz="1500" dirty="0"/>
                    </a:p>
                  </a:txBody>
                  <a:tcPr/>
                </a:tc>
                <a:tc>
                  <a:txBody>
                    <a:bodyPr/>
                    <a:lstStyle/>
                    <a:p>
                      <a:pPr algn="ctr"/>
                      <a:r>
                        <a:rPr lang="en-US" sz="1500" dirty="0"/>
                        <a:t>2</a:t>
                      </a:r>
                    </a:p>
                  </a:txBody>
                  <a:tcPr>
                    <a:lnR w="12700" cap="flat" cmpd="sng" algn="ctr">
                      <a:solidFill>
                        <a:schemeClr val="bg1"/>
                      </a:solidFill>
                      <a:prstDash val="solid"/>
                      <a:round/>
                      <a:headEnd type="none" w="med" len="med"/>
                      <a:tailEnd type="none" w="med" len="med"/>
                    </a:lnR>
                  </a:tcPr>
                </a:tc>
                <a:tc>
                  <a:txBody>
                    <a:bodyPr/>
                    <a:lstStyle/>
                    <a:p>
                      <a:pPr algn="ctr"/>
                      <a:r>
                        <a:rPr lang="en-GB" sz="1500" dirty="0"/>
                        <a:t>2</a:t>
                      </a:r>
                      <a:endParaRPr lang="en-US" sz="1500" dirty="0"/>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1500" dirty="0"/>
                        <a:t>1</a:t>
                      </a:r>
                      <a:endParaRPr lang="en-US" sz="1500" dirty="0"/>
                    </a:p>
                  </a:txBody>
                  <a:tcPr>
                    <a:lnL w="12700" cap="flat" cmpd="sng" algn="ctr">
                      <a:solidFill>
                        <a:schemeClr val="tx1"/>
                      </a:solidFill>
                      <a:prstDash val="solid"/>
                      <a:round/>
                      <a:headEnd type="none" w="med" len="med"/>
                      <a:tailEnd type="none" w="med" len="med"/>
                    </a:lnL>
                  </a:tcPr>
                </a:tc>
                <a:tc>
                  <a:txBody>
                    <a:bodyPr/>
                    <a:lstStyle/>
                    <a:p>
                      <a:pPr algn="ctr"/>
                      <a:r>
                        <a:rPr lang="en-GB" sz="1500" dirty="0"/>
                        <a:t>2</a:t>
                      </a:r>
                      <a:endParaRPr lang="en-US" sz="1500" dirty="0"/>
                    </a:p>
                  </a:txBody>
                  <a:tcPr/>
                </a:tc>
                <a:extLst>
                  <a:ext uri="{0D108BD9-81ED-4DB2-BD59-A6C34878D82A}">
                    <a16:rowId xmlns:a16="http://schemas.microsoft.com/office/drawing/2014/main" val="3517494783"/>
                  </a:ext>
                </a:extLst>
              </a:tr>
              <a:tr h="314960">
                <a:tc>
                  <a:txBody>
                    <a:bodyPr/>
                    <a:lstStyle/>
                    <a:p>
                      <a:pPr algn="ctr"/>
                      <a:r>
                        <a:rPr lang="en-US" sz="1500" dirty="0"/>
                        <a:t>0</a:t>
                      </a:r>
                    </a:p>
                  </a:txBody>
                  <a:tcPr/>
                </a:tc>
                <a:tc>
                  <a:txBody>
                    <a:bodyPr/>
                    <a:lstStyle/>
                    <a:p>
                      <a:pPr algn="ctr"/>
                      <a:r>
                        <a:rPr lang="en-GB" sz="1500" dirty="0"/>
                        <a:t>1</a:t>
                      </a:r>
                      <a:endParaRPr lang="en-US" sz="1500" dirty="0"/>
                    </a:p>
                  </a:txBody>
                  <a:tcPr>
                    <a:lnR w="12700" cap="flat" cmpd="sng" algn="ctr">
                      <a:solidFill>
                        <a:schemeClr val="bg1"/>
                      </a:solidFill>
                      <a:prstDash val="solid"/>
                      <a:round/>
                      <a:headEnd type="none" w="med" len="med"/>
                      <a:tailEnd type="none" w="med" len="med"/>
                    </a:lnR>
                  </a:tcPr>
                </a:tc>
                <a:tc>
                  <a:txBody>
                    <a:bodyPr/>
                    <a:lstStyle/>
                    <a:p>
                      <a:pPr algn="ctr"/>
                      <a:r>
                        <a:rPr lang="en-GB" sz="1500" dirty="0"/>
                        <a:t>1.5</a:t>
                      </a:r>
                      <a:endParaRPr lang="en-US" sz="1500" dirty="0"/>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1500" dirty="0"/>
                        <a:t>1</a:t>
                      </a:r>
                      <a:endParaRPr lang="en-US" sz="1500" dirty="0"/>
                    </a:p>
                  </a:txBody>
                  <a:tcPr>
                    <a:lnL w="12700" cap="flat" cmpd="sng" algn="ctr">
                      <a:solidFill>
                        <a:schemeClr val="tx1"/>
                      </a:solidFill>
                      <a:prstDash val="solid"/>
                      <a:round/>
                      <a:headEnd type="none" w="med" len="med"/>
                      <a:tailEnd type="none" w="med" len="med"/>
                    </a:lnL>
                  </a:tcPr>
                </a:tc>
                <a:tc>
                  <a:txBody>
                    <a:bodyPr/>
                    <a:lstStyle/>
                    <a:p>
                      <a:pPr algn="ctr"/>
                      <a:r>
                        <a:rPr lang="en-GB" sz="1500" dirty="0"/>
                        <a:t>2</a:t>
                      </a:r>
                      <a:endParaRPr lang="en-US" sz="1500" dirty="0"/>
                    </a:p>
                  </a:txBody>
                  <a:tcPr/>
                </a:tc>
                <a:extLst>
                  <a:ext uri="{0D108BD9-81ED-4DB2-BD59-A6C34878D82A}">
                    <a16:rowId xmlns:a16="http://schemas.microsoft.com/office/drawing/2014/main" val="44246781"/>
                  </a:ext>
                </a:extLst>
              </a:tr>
              <a:tr h="314960">
                <a:tc>
                  <a:txBody>
                    <a:bodyPr/>
                    <a:lstStyle/>
                    <a:p>
                      <a:pPr algn="ctr"/>
                      <a:r>
                        <a:rPr lang="en-GB" sz="1500" dirty="0"/>
                        <a:t>2</a:t>
                      </a:r>
                      <a:endParaRPr lang="en-US" sz="1500" dirty="0"/>
                    </a:p>
                  </a:txBody>
                  <a:tcPr/>
                </a:tc>
                <a:tc>
                  <a:txBody>
                    <a:bodyPr/>
                    <a:lstStyle/>
                    <a:p>
                      <a:pPr algn="ctr"/>
                      <a:r>
                        <a:rPr lang="en-US" sz="1500" dirty="0"/>
                        <a:t>1</a:t>
                      </a:r>
                    </a:p>
                  </a:txBody>
                  <a:tcPr>
                    <a:lnR w="12700" cap="flat" cmpd="sng" algn="ctr">
                      <a:solidFill>
                        <a:schemeClr val="bg1"/>
                      </a:solidFill>
                      <a:prstDash val="solid"/>
                      <a:round/>
                      <a:headEnd type="none" w="med" len="med"/>
                      <a:tailEnd type="none" w="med" len="med"/>
                    </a:lnR>
                  </a:tcPr>
                </a:tc>
                <a:tc>
                  <a:txBody>
                    <a:bodyPr/>
                    <a:lstStyle/>
                    <a:p>
                      <a:pPr algn="ctr"/>
                      <a:r>
                        <a:rPr lang="en-US" sz="1500" dirty="0"/>
                        <a:t>2</a:t>
                      </a: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1500" dirty="0"/>
                        <a:t>2</a:t>
                      </a:r>
                      <a:endParaRPr lang="en-US" sz="1500" dirty="0"/>
                    </a:p>
                  </a:txBody>
                  <a:tcPr>
                    <a:lnL w="12700" cap="flat" cmpd="sng" algn="ctr">
                      <a:solidFill>
                        <a:schemeClr val="tx1"/>
                      </a:solidFill>
                      <a:prstDash val="solid"/>
                      <a:round/>
                      <a:headEnd type="none" w="med" len="med"/>
                      <a:tailEnd type="none" w="med" len="med"/>
                    </a:lnL>
                  </a:tcPr>
                </a:tc>
                <a:tc>
                  <a:txBody>
                    <a:bodyPr/>
                    <a:lstStyle/>
                    <a:p>
                      <a:pPr algn="ctr"/>
                      <a:r>
                        <a:rPr lang="en-GB" sz="1500" dirty="0"/>
                        <a:t>3</a:t>
                      </a:r>
                      <a:endParaRPr lang="en-US" sz="1500" dirty="0"/>
                    </a:p>
                  </a:txBody>
                  <a:tcPr/>
                </a:tc>
                <a:extLst>
                  <a:ext uri="{0D108BD9-81ED-4DB2-BD59-A6C34878D82A}">
                    <a16:rowId xmlns:a16="http://schemas.microsoft.com/office/drawing/2014/main" val="3533073052"/>
                  </a:ext>
                </a:extLst>
              </a:tr>
              <a:tr h="314960">
                <a:tc>
                  <a:txBody>
                    <a:bodyPr/>
                    <a:lstStyle/>
                    <a:p>
                      <a:pPr algn="ctr"/>
                      <a:r>
                        <a:rPr lang="en-GB" sz="1500" dirty="0"/>
                        <a:t>1.5</a:t>
                      </a:r>
                    </a:p>
                    <a:p>
                      <a:pPr algn="ctr"/>
                      <a:endParaRPr lang="en-US" sz="1500" dirty="0"/>
                    </a:p>
                  </a:txBody>
                  <a:tcPr/>
                </a:tc>
                <a:tc>
                  <a:txBody>
                    <a:bodyPr/>
                    <a:lstStyle/>
                    <a:p>
                      <a:pPr algn="ctr"/>
                      <a:r>
                        <a:rPr lang="en-US" sz="1500" dirty="0"/>
                        <a:t>1</a:t>
                      </a:r>
                    </a:p>
                  </a:txBody>
                  <a:tcPr>
                    <a:lnR w="12700" cap="flat" cmpd="sng" algn="ctr">
                      <a:solidFill>
                        <a:schemeClr val="bg1"/>
                      </a:solidFill>
                      <a:prstDash val="solid"/>
                      <a:round/>
                      <a:headEnd type="none" w="med" len="med"/>
                      <a:tailEnd type="none" w="med" len="med"/>
                    </a:lnR>
                  </a:tcPr>
                </a:tc>
                <a:tc>
                  <a:txBody>
                    <a:bodyPr/>
                    <a:lstStyle/>
                    <a:p>
                      <a:pPr algn="ctr"/>
                      <a:r>
                        <a:rPr lang="en-GB" sz="1500" dirty="0"/>
                        <a:t>2</a:t>
                      </a:r>
                      <a:endParaRPr lang="en-US" sz="1500" dirty="0"/>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1500" dirty="0"/>
                        <a:t>1</a:t>
                      </a:r>
                      <a:endParaRPr lang="en-US" sz="1500" dirty="0"/>
                    </a:p>
                  </a:txBody>
                  <a:tcPr>
                    <a:lnL w="12700" cap="flat" cmpd="sng" algn="ctr">
                      <a:solidFill>
                        <a:schemeClr val="tx1"/>
                      </a:solidFill>
                      <a:prstDash val="solid"/>
                      <a:round/>
                      <a:headEnd type="none" w="med" len="med"/>
                      <a:tailEnd type="none" w="med" len="med"/>
                    </a:lnL>
                  </a:tcPr>
                </a:tc>
                <a:tc>
                  <a:txBody>
                    <a:bodyPr/>
                    <a:lstStyle/>
                    <a:p>
                      <a:pPr algn="ctr"/>
                      <a:r>
                        <a:rPr lang="en-GB" sz="1500" dirty="0"/>
                        <a:t>0</a:t>
                      </a:r>
                      <a:endParaRPr lang="en-US" sz="1500" dirty="0"/>
                    </a:p>
                  </a:txBody>
                  <a:tcPr/>
                </a:tc>
                <a:extLst>
                  <a:ext uri="{0D108BD9-81ED-4DB2-BD59-A6C34878D82A}">
                    <a16:rowId xmlns:a16="http://schemas.microsoft.com/office/drawing/2014/main" val="3079997477"/>
                  </a:ext>
                </a:extLst>
              </a:tr>
              <a:tr h="314960">
                <a:tc>
                  <a:txBody>
                    <a:bodyPr/>
                    <a:lstStyle/>
                    <a:p>
                      <a:pPr algn="ctr"/>
                      <a:r>
                        <a:rPr lang="en-GB" sz="1500" dirty="0"/>
                        <a:t>0</a:t>
                      </a:r>
                      <a:endParaRPr lang="en-US" sz="1500" dirty="0"/>
                    </a:p>
                  </a:txBody>
                  <a:tcPr/>
                </a:tc>
                <a:tc>
                  <a:txBody>
                    <a:bodyPr/>
                    <a:lstStyle/>
                    <a:p>
                      <a:pPr algn="ctr"/>
                      <a:r>
                        <a:rPr lang="en-GB" sz="1500" dirty="0"/>
                        <a:t>0</a:t>
                      </a:r>
                      <a:endParaRPr lang="en-US" sz="1500" dirty="0"/>
                    </a:p>
                  </a:txBody>
                  <a:tcPr>
                    <a:lnR w="12700" cap="flat" cmpd="sng" algn="ctr">
                      <a:solidFill>
                        <a:schemeClr val="bg1"/>
                      </a:solidFill>
                      <a:prstDash val="solid"/>
                      <a:round/>
                      <a:headEnd type="none" w="med" len="med"/>
                      <a:tailEnd type="none" w="med" len="med"/>
                    </a:lnR>
                  </a:tcPr>
                </a:tc>
                <a:tc>
                  <a:txBody>
                    <a:bodyPr/>
                    <a:lstStyle/>
                    <a:p>
                      <a:pPr algn="ctr"/>
                      <a:r>
                        <a:rPr lang="en-US" sz="1500" dirty="0"/>
                        <a:t>2</a:t>
                      </a: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500" dirty="0"/>
                        <a:t>0.5</a:t>
                      </a:r>
                    </a:p>
                  </a:txBody>
                  <a:tcPr>
                    <a:lnL w="12700" cap="flat" cmpd="sng" algn="ctr">
                      <a:solidFill>
                        <a:schemeClr val="tx1"/>
                      </a:solidFill>
                      <a:prstDash val="solid"/>
                      <a:round/>
                      <a:headEnd type="none" w="med" len="med"/>
                      <a:tailEnd type="none" w="med" len="med"/>
                    </a:lnL>
                  </a:tcPr>
                </a:tc>
                <a:tc>
                  <a:txBody>
                    <a:bodyPr/>
                    <a:lstStyle/>
                    <a:p>
                      <a:pPr algn="ctr"/>
                      <a:r>
                        <a:rPr lang="en-US" sz="1500" dirty="0"/>
                        <a:t>2</a:t>
                      </a:r>
                    </a:p>
                  </a:txBody>
                  <a:tcPr/>
                </a:tc>
                <a:extLst>
                  <a:ext uri="{0D108BD9-81ED-4DB2-BD59-A6C34878D82A}">
                    <a16:rowId xmlns:a16="http://schemas.microsoft.com/office/drawing/2014/main" val="3243458569"/>
                  </a:ext>
                </a:extLst>
              </a:tr>
              <a:tr h="314960">
                <a:tc>
                  <a:txBody>
                    <a:bodyPr/>
                    <a:lstStyle/>
                    <a:p>
                      <a:pPr algn="ctr"/>
                      <a:r>
                        <a:rPr lang="en-US" sz="1500" dirty="0"/>
                        <a:t>0</a:t>
                      </a:r>
                    </a:p>
                  </a:txBody>
                  <a:tcPr/>
                </a:tc>
                <a:tc>
                  <a:txBody>
                    <a:bodyPr/>
                    <a:lstStyle/>
                    <a:p>
                      <a:pPr algn="ctr"/>
                      <a:r>
                        <a:rPr lang="en-US" sz="1500" dirty="0"/>
                        <a:t>1</a:t>
                      </a:r>
                    </a:p>
                  </a:txBody>
                  <a:tcPr>
                    <a:lnR w="12700" cap="flat" cmpd="sng" algn="ctr">
                      <a:solidFill>
                        <a:schemeClr val="bg1"/>
                      </a:solidFill>
                      <a:prstDash val="solid"/>
                      <a:round/>
                      <a:headEnd type="none" w="med" len="med"/>
                      <a:tailEnd type="none" w="med" len="med"/>
                    </a:lnR>
                  </a:tcPr>
                </a:tc>
                <a:tc>
                  <a:txBody>
                    <a:bodyPr/>
                    <a:lstStyle/>
                    <a:p>
                      <a:pPr algn="ctr"/>
                      <a:r>
                        <a:rPr lang="en-US" sz="1500" dirty="0"/>
                        <a:t>2</a:t>
                      </a: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500" dirty="0"/>
                        <a:t>0</a:t>
                      </a:r>
                    </a:p>
                  </a:txBody>
                  <a:tcPr>
                    <a:lnL w="12700" cap="flat" cmpd="sng" algn="ctr">
                      <a:solidFill>
                        <a:schemeClr val="tx1"/>
                      </a:solidFill>
                      <a:prstDash val="solid"/>
                      <a:round/>
                      <a:headEnd type="none" w="med" len="med"/>
                      <a:tailEnd type="none" w="med" len="med"/>
                    </a:lnL>
                  </a:tcPr>
                </a:tc>
                <a:tc>
                  <a:txBody>
                    <a:bodyPr/>
                    <a:lstStyle/>
                    <a:p>
                      <a:pPr algn="ctr"/>
                      <a:r>
                        <a:rPr lang="en-US" sz="1500" dirty="0"/>
                        <a:t>0</a:t>
                      </a:r>
                    </a:p>
                  </a:txBody>
                  <a:tcPr/>
                </a:tc>
                <a:extLst>
                  <a:ext uri="{0D108BD9-81ED-4DB2-BD59-A6C34878D82A}">
                    <a16:rowId xmlns:a16="http://schemas.microsoft.com/office/drawing/2014/main" val="391222769"/>
                  </a:ext>
                </a:extLst>
              </a:tr>
              <a:tr h="314960">
                <a:tc>
                  <a:txBody>
                    <a:bodyPr/>
                    <a:lstStyle/>
                    <a:p>
                      <a:pPr algn="ctr"/>
                      <a:r>
                        <a:rPr lang="en-US" sz="1500" dirty="0"/>
                        <a:t>5</a:t>
                      </a:r>
                    </a:p>
                  </a:txBody>
                  <a:tcPr/>
                </a:tc>
                <a:tc>
                  <a:txBody>
                    <a:bodyPr/>
                    <a:lstStyle/>
                    <a:p>
                      <a:pPr algn="ctr"/>
                      <a:r>
                        <a:rPr lang="en-US" sz="1500" dirty="0"/>
                        <a:t>1</a:t>
                      </a:r>
                    </a:p>
                  </a:txBody>
                  <a:tcPr>
                    <a:lnR w="12700" cap="flat" cmpd="sng" algn="ctr">
                      <a:solidFill>
                        <a:schemeClr val="bg1"/>
                      </a:solidFill>
                      <a:prstDash val="solid"/>
                      <a:round/>
                      <a:headEnd type="none" w="med" len="med"/>
                      <a:tailEnd type="none" w="med" len="med"/>
                    </a:lnR>
                  </a:tcPr>
                </a:tc>
                <a:tc>
                  <a:txBody>
                    <a:bodyPr/>
                    <a:lstStyle/>
                    <a:p>
                      <a:pPr algn="ctr"/>
                      <a:r>
                        <a:rPr lang="en-US" sz="1500" dirty="0"/>
                        <a:t>3</a:t>
                      </a: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500" dirty="0"/>
                        <a:t>0</a:t>
                      </a:r>
                    </a:p>
                  </a:txBody>
                  <a:tcPr>
                    <a:lnL w="12700" cap="flat" cmpd="sng" algn="ctr">
                      <a:solidFill>
                        <a:schemeClr val="tx1"/>
                      </a:solidFill>
                      <a:prstDash val="solid"/>
                      <a:round/>
                      <a:headEnd type="none" w="med" len="med"/>
                      <a:tailEnd type="none" w="med" len="med"/>
                    </a:lnL>
                  </a:tcPr>
                </a:tc>
                <a:tc>
                  <a:txBody>
                    <a:bodyPr/>
                    <a:lstStyle/>
                    <a:p>
                      <a:pPr algn="ctr"/>
                      <a:r>
                        <a:rPr lang="en-US" sz="1500" dirty="0"/>
                        <a:t>1</a:t>
                      </a:r>
                    </a:p>
                  </a:txBody>
                  <a:tcPr/>
                </a:tc>
                <a:extLst>
                  <a:ext uri="{0D108BD9-81ED-4DB2-BD59-A6C34878D82A}">
                    <a16:rowId xmlns:a16="http://schemas.microsoft.com/office/drawing/2014/main" val="2313078373"/>
                  </a:ext>
                </a:extLst>
              </a:tr>
              <a:tr h="314960">
                <a:tc>
                  <a:txBody>
                    <a:bodyPr/>
                    <a:lstStyle/>
                    <a:p>
                      <a:pPr algn="ctr"/>
                      <a:r>
                        <a:rPr lang="en-GB" sz="1500" dirty="0"/>
                        <a:t>4.5</a:t>
                      </a:r>
                      <a:br>
                        <a:rPr lang="en-GB" sz="1500" dirty="0"/>
                      </a:br>
                      <a:r>
                        <a:rPr lang="en-GB" sz="1500" dirty="0"/>
                        <a:t>(-1)</a:t>
                      </a:r>
                      <a:br>
                        <a:rPr lang="en-GB" sz="1500" dirty="0"/>
                      </a:br>
                      <a:r>
                        <a:rPr lang="en-GB" sz="1500" dirty="0"/>
                        <a:t>**</a:t>
                      </a:r>
                      <a:endParaRPr lang="en-US" sz="1500" dirty="0"/>
                    </a:p>
                  </a:txBody>
                  <a:tcPr/>
                </a:tc>
                <a:tc>
                  <a:txBody>
                    <a:bodyPr/>
                    <a:lstStyle/>
                    <a:p>
                      <a:pPr algn="ctr"/>
                      <a:r>
                        <a:rPr lang="en-GB" sz="1500" dirty="0"/>
                        <a:t>2</a:t>
                      </a:r>
                    </a:p>
                    <a:p>
                      <a:pPr algn="ctr"/>
                      <a:r>
                        <a:rPr lang="en-GB" sz="1500" dirty="0"/>
                        <a:t>(0)</a:t>
                      </a:r>
                      <a:br>
                        <a:rPr lang="en-GB" sz="1500" dirty="0"/>
                      </a:br>
                      <a:r>
                        <a:rPr lang="en-GB" sz="1500" dirty="0"/>
                        <a:t>**</a:t>
                      </a:r>
                      <a:endParaRPr lang="en-US" sz="1500" dirty="0"/>
                    </a:p>
                  </a:txBody>
                  <a:tcPr>
                    <a:lnR w="12700" cap="flat" cmpd="sng" algn="ctr">
                      <a:solidFill>
                        <a:schemeClr val="bg1"/>
                      </a:solidFill>
                      <a:prstDash val="solid"/>
                      <a:round/>
                      <a:headEnd type="none" w="med" len="med"/>
                      <a:tailEnd type="none" w="med" len="med"/>
                    </a:lnR>
                  </a:tcPr>
                </a:tc>
                <a:tc>
                  <a:txBody>
                    <a:bodyPr/>
                    <a:lstStyle/>
                    <a:p>
                      <a:pPr algn="ctr"/>
                      <a:r>
                        <a:rPr lang="en-GB" sz="1500" dirty="0"/>
                        <a:t>3.5</a:t>
                      </a:r>
                      <a:br>
                        <a:rPr lang="en-GB" sz="1500" dirty="0"/>
                      </a:br>
                      <a:r>
                        <a:rPr lang="en-GB" sz="1500" dirty="0"/>
                        <a:t>(+0.5)</a:t>
                      </a:r>
                      <a:br>
                        <a:rPr lang="en-GB" sz="1500" dirty="0"/>
                      </a:br>
                      <a:r>
                        <a:rPr lang="en-GB" sz="1500" dirty="0"/>
                        <a:t>**</a:t>
                      </a:r>
                      <a:endParaRPr lang="en-US" sz="1500" dirty="0"/>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1500" dirty="0"/>
                        <a:t>4</a:t>
                      </a:r>
                      <a:br>
                        <a:rPr lang="en-GB" sz="1500" dirty="0"/>
                      </a:br>
                      <a:r>
                        <a:rPr lang="en-GB" sz="1500" dirty="0"/>
                        <a:t>(+0.5)</a:t>
                      </a:r>
                      <a:br>
                        <a:rPr lang="en-GB" sz="1500" dirty="0"/>
                      </a:br>
                      <a:r>
                        <a:rPr lang="en-GB" sz="1500" dirty="0"/>
                        <a:t>**</a:t>
                      </a:r>
                      <a:endParaRPr lang="en-US" sz="1500" dirty="0"/>
                    </a:p>
                  </a:txBody>
                  <a:tcPr>
                    <a:lnL w="12700" cap="flat" cmpd="sng" algn="ctr">
                      <a:solidFill>
                        <a:schemeClr val="tx1"/>
                      </a:solidFill>
                      <a:prstDash val="solid"/>
                      <a:round/>
                      <a:headEnd type="none" w="med" len="med"/>
                      <a:tailEnd type="none" w="med" len="med"/>
                    </a:lnL>
                  </a:tcPr>
                </a:tc>
                <a:tc>
                  <a:txBody>
                    <a:bodyPr/>
                    <a:lstStyle/>
                    <a:p>
                      <a:pPr algn="ctr"/>
                      <a:r>
                        <a:rPr lang="en-GB" sz="1500" dirty="0"/>
                        <a:t>9</a:t>
                      </a:r>
                    </a:p>
                    <a:p>
                      <a:pPr algn="ctr"/>
                      <a:r>
                        <a:rPr lang="en-GB" sz="1500" dirty="0"/>
                        <a:t>(0)</a:t>
                      </a:r>
                      <a:endParaRPr lang="en-US" sz="1500" dirty="0"/>
                    </a:p>
                  </a:txBody>
                  <a:tcPr/>
                </a:tc>
                <a:extLst>
                  <a:ext uri="{0D108BD9-81ED-4DB2-BD59-A6C34878D82A}">
                    <a16:rowId xmlns:a16="http://schemas.microsoft.com/office/drawing/2014/main" val="149191904"/>
                  </a:ext>
                </a:extLst>
              </a:tr>
            </a:tbl>
          </a:graphicData>
        </a:graphic>
      </p:graphicFrame>
      <p:sp>
        <p:nvSpPr>
          <p:cNvPr id="38" name="Rectangle: Rounded Corners 37">
            <a:extLst>
              <a:ext uri="{FF2B5EF4-FFF2-40B4-BE49-F238E27FC236}">
                <a16:creationId xmlns:a16="http://schemas.microsoft.com/office/drawing/2014/main" id="{72CA92DD-2AB0-4EC7-8AD0-97419646DD1A}"/>
              </a:ext>
            </a:extLst>
          </p:cNvPr>
          <p:cNvSpPr/>
          <p:nvPr/>
        </p:nvSpPr>
        <p:spPr>
          <a:xfrm>
            <a:off x="1783734" y="2326477"/>
            <a:ext cx="5565751" cy="300548"/>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4"/>
              </a:rPr>
              <a:t>NR Multicast</a:t>
            </a:r>
            <a:endParaRPr lang="en-US" sz="800" kern="0" dirty="0">
              <a:solidFill>
                <a:srgbClr val="FFFFFF"/>
              </a:solidFill>
              <a:latin typeface="Nokia Pure Text Light" panose="020B0403020202020204" pitchFamily="34" charset="0"/>
              <a:ea typeface="Nokia Pure Text Light" panose="020B0403020202020204" pitchFamily="34" charset="0"/>
            </a:endParaRPr>
          </a:p>
        </p:txBody>
      </p:sp>
      <p:sp>
        <p:nvSpPr>
          <p:cNvPr id="63" name="Left Brace 62">
            <a:extLst>
              <a:ext uri="{FF2B5EF4-FFF2-40B4-BE49-F238E27FC236}">
                <a16:creationId xmlns:a16="http://schemas.microsoft.com/office/drawing/2014/main" id="{034750EC-F8A4-498A-936C-7B0E9F9E27EF}"/>
              </a:ext>
            </a:extLst>
          </p:cNvPr>
          <p:cNvSpPr/>
          <p:nvPr/>
        </p:nvSpPr>
        <p:spPr bwMode="auto">
          <a:xfrm rot="10800000">
            <a:off x="10666253" y="1265549"/>
            <a:ext cx="162310" cy="4309363"/>
          </a:xfrm>
          <a:prstGeom prst="leftBrace">
            <a:avLst>
              <a:gd name="adj1" fmla="val 8333"/>
              <a:gd name="adj2" fmla="val 49548"/>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377"/>
            <a:endParaRPr lang="en-US" sz="1000">
              <a:latin typeface="Arial" charset="0"/>
              <a:ea typeface="ＭＳ Ｐゴシック" pitchFamily="50" charset="-128"/>
            </a:endParaRPr>
          </a:p>
        </p:txBody>
      </p:sp>
      <p:sp>
        <p:nvSpPr>
          <p:cNvPr id="65" name="TextBox 64">
            <a:extLst>
              <a:ext uri="{FF2B5EF4-FFF2-40B4-BE49-F238E27FC236}">
                <a16:creationId xmlns:a16="http://schemas.microsoft.com/office/drawing/2014/main" id="{7AF36DA5-4556-4E96-BA34-40CE9F5C316D}"/>
              </a:ext>
            </a:extLst>
          </p:cNvPr>
          <p:cNvSpPr txBox="1"/>
          <p:nvPr/>
        </p:nvSpPr>
        <p:spPr>
          <a:xfrm>
            <a:off x="10828565" y="2696816"/>
            <a:ext cx="652743" cy="584775"/>
          </a:xfrm>
          <a:prstGeom prst="rect">
            <a:avLst/>
          </a:prstGeom>
          <a:noFill/>
        </p:spPr>
        <p:txBody>
          <a:bodyPr wrap="none" rtlCol="0">
            <a:spAutoFit/>
          </a:bodyPr>
          <a:lstStyle/>
          <a:p>
            <a:r>
              <a:rPr lang="en-US" sz="1600" dirty="0"/>
              <a:t>RAN3</a:t>
            </a:r>
            <a:br>
              <a:rPr lang="en-US" sz="1600" dirty="0"/>
            </a:br>
            <a:r>
              <a:rPr lang="en-US" sz="1600" dirty="0"/>
              <a:t>TUs</a:t>
            </a:r>
          </a:p>
        </p:txBody>
      </p:sp>
      <p:sp>
        <p:nvSpPr>
          <p:cNvPr id="39" name="Rectangle: Rounded Corners 38">
            <a:extLst>
              <a:ext uri="{FF2B5EF4-FFF2-40B4-BE49-F238E27FC236}">
                <a16:creationId xmlns:a16="http://schemas.microsoft.com/office/drawing/2014/main" id="{54199D86-56A5-4A44-93AC-73720B102428}"/>
              </a:ext>
            </a:extLst>
          </p:cNvPr>
          <p:cNvSpPr/>
          <p:nvPr/>
        </p:nvSpPr>
        <p:spPr>
          <a:xfrm>
            <a:off x="2858960" y="2671760"/>
            <a:ext cx="4490528" cy="292987"/>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rPr>
              <a:t>NR Non-Public Networks </a:t>
            </a:r>
            <a:r>
              <a:rPr lang="en-US" sz="1200" b="1" u="sng" kern="0" dirty="0" err="1">
                <a:solidFill>
                  <a:srgbClr val="FFFFFF"/>
                </a:solidFill>
                <a:latin typeface="Nokia Pure Text Light" panose="020B0403020202020204" pitchFamily="34" charset="0"/>
                <a:ea typeface="Nokia Pure Text Light" panose="020B0403020202020204" pitchFamily="34" charset="0"/>
              </a:rPr>
              <a:t>enh</a:t>
            </a:r>
            <a:r>
              <a:rPr lang="en-US" sz="1200" b="1" u="sng" kern="0" dirty="0">
                <a:solidFill>
                  <a:srgbClr val="FFFFFF"/>
                </a:solidFill>
                <a:latin typeface="Nokia Pure Text Light" panose="020B0403020202020204" pitchFamily="34" charset="0"/>
                <a:ea typeface="Nokia Pure Text Light" panose="020B0403020202020204" pitchFamily="34" charset="0"/>
              </a:rPr>
              <a:t> (SA2 led)</a:t>
            </a:r>
          </a:p>
          <a:p>
            <a:pPr algn="ctr" defTabSz="914354">
              <a:defRPr/>
            </a:pP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40" name="Rectangle: Rounded Corners 39">
            <a:extLst>
              <a:ext uri="{FF2B5EF4-FFF2-40B4-BE49-F238E27FC236}">
                <a16:creationId xmlns:a16="http://schemas.microsoft.com/office/drawing/2014/main" id="{AA3B9602-267D-4E00-B96B-E5A20E29BCD7}"/>
              </a:ext>
            </a:extLst>
          </p:cNvPr>
          <p:cNvSpPr/>
          <p:nvPr/>
        </p:nvSpPr>
        <p:spPr>
          <a:xfrm>
            <a:off x="1784224" y="4506572"/>
            <a:ext cx="5565263" cy="282778"/>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rPr>
              <a:t>Corrections / </a:t>
            </a:r>
            <a:r>
              <a:rPr lang="en-US" sz="1200" b="1" u="sng" kern="0" dirty="0" err="1">
                <a:solidFill>
                  <a:srgbClr val="FFFFFF"/>
                </a:solidFill>
                <a:latin typeface="Nokia Pure Text Light" panose="020B0403020202020204" pitchFamily="34" charset="0"/>
                <a:ea typeface="Nokia Pure Text Light" panose="020B0403020202020204" pitchFamily="34" charset="0"/>
              </a:rPr>
              <a:t>TEIx</a:t>
            </a:r>
            <a:endParaRPr lang="en-US" sz="1200" b="1" u="sng" kern="0" dirty="0">
              <a:solidFill>
                <a:srgbClr val="FFFFFF"/>
              </a:solidFill>
              <a:latin typeface="Nokia Pure Text Light" panose="020B0403020202020204" pitchFamily="34" charset="0"/>
              <a:ea typeface="Nokia Pure Text Light" panose="020B0403020202020204" pitchFamily="34" charset="0"/>
            </a:endParaRPr>
          </a:p>
          <a:p>
            <a:pPr algn="ctr" defTabSz="914354">
              <a:defRPr/>
            </a:pP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28" name="Rectangle: Rounded Corners 27">
            <a:extLst>
              <a:ext uri="{FF2B5EF4-FFF2-40B4-BE49-F238E27FC236}">
                <a16:creationId xmlns:a16="http://schemas.microsoft.com/office/drawing/2014/main" id="{ACDC7FCE-50B9-43A8-A261-FE3AC519C7A1}"/>
              </a:ext>
            </a:extLst>
          </p:cNvPr>
          <p:cNvSpPr/>
          <p:nvPr/>
        </p:nvSpPr>
        <p:spPr>
          <a:xfrm>
            <a:off x="1784224" y="2994208"/>
            <a:ext cx="5565263" cy="292987"/>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5"/>
              </a:rPr>
              <a:t>IAB enhancements</a:t>
            </a:r>
            <a:r>
              <a:rPr lang="en-US" sz="1200" b="1" u="sng" kern="0" dirty="0">
                <a:solidFill>
                  <a:srgbClr val="FFFFFF"/>
                </a:solidFill>
                <a:latin typeface="Nokia Pure Text Light" panose="020B0403020202020204" pitchFamily="34" charset="0"/>
                <a:ea typeface="Nokia Pure Text Light" panose="020B0403020202020204" pitchFamily="34" charset="0"/>
              </a:rPr>
              <a:t> (RAN2-led)</a:t>
            </a:r>
          </a:p>
        </p:txBody>
      </p:sp>
      <p:sp>
        <p:nvSpPr>
          <p:cNvPr id="29" name="Rectangle: Rounded Corners 28">
            <a:extLst>
              <a:ext uri="{FF2B5EF4-FFF2-40B4-BE49-F238E27FC236}">
                <a16:creationId xmlns:a16="http://schemas.microsoft.com/office/drawing/2014/main" id="{AD6C59FA-9C2C-4EC9-BAF7-B68F94F10F2A}"/>
              </a:ext>
            </a:extLst>
          </p:cNvPr>
          <p:cNvSpPr/>
          <p:nvPr/>
        </p:nvSpPr>
        <p:spPr>
          <a:xfrm>
            <a:off x="1793596" y="3316657"/>
            <a:ext cx="4381649" cy="254150"/>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6"/>
              </a:rPr>
              <a:t>NR over NTN</a:t>
            </a:r>
            <a:endParaRPr lang="en-US" sz="1200" b="1" u="sng" kern="0" dirty="0">
              <a:solidFill>
                <a:srgbClr val="FFFFFF"/>
              </a:solidFill>
              <a:latin typeface="Nokia Pure Text Light" panose="020B0403020202020204" pitchFamily="34" charset="0"/>
              <a:ea typeface="Nokia Pure Text Light" panose="020B0403020202020204" pitchFamily="34" charset="0"/>
            </a:endParaRPr>
          </a:p>
        </p:txBody>
      </p:sp>
      <p:sp>
        <p:nvSpPr>
          <p:cNvPr id="30" name="Rectangle: Rounded Corners 29">
            <a:extLst>
              <a:ext uri="{FF2B5EF4-FFF2-40B4-BE49-F238E27FC236}">
                <a16:creationId xmlns:a16="http://schemas.microsoft.com/office/drawing/2014/main" id="{B6050909-A482-4155-ADAD-C28C8B701F13}"/>
              </a:ext>
            </a:extLst>
          </p:cNvPr>
          <p:cNvSpPr/>
          <p:nvPr/>
        </p:nvSpPr>
        <p:spPr>
          <a:xfrm>
            <a:off x="4018218" y="3884226"/>
            <a:ext cx="3331269" cy="292987"/>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7"/>
              </a:rPr>
              <a:t>NR positioning enhancements</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31" name="Rectangle: Rounded Corners 30">
            <a:extLst>
              <a:ext uri="{FF2B5EF4-FFF2-40B4-BE49-F238E27FC236}">
                <a16:creationId xmlns:a16="http://schemas.microsoft.com/office/drawing/2014/main" id="{E5B23143-B744-453F-A338-8943FD779F2E}"/>
              </a:ext>
            </a:extLst>
          </p:cNvPr>
          <p:cNvSpPr/>
          <p:nvPr/>
        </p:nvSpPr>
        <p:spPr>
          <a:xfrm>
            <a:off x="5102733" y="1995214"/>
            <a:ext cx="2246754" cy="292987"/>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rPr>
              <a:t>NR </a:t>
            </a:r>
            <a:r>
              <a:rPr lang="en-US" sz="1200" b="1" u="sng" kern="0" dirty="0" err="1">
                <a:solidFill>
                  <a:srgbClr val="FFFFFF"/>
                </a:solidFill>
                <a:latin typeface="Nokia Pure Text Light" panose="020B0403020202020204" pitchFamily="34" charset="0"/>
                <a:ea typeface="Nokia Pure Text Light" panose="020B0403020202020204" pitchFamily="34" charset="0"/>
              </a:rPr>
              <a:t>QoE</a:t>
            </a:r>
            <a:r>
              <a:rPr lang="en-US" sz="1200" b="1" u="sng" kern="0" dirty="0">
                <a:solidFill>
                  <a:srgbClr val="FFFFFF"/>
                </a:solidFill>
                <a:latin typeface="Nokia Pure Text Light" panose="020B0403020202020204" pitchFamily="34" charset="0"/>
                <a:ea typeface="Nokia Pure Text Light" panose="020B0403020202020204" pitchFamily="34" charset="0"/>
              </a:rPr>
              <a:t> </a:t>
            </a:r>
            <a:r>
              <a:rPr lang="en-US" sz="1050" kern="0" dirty="0">
                <a:solidFill>
                  <a:srgbClr val="FFFFFF"/>
                </a:solidFill>
                <a:latin typeface="Nokia Pure Text Light" panose="020B0403020202020204" pitchFamily="34" charset="0"/>
                <a:ea typeface="Nokia Pure Text Light" panose="020B0403020202020204" pitchFamily="34" charset="0"/>
              </a:rPr>
              <a:t>based on Study outcome</a:t>
            </a:r>
            <a:endParaRPr lang="en-US" sz="1200" kern="0" dirty="0">
              <a:solidFill>
                <a:srgbClr val="FFFFFF"/>
              </a:solidFill>
              <a:latin typeface="Nokia Pure Text Light" panose="020B0403020202020204" pitchFamily="34" charset="0"/>
              <a:ea typeface="Nokia Pure Text Light" panose="020B0403020202020204" pitchFamily="34" charset="0"/>
            </a:endParaRPr>
          </a:p>
          <a:p>
            <a:pPr algn="ctr" defTabSz="914354">
              <a:defRPr/>
            </a:pP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32" name="Rectangle: Rounded Corners 31">
            <a:extLst>
              <a:ext uri="{FF2B5EF4-FFF2-40B4-BE49-F238E27FC236}">
                <a16:creationId xmlns:a16="http://schemas.microsoft.com/office/drawing/2014/main" id="{3184CE61-3369-4676-B0AD-F9C38864A27C}"/>
              </a:ext>
            </a:extLst>
          </p:cNvPr>
          <p:cNvSpPr/>
          <p:nvPr/>
        </p:nvSpPr>
        <p:spPr>
          <a:xfrm>
            <a:off x="1783734" y="1995214"/>
            <a:ext cx="3254424" cy="292987"/>
          </a:xfrm>
          <a:prstGeom prst="roundRect">
            <a:avLst/>
          </a:prstGeom>
          <a:solidFill>
            <a:srgbClr val="FF9B9B"/>
          </a:solidFill>
          <a:ln w="3175" cap="flat" cmpd="sng" algn="ctr">
            <a:noFill/>
            <a:prstDash val="solid"/>
          </a:ln>
          <a:effectLst/>
        </p:spPr>
        <p:txBody>
          <a:bodyPr lIns="72000" tIns="72000" rIns="72000" bIns="72000"/>
          <a:lstStyle/>
          <a:p>
            <a:pPr algn="ctr" defTabSz="914354"/>
            <a:r>
              <a:rPr lang="en-US" sz="1200" b="1" u="sng" kern="0" dirty="0">
                <a:solidFill>
                  <a:srgbClr val="FFFFFF"/>
                </a:solidFill>
                <a:latin typeface="Nokia Pure Text Light" panose="020B0403020202020204" pitchFamily="34" charset="0"/>
                <a:ea typeface="Nokia Pure Text Light" panose="020B0403020202020204" pitchFamily="34" charset="0"/>
                <a:hlinkClick r:id="rId8"/>
              </a:rPr>
              <a:t>NR </a:t>
            </a:r>
            <a:r>
              <a:rPr lang="en-US" sz="1200" b="1" u="sng" kern="0" dirty="0" err="1">
                <a:solidFill>
                  <a:srgbClr val="FFFFFF"/>
                </a:solidFill>
                <a:latin typeface="Nokia Pure Text Light" panose="020B0403020202020204" pitchFamily="34" charset="0"/>
                <a:ea typeface="Nokia Pure Text Light" panose="020B0403020202020204" pitchFamily="34" charset="0"/>
                <a:hlinkClick r:id="rId8"/>
              </a:rPr>
              <a:t>QoE</a:t>
            </a:r>
            <a:r>
              <a:rPr lang="en-US" sz="1200" b="1" u="sng" kern="0" dirty="0">
                <a:solidFill>
                  <a:srgbClr val="FFFFFF"/>
                </a:solidFill>
                <a:latin typeface="Nokia Pure Text Light" panose="020B0403020202020204" pitchFamily="34" charset="0"/>
                <a:ea typeface="Nokia Pure Text Light" panose="020B0403020202020204" pitchFamily="34" charset="0"/>
                <a:hlinkClick r:id="rId8"/>
              </a:rPr>
              <a:t> Study</a:t>
            </a:r>
            <a:endParaRPr lang="en-US" sz="1200" b="1" u="sng" kern="0" dirty="0">
              <a:solidFill>
                <a:srgbClr val="FFFFFF"/>
              </a:solidFill>
              <a:latin typeface="Nokia Pure Text Light" panose="020B0403020202020204" pitchFamily="34" charset="0"/>
              <a:ea typeface="Nokia Pure Text Light" panose="020B0403020202020204" pitchFamily="34" charset="0"/>
            </a:endParaRPr>
          </a:p>
          <a:p>
            <a:pPr algn="ctr" defTabSz="914354"/>
            <a:endParaRPr lang="en-US" sz="1200" b="1" u="sng" kern="0" dirty="0">
              <a:solidFill>
                <a:srgbClr val="FFFFFF"/>
              </a:solidFill>
              <a:latin typeface="Nokia Pure Text Light" panose="020B0403020202020204" pitchFamily="34" charset="0"/>
              <a:ea typeface="Nokia Pure Text Light" panose="020B0403020202020204" pitchFamily="34" charset="0"/>
            </a:endParaRPr>
          </a:p>
        </p:txBody>
      </p:sp>
      <p:sp>
        <p:nvSpPr>
          <p:cNvPr id="33" name="TextBox 32">
            <a:extLst>
              <a:ext uri="{FF2B5EF4-FFF2-40B4-BE49-F238E27FC236}">
                <a16:creationId xmlns:a16="http://schemas.microsoft.com/office/drawing/2014/main" id="{ADB727DD-AA96-4840-BDE7-F31A18E2AFA4}"/>
              </a:ext>
            </a:extLst>
          </p:cNvPr>
          <p:cNvSpPr txBox="1"/>
          <p:nvPr/>
        </p:nvSpPr>
        <p:spPr>
          <a:xfrm>
            <a:off x="7334103" y="5574913"/>
            <a:ext cx="3775649" cy="954107"/>
          </a:xfrm>
          <a:prstGeom prst="rect">
            <a:avLst/>
          </a:prstGeom>
          <a:noFill/>
        </p:spPr>
        <p:txBody>
          <a:bodyPr wrap="none" rtlCol="0">
            <a:spAutoFit/>
          </a:bodyPr>
          <a:lstStyle/>
          <a:p>
            <a:r>
              <a:rPr lang="en-US" sz="1400" dirty="0"/>
              <a:t>* TUs available for Rel-17 work </a:t>
            </a:r>
            <a:br>
              <a:rPr lang="en-US" sz="1400" dirty="0"/>
            </a:br>
            <a:r>
              <a:rPr lang="en-US" sz="1400" dirty="0"/>
              <a:t>Total TU figure for one RAN3 meeting: </a:t>
            </a:r>
            <a:r>
              <a:rPr lang="en-US" sz="1400" b="1" u="sng" dirty="0"/>
              <a:t>12</a:t>
            </a:r>
          </a:p>
          <a:p>
            <a:endParaRPr lang="en-US" sz="1400" b="1" u="sng" dirty="0"/>
          </a:p>
          <a:p>
            <a:r>
              <a:rPr lang="en-US" sz="1400" b="1" dirty="0"/>
              <a:t>** </a:t>
            </a:r>
            <a:r>
              <a:rPr lang="en-US" sz="1400" dirty="0"/>
              <a:t>Additional overbudget TUs shown in brackets</a:t>
            </a:r>
          </a:p>
        </p:txBody>
      </p:sp>
      <p:sp>
        <p:nvSpPr>
          <p:cNvPr id="35" name="Rectangle: Rounded Corners 34">
            <a:extLst>
              <a:ext uri="{FF2B5EF4-FFF2-40B4-BE49-F238E27FC236}">
                <a16:creationId xmlns:a16="http://schemas.microsoft.com/office/drawing/2014/main" id="{88A72C29-773C-4657-AECB-0B348AD6B341}"/>
              </a:ext>
            </a:extLst>
          </p:cNvPr>
          <p:cNvSpPr/>
          <p:nvPr/>
        </p:nvSpPr>
        <p:spPr>
          <a:xfrm>
            <a:off x="5112167" y="3574736"/>
            <a:ext cx="2246752" cy="273166"/>
          </a:xfrm>
          <a:prstGeom prst="roundRect">
            <a:avLst/>
          </a:prstGeom>
          <a:solidFill>
            <a:srgbClr val="FF9B9B"/>
          </a:solidFill>
          <a:ln w="3175" cap="flat" cmpd="sng" algn="ctr">
            <a:noFill/>
            <a:prstDash val="solid"/>
          </a:ln>
          <a:effectLst/>
        </p:spPr>
        <p:txBody>
          <a:bodyPr lIns="72000" tIns="72000" rIns="72000" bIns="72000"/>
          <a:lstStyle/>
          <a:p>
            <a:pPr algn="just"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9"/>
              </a:rPr>
              <a:t>NB-IOT over NTN</a:t>
            </a:r>
            <a:endParaRPr lang="en-US" sz="1200" b="1" u="sng" kern="0" dirty="0">
              <a:solidFill>
                <a:srgbClr val="FFFFFF"/>
              </a:solidFill>
              <a:latin typeface="Nokia Pure Text Light" panose="020B0403020202020204" pitchFamily="34" charset="0"/>
              <a:ea typeface="Nokia Pure Text Light" panose="020B0403020202020204" pitchFamily="34" charset="0"/>
            </a:endParaRPr>
          </a:p>
        </p:txBody>
      </p:sp>
      <p:sp>
        <p:nvSpPr>
          <p:cNvPr id="34" name="Rectangle: Rounded Corners 33">
            <a:extLst>
              <a:ext uri="{FF2B5EF4-FFF2-40B4-BE49-F238E27FC236}">
                <a16:creationId xmlns:a16="http://schemas.microsoft.com/office/drawing/2014/main" id="{F0EE8A06-7AA6-4149-ABA8-09588DEF587E}"/>
              </a:ext>
            </a:extLst>
          </p:cNvPr>
          <p:cNvSpPr/>
          <p:nvPr/>
        </p:nvSpPr>
        <p:spPr>
          <a:xfrm>
            <a:off x="2825498" y="4190822"/>
            <a:ext cx="2246754" cy="291592"/>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10"/>
              </a:rPr>
              <a:t>LTE CP/UP split</a:t>
            </a:r>
            <a:endParaRPr lang="en-US" sz="1200" b="1" u="sng" kern="0" dirty="0">
              <a:solidFill>
                <a:srgbClr val="FFFFFF"/>
              </a:solidFill>
              <a:latin typeface="Nokia Pure Text Light" panose="020B0403020202020204" pitchFamily="34" charset="0"/>
              <a:ea typeface="Nokia Pure Text Light" panose="020B0403020202020204" pitchFamily="34" charset="0"/>
            </a:endParaRPr>
          </a:p>
          <a:p>
            <a:pPr algn="ctr" defTabSz="914354">
              <a:defRPr/>
            </a:pP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36" name="Rectangle: Rounded Corners 35">
            <a:extLst>
              <a:ext uri="{FF2B5EF4-FFF2-40B4-BE49-F238E27FC236}">
                <a16:creationId xmlns:a16="http://schemas.microsoft.com/office/drawing/2014/main" id="{391149D2-06CF-44D6-92CE-A4C0384F06EB}"/>
              </a:ext>
            </a:extLst>
          </p:cNvPr>
          <p:cNvSpPr/>
          <p:nvPr/>
        </p:nvSpPr>
        <p:spPr>
          <a:xfrm>
            <a:off x="1778727" y="4833803"/>
            <a:ext cx="5565263" cy="282778"/>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rPr>
              <a:t>Misc. impacts coming from RAN1/2 and SA/CT</a:t>
            </a:r>
          </a:p>
          <a:p>
            <a:pPr algn="ctr" defTabSz="914354">
              <a:defRPr/>
            </a:pP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716107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10D087A-FDA7-49D2-9930-7C00072C5B8B}"/>
              </a:ext>
            </a:extLst>
          </p:cNvPr>
          <p:cNvSpPr>
            <a:spLocks noGrp="1" noChangeArrowheads="1"/>
          </p:cNvSpPr>
          <p:nvPr>
            <p:ph type="ctrTitle"/>
          </p:nvPr>
        </p:nvSpPr>
        <p:spPr>
          <a:xfrm>
            <a:off x="2044013" y="2635251"/>
            <a:ext cx="9825567" cy="1468967"/>
          </a:xfrm>
        </p:spPr>
        <p:txBody>
          <a:bodyPr>
            <a:normAutofit fontScale="90000"/>
          </a:bodyPr>
          <a:lstStyle/>
          <a:p>
            <a:pPr>
              <a:defRPr/>
            </a:pPr>
            <a:r>
              <a:rPr lang="en-GB" b="1" i="1" dirty="0">
                <a:effectLst>
                  <a:outerShdw blurRad="38100" dist="38100" dir="2700000" algn="tl">
                    <a:srgbClr val="C0C0C0"/>
                  </a:outerShdw>
                </a:effectLst>
              </a:rPr>
              <a:t>  </a:t>
            </a:r>
            <a:br>
              <a:rPr lang="en-GB" dirty="0"/>
            </a:br>
            <a:r>
              <a:rPr lang="en-US" sz="48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 !</a:t>
            </a:r>
            <a:br>
              <a:rPr lang="en-US" sz="3733" dirty="0">
                <a:effectLst>
                  <a:outerShdw blurRad="38100" dist="38100" dir="2700000" algn="tl">
                    <a:srgbClr val="C0C0C0"/>
                  </a:outerShdw>
                </a:effectLst>
              </a:rPr>
            </a:br>
            <a:endParaRPr lang="en-GB" sz="3733" dirty="0">
              <a:effectLst>
                <a:outerShdw blurRad="38100" dist="38100" dir="2700000" algn="tl">
                  <a:srgbClr val="C0C0C0"/>
                </a:outerShdw>
              </a:effectLst>
            </a:endParaRPr>
          </a:p>
        </p:txBody>
      </p:sp>
    </p:spTree>
    <p:extLst>
      <p:ext uri="{BB962C8B-B14F-4D97-AF65-F5344CB8AC3E}">
        <p14:creationId xmlns:p14="http://schemas.microsoft.com/office/powerpoint/2010/main" val="3058699436"/>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BFB9E4A-5D98-4448-9643-4E9F3503FF7C}"/>
              </a:ext>
            </a:extLst>
          </p:cNvPr>
          <p:cNvSpPr>
            <a:spLocks noGrp="1"/>
          </p:cNvSpPr>
          <p:nvPr>
            <p:ph type="title"/>
          </p:nvPr>
        </p:nvSpPr>
        <p:spPr>
          <a:xfrm>
            <a:off x="929218" y="228600"/>
            <a:ext cx="10430933" cy="1143000"/>
          </a:xfrm>
        </p:spPr>
        <p:txBody>
          <a:bodyPr/>
          <a:lstStyle/>
          <a:p>
            <a:pPr>
              <a:defRPr/>
            </a:pPr>
            <a:r>
              <a:rPr lang="en-GB" altLang="en-US"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Aspects relevant for TSG-SA</a:t>
            </a:r>
          </a:p>
        </p:txBody>
      </p:sp>
      <p:sp>
        <p:nvSpPr>
          <p:cNvPr id="7171" name="Content Placeholder 2">
            <a:extLst>
              <a:ext uri="{FF2B5EF4-FFF2-40B4-BE49-F238E27FC236}">
                <a16:creationId xmlns:a16="http://schemas.microsoft.com/office/drawing/2014/main" id="{E9238689-8600-43E9-BB7D-58BC68021CED}"/>
              </a:ext>
            </a:extLst>
          </p:cNvPr>
          <p:cNvSpPr>
            <a:spLocks noGrp="1"/>
          </p:cNvSpPr>
          <p:nvPr>
            <p:ph idx="1"/>
          </p:nvPr>
        </p:nvSpPr>
        <p:spPr>
          <a:xfrm>
            <a:off x="552451" y="1900768"/>
            <a:ext cx="11184467" cy="3799417"/>
          </a:xfrm>
        </p:spPr>
        <p:txBody>
          <a:bodyPr/>
          <a:lstStyle/>
          <a:p>
            <a:pPr>
              <a:defRPr/>
            </a:pPr>
            <a:r>
              <a:rPr lang="en-US" altLang="en-US" sz="3200" dirty="0"/>
              <a:t>Release 15 and 16 aspects</a:t>
            </a:r>
          </a:p>
          <a:p>
            <a:pPr lvl="1">
              <a:defRPr/>
            </a:pPr>
            <a:r>
              <a:rPr lang="en-US" altLang="en-US" sz="2667" dirty="0"/>
              <a:t>5G Indicator</a:t>
            </a:r>
            <a:endParaRPr lang="en-US" altLang="en-US" sz="2133" dirty="0"/>
          </a:p>
          <a:p>
            <a:pPr lvl="1">
              <a:defRPr/>
            </a:pPr>
            <a:r>
              <a:rPr lang="en-US" altLang="en-US" sz="2667" dirty="0"/>
              <a:t>Correspondence on TSDSI RIT</a:t>
            </a:r>
          </a:p>
          <a:p>
            <a:pPr lvl="2">
              <a:defRPr/>
            </a:pPr>
            <a:endParaRPr lang="en-US" altLang="en-US" sz="2133" dirty="0"/>
          </a:p>
          <a:p>
            <a:pPr>
              <a:defRPr/>
            </a:pPr>
            <a:r>
              <a:rPr lang="en-US" altLang="en-US" sz="3200" dirty="0"/>
              <a:t>Release 17 work package for RAN1/2/3</a:t>
            </a:r>
          </a:p>
          <a:p>
            <a:pPr marL="0" indent="0">
              <a:buNone/>
              <a:defRPr/>
            </a:pPr>
            <a:endParaRPr lang="en-US" altLang="en-US" sz="32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1E6AC-9E5D-49EF-832B-1B71947290FD}"/>
              </a:ext>
            </a:extLst>
          </p:cNvPr>
          <p:cNvSpPr>
            <a:spLocks noGrp="1"/>
          </p:cNvSpPr>
          <p:nvPr>
            <p:ph type="title"/>
          </p:nvPr>
        </p:nvSpPr>
        <p:spPr/>
        <p:txBody>
          <a:bodyPr/>
          <a:lstStyle/>
          <a:p>
            <a:pPr>
              <a:defRPr/>
            </a:pPr>
            <a:r>
              <a:rPr lang="en-US"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5G Service Indicator</a:t>
            </a:r>
          </a:p>
        </p:txBody>
      </p:sp>
      <p:sp>
        <p:nvSpPr>
          <p:cNvPr id="9219" name="Content Placeholder 2">
            <a:extLst>
              <a:ext uri="{FF2B5EF4-FFF2-40B4-BE49-F238E27FC236}">
                <a16:creationId xmlns:a16="http://schemas.microsoft.com/office/drawing/2014/main" id="{073A61D0-A341-409E-9D78-2C6F56779DEB}"/>
              </a:ext>
            </a:extLst>
          </p:cNvPr>
          <p:cNvSpPr>
            <a:spLocks noGrp="1"/>
          </p:cNvSpPr>
          <p:nvPr>
            <p:ph idx="1"/>
          </p:nvPr>
        </p:nvSpPr>
        <p:spPr>
          <a:xfrm>
            <a:off x="647700" y="1957917"/>
            <a:ext cx="11184467" cy="1143000"/>
          </a:xfrm>
        </p:spPr>
        <p:txBody>
          <a:bodyPr/>
          <a:lstStyle/>
          <a:p>
            <a:r>
              <a:rPr lang="en-GB" sz="2333" dirty="0"/>
              <a:t>GSMA progress on the 5G Service Indicator is captured in an LS </a:t>
            </a:r>
            <a:r>
              <a:rPr lang="en-GB" sz="2333" dirty="0">
                <a:hlinkClick r:id="rId2">
                  <a:extLst>
                    <a:ext uri="{A12FA001-AC4F-418D-AE19-62706E023703}">
                      <ahyp:hlinkClr xmlns:ahyp="http://schemas.microsoft.com/office/drawing/2018/hyperlinkcolor" val="tx"/>
                    </a:ext>
                  </a:extLst>
                </a:hlinkClick>
              </a:rPr>
              <a:t>RP-193053</a:t>
            </a:r>
            <a:endParaRPr lang="en-GB" sz="2333" dirty="0"/>
          </a:p>
          <a:p>
            <a:r>
              <a:rPr lang="en-GB" sz="2333" dirty="0"/>
              <a:t>RAN outlined the tasks to RAN2 to undertake the corresponding specification work</a:t>
            </a:r>
          </a:p>
          <a:p>
            <a:pPr lvl="1"/>
            <a:r>
              <a:rPr lang="en-GB" sz="1800" dirty="0"/>
              <a:t>Introduce signalling to enable a UE camped on an E-UTRA cell to be informed, with frequency band granularity, of the NR frequency bands available for configuration of EN-DC operation</a:t>
            </a:r>
            <a:endParaRPr lang="en-US" sz="1800" dirty="0"/>
          </a:p>
          <a:p>
            <a:pPr lvl="1"/>
            <a:r>
              <a:rPr lang="en-GB" sz="1800" dirty="0"/>
              <a:t>For Idle (or Inactive), specify that the presence of the </a:t>
            </a:r>
            <a:r>
              <a:rPr lang="en-GB" sz="1800" i="1" dirty="0" err="1"/>
              <a:t>upperLayerIndication</a:t>
            </a:r>
            <a:r>
              <a:rPr lang="en-GB" sz="1800" i="1" dirty="0"/>
              <a:t> </a:t>
            </a:r>
            <a:r>
              <a:rPr lang="en-GB" sz="1800" dirty="0"/>
              <a:t>is only provided to upper layers if the UE supports EN-DC operation for one or more of the indicated frequency bands.</a:t>
            </a:r>
            <a:endParaRPr lang="en-US" sz="1800" dirty="0"/>
          </a:p>
          <a:p>
            <a:pPr lvl="1"/>
            <a:r>
              <a:rPr lang="en-GB" sz="1800" dirty="0"/>
              <a:t>For Connected, specify that the presence or absence of the </a:t>
            </a:r>
            <a:r>
              <a:rPr lang="en-GB" sz="1800" i="1" u="sng" dirty="0" err="1"/>
              <a:t>upperLayerIndication</a:t>
            </a:r>
            <a:r>
              <a:rPr lang="en-GB" sz="1800" dirty="0"/>
              <a:t> is provided to upper layers depending on whether or not the UE is configured by RRC for EN-DC operation.</a:t>
            </a:r>
            <a:endParaRPr lang="en-US" sz="1800" dirty="0"/>
          </a:p>
          <a:p>
            <a:r>
              <a:rPr lang="en-GB" sz="2333" dirty="0"/>
              <a:t>TSG RAN has decided that further 3GPP work related to the display of any user interface indication, such as hysteresis to avoid toggling between displaying 4G and 5G icon as mentioned in the GSMA LS, is not needed</a:t>
            </a:r>
            <a:endParaRPr lang="en-US" sz="2333" dirty="0"/>
          </a:p>
          <a:p>
            <a:pPr marL="609585" lvl="1" indent="0">
              <a:buNone/>
              <a:defRPr/>
            </a:pPr>
            <a:endParaRPr lang="en-US" altLang="en-US" sz="1200" dirty="0"/>
          </a:p>
          <a:p>
            <a:pPr lvl="1">
              <a:defRPr/>
            </a:pPr>
            <a:endParaRPr lang="en-US" altLang="en-US" sz="11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DEA01C1D-767D-46E0-8525-7116463667EC}"/>
              </a:ext>
            </a:extLst>
          </p:cNvPr>
          <p:cNvSpPr>
            <a:spLocks noGrp="1"/>
          </p:cNvSpPr>
          <p:nvPr>
            <p:ph type="title"/>
          </p:nvPr>
        </p:nvSpPr>
        <p:spPr>
          <a:xfrm>
            <a:off x="590551" y="234951"/>
            <a:ext cx="10187516" cy="1143000"/>
          </a:xfrm>
        </p:spPr>
        <p:txBody>
          <a:bodyPr/>
          <a:lstStyle/>
          <a:p>
            <a:pPr>
              <a:defRPr/>
            </a:pPr>
            <a:r>
              <a:rPr lang="en-US" altLang="fi-FI" sz="40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TSDSI RIT aspects</a:t>
            </a:r>
          </a:p>
        </p:txBody>
      </p:sp>
      <p:sp>
        <p:nvSpPr>
          <p:cNvPr id="10243" name="Content Placeholder 2">
            <a:extLst>
              <a:ext uri="{FF2B5EF4-FFF2-40B4-BE49-F238E27FC236}">
                <a16:creationId xmlns:a16="http://schemas.microsoft.com/office/drawing/2014/main" id="{A6977B56-FD0E-44E5-9291-D58695950B1C}"/>
              </a:ext>
            </a:extLst>
          </p:cNvPr>
          <p:cNvSpPr>
            <a:spLocks noGrp="1"/>
          </p:cNvSpPr>
          <p:nvPr>
            <p:ph idx="1"/>
          </p:nvPr>
        </p:nvSpPr>
        <p:spPr>
          <a:xfrm>
            <a:off x="552451" y="1691217"/>
            <a:ext cx="11184467" cy="1456267"/>
          </a:xfrm>
        </p:spPr>
        <p:txBody>
          <a:bodyPr/>
          <a:lstStyle/>
          <a:p>
            <a:pPr lvl="0"/>
            <a:r>
              <a:rPr lang="en-GB" sz="2800" dirty="0"/>
              <a:t>RAN#86 provided information to TSDSI on aspects of compatibility between 3GPP NR RAT and TSDSI RAT</a:t>
            </a:r>
          </a:p>
          <a:p>
            <a:pPr lvl="1"/>
            <a:r>
              <a:rPr lang="en-GB" sz="2000" dirty="0"/>
              <a:t>It is not possible for 3GPP to retroactively ensure compatibility with modifications which were done </a:t>
            </a:r>
            <a:r>
              <a:rPr lang="en-GB" sz="2000" i="1" dirty="0"/>
              <a:t>outside</a:t>
            </a:r>
            <a:r>
              <a:rPr lang="en-GB" sz="2000" dirty="0"/>
              <a:t> of 3GPP. 3GPP have already made extensions to its RRC specifications that conflict with modifications done by TSDSI. </a:t>
            </a:r>
            <a:endParaRPr lang="en-US" sz="2000" dirty="0"/>
          </a:p>
          <a:p>
            <a:pPr lvl="1"/>
            <a:r>
              <a:rPr lang="en-GB" sz="2000" dirty="0"/>
              <a:t>Great care has been taken to maximize efficiency of the RRC signalling. Any potential blanket allocation of bits for the purpose of modifications done outside of 3GPP in the future (e.g. in TSDSI) would severely compromise the efficiency of 3GPP’s RRC, and hence 3GPP will not do any such blanket allocations. </a:t>
            </a:r>
            <a:endParaRPr lang="en-US" sz="2000" dirty="0"/>
          </a:p>
          <a:p>
            <a:pPr lvl="1"/>
            <a:r>
              <a:rPr lang="en-GB" sz="2000" dirty="0"/>
              <a:t>3GPP RAN can only ensure forward- and backwards-compatibility for specifications maintained </a:t>
            </a:r>
            <a:r>
              <a:rPr lang="en-GB" sz="2000" i="1" dirty="0"/>
              <a:t>inside</a:t>
            </a:r>
            <a:r>
              <a:rPr lang="en-GB" sz="2000" dirty="0"/>
              <a:t> 3GPP. 3GPP invites TSDSI to propose their modifications in 3GPP using its normal processes</a:t>
            </a:r>
            <a:endParaRPr lang="en-US" altLang="en-US" sz="1100" dirty="0"/>
          </a:p>
          <a:p>
            <a:pPr marL="0" indent="0">
              <a:buNone/>
              <a:defRPr/>
            </a:pPr>
            <a:endParaRPr lang="en-US" altLang="en-US" sz="1100" dirty="0"/>
          </a:p>
          <a:p>
            <a:pPr lvl="1">
              <a:defRPr/>
            </a:pPr>
            <a:endParaRPr lang="en-US" altLang="en-US" sz="1600" dirty="0"/>
          </a:p>
          <a:p>
            <a:pPr lvl="1">
              <a:defRPr/>
            </a:pPr>
            <a:endParaRPr lang="en-US" altLang="en-US"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388F9-4458-489B-859D-EDBCD32294B1}"/>
              </a:ext>
            </a:extLst>
          </p:cNvPr>
          <p:cNvSpPr>
            <a:spLocks noGrp="1"/>
          </p:cNvSpPr>
          <p:nvPr>
            <p:ph type="ctrTitle"/>
          </p:nvPr>
        </p:nvSpPr>
        <p:spPr>
          <a:xfrm>
            <a:off x="1032933" y="2584451"/>
            <a:ext cx="10363200" cy="1471083"/>
          </a:xfrm>
        </p:spPr>
        <p:txBody>
          <a:bodyPr/>
          <a:lstStyle/>
          <a:p>
            <a:pPr>
              <a:defRPr/>
            </a:pPr>
            <a:r>
              <a:rPr lang="en-US" sz="48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Release 17 work package</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BFB9E4A-5D98-4448-9643-4E9F3503FF7C}"/>
              </a:ext>
            </a:extLst>
          </p:cNvPr>
          <p:cNvSpPr>
            <a:spLocks noGrp="1"/>
          </p:cNvSpPr>
          <p:nvPr>
            <p:ph type="title"/>
          </p:nvPr>
        </p:nvSpPr>
        <p:spPr>
          <a:xfrm>
            <a:off x="1104901" y="228600"/>
            <a:ext cx="10316633" cy="1143000"/>
          </a:xfrm>
        </p:spPr>
        <p:txBody>
          <a:bodyPr/>
          <a:lstStyle/>
          <a:p>
            <a:pPr>
              <a:defRPr/>
            </a:pPr>
            <a:r>
              <a:rPr lang="en-GB" altLang="en-US" sz="48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Overview</a:t>
            </a:r>
          </a:p>
        </p:txBody>
      </p:sp>
      <p:sp>
        <p:nvSpPr>
          <p:cNvPr id="13315" name="Content Placeholder 2">
            <a:extLst>
              <a:ext uri="{FF2B5EF4-FFF2-40B4-BE49-F238E27FC236}">
                <a16:creationId xmlns:a16="http://schemas.microsoft.com/office/drawing/2014/main" id="{EA8B0729-5551-4D6D-A9D0-415D3EEFFC44}"/>
              </a:ext>
            </a:extLst>
          </p:cNvPr>
          <p:cNvSpPr>
            <a:spLocks noGrp="1"/>
          </p:cNvSpPr>
          <p:nvPr>
            <p:ph idx="1"/>
          </p:nvPr>
        </p:nvSpPr>
        <p:spPr>
          <a:xfrm>
            <a:off x="647700" y="2009085"/>
            <a:ext cx="11184467" cy="2545661"/>
          </a:xfrm>
        </p:spPr>
        <p:txBody>
          <a:bodyPr/>
          <a:lstStyle/>
          <a:p>
            <a:pPr>
              <a:defRPr/>
            </a:pPr>
            <a:r>
              <a:rPr lang="en-US" altLang="en-US" sz="3200" dirty="0"/>
              <a:t>RAN#86 approved a Release-17 work package for RAN 1/2/3 </a:t>
            </a:r>
          </a:p>
          <a:p>
            <a:pPr lvl="1">
              <a:defRPr/>
            </a:pPr>
            <a:r>
              <a:rPr lang="en-US" altLang="en-US" sz="2667" dirty="0"/>
              <a:t>The work package covers items led by RAN1, RAN2 and RAN3</a:t>
            </a:r>
          </a:p>
          <a:p>
            <a:pPr lvl="1">
              <a:defRPr/>
            </a:pPr>
            <a:r>
              <a:rPr lang="en-US" altLang="en-US" sz="2667" dirty="0"/>
              <a:t>RAN4-led items will be approved at RAN#89 in June/2020</a:t>
            </a:r>
          </a:p>
          <a:p>
            <a:pPr lvl="1">
              <a:defRPr/>
            </a:pPr>
            <a:r>
              <a:rPr lang="en-US" altLang="en-US" sz="2667" dirty="0"/>
              <a:t>Hyperlinks added for each item to the approved WI/SI</a:t>
            </a:r>
          </a:p>
          <a:p>
            <a:pPr marL="0" indent="0">
              <a:buNone/>
              <a:defRPr/>
            </a:pPr>
            <a:endParaRPr lang="en-US" altLang="en-US" sz="2667" dirty="0"/>
          </a:p>
          <a:p>
            <a:pPr marL="609585" lvl="1" indent="0">
              <a:buNone/>
              <a:defRPr/>
            </a:pPr>
            <a:br>
              <a:rPr lang="en-US" altLang="en-US" sz="2400" dirty="0"/>
            </a:br>
            <a:endParaRPr lang="en-US" altLang="en-US" sz="2400" i="1" dirty="0"/>
          </a:p>
        </p:txBody>
      </p:sp>
    </p:spTree>
    <p:extLst>
      <p:ext uri="{BB962C8B-B14F-4D97-AF65-F5344CB8AC3E}">
        <p14:creationId xmlns:p14="http://schemas.microsoft.com/office/powerpoint/2010/main" val="295032622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DEA01C1D-767D-46E0-8525-7116463667EC}"/>
              </a:ext>
            </a:extLst>
          </p:cNvPr>
          <p:cNvSpPr>
            <a:spLocks noGrp="1"/>
          </p:cNvSpPr>
          <p:nvPr>
            <p:ph type="title"/>
          </p:nvPr>
        </p:nvSpPr>
        <p:spPr>
          <a:xfrm>
            <a:off x="1279863" y="106822"/>
            <a:ext cx="9112251" cy="1143000"/>
          </a:xfrm>
        </p:spPr>
        <p:txBody>
          <a:bodyPr/>
          <a:lstStyle/>
          <a:p>
            <a:r>
              <a:rPr lang="en-US" altLang="fi-FI" sz="40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Overall RAN timeline</a:t>
            </a:r>
          </a:p>
        </p:txBody>
      </p:sp>
      <p:sp>
        <p:nvSpPr>
          <p:cNvPr id="68" name="Rectangle 67">
            <a:extLst>
              <a:ext uri="{FF2B5EF4-FFF2-40B4-BE49-F238E27FC236}">
                <a16:creationId xmlns:a16="http://schemas.microsoft.com/office/drawing/2014/main" id="{2CE9EBD0-B7FF-4849-9E25-DD5599BCA606}"/>
              </a:ext>
            </a:extLst>
          </p:cNvPr>
          <p:cNvSpPr/>
          <p:nvPr/>
        </p:nvSpPr>
        <p:spPr>
          <a:xfrm>
            <a:off x="2543176" y="1996822"/>
            <a:ext cx="1046163" cy="608013"/>
          </a:xfrm>
          <a:prstGeom prst="rect">
            <a:avLst/>
          </a:prstGeom>
          <a:solidFill>
            <a:srgbClr val="98A2AE"/>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69" name="Rectangle 68">
            <a:extLst>
              <a:ext uri="{FF2B5EF4-FFF2-40B4-BE49-F238E27FC236}">
                <a16:creationId xmlns:a16="http://schemas.microsoft.com/office/drawing/2014/main" id="{F35D28EA-AE44-4F85-8DBB-8497C4B5E3CE}"/>
              </a:ext>
            </a:extLst>
          </p:cNvPr>
          <p:cNvSpPr/>
          <p:nvPr/>
        </p:nvSpPr>
        <p:spPr>
          <a:xfrm>
            <a:off x="3648076" y="1996822"/>
            <a:ext cx="1046163" cy="608013"/>
          </a:xfrm>
          <a:prstGeom prst="rect">
            <a:avLst/>
          </a:prstGeom>
          <a:solidFill>
            <a:srgbClr val="98A2AE"/>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70" name="Rectangle 69">
            <a:extLst>
              <a:ext uri="{FF2B5EF4-FFF2-40B4-BE49-F238E27FC236}">
                <a16:creationId xmlns:a16="http://schemas.microsoft.com/office/drawing/2014/main" id="{5A405768-736A-4B45-A213-43A499AF5A65}"/>
              </a:ext>
            </a:extLst>
          </p:cNvPr>
          <p:cNvSpPr/>
          <p:nvPr/>
        </p:nvSpPr>
        <p:spPr>
          <a:xfrm>
            <a:off x="4754563" y="1987296"/>
            <a:ext cx="1046163" cy="608013"/>
          </a:xfrm>
          <a:prstGeom prst="rect">
            <a:avLst/>
          </a:prstGeom>
          <a:solidFill>
            <a:srgbClr val="98A2AE"/>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71" name="Rectangle 70">
            <a:extLst>
              <a:ext uri="{FF2B5EF4-FFF2-40B4-BE49-F238E27FC236}">
                <a16:creationId xmlns:a16="http://schemas.microsoft.com/office/drawing/2014/main" id="{06186567-82FF-4834-8195-2092453C4CFB}"/>
              </a:ext>
            </a:extLst>
          </p:cNvPr>
          <p:cNvSpPr/>
          <p:nvPr/>
        </p:nvSpPr>
        <p:spPr>
          <a:xfrm>
            <a:off x="5861050" y="1323722"/>
            <a:ext cx="436403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2021</a:t>
            </a:r>
          </a:p>
        </p:txBody>
      </p:sp>
      <p:sp>
        <p:nvSpPr>
          <p:cNvPr id="72" name="Rectangle 71">
            <a:extLst>
              <a:ext uri="{FF2B5EF4-FFF2-40B4-BE49-F238E27FC236}">
                <a16:creationId xmlns:a16="http://schemas.microsoft.com/office/drawing/2014/main" id="{94518856-9985-4ADB-82C7-B0CAEB345B2F}"/>
              </a:ext>
            </a:extLst>
          </p:cNvPr>
          <p:cNvSpPr/>
          <p:nvPr/>
        </p:nvSpPr>
        <p:spPr>
          <a:xfrm>
            <a:off x="6967537" y="1996822"/>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73" name="Rectangle 72">
            <a:extLst>
              <a:ext uri="{FF2B5EF4-FFF2-40B4-BE49-F238E27FC236}">
                <a16:creationId xmlns:a16="http://schemas.microsoft.com/office/drawing/2014/main" id="{A67DF021-2824-4B1F-A6FD-AA0C2FB4FA4C}"/>
              </a:ext>
            </a:extLst>
          </p:cNvPr>
          <p:cNvSpPr/>
          <p:nvPr/>
        </p:nvSpPr>
        <p:spPr>
          <a:xfrm>
            <a:off x="8072437" y="1996822"/>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74" name="Rectangle 73">
            <a:extLst>
              <a:ext uri="{FF2B5EF4-FFF2-40B4-BE49-F238E27FC236}">
                <a16:creationId xmlns:a16="http://schemas.microsoft.com/office/drawing/2014/main" id="{079E67CF-49D6-4F8D-B51A-1590172B3F6F}"/>
              </a:ext>
            </a:extLst>
          </p:cNvPr>
          <p:cNvSpPr/>
          <p:nvPr/>
        </p:nvSpPr>
        <p:spPr>
          <a:xfrm>
            <a:off x="9178925" y="1987296"/>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75" name="Rectangle 74">
            <a:extLst>
              <a:ext uri="{FF2B5EF4-FFF2-40B4-BE49-F238E27FC236}">
                <a16:creationId xmlns:a16="http://schemas.microsoft.com/office/drawing/2014/main" id="{B4291660-A41C-4AD6-9F3F-7B95960A11F7}"/>
              </a:ext>
            </a:extLst>
          </p:cNvPr>
          <p:cNvSpPr/>
          <p:nvPr/>
        </p:nvSpPr>
        <p:spPr>
          <a:xfrm>
            <a:off x="5861051" y="1996822"/>
            <a:ext cx="1044575"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76" name="Rectangle 75">
            <a:extLst>
              <a:ext uri="{FF2B5EF4-FFF2-40B4-BE49-F238E27FC236}">
                <a16:creationId xmlns:a16="http://schemas.microsoft.com/office/drawing/2014/main" id="{27582A52-0F77-4B79-A1F7-8CDA554B8592}"/>
              </a:ext>
            </a:extLst>
          </p:cNvPr>
          <p:cNvSpPr/>
          <p:nvPr/>
        </p:nvSpPr>
        <p:spPr>
          <a:xfrm>
            <a:off x="10285414" y="1314197"/>
            <a:ext cx="1069975"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2022</a:t>
            </a:r>
          </a:p>
        </p:txBody>
      </p:sp>
      <p:sp>
        <p:nvSpPr>
          <p:cNvPr id="77" name="Rectangle 76">
            <a:extLst>
              <a:ext uri="{FF2B5EF4-FFF2-40B4-BE49-F238E27FC236}">
                <a16:creationId xmlns:a16="http://schemas.microsoft.com/office/drawing/2014/main" id="{6EA18374-7D7C-42D1-85B3-3ACCDC726AF3}"/>
              </a:ext>
            </a:extLst>
          </p:cNvPr>
          <p:cNvSpPr/>
          <p:nvPr/>
        </p:nvSpPr>
        <p:spPr>
          <a:xfrm>
            <a:off x="10285414" y="1996822"/>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83" name="Rectangle 82">
            <a:extLst>
              <a:ext uri="{FF2B5EF4-FFF2-40B4-BE49-F238E27FC236}">
                <a16:creationId xmlns:a16="http://schemas.microsoft.com/office/drawing/2014/main" id="{DAF1B812-FA04-4010-A5BA-3BD00C631A66}"/>
              </a:ext>
            </a:extLst>
          </p:cNvPr>
          <p:cNvSpPr/>
          <p:nvPr/>
        </p:nvSpPr>
        <p:spPr>
          <a:xfrm>
            <a:off x="1465264" y="1309436"/>
            <a:ext cx="4364037"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2020</a:t>
            </a:r>
          </a:p>
        </p:txBody>
      </p:sp>
      <p:sp>
        <p:nvSpPr>
          <p:cNvPr id="84" name="Rectangle 83">
            <a:extLst>
              <a:ext uri="{FF2B5EF4-FFF2-40B4-BE49-F238E27FC236}">
                <a16:creationId xmlns:a16="http://schemas.microsoft.com/office/drawing/2014/main" id="{C23F4168-B012-47B1-89DB-0CABE663F4B1}"/>
              </a:ext>
            </a:extLst>
          </p:cNvPr>
          <p:cNvSpPr/>
          <p:nvPr/>
        </p:nvSpPr>
        <p:spPr>
          <a:xfrm>
            <a:off x="1470025" y="1996822"/>
            <a:ext cx="1046163" cy="608013"/>
          </a:xfrm>
          <a:prstGeom prst="rect">
            <a:avLst/>
          </a:prstGeom>
          <a:solidFill>
            <a:srgbClr val="98A2AE"/>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grpSp>
        <p:nvGrpSpPr>
          <p:cNvPr id="13" name="Group 12">
            <a:extLst>
              <a:ext uri="{FF2B5EF4-FFF2-40B4-BE49-F238E27FC236}">
                <a16:creationId xmlns:a16="http://schemas.microsoft.com/office/drawing/2014/main" id="{093C93FE-0895-47D0-862E-63CBB3B0FD9C}"/>
              </a:ext>
            </a:extLst>
          </p:cNvPr>
          <p:cNvGrpSpPr/>
          <p:nvPr/>
        </p:nvGrpSpPr>
        <p:grpSpPr>
          <a:xfrm>
            <a:off x="1438275" y="1944434"/>
            <a:ext cx="9917113" cy="4387785"/>
            <a:chOff x="1438275" y="2081595"/>
            <a:chExt cx="9917113" cy="4013200"/>
          </a:xfrm>
        </p:grpSpPr>
        <p:cxnSp>
          <p:nvCxnSpPr>
            <p:cNvPr id="44" name="Straight Connector 4">
              <a:extLst>
                <a:ext uri="{FF2B5EF4-FFF2-40B4-BE49-F238E27FC236}">
                  <a16:creationId xmlns:a16="http://schemas.microsoft.com/office/drawing/2014/main" id="{E12E65B7-C1ED-470E-B2D5-4B08E6956F19}"/>
                </a:ext>
              </a:extLst>
            </p:cNvPr>
            <p:cNvCxnSpPr>
              <a:cxnSpLocks/>
            </p:cNvCxnSpPr>
            <p:nvPr/>
          </p:nvCxnSpPr>
          <p:spPr bwMode="auto">
            <a:xfrm flipV="1">
              <a:off x="3613151" y="2091120"/>
              <a:ext cx="0" cy="4003675"/>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45" name="Straight Connector 5">
              <a:extLst>
                <a:ext uri="{FF2B5EF4-FFF2-40B4-BE49-F238E27FC236}">
                  <a16:creationId xmlns:a16="http://schemas.microsoft.com/office/drawing/2014/main" id="{B4A3C82C-8DE8-47D2-9060-C5A5AFA753CB}"/>
                </a:ext>
              </a:extLst>
            </p:cNvPr>
            <p:cNvCxnSpPr>
              <a:cxnSpLocks/>
            </p:cNvCxnSpPr>
            <p:nvPr/>
          </p:nvCxnSpPr>
          <p:spPr bwMode="auto">
            <a:xfrm flipV="1">
              <a:off x="2506663" y="2091120"/>
              <a:ext cx="0" cy="4003675"/>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54" name="Straight Connector 6">
              <a:extLst>
                <a:ext uri="{FF2B5EF4-FFF2-40B4-BE49-F238E27FC236}">
                  <a16:creationId xmlns:a16="http://schemas.microsoft.com/office/drawing/2014/main" id="{E6DD74AD-BDF4-49EC-A5E3-ECEC5DB55BBB}"/>
                </a:ext>
              </a:extLst>
            </p:cNvPr>
            <p:cNvCxnSpPr>
              <a:cxnSpLocks/>
            </p:cNvCxnSpPr>
            <p:nvPr/>
          </p:nvCxnSpPr>
          <p:spPr bwMode="auto">
            <a:xfrm flipV="1">
              <a:off x="4722813" y="2091120"/>
              <a:ext cx="0" cy="4003675"/>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55" name="Straight Connector 7">
              <a:extLst>
                <a:ext uri="{FF2B5EF4-FFF2-40B4-BE49-F238E27FC236}">
                  <a16:creationId xmlns:a16="http://schemas.microsoft.com/office/drawing/2014/main" id="{B59E6B00-E41A-483F-A870-FD6053B76201}"/>
                </a:ext>
              </a:extLst>
            </p:cNvPr>
            <p:cNvCxnSpPr>
              <a:cxnSpLocks/>
            </p:cNvCxnSpPr>
            <p:nvPr/>
          </p:nvCxnSpPr>
          <p:spPr bwMode="auto">
            <a:xfrm flipV="1">
              <a:off x="5829300" y="2091120"/>
              <a:ext cx="0" cy="4003675"/>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cxnSp>
          <p:nvCxnSpPr>
            <p:cNvPr id="56" name="Straight Connector 8">
              <a:extLst>
                <a:ext uri="{FF2B5EF4-FFF2-40B4-BE49-F238E27FC236}">
                  <a16:creationId xmlns:a16="http://schemas.microsoft.com/office/drawing/2014/main" id="{128AC3CE-3DBB-49E9-A34B-6EAA581F1E77}"/>
                </a:ext>
              </a:extLst>
            </p:cNvPr>
            <p:cNvCxnSpPr>
              <a:cxnSpLocks/>
            </p:cNvCxnSpPr>
            <p:nvPr/>
          </p:nvCxnSpPr>
          <p:spPr bwMode="auto">
            <a:xfrm flipV="1">
              <a:off x="8039100" y="2091120"/>
              <a:ext cx="0" cy="4003675"/>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64" name="Straight Connector 9">
              <a:extLst>
                <a:ext uri="{FF2B5EF4-FFF2-40B4-BE49-F238E27FC236}">
                  <a16:creationId xmlns:a16="http://schemas.microsoft.com/office/drawing/2014/main" id="{725D7418-A37C-4689-94D5-302CC0CEA340}"/>
                </a:ext>
              </a:extLst>
            </p:cNvPr>
            <p:cNvCxnSpPr>
              <a:cxnSpLocks/>
            </p:cNvCxnSpPr>
            <p:nvPr/>
          </p:nvCxnSpPr>
          <p:spPr bwMode="auto">
            <a:xfrm flipV="1">
              <a:off x="6934200" y="2091120"/>
              <a:ext cx="0" cy="4003675"/>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65" name="Straight Connector 10">
              <a:extLst>
                <a:ext uri="{FF2B5EF4-FFF2-40B4-BE49-F238E27FC236}">
                  <a16:creationId xmlns:a16="http://schemas.microsoft.com/office/drawing/2014/main" id="{07D71A64-ABE0-4FC5-A04E-89D15972D483}"/>
                </a:ext>
              </a:extLst>
            </p:cNvPr>
            <p:cNvCxnSpPr>
              <a:cxnSpLocks/>
            </p:cNvCxnSpPr>
            <p:nvPr/>
          </p:nvCxnSpPr>
          <p:spPr bwMode="auto">
            <a:xfrm flipV="1">
              <a:off x="9148763" y="2091120"/>
              <a:ext cx="0" cy="4003675"/>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66" name="Straight Connector 11">
              <a:extLst>
                <a:ext uri="{FF2B5EF4-FFF2-40B4-BE49-F238E27FC236}">
                  <a16:creationId xmlns:a16="http://schemas.microsoft.com/office/drawing/2014/main" id="{88F5B97B-793C-4D9A-9390-D7E83B0971CB}"/>
                </a:ext>
              </a:extLst>
            </p:cNvPr>
            <p:cNvCxnSpPr>
              <a:cxnSpLocks/>
            </p:cNvCxnSpPr>
            <p:nvPr/>
          </p:nvCxnSpPr>
          <p:spPr bwMode="auto">
            <a:xfrm flipV="1">
              <a:off x="10252075" y="2091120"/>
              <a:ext cx="0" cy="4003675"/>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cxnSp>
          <p:nvCxnSpPr>
            <p:cNvPr id="67" name="Straight Connector 12">
              <a:extLst>
                <a:ext uri="{FF2B5EF4-FFF2-40B4-BE49-F238E27FC236}">
                  <a16:creationId xmlns:a16="http://schemas.microsoft.com/office/drawing/2014/main" id="{ECA66467-340E-42BF-AAD8-4D2CC28FEBE1}"/>
                </a:ext>
              </a:extLst>
            </p:cNvPr>
            <p:cNvCxnSpPr>
              <a:cxnSpLocks/>
            </p:cNvCxnSpPr>
            <p:nvPr/>
          </p:nvCxnSpPr>
          <p:spPr bwMode="auto">
            <a:xfrm flipV="1">
              <a:off x="11355388" y="2091120"/>
              <a:ext cx="0" cy="4003675"/>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85" name="Straight Connector 12">
              <a:extLst>
                <a:ext uri="{FF2B5EF4-FFF2-40B4-BE49-F238E27FC236}">
                  <a16:creationId xmlns:a16="http://schemas.microsoft.com/office/drawing/2014/main" id="{0264C718-6D45-485F-85E3-5F3D41510CB3}"/>
                </a:ext>
              </a:extLst>
            </p:cNvPr>
            <p:cNvCxnSpPr>
              <a:cxnSpLocks/>
            </p:cNvCxnSpPr>
            <p:nvPr/>
          </p:nvCxnSpPr>
          <p:spPr bwMode="auto">
            <a:xfrm flipV="1">
              <a:off x="1438275" y="2081595"/>
              <a:ext cx="0" cy="4003675"/>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86" name="Rectangle 85">
            <a:extLst>
              <a:ext uri="{FF2B5EF4-FFF2-40B4-BE49-F238E27FC236}">
                <a16:creationId xmlns:a16="http://schemas.microsoft.com/office/drawing/2014/main" id="{BF9594DC-B70F-4540-A532-F04F67753C38}"/>
              </a:ext>
            </a:extLst>
          </p:cNvPr>
          <p:cNvSpPr/>
          <p:nvPr/>
        </p:nvSpPr>
        <p:spPr>
          <a:xfrm>
            <a:off x="368302" y="1304673"/>
            <a:ext cx="1069975"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2019</a:t>
            </a:r>
          </a:p>
        </p:txBody>
      </p:sp>
      <p:sp>
        <p:nvSpPr>
          <p:cNvPr id="87" name="Rectangle 86">
            <a:extLst>
              <a:ext uri="{FF2B5EF4-FFF2-40B4-BE49-F238E27FC236}">
                <a16:creationId xmlns:a16="http://schemas.microsoft.com/office/drawing/2014/main" id="{C2903379-EF9A-45E5-A1E1-727BAFEDE6DF}"/>
              </a:ext>
            </a:extLst>
          </p:cNvPr>
          <p:cNvSpPr/>
          <p:nvPr/>
        </p:nvSpPr>
        <p:spPr>
          <a:xfrm>
            <a:off x="368302" y="1987296"/>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37" name="Rectangle: Rounded Corners 36">
            <a:extLst>
              <a:ext uri="{FF2B5EF4-FFF2-40B4-BE49-F238E27FC236}">
                <a16:creationId xmlns:a16="http://schemas.microsoft.com/office/drawing/2014/main" id="{28FF22B6-0B5B-4167-8EE4-440B89DFC0D4}"/>
              </a:ext>
            </a:extLst>
          </p:cNvPr>
          <p:cNvSpPr/>
          <p:nvPr/>
        </p:nvSpPr>
        <p:spPr>
          <a:xfrm>
            <a:off x="968377" y="2700858"/>
            <a:ext cx="895348" cy="498475"/>
          </a:xfrm>
          <a:prstGeom prst="roundRect">
            <a:avLst/>
          </a:prstGeom>
          <a:solidFill>
            <a:srgbClr val="1E9657"/>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Rel-16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38" name="Rectangle: Rounded Corners 37">
            <a:extLst>
              <a:ext uri="{FF2B5EF4-FFF2-40B4-BE49-F238E27FC236}">
                <a16:creationId xmlns:a16="http://schemas.microsoft.com/office/drawing/2014/main" id="{550245C8-53F5-4987-B39F-3EED8A59EC90}"/>
              </a:ext>
            </a:extLst>
          </p:cNvPr>
          <p:cNvSpPr/>
          <p:nvPr/>
        </p:nvSpPr>
        <p:spPr>
          <a:xfrm>
            <a:off x="2004068" y="2835975"/>
            <a:ext cx="924871" cy="606425"/>
          </a:xfrm>
          <a:prstGeom prst="roundRect">
            <a:avLst/>
          </a:prstGeom>
          <a:solidFill>
            <a:srgbClr val="1E9657"/>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Rel-16 stage-3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9" name="Rectangle: Rounded Corners 38">
            <a:extLst>
              <a:ext uri="{FF2B5EF4-FFF2-40B4-BE49-F238E27FC236}">
                <a16:creationId xmlns:a16="http://schemas.microsoft.com/office/drawing/2014/main" id="{F6F4A1D7-D3B2-4CD8-86AA-A2B717F5CD9D}"/>
              </a:ext>
            </a:extLst>
          </p:cNvPr>
          <p:cNvSpPr/>
          <p:nvPr/>
        </p:nvSpPr>
        <p:spPr>
          <a:xfrm>
            <a:off x="3105073" y="3067260"/>
            <a:ext cx="1001149" cy="449160"/>
          </a:xfrm>
          <a:prstGeom prst="roundRect">
            <a:avLst/>
          </a:prstGeom>
          <a:solidFill>
            <a:srgbClr val="1E9657"/>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Rel-16 ASN.1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40" name="Rectangle: Rounded Corners 39">
            <a:extLst>
              <a:ext uri="{FF2B5EF4-FFF2-40B4-BE49-F238E27FC236}">
                <a16:creationId xmlns:a16="http://schemas.microsoft.com/office/drawing/2014/main" id="{3678A936-C898-4A5B-8315-11A8185648A3}"/>
              </a:ext>
            </a:extLst>
          </p:cNvPr>
          <p:cNvSpPr/>
          <p:nvPr/>
        </p:nvSpPr>
        <p:spPr>
          <a:xfrm>
            <a:off x="4222238" y="3116327"/>
            <a:ext cx="1001149" cy="606425"/>
          </a:xfrm>
          <a:prstGeom prst="roundRect">
            <a:avLst/>
          </a:prstGeom>
          <a:solidFill>
            <a:srgbClr val="1E9657"/>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Rel-16 RAN4 </a:t>
            </a:r>
          </a:p>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performance completion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41" name="Rectangle: Rounded Corners 40">
            <a:extLst>
              <a:ext uri="{FF2B5EF4-FFF2-40B4-BE49-F238E27FC236}">
                <a16:creationId xmlns:a16="http://schemas.microsoft.com/office/drawing/2014/main" id="{EB240E0A-D41F-4767-A982-C59EE5528D8C}"/>
              </a:ext>
            </a:extLst>
          </p:cNvPr>
          <p:cNvSpPr/>
          <p:nvPr/>
        </p:nvSpPr>
        <p:spPr>
          <a:xfrm>
            <a:off x="819803" y="3953444"/>
            <a:ext cx="1199513"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kern="0" dirty="0">
                <a:solidFill>
                  <a:srgbClr val="FFFFFF"/>
                </a:solidFill>
                <a:latin typeface="Nokia Pure Text Light" panose="020B0403020202020204" pitchFamily="34" charset="0"/>
                <a:ea typeface="Nokia Pure Text Light" panose="020B0403020202020204" pitchFamily="34" charset="0"/>
              </a:rPr>
              <a:t>RAN1,2,3 package approval</a:t>
            </a:r>
          </a:p>
        </p:txBody>
      </p:sp>
      <p:sp>
        <p:nvSpPr>
          <p:cNvPr id="42" name="Rectangle: Rounded Corners 41">
            <a:extLst>
              <a:ext uri="{FF2B5EF4-FFF2-40B4-BE49-F238E27FC236}">
                <a16:creationId xmlns:a16="http://schemas.microsoft.com/office/drawing/2014/main" id="{69752A8C-B21E-45F6-8327-9C5671FA8574}"/>
              </a:ext>
            </a:extLst>
          </p:cNvPr>
          <p:cNvSpPr/>
          <p:nvPr/>
        </p:nvSpPr>
        <p:spPr>
          <a:xfrm>
            <a:off x="3075502" y="4117999"/>
            <a:ext cx="990088"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kern="0" dirty="0">
                <a:solidFill>
                  <a:srgbClr val="FFFFFF"/>
                </a:solidFill>
                <a:latin typeface="Nokia Pure Text Light" panose="020B0403020202020204" pitchFamily="34" charset="0"/>
                <a:ea typeface="Nokia Pure Text Light" panose="020B0403020202020204" pitchFamily="34" charset="0"/>
              </a:rPr>
              <a:t>RAN4 package approval</a:t>
            </a:r>
          </a:p>
        </p:txBody>
      </p:sp>
      <p:sp>
        <p:nvSpPr>
          <p:cNvPr id="46" name="Rectangle: Rounded Corners 45">
            <a:extLst>
              <a:ext uri="{FF2B5EF4-FFF2-40B4-BE49-F238E27FC236}">
                <a16:creationId xmlns:a16="http://schemas.microsoft.com/office/drawing/2014/main" id="{571B5E06-614E-45DB-879F-695E13C9AC23}"/>
              </a:ext>
            </a:extLst>
          </p:cNvPr>
          <p:cNvSpPr/>
          <p:nvPr/>
        </p:nvSpPr>
        <p:spPr>
          <a:xfrm>
            <a:off x="6468429" y="4363712"/>
            <a:ext cx="922018" cy="483927"/>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47" name="Rectangle: Rounded Corners 46">
            <a:extLst>
              <a:ext uri="{FF2B5EF4-FFF2-40B4-BE49-F238E27FC236}">
                <a16:creationId xmlns:a16="http://schemas.microsoft.com/office/drawing/2014/main" id="{10985D4F-B544-4046-B080-EA7101F932EF}"/>
              </a:ext>
            </a:extLst>
          </p:cNvPr>
          <p:cNvSpPr/>
          <p:nvPr/>
        </p:nvSpPr>
        <p:spPr>
          <a:xfrm>
            <a:off x="7473037" y="4409893"/>
            <a:ext cx="1194726" cy="644943"/>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stage-3  freeze RAN2/3/4(core)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48" name="Rectangle: Rounded Corners 47">
            <a:extLst>
              <a:ext uri="{FF2B5EF4-FFF2-40B4-BE49-F238E27FC236}">
                <a16:creationId xmlns:a16="http://schemas.microsoft.com/office/drawing/2014/main" id="{036CADF2-1296-4751-81E8-541B63F8755A}"/>
              </a:ext>
            </a:extLst>
          </p:cNvPr>
          <p:cNvSpPr/>
          <p:nvPr/>
        </p:nvSpPr>
        <p:spPr>
          <a:xfrm>
            <a:off x="8693640" y="4752323"/>
            <a:ext cx="1092023" cy="438378"/>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ASN.1   freeze RAN 2/3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49" name="Rectangle: Rounded Corners 48">
            <a:extLst>
              <a:ext uri="{FF2B5EF4-FFF2-40B4-BE49-F238E27FC236}">
                <a16:creationId xmlns:a16="http://schemas.microsoft.com/office/drawing/2014/main" id="{081071C9-97D6-4EA6-9312-7334CDD81890}"/>
              </a:ext>
            </a:extLst>
          </p:cNvPr>
          <p:cNvSpPr/>
          <p:nvPr/>
        </p:nvSpPr>
        <p:spPr>
          <a:xfrm>
            <a:off x="9820508" y="4739882"/>
            <a:ext cx="1001149"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RAN4 </a:t>
            </a:r>
          </a:p>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performance completion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50" name="Rectangle: Rounded Corners 49">
            <a:extLst>
              <a:ext uri="{FF2B5EF4-FFF2-40B4-BE49-F238E27FC236}">
                <a16:creationId xmlns:a16="http://schemas.microsoft.com/office/drawing/2014/main" id="{26E04821-6AD3-4FDC-A5BB-09BAD1E15A1C}"/>
              </a:ext>
            </a:extLst>
          </p:cNvPr>
          <p:cNvSpPr/>
          <p:nvPr/>
        </p:nvSpPr>
        <p:spPr>
          <a:xfrm>
            <a:off x="6387148" y="5603654"/>
            <a:ext cx="1199513" cy="606425"/>
          </a:xfrm>
          <a:prstGeom prst="roundRect">
            <a:avLst/>
          </a:prstGeom>
          <a:solidFill>
            <a:srgbClr val="C800BE"/>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Rel-18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kern="0" dirty="0">
                <a:solidFill>
                  <a:srgbClr val="FFFFFF"/>
                </a:solidFill>
                <a:latin typeface="Nokia Pure Text Light" panose="020B0403020202020204" pitchFamily="34" charset="0"/>
                <a:ea typeface="Nokia Pure Text Light" panose="020B0403020202020204" pitchFamily="34" charset="0"/>
              </a:rPr>
              <a:t>RAN1,2,3 package approval (TBC)</a:t>
            </a:r>
          </a:p>
        </p:txBody>
      </p:sp>
      <p:sp>
        <p:nvSpPr>
          <p:cNvPr id="51" name="Rectangle: Rounded Corners 34">
            <a:extLst>
              <a:ext uri="{FF2B5EF4-FFF2-40B4-BE49-F238E27FC236}">
                <a16:creationId xmlns:a16="http://schemas.microsoft.com/office/drawing/2014/main" id="{FCA98739-E112-4893-A749-554949606908}"/>
              </a:ext>
            </a:extLst>
          </p:cNvPr>
          <p:cNvSpPr>
            <a:spLocks noChangeArrowheads="1"/>
          </p:cNvSpPr>
          <p:nvPr/>
        </p:nvSpPr>
        <p:spPr bwMode="auto">
          <a:xfrm>
            <a:off x="712789" y="3900443"/>
            <a:ext cx="10176192" cy="1555657"/>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a:latin typeface="Arial" panose="020B0604020202020204" pitchFamily="34" charset="0"/>
            </a:endParaRPr>
          </a:p>
        </p:txBody>
      </p:sp>
      <p:sp>
        <p:nvSpPr>
          <p:cNvPr id="2" name="TextBox 1">
            <a:extLst>
              <a:ext uri="{FF2B5EF4-FFF2-40B4-BE49-F238E27FC236}">
                <a16:creationId xmlns:a16="http://schemas.microsoft.com/office/drawing/2014/main" id="{7590F9B7-33FA-438A-B2BB-8B7C282D173F}"/>
              </a:ext>
            </a:extLst>
          </p:cNvPr>
          <p:cNvSpPr txBox="1"/>
          <p:nvPr/>
        </p:nvSpPr>
        <p:spPr>
          <a:xfrm>
            <a:off x="869203" y="5046885"/>
            <a:ext cx="2017668" cy="369332"/>
          </a:xfrm>
          <a:prstGeom prst="rect">
            <a:avLst/>
          </a:prstGeom>
          <a:noFill/>
        </p:spPr>
        <p:txBody>
          <a:bodyPr wrap="none" rtlCol="0">
            <a:spAutoFit/>
          </a:bodyPr>
          <a:lstStyle/>
          <a:p>
            <a:r>
              <a:rPr lang="en-US" dirty="0">
                <a:solidFill>
                  <a:srgbClr val="FF0000"/>
                </a:solidFill>
              </a:rPr>
              <a:t>Release 17 timeline</a:t>
            </a:r>
          </a:p>
        </p:txBody>
      </p:sp>
      <p:sp>
        <p:nvSpPr>
          <p:cNvPr id="43" name="Rectangle: Rounded Corners 34">
            <a:extLst>
              <a:ext uri="{FF2B5EF4-FFF2-40B4-BE49-F238E27FC236}">
                <a16:creationId xmlns:a16="http://schemas.microsoft.com/office/drawing/2014/main" id="{00B6B42D-EA81-4033-BC77-57A034C76D0B}"/>
              </a:ext>
            </a:extLst>
          </p:cNvPr>
          <p:cNvSpPr>
            <a:spLocks noChangeArrowheads="1"/>
          </p:cNvSpPr>
          <p:nvPr/>
        </p:nvSpPr>
        <p:spPr bwMode="auto">
          <a:xfrm>
            <a:off x="712789" y="2651171"/>
            <a:ext cx="4799481" cy="1180133"/>
          </a:xfrm>
          <a:prstGeom prst="roundRect">
            <a:avLst>
              <a:gd name="adj" fmla="val 16667"/>
            </a:avLst>
          </a:prstGeom>
          <a:noFill/>
          <a:ln w="19050" algn="ctr">
            <a:solidFill>
              <a:srgbClr val="1E9657"/>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a:latin typeface="Arial" panose="020B0604020202020204" pitchFamily="34" charset="0"/>
            </a:endParaRPr>
          </a:p>
        </p:txBody>
      </p:sp>
      <p:sp>
        <p:nvSpPr>
          <p:cNvPr id="52" name="TextBox 51">
            <a:extLst>
              <a:ext uri="{FF2B5EF4-FFF2-40B4-BE49-F238E27FC236}">
                <a16:creationId xmlns:a16="http://schemas.microsoft.com/office/drawing/2014/main" id="{1C3073B0-FC4D-422C-8F88-93FC9590D15B}"/>
              </a:ext>
            </a:extLst>
          </p:cNvPr>
          <p:cNvSpPr txBox="1"/>
          <p:nvPr/>
        </p:nvSpPr>
        <p:spPr>
          <a:xfrm>
            <a:off x="869203" y="3501659"/>
            <a:ext cx="2309478" cy="369332"/>
          </a:xfrm>
          <a:prstGeom prst="rect">
            <a:avLst/>
          </a:prstGeom>
          <a:noFill/>
        </p:spPr>
        <p:txBody>
          <a:bodyPr wrap="none" rtlCol="0">
            <a:spAutoFit/>
          </a:bodyPr>
          <a:lstStyle/>
          <a:p>
            <a:r>
              <a:rPr lang="en-US" dirty="0">
                <a:solidFill>
                  <a:srgbClr val="1E9657"/>
                </a:solidFill>
              </a:rPr>
              <a:t>Release 16 completion</a:t>
            </a:r>
          </a:p>
        </p:txBody>
      </p:sp>
      <p:cxnSp>
        <p:nvCxnSpPr>
          <p:cNvPr id="4" name="Connector: Elbow 3">
            <a:extLst>
              <a:ext uri="{FF2B5EF4-FFF2-40B4-BE49-F238E27FC236}">
                <a16:creationId xmlns:a16="http://schemas.microsoft.com/office/drawing/2014/main" id="{FEC90B1D-2E84-4516-81A8-69F9E9E7F5A2}"/>
              </a:ext>
            </a:extLst>
          </p:cNvPr>
          <p:cNvCxnSpPr>
            <a:cxnSpLocks/>
            <a:stCxn id="43" idx="3"/>
            <a:endCxn id="51" idx="3"/>
          </p:cNvCxnSpPr>
          <p:nvPr/>
        </p:nvCxnSpPr>
        <p:spPr bwMode="auto">
          <a:xfrm>
            <a:off x="5512270" y="3241238"/>
            <a:ext cx="5376711" cy="1437034"/>
          </a:xfrm>
          <a:prstGeom prst="bentConnector3">
            <a:avLst>
              <a:gd name="adj1" fmla="val 104252"/>
            </a:avLst>
          </a:prstGeom>
          <a:solidFill>
            <a:schemeClr val="accent1"/>
          </a:solidFill>
          <a:ln w="22225" cap="flat" cmpd="sng" algn="ctr">
            <a:solidFill>
              <a:srgbClr val="FF0000"/>
            </a:solidFill>
            <a:prstDash val="solid"/>
            <a:round/>
            <a:headEnd type="stealth" w="lg" len="lg"/>
            <a:tailEnd type="stealth" w="lg" len="lg"/>
          </a:ln>
          <a:effectLst/>
        </p:spPr>
      </p:cxnSp>
      <p:sp>
        <p:nvSpPr>
          <p:cNvPr id="53" name="TextBox 52">
            <a:extLst>
              <a:ext uri="{FF2B5EF4-FFF2-40B4-BE49-F238E27FC236}">
                <a16:creationId xmlns:a16="http://schemas.microsoft.com/office/drawing/2014/main" id="{3EA486C5-F251-49C5-9FD9-914D6B98EC89}"/>
              </a:ext>
            </a:extLst>
          </p:cNvPr>
          <p:cNvSpPr txBox="1"/>
          <p:nvPr/>
        </p:nvSpPr>
        <p:spPr>
          <a:xfrm>
            <a:off x="7517365" y="2878018"/>
            <a:ext cx="2490810" cy="369332"/>
          </a:xfrm>
          <a:prstGeom prst="rect">
            <a:avLst/>
          </a:prstGeom>
          <a:noFill/>
          <a:ln>
            <a:solidFill>
              <a:srgbClr val="FF0000"/>
            </a:solidFill>
          </a:ln>
        </p:spPr>
        <p:txBody>
          <a:bodyPr wrap="none" rtlCol="0">
            <a:spAutoFit/>
          </a:bodyPr>
          <a:lstStyle/>
          <a:p>
            <a:r>
              <a:rPr lang="en-US" dirty="0">
                <a:solidFill>
                  <a:srgbClr val="FF0000"/>
                </a:solidFill>
              </a:rPr>
              <a:t>15-month release length</a:t>
            </a:r>
          </a:p>
        </p:txBody>
      </p:sp>
    </p:spTree>
    <p:extLst>
      <p:ext uri="{BB962C8B-B14F-4D97-AF65-F5344CB8AC3E}">
        <p14:creationId xmlns:p14="http://schemas.microsoft.com/office/powerpoint/2010/main" val="1832679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6231DE9-5FC7-41AA-92B4-FFF7F32AF875}"/>
              </a:ext>
            </a:extLst>
          </p:cNvPr>
          <p:cNvGrpSpPr/>
          <p:nvPr/>
        </p:nvGrpSpPr>
        <p:grpSpPr>
          <a:xfrm>
            <a:off x="1498523" y="879728"/>
            <a:ext cx="5550168" cy="5895976"/>
            <a:chOff x="1468043" y="879728"/>
            <a:chExt cx="5550168" cy="5895976"/>
          </a:xfrm>
        </p:grpSpPr>
        <p:cxnSp>
          <p:nvCxnSpPr>
            <p:cNvPr id="21508" name="Straight Connector 4">
              <a:extLst>
                <a:ext uri="{FF2B5EF4-FFF2-40B4-BE49-F238E27FC236}">
                  <a16:creationId xmlns:a16="http://schemas.microsoft.com/office/drawing/2014/main" id="{96ABE926-CDAF-4DA1-B9A5-07C273E42BCD}"/>
                </a:ext>
              </a:extLst>
            </p:cNvPr>
            <p:cNvCxnSpPr>
              <a:cxnSpLocks/>
            </p:cNvCxnSpPr>
            <p:nvPr/>
          </p:nvCxnSpPr>
          <p:spPr bwMode="auto">
            <a:xfrm flipV="1">
              <a:off x="3696262"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10" name="Straight Connector 6">
              <a:extLst>
                <a:ext uri="{FF2B5EF4-FFF2-40B4-BE49-F238E27FC236}">
                  <a16:creationId xmlns:a16="http://schemas.microsoft.com/office/drawing/2014/main" id="{F080480B-062E-4B86-A103-35B7A679B6A8}"/>
                </a:ext>
              </a:extLst>
            </p:cNvPr>
            <p:cNvCxnSpPr>
              <a:cxnSpLocks/>
            </p:cNvCxnSpPr>
            <p:nvPr/>
          </p:nvCxnSpPr>
          <p:spPr bwMode="auto">
            <a:xfrm flipV="1">
              <a:off x="2592261"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11" name="Straight Connector 7">
              <a:extLst>
                <a:ext uri="{FF2B5EF4-FFF2-40B4-BE49-F238E27FC236}">
                  <a16:creationId xmlns:a16="http://schemas.microsoft.com/office/drawing/2014/main" id="{CFF1D499-8237-4625-8C92-0AE6BF680EC0}"/>
                </a:ext>
              </a:extLst>
            </p:cNvPr>
            <p:cNvCxnSpPr>
              <a:cxnSpLocks/>
            </p:cNvCxnSpPr>
            <p:nvPr/>
          </p:nvCxnSpPr>
          <p:spPr bwMode="auto">
            <a:xfrm flipV="1">
              <a:off x="1468043" y="879728"/>
              <a:ext cx="0" cy="5895976"/>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21513" name="Straight Connector 9">
              <a:extLst>
                <a:ext uri="{FF2B5EF4-FFF2-40B4-BE49-F238E27FC236}">
                  <a16:creationId xmlns:a16="http://schemas.microsoft.com/office/drawing/2014/main" id="{2B625C6B-89D0-4383-B2AD-F88D7B225CC1}"/>
                </a:ext>
              </a:extLst>
            </p:cNvPr>
            <p:cNvCxnSpPr>
              <a:cxnSpLocks/>
            </p:cNvCxnSpPr>
            <p:nvPr/>
          </p:nvCxnSpPr>
          <p:spPr bwMode="auto">
            <a:xfrm flipV="1">
              <a:off x="4803648"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14" name="Straight Connector 10">
              <a:extLst>
                <a:ext uri="{FF2B5EF4-FFF2-40B4-BE49-F238E27FC236}">
                  <a16:creationId xmlns:a16="http://schemas.microsoft.com/office/drawing/2014/main" id="{2CFF8DE0-645D-49AD-B953-AC3111005CFF}"/>
                </a:ext>
              </a:extLst>
            </p:cNvPr>
            <p:cNvCxnSpPr>
              <a:cxnSpLocks/>
            </p:cNvCxnSpPr>
            <p:nvPr/>
          </p:nvCxnSpPr>
          <p:spPr bwMode="auto">
            <a:xfrm flipV="1">
              <a:off x="7018211"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53" name="Straight Connector 7">
              <a:extLst>
                <a:ext uri="{FF2B5EF4-FFF2-40B4-BE49-F238E27FC236}">
                  <a16:creationId xmlns:a16="http://schemas.microsoft.com/office/drawing/2014/main" id="{A1D93AA2-4C4D-475D-B7FF-B0974E413E9E}"/>
                </a:ext>
              </a:extLst>
            </p:cNvPr>
            <p:cNvCxnSpPr>
              <a:cxnSpLocks/>
            </p:cNvCxnSpPr>
            <p:nvPr/>
          </p:nvCxnSpPr>
          <p:spPr bwMode="auto">
            <a:xfrm flipV="1">
              <a:off x="5913478" y="879728"/>
              <a:ext cx="0" cy="5895976"/>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grpSp>
      <p:sp>
        <p:nvSpPr>
          <p:cNvPr id="51" name="Rectangle: Rounded Corners 50">
            <a:extLst>
              <a:ext uri="{FF2B5EF4-FFF2-40B4-BE49-F238E27FC236}">
                <a16:creationId xmlns:a16="http://schemas.microsoft.com/office/drawing/2014/main" id="{DB5DE75B-4D22-4694-9D68-4D2BF3B58AF0}"/>
              </a:ext>
            </a:extLst>
          </p:cNvPr>
          <p:cNvSpPr/>
          <p:nvPr/>
        </p:nvSpPr>
        <p:spPr>
          <a:xfrm>
            <a:off x="1585416" y="4160633"/>
            <a:ext cx="5575948" cy="308739"/>
          </a:xfrm>
          <a:prstGeom prst="roundRect">
            <a:avLst/>
          </a:prstGeom>
          <a:solidFill>
            <a:srgbClr val="FF0000"/>
          </a:solidFill>
          <a:ln w="3175" cap="flat" cmpd="sng" algn="ctr">
            <a:noFill/>
            <a:prstDash val="solid"/>
          </a:ln>
          <a:effectLst/>
        </p:spPr>
        <p:txBody>
          <a:bodyPr lIns="72000" tIns="72000" rIns="72000" bIns="72000"/>
          <a:ls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2"/>
              </a:rPr>
              <a:t>Power saving</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44" name="Rectangle 43">
            <a:extLst>
              <a:ext uri="{FF2B5EF4-FFF2-40B4-BE49-F238E27FC236}">
                <a16:creationId xmlns:a16="http://schemas.microsoft.com/office/drawing/2014/main" id="{89BF3C2C-DE30-43A4-9672-BB087808FDDC}"/>
              </a:ext>
            </a:extLst>
          </p:cNvPr>
          <p:cNvSpPr/>
          <p:nvPr/>
        </p:nvSpPr>
        <p:spPr>
          <a:xfrm>
            <a:off x="1548005" y="596267"/>
            <a:ext cx="1046163" cy="358468"/>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2020 Q1</a:t>
            </a:r>
          </a:p>
        </p:txBody>
      </p:sp>
      <p:sp>
        <p:nvSpPr>
          <p:cNvPr id="45" name="Rectangle 44">
            <a:extLst>
              <a:ext uri="{FF2B5EF4-FFF2-40B4-BE49-F238E27FC236}">
                <a16:creationId xmlns:a16="http://schemas.microsoft.com/office/drawing/2014/main" id="{F578AB52-3A9B-42C8-AC27-99F1F84A6146}"/>
              </a:ext>
            </a:extLst>
          </p:cNvPr>
          <p:cNvSpPr/>
          <p:nvPr/>
        </p:nvSpPr>
        <p:spPr>
          <a:xfrm>
            <a:off x="2654492" y="596264"/>
            <a:ext cx="1046163" cy="358469"/>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2020 Q2</a:t>
            </a:r>
          </a:p>
        </p:txBody>
      </p:sp>
      <p:sp>
        <p:nvSpPr>
          <p:cNvPr id="54" name="Rectangle 53">
            <a:extLst>
              <a:ext uri="{FF2B5EF4-FFF2-40B4-BE49-F238E27FC236}">
                <a16:creationId xmlns:a16="http://schemas.microsoft.com/office/drawing/2014/main" id="{9E54C7E0-DB7C-49EB-8B86-876A6BB7EA73}"/>
              </a:ext>
            </a:extLst>
          </p:cNvPr>
          <p:cNvSpPr/>
          <p:nvPr/>
        </p:nvSpPr>
        <p:spPr>
          <a:xfrm>
            <a:off x="4867465" y="605791"/>
            <a:ext cx="1046163" cy="348943"/>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2020 Q4</a:t>
            </a:r>
          </a:p>
        </p:txBody>
      </p:sp>
      <p:sp>
        <p:nvSpPr>
          <p:cNvPr id="55" name="Rectangle 54">
            <a:extLst>
              <a:ext uri="{FF2B5EF4-FFF2-40B4-BE49-F238E27FC236}">
                <a16:creationId xmlns:a16="http://schemas.microsoft.com/office/drawing/2014/main" id="{EECB0FF3-EE16-4EDA-9195-7FB4C4056ED8}"/>
              </a:ext>
            </a:extLst>
          </p:cNvPr>
          <p:cNvSpPr/>
          <p:nvPr/>
        </p:nvSpPr>
        <p:spPr>
          <a:xfrm>
            <a:off x="5972365" y="605791"/>
            <a:ext cx="1046163" cy="348943"/>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2021 Q1</a:t>
            </a:r>
          </a:p>
        </p:txBody>
      </p:sp>
      <p:sp>
        <p:nvSpPr>
          <p:cNvPr id="64" name="Rectangle 63">
            <a:extLst>
              <a:ext uri="{FF2B5EF4-FFF2-40B4-BE49-F238E27FC236}">
                <a16:creationId xmlns:a16="http://schemas.microsoft.com/office/drawing/2014/main" id="{131791AB-82B9-4A27-A501-E941282D1856}"/>
              </a:ext>
            </a:extLst>
          </p:cNvPr>
          <p:cNvSpPr/>
          <p:nvPr/>
        </p:nvSpPr>
        <p:spPr>
          <a:xfrm>
            <a:off x="3760981" y="605791"/>
            <a:ext cx="1044575" cy="348943"/>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2020 Q3</a:t>
            </a:r>
          </a:p>
        </p:txBody>
      </p:sp>
      <p:sp>
        <p:nvSpPr>
          <p:cNvPr id="67" name="Rectangle: Rounded Corners 66">
            <a:extLst>
              <a:ext uri="{FF2B5EF4-FFF2-40B4-BE49-F238E27FC236}">
                <a16:creationId xmlns:a16="http://schemas.microsoft.com/office/drawing/2014/main" id="{955C17D3-7A53-47B8-947A-5BFA7CE82737}"/>
              </a:ext>
            </a:extLst>
          </p:cNvPr>
          <p:cNvSpPr/>
          <p:nvPr/>
        </p:nvSpPr>
        <p:spPr>
          <a:xfrm>
            <a:off x="1556961" y="1143598"/>
            <a:ext cx="5579170" cy="278831"/>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3"/>
              </a:rPr>
              <a:t>NR MIMO</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69" name="Rectangle: Rounded Corners 68">
            <a:extLst>
              <a:ext uri="{FF2B5EF4-FFF2-40B4-BE49-F238E27FC236}">
                <a16:creationId xmlns:a16="http://schemas.microsoft.com/office/drawing/2014/main" id="{F196D681-6A5C-498F-B5FF-2E1027899232}"/>
              </a:ext>
            </a:extLst>
          </p:cNvPr>
          <p:cNvSpPr/>
          <p:nvPr/>
        </p:nvSpPr>
        <p:spPr>
          <a:xfrm>
            <a:off x="2650704" y="1443098"/>
            <a:ext cx="4485426" cy="323522"/>
          </a:xfrm>
          <a:prstGeom prst="roundRect">
            <a:avLst/>
          </a:prstGeom>
          <a:solidFill>
            <a:srgbClr val="FF0000"/>
          </a:solidFill>
          <a:ln w="3175" cap="flat" cmpd="sng" algn="ctr">
            <a:noFill/>
            <a:prstDash val="solid"/>
          </a:ln>
          <a:effectLst/>
        </p:spPr>
        <p:txBody>
          <a:bodyPr lIns="72000" tIns="72000" rIns="72000" bIns="72000"/>
          <a:lstStyle/>
          <a:p>
            <a:pPr algn="ctr" defTabSz="914354"/>
            <a:r>
              <a:rPr lang="en-US" sz="1200" b="1" u="sng" kern="0" dirty="0">
                <a:solidFill>
                  <a:srgbClr val="FFFFFF"/>
                </a:solidFill>
                <a:latin typeface="Nokia Pure Text Light" panose="020B0403020202020204" pitchFamily="34" charset="0"/>
                <a:ea typeface="Nokia Pure Text Light" panose="020B0403020202020204" pitchFamily="34" charset="0"/>
                <a:hlinkClick r:id="rId4"/>
              </a:rPr>
              <a:t>NR </a:t>
            </a:r>
            <a:r>
              <a:rPr lang="en-US" sz="1200" b="1" u="sng" kern="0" dirty="0" err="1">
                <a:solidFill>
                  <a:srgbClr val="FFFFFF"/>
                </a:solidFill>
                <a:latin typeface="Nokia Pure Text Light" panose="020B0403020202020204" pitchFamily="34" charset="0"/>
                <a:ea typeface="Nokia Pure Text Light" panose="020B0403020202020204" pitchFamily="34" charset="0"/>
                <a:hlinkClick r:id="rId4"/>
              </a:rPr>
              <a:t>Sidelink</a:t>
            </a:r>
            <a:r>
              <a:rPr lang="en-US" sz="1200" b="1" u="sng" kern="0" dirty="0">
                <a:solidFill>
                  <a:srgbClr val="FFFFFF"/>
                </a:solidFill>
                <a:latin typeface="Nokia Pure Text Light" panose="020B0403020202020204" pitchFamily="34" charset="0"/>
                <a:ea typeface="Nokia Pure Text Light" panose="020B0403020202020204" pitchFamily="34" charset="0"/>
                <a:hlinkClick r:id="rId4"/>
              </a:rPr>
              <a:t> enhancements</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61" name="Rectangle: Rounded Corners 60">
            <a:extLst>
              <a:ext uri="{FF2B5EF4-FFF2-40B4-BE49-F238E27FC236}">
                <a16:creationId xmlns:a16="http://schemas.microsoft.com/office/drawing/2014/main" id="{21D1C74B-D218-4463-87A6-269C25A7CBBD}"/>
              </a:ext>
            </a:extLst>
          </p:cNvPr>
          <p:cNvSpPr/>
          <p:nvPr/>
        </p:nvSpPr>
        <p:spPr>
          <a:xfrm>
            <a:off x="3783173" y="3389674"/>
            <a:ext cx="3378205" cy="330595"/>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rPr>
              <a:t>NR Positioning </a:t>
            </a:r>
            <a:r>
              <a:rPr lang="en-US" sz="1200" b="1" u="sng" kern="0" dirty="0" err="1">
                <a:solidFill>
                  <a:srgbClr val="FFFFFF"/>
                </a:solidFill>
                <a:latin typeface="Nokia Pure Text Light" panose="020B0403020202020204" pitchFamily="34" charset="0"/>
                <a:ea typeface="Nokia Pure Text Light" panose="020B0403020202020204" pitchFamily="34" charset="0"/>
              </a:rPr>
              <a:t>enh</a:t>
            </a:r>
            <a:r>
              <a:rPr lang="en-US" sz="1200" b="1" u="sng" kern="0" dirty="0">
                <a:solidFill>
                  <a:srgbClr val="FFFFFF"/>
                </a:solidFill>
                <a:latin typeface="Nokia Pure Text Light" panose="020B0403020202020204" pitchFamily="34" charset="0"/>
                <a:ea typeface="Nokia Pure Text Light" panose="020B0403020202020204" pitchFamily="34" charset="0"/>
              </a:rPr>
              <a:t>:</a:t>
            </a:r>
            <a:r>
              <a:rPr lang="en-US" sz="1200" kern="0" dirty="0">
                <a:solidFill>
                  <a:srgbClr val="FFFFFF"/>
                </a:solidFill>
                <a:latin typeface="Nokia Pure Text Light" panose="020B0403020202020204" pitchFamily="34" charset="0"/>
                <a:ea typeface="Nokia Pure Text Light" panose="020B0403020202020204" pitchFamily="34" charset="0"/>
              </a:rPr>
              <a:t> </a:t>
            </a:r>
            <a:r>
              <a:rPr lang="en-US" sz="1050" kern="0" dirty="0">
                <a:solidFill>
                  <a:srgbClr val="FFFFFF"/>
                </a:solidFill>
                <a:latin typeface="Nokia Pure Text Light" panose="020B0403020202020204" pitchFamily="34" charset="0"/>
                <a:ea typeface="Nokia Pure Text Light" panose="020B0403020202020204" pitchFamily="34" charset="0"/>
              </a:rPr>
              <a:t>based on Study outcome</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62" name="Rectangle: Rounded Corners 61">
            <a:extLst>
              <a:ext uri="{FF2B5EF4-FFF2-40B4-BE49-F238E27FC236}">
                <a16:creationId xmlns:a16="http://schemas.microsoft.com/office/drawing/2014/main" id="{322D0952-8536-4150-A435-995260F3635F}"/>
              </a:ext>
            </a:extLst>
          </p:cNvPr>
          <p:cNvSpPr/>
          <p:nvPr/>
        </p:nvSpPr>
        <p:spPr>
          <a:xfrm>
            <a:off x="3783174" y="5904048"/>
            <a:ext cx="3378195" cy="294455"/>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100" kern="0" dirty="0">
                <a:solidFill>
                  <a:srgbClr val="FFFFFF"/>
                </a:solidFill>
                <a:latin typeface="Nokia Pure Text Light" panose="020B0403020202020204" pitchFamily="34" charset="0"/>
                <a:ea typeface="Nokia Pure Text Light" panose="020B0403020202020204" pitchFamily="34" charset="0"/>
              </a:rPr>
              <a:t>Other </a:t>
            </a:r>
            <a:r>
              <a:rPr lang="en-US" sz="1100" kern="0" dirty="0" err="1">
                <a:solidFill>
                  <a:srgbClr val="FFFFFF"/>
                </a:solidFill>
                <a:latin typeface="Nokia Pure Text Light" panose="020B0403020202020204" pitchFamily="34" charset="0"/>
                <a:ea typeface="Nokia Pure Text Light" panose="020B0403020202020204" pitchFamily="34" charset="0"/>
              </a:rPr>
              <a:t>misc</a:t>
            </a:r>
            <a:r>
              <a:rPr lang="en-US" sz="1100" kern="0" dirty="0">
                <a:solidFill>
                  <a:srgbClr val="FFFFFF"/>
                </a:solidFill>
                <a:latin typeface="Nokia Pure Text Light" panose="020B0403020202020204" pitchFamily="34" charset="0"/>
                <a:ea typeface="Nokia Pure Text Light" panose="020B0403020202020204" pitchFamily="34" charset="0"/>
              </a:rPr>
              <a:t> impacts coming from RAN2/3/4</a:t>
            </a:r>
          </a:p>
        </p:txBody>
      </p:sp>
      <p:graphicFrame>
        <p:nvGraphicFramePr>
          <p:cNvPr id="6" name="Table 5">
            <a:extLst>
              <a:ext uri="{FF2B5EF4-FFF2-40B4-BE49-F238E27FC236}">
                <a16:creationId xmlns:a16="http://schemas.microsoft.com/office/drawing/2014/main" id="{A0FED00A-B2F1-42EB-BACE-4D2EDE2DEA24}"/>
              </a:ext>
            </a:extLst>
          </p:cNvPr>
          <p:cNvGraphicFramePr>
            <a:graphicFrameLocks noGrp="1"/>
          </p:cNvGraphicFramePr>
          <p:nvPr>
            <p:extLst>
              <p:ext uri="{D42A27DB-BD31-4B8C-83A1-F6EECF244321}">
                <p14:modId xmlns:p14="http://schemas.microsoft.com/office/powerpoint/2010/main" val="3010327703"/>
              </p:ext>
            </p:extLst>
          </p:nvPr>
        </p:nvGraphicFramePr>
        <p:xfrm>
          <a:off x="7662832" y="560569"/>
          <a:ext cx="2533280" cy="5989810"/>
        </p:xfrm>
        <a:graphic>
          <a:graphicData uri="http://schemas.openxmlformats.org/drawingml/2006/table">
            <a:tbl>
              <a:tblPr firstRow="1" bandRow="1">
                <a:tableStyleId>{5C22544A-7EE6-4342-B048-85BDC9FD1C3A}</a:tableStyleId>
              </a:tblPr>
              <a:tblGrid>
                <a:gridCol w="506656">
                  <a:extLst>
                    <a:ext uri="{9D8B030D-6E8A-4147-A177-3AD203B41FA5}">
                      <a16:colId xmlns:a16="http://schemas.microsoft.com/office/drawing/2014/main" val="3389606098"/>
                    </a:ext>
                  </a:extLst>
                </a:gridCol>
                <a:gridCol w="506656">
                  <a:extLst>
                    <a:ext uri="{9D8B030D-6E8A-4147-A177-3AD203B41FA5}">
                      <a16:colId xmlns:a16="http://schemas.microsoft.com/office/drawing/2014/main" val="850236651"/>
                    </a:ext>
                  </a:extLst>
                </a:gridCol>
                <a:gridCol w="506656">
                  <a:extLst>
                    <a:ext uri="{9D8B030D-6E8A-4147-A177-3AD203B41FA5}">
                      <a16:colId xmlns:a16="http://schemas.microsoft.com/office/drawing/2014/main" val="2897637271"/>
                    </a:ext>
                  </a:extLst>
                </a:gridCol>
                <a:gridCol w="506656">
                  <a:extLst>
                    <a:ext uri="{9D8B030D-6E8A-4147-A177-3AD203B41FA5}">
                      <a16:colId xmlns:a16="http://schemas.microsoft.com/office/drawing/2014/main" val="2169012256"/>
                    </a:ext>
                  </a:extLst>
                </a:gridCol>
                <a:gridCol w="506656">
                  <a:extLst>
                    <a:ext uri="{9D8B030D-6E8A-4147-A177-3AD203B41FA5}">
                      <a16:colId xmlns:a16="http://schemas.microsoft.com/office/drawing/2014/main" val="1359622909"/>
                    </a:ext>
                  </a:extLst>
                </a:gridCol>
              </a:tblGrid>
              <a:tr h="558800">
                <a:tc>
                  <a:txBody>
                    <a:bodyPr/>
                    <a:lstStyle/>
                    <a:p>
                      <a:pPr algn="ctr"/>
                      <a:r>
                        <a:rPr lang="en-US" sz="1050" dirty="0"/>
                        <a:t>TU*:</a:t>
                      </a:r>
                      <a:br>
                        <a:rPr lang="en-US" sz="1050" dirty="0"/>
                      </a:br>
                      <a:r>
                        <a:rPr lang="en-US" sz="1050" dirty="0"/>
                        <a:t>15 </a:t>
                      </a:r>
                      <a:br>
                        <a:rPr lang="en-US" sz="1050" dirty="0"/>
                      </a:br>
                      <a:r>
                        <a:rPr lang="en-US" sz="1000" dirty="0"/>
                        <a:t>(27-12)</a:t>
                      </a:r>
                      <a:endParaRPr lang="en-US" sz="1100" dirty="0">
                        <a:solidFill>
                          <a:srgbClr val="FFFF00"/>
                        </a:solidFill>
                      </a:endParaRPr>
                    </a:p>
                  </a:txBody>
                  <a:tcPr marL="0" marR="0">
                    <a:solidFill>
                      <a:srgbClr val="12419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50" kern="1200" dirty="0"/>
                        <a:t>TU*:</a:t>
                      </a:r>
                      <a:br>
                        <a:rPr lang="en-US" sz="1100" kern="1200" dirty="0"/>
                      </a:br>
                      <a:r>
                        <a:rPr lang="en-US" sz="1100" kern="1200" dirty="0"/>
                        <a:t>42</a:t>
                      </a:r>
                    </a:p>
                    <a:p>
                      <a:pPr marL="0" marR="0" lvl="0" indent="0" algn="ctr" defTabSz="914377" rtl="0" eaLnBrk="1" fontAlgn="auto" latinLnBrk="0" hangingPunct="1">
                        <a:lnSpc>
                          <a:spcPct val="100000"/>
                        </a:lnSpc>
                        <a:spcBef>
                          <a:spcPts val="0"/>
                        </a:spcBef>
                        <a:spcAft>
                          <a:spcPts val="0"/>
                        </a:spcAft>
                        <a:buClrTx/>
                        <a:buSzTx/>
                        <a:buFontTx/>
                        <a:buNone/>
                        <a:tabLst/>
                        <a:defRPr/>
                      </a:pPr>
                      <a:r>
                        <a:rPr lang="en-US" sz="900" b="1" kern="1200" dirty="0">
                          <a:solidFill>
                            <a:schemeClr val="lt1"/>
                          </a:solidFill>
                          <a:latin typeface="+mn-lt"/>
                          <a:ea typeface="+mn-ea"/>
                          <a:cs typeface="+mn-cs"/>
                        </a:rPr>
                        <a:t>(54-8-4)</a:t>
                      </a:r>
                    </a:p>
                  </a:txBody>
                  <a:tcPr marL="0" marR="0">
                    <a:solidFill>
                      <a:srgbClr val="124191"/>
                    </a:solidFill>
                  </a:tcPr>
                </a:tc>
                <a:tc>
                  <a:txBody>
                    <a:bodyPr/>
                    <a:lstStyle/>
                    <a:p>
                      <a:pPr marL="0" algn="ctr" defTabSz="914377" rtl="0" eaLnBrk="1" latinLnBrk="0" hangingPunct="1"/>
                      <a:r>
                        <a:rPr lang="en-US" sz="1050" kern="1200" dirty="0"/>
                        <a:t>TU*:</a:t>
                      </a:r>
                      <a:br>
                        <a:rPr lang="en-US" sz="1100" kern="1200" dirty="0"/>
                      </a:br>
                      <a:r>
                        <a:rPr lang="en-US" sz="1100" kern="1200" dirty="0"/>
                        <a:t>25</a:t>
                      </a:r>
                    </a:p>
                    <a:p>
                      <a:pPr marL="0" algn="ctr" defTabSz="914377" rtl="0" eaLnBrk="1" latinLnBrk="0" hangingPunct="1"/>
                      <a:r>
                        <a:rPr lang="en-US" sz="1000" b="1" kern="1200" dirty="0">
                          <a:solidFill>
                            <a:schemeClr val="lt1"/>
                          </a:solidFill>
                          <a:latin typeface="+mn-lt"/>
                          <a:ea typeface="+mn-ea"/>
                          <a:cs typeface="+mn-cs"/>
                        </a:rPr>
                        <a:t>(27-2)</a:t>
                      </a:r>
                    </a:p>
                  </a:txBody>
                  <a:tcPr marL="0" marR="0">
                    <a:solidFill>
                      <a:srgbClr val="124191"/>
                    </a:solidFill>
                  </a:tcPr>
                </a:tc>
                <a:tc>
                  <a:txBody>
                    <a:bodyPr/>
                    <a:lstStyle/>
                    <a:p>
                      <a:pPr marL="0" algn="ctr" defTabSz="914377" rtl="0" eaLnBrk="1" latinLnBrk="0" hangingPunct="1"/>
                      <a:r>
                        <a:rPr lang="en-US" sz="1050" kern="1200" dirty="0"/>
                        <a:t>TU*:</a:t>
                      </a:r>
                      <a:br>
                        <a:rPr lang="en-US" sz="1100" kern="1200" dirty="0"/>
                      </a:br>
                      <a:r>
                        <a:rPr lang="en-US" sz="1100" kern="1200" dirty="0"/>
                        <a:t>52</a:t>
                      </a:r>
                    </a:p>
                    <a:p>
                      <a:pPr marL="0" algn="ctr" defTabSz="914377" rtl="0" eaLnBrk="1" latinLnBrk="0" hangingPunct="1"/>
                      <a:r>
                        <a:rPr lang="en-US" sz="900" b="1" kern="1200" dirty="0">
                          <a:solidFill>
                            <a:schemeClr val="lt1"/>
                          </a:solidFill>
                          <a:latin typeface="+mn-lt"/>
                          <a:ea typeface="+mn-ea"/>
                          <a:cs typeface="+mn-cs"/>
                        </a:rPr>
                        <a:t>(54-1-1)</a:t>
                      </a:r>
                    </a:p>
                  </a:txBody>
                  <a:tcPr marL="0" marR="0">
                    <a:lnR w="12700" cap="flat" cmpd="sng" algn="ctr">
                      <a:solidFill>
                        <a:schemeClr val="tx1"/>
                      </a:solidFill>
                      <a:prstDash val="solid"/>
                      <a:round/>
                      <a:headEnd type="none" w="med" len="med"/>
                      <a:tailEnd type="none" w="med" len="med"/>
                    </a:lnR>
                    <a:solidFill>
                      <a:srgbClr val="124191"/>
                    </a:solidFill>
                  </a:tcPr>
                </a:tc>
                <a:tc>
                  <a:txBody>
                    <a:bodyPr/>
                    <a:lstStyle/>
                    <a:p>
                      <a:pPr marL="0" algn="ctr" defTabSz="914377" rtl="0" eaLnBrk="1" latinLnBrk="0" hangingPunct="1"/>
                      <a:r>
                        <a:rPr lang="en-US" sz="1050" kern="1200" dirty="0"/>
                        <a:t>TU*:</a:t>
                      </a:r>
                      <a:br>
                        <a:rPr lang="en-US" sz="1100" kern="1200" dirty="0"/>
                      </a:br>
                      <a:r>
                        <a:rPr lang="en-US" sz="1100" kern="1200" dirty="0"/>
                        <a:t>27</a:t>
                      </a:r>
                      <a:endParaRPr lang="en-US" sz="1100" b="1" kern="1200" dirty="0">
                        <a:solidFill>
                          <a:srgbClr val="FFFF00"/>
                        </a:solidFill>
                        <a:latin typeface="+mn-lt"/>
                        <a:ea typeface="+mn-ea"/>
                        <a:cs typeface="+mn-cs"/>
                      </a:endParaRPr>
                    </a:p>
                  </a:txBody>
                  <a:tcPr marL="0" marR="0">
                    <a:lnL w="12700" cap="flat" cmpd="sng" algn="ctr">
                      <a:solidFill>
                        <a:schemeClr val="tx1"/>
                      </a:solidFill>
                      <a:prstDash val="solid"/>
                      <a:round/>
                      <a:headEnd type="none" w="med" len="med"/>
                      <a:tailEnd type="none" w="med" len="med"/>
                    </a:lnL>
                    <a:solidFill>
                      <a:srgbClr val="124191"/>
                    </a:solidFill>
                  </a:tcPr>
                </a:tc>
                <a:extLst>
                  <a:ext uri="{0D108BD9-81ED-4DB2-BD59-A6C34878D82A}">
                    <a16:rowId xmlns:a16="http://schemas.microsoft.com/office/drawing/2014/main" val="95706187"/>
                  </a:ext>
                </a:extLst>
              </a:tr>
              <a:tr h="314960">
                <a:tc>
                  <a:txBody>
                    <a:bodyPr/>
                    <a:lstStyle/>
                    <a:p>
                      <a:pPr algn="ctr"/>
                      <a:r>
                        <a:rPr lang="en-GB" sz="1500" kern="1200" dirty="0">
                          <a:solidFill>
                            <a:schemeClr val="dk1"/>
                          </a:solidFill>
                          <a:latin typeface="+mn-lt"/>
                          <a:ea typeface="+mn-ea"/>
                          <a:cs typeface="+mn-cs"/>
                        </a:rPr>
                        <a:t>2</a:t>
                      </a:r>
                      <a:endParaRPr lang="en-US" sz="1500" kern="1200" dirty="0">
                        <a:solidFill>
                          <a:schemeClr val="dk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6</a:t>
                      </a:r>
                      <a:endParaRPr lang="en-US" sz="1500" kern="1200" dirty="0">
                        <a:solidFill>
                          <a:schemeClr val="tx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4</a:t>
                      </a:r>
                      <a:endParaRPr lang="en-US" sz="1500" kern="1200" dirty="0">
                        <a:solidFill>
                          <a:schemeClr val="tx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8</a:t>
                      </a:r>
                      <a:endParaRPr lang="en-US" sz="1500" kern="1200" dirty="0">
                        <a:solidFill>
                          <a:schemeClr val="tx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GB" sz="1500" kern="1200" dirty="0">
                          <a:solidFill>
                            <a:schemeClr val="tx1"/>
                          </a:solidFill>
                          <a:latin typeface="+mn-lt"/>
                          <a:ea typeface="+mn-ea"/>
                          <a:cs typeface="+mn-cs"/>
                        </a:rPr>
                        <a:t>4</a:t>
                      </a:r>
                      <a:endParaRPr lang="en-US" sz="15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378246919"/>
                  </a:ext>
                </a:extLst>
              </a:tr>
              <a:tr h="317649">
                <a:tc>
                  <a:txBody>
                    <a:bodyPr/>
                    <a:lstStyle/>
                    <a:p>
                      <a:pPr algn="ctr"/>
                      <a:r>
                        <a:rPr lang="en-GB" sz="1500" dirty="0"/>
                        <a:t>0</a:t>
                      </a:r>
                      <a:endParaRPr lang="en-US" sz="1500" dirty="0"/>
                    </a:p>
                  </a:txBody>
                  <a:tcPr/>
                </a:tc>
                <a:tc>
                  <a:txBody>
                    <a:bodyPr/>
                    <a:lstStyle/>
                    <a:p>
                      <a:pPr marL="0" algn="ctr" defTabSz="914377" rtl="0" eaLnBrk="1" latinLnBrk="0" hangingPunct="1"/>
                      <a:r>
                        <a:rPr lang="en-GB" sz="1500" kern="1200" dirty="0">
                          <a:solidFill>
                            <a:schemeClr val="tx1"/>
                          </a:solidFill>
                          <a:latin typeface="+mn-lt"/>
                          <a:ea typeface="+mn-ea"/>
                          <a:cs typeface="+mn-cs"/>
                        </a:rPr>
                        <a:t>4</a:t>
                      </a:r>
                      <a:endParaRPr lang="en-US" sz="1500" kern="1200" dirty="0">
                        <a:solidFill>
                          <a:schemeClr val="tx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4</a:t>
                      </a:r>
                      <a:endParaRPr lang="en-US" sz="1500" kern="1200" dirty="0">
                        <a:solidFill>
                          <a:schemeClr val="tx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592401852"/>
                  </a:ext>
                </a:extLst>
              </a:tr>
              <a:tr h="314960">
                <a:tc>
                  <a:txBody>
                    <a:bodyPr/>
                    <a:lstStyle/>
                    <a:p>
                      <a:pPr algn="ctr"/>
                      <a:r>
                        <a:rPr lang="en-GB" sz="1500" dirty="0"/>
                        <a:t>1</a:t>
                      </a:r>
                      <a:endParaRPr lang="en-US" sz="1500" dirty="0"/>
                    </a:p>
                  </a:txBody>
                  <a:tcPr/>
                </a:tc>
                <a:tc>
                  <a:txBody>
                    <a:bodyPr/>
                    <a:lstStyle/>
                    <a:p>
                      <a:pPr marL="0" algn="ctr" defTabSz="914377" rtl="0" eaLnBrk="1" latinLnBrk="0" hangingPunct="1"/>
                      <a:r>
                        <a:rPr lang="en-GB" sz="1500" kern="1200" dirty="0">
                          <a:solidFill>
                            <a:schemeClr val="tx1"/>
                          </a:solidFill>
                          <a:latin typeface="+mn-lt"/>
                          <a:ea typeface="+mn-ea"/>
                          <a:cs typeface="+mn-cs"/>
                        </a:rPr>
                        <a:t>4</a:t>
                      </a:r>
                      <a:endParaRPr lang="en-US" sz="1500" kern="1200" dirty="0">
                        <a:solidFill>
                          <a:schemeClr val="tx1"/>
                        </a:solidFill>
                        <a:latin typeface="+mn-lt"/>
                        <a:ea typeface="+mn-ea"/>
                        <a:cs typeface="+mn-cs"/>
                      </a:endParaRPr>
                    </a:p>
                  </a:txBody>
                  <a:tcPr/>
                </a:tc>
                <a:tc>
                  <a:txBody>
                    <a:bodyPr/>
                    <a:lstStyle/>
                    <a:p>
                      <a:pPr marL="0" algn="ctr" defTabSz="914377" rtl="0" eaLnBrk="1" latinLnBrk="0" hangingPunct="1"/>
                      <a:r>
                        <a:rPr lang="en-US" sz="1500" kern="1200" dirty="0">
                          <a:solidFill>
                            <a:schemeClr val="tx1"/>
                          </a:solidFill>
                          <a:latin typeface="+mn-lt"/>
                          <a:ea typeface="+mn-ea"/>
                          <a:cs typeface="+mn-cs"/>
                        </a:rPr>
                        <a:t>2</a:t>
                      </a:r>
                    </a:p>
                  </a:txBody>
                  <a:tcPr/>
                </a:tc>
                <a:tc>
                  <a:txBody>
                    <a:bodyPr/>
                    <a:lstStyle/>
                    <a:p>
                      <a:pPr marL="0" algn="ctr" defTabSz="914377" rtl="0" eaLnBrk="1" latinLnBrk="0" hangingPunct="1"/>
                      <a:r>
                        <a:rPr lang="en-US" sz="1500" kern="1200" dirty="0">
                          <a:solidFill>
                            <a:schemeClr val="tx1"/>
                          </a:solidFill>
                          <a:latin typeface="+mn-lt"/>
                          <a:ea typeface="+mn-ea"/>
                          <a:cs typeface="+mn-cs"/>
                        </a:rPr>
                        <a:t>4</a:t>
                      </a: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US" sz="1500" kern="1200" dirty="0">
                          <a:solidFill>
                            <a:schemeClr val="tx1"/>
                          </a:solidFill>
                          <a:latin typeface="+mn-lt"/>
                          <a:ea typeface="+mn-ea"/>
                          <a:cs typeface="+mn-cs"/>
                        </a:rPr>
                        <a:t>2</a:t>
                      </a: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711805573"/>
                  </a:ext>
                </a:extLst>
              </a:tr>
              <a:tr h="314960">
                <a:tc>
                  <a:txBody>
                    <a:bodyPr/>
                    <a:lstStyle/>
                    <a:p>
                      <a:pPr algn="ctr"/>
                      <a:r>
                        <a:rPr lang="en-US" sz="1500" dirty="0"/>
                        <a:t>0</a:t>
                      </a:r>
                    </a:p>
                  </a:txBody>
                  <a:tcPr/>
                </a:tc>
                <a:tc>
                  <a:txBody>
                    <a:bodyPr/>
                    <a:lstStyle/>
                    <a:p>
                      <a:pPr marL="0" algn="ctr" defTabSz="914377" rtl="0" eaLnBrk="1" latinLnBrk="0" hangingPunct="1"/>
                      <a:r>
                        <a:rPr lang="en-US" sz="1500" kern="1200" dirty="0">
                          <a:solidFill>
                            <a:schemeClr val="tx1"/>
                          </a:solidFill>
                          <a:latin typeface="+mn-lt"/>
                          <a:ea typeface="+mn-ea"/>
                          <a:cs typeface="+mn-cs"/>
                        </a:rPr>
                        <a:t>2</a:t>
                      </a:r>
                    </a:p>
                  </a:txBody>
                  <a:tcPr/>
                </a:tc>
                <a:tc>
                  <a:txBody>
                    <a:bodyPr/>
                    <a:lstStyle/>
                    <a:p>
                      <a:pPr marL="0" algn="ctr" defTabSz="914377" rtl="0" eaLnBrk="1" latinLnBrk="0" hangingPunct="1"/>
                      <a:r>
                        <a:rPr lang="en-US" sz="1500" kern="1200" dirty="0">
                          <a:solidFill>
                            <a:schemeClr val="tx1"/>
                          </a:solidFill>
                          <a:latin typeface="+mn-lt"/>
                          <a:ea typeface="+mn-ea"/>
                          <a:cs typeface="+mn-cs"/>
                        </a:rPr>
                        <a:t>1</a:t>
                      </a:r>
                    </a:p>
                  </a:txBody>
                  <a:tcPr/>
                </a:tc>
                <a:tc>
                  <a:txBody>
                    <a:bodyPr/>
                    <a:lstStyle/>
                    <a:p>
                      <a:pPr marL="0" algn="ctr" defTabSz="914377" rtl="0" eaLnBrk="1" latinLnBrk="0" hangingPunct="1"/>
                      <a:r>
                        <a:rPr lang="en-US" sz="1500" kern="1200" dirty="0">
                          <a:solidFill>
                            <a:schemeClr val="tx1"/>
                          </a:solidFill>
                          <a:latin typeface="+mn-lt"/>
                          <a:ea typeface="+mn-ea"/>
                          <a:cs typeface="+mn-cs"/>
                        </a:rPr>
                        <a:t>2</a:t>
                      </a: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US" sz="1500" kern="1200" dirty="0">
                          <a:solidFill>
                            <a:schemeClr val="tx1"/>
                          </a:solidFill>
                          <a:latin typeface="+mn-lt"/>
                          <a:ea typeface="+mn-ea"/>
                          <a:cs typeface="+mn-cs"/>
                        </a:rPr>
                        <a:t>1</a:t>
                      </a: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4201060196"/>
                  </a:ext>
                </a:extLst>
              </a:tr>
              <a:tr h="336021">
                <a:tc>
                  <a:txBody>
                    <a:bodyPr/>
                    <a:lstStyle/>
                    <a:p>
                      <a:pPr algn="ctr"/>
                      <a:r>
                        <a:rPr lang="en-GB" sz="1500" dirty="0"/>
                        <a:t>2</a:t>
                      </a:r>
                      <a:endParaRPr lang="en-US" sz="1500" dirty="0"/>
                    </a:p>
                  </a:txBody>
                  <a:tcPr/>
                </a:tc>
                <a:tc>
                  <a:txBody>
                    <a:bodyPr/>
                    <a:lstStyle/>
                    <a:p>
                      <a:pPr marL="0" algn="ctr" defTabSz="914377" rtl="0" eaLnBrk="1" latinLnBrk="0" hangingPunct="1"/>
                      <a:r>
                        <a:rPr lang="en-GB" sz="1500" kern="1200" dirty="0">
                          <a:solidFill>
                            <a:schemeClr val="tx1"/>
                          </a:solidFill>
                          <a:latin typeface="+mn-lt"/>
                          <a:ea typeface="+mn-ea"/>
                          <a:cs typeface="+mn-cs"/>
                        </a:rPr>
                        <a:t>4</a:t>
                      </a:r>
                      <a:endParaRPr lang="en-US" sz="1500" kern="1200" dirty="0">
                        <a:solidFill>
                          <a:schemeClr val="tx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4</a:t>
                      </a:r>
                      <a:endParaRPr lang="en-US" sz="1500" kern="1200" dirty="0">
                        <a:solidFill>
                          <a:schemeClr val="tx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474893198"/>
                  </a:ext>
                </a:extLst>
              </a:tr>
              <a:tr h="314960">
                <a:tc>
                  <a:txBody>
                    <a:bodyPr/>
                    <a:lstStyle/>
                    <a:p>
                      <a:pPr algn="ctr"/>
                      <a:r>
                        <a:rPr lang="en-US" sz="1500" dirty="0"/>
                        <a:t>0</a:t>
                      </a:r>
                    </a:p>
                  </a:txBody>
                  <a:tcPr/>
                </a:tc>
                <a:tc>
                  <a:txBody>
                    <a:bodyPr/>
                    <a:lstStyle/>
                    <a:p>
                      <a:pPr marL="0" algn="ctr" defTabSz="914377" rtl="0" eaLnBrk="1" latinLnBrk="0" hangingPunct="1"/>
                      <a:r>
                        <a:rPr lang="en-US" sz="1500" kern="1200" dirty="0">
                          <a:solidFill>
                            <a:schemeClr val="dk1"/>
                          </a:solidFill>
                          <a:latin typeface="+mn-lt"/>
                          <a:ea typeface="+mn-ea"/>
                          <a:cs typeface="+mn-cs"/>
                        </a:rPr>
                        <a:t>0</a:t>
                      </a:r>
                    </a:p>
                  </a:txBody>
                  <a:tcPr/>
                </a:tc>
                <a:tc>
                  <a:txBody>
                    <a:bodyPr/>
                    <a:lstStyle/>
                    <a:p>
                      <a:pPr marL="0" algn="ctr" defTabSz="914377" rtl="0" eaLnBrk="1" latinLnBrk="0" hangingPunct="1"/>
                      <a:r>
                        <a:rPr lang="en-US" sz="1500" kern="1200" dirty="0">
                          <a:solidFill>
                            <a:schemeClr val="tx1"/>
                          </a:solidFill>
                          <a:latin typeface="+mn-lt"/>
                          <a:ea typeface="+mn-ea"/>
                          <a:cs typeface="+mn-cs"/>
                        </a:rPr>
                        <a:t>0</a:t>
                      </a:r>
                    </a:p>
                  </a:txBody>
                  <a:tcPr/>
                </a:tc>
                <a:tc>
                  <a:txBody>
                    <a:bodyPr/>
                    <a:lstStyle/>
                    <a:p>
                      <a:pPr algn="ctr"/>
                      <a:r>
                        <a:rPr lang="en-US" sz="1500" dirty="0"/>
                        <a:t>2</a:t>
                      </a:r>
                    </a:p>
                  </a:txBody>
                  <a:tcPr>
                    <a:lnR w="12700" cap="flat" cmpd="sng" algn="ctr">
                      <a:solidFill>
                        <a:schemeClr val="tx1"/>
                      </a:solidFill>
                      <a:prstDash val="solid"/>
                      <a:round/>
                      <a:headEnd type="none" w="med" len="med"/>
                      <a:tailEnd type="none" w="med" len="med"/>
                    </a:lnR>
                  </a:tcPr>
                </a:tc>
                <a:tc>
                  <a:txBody>
                    <a:bodyPr/>
                    <a:lstStyle/>
                    <a:p>
                      <a:pPr algn="ctr"/>
                      <a:r>
                        <a:rPr lang="en-US" sz="1500" dirty="0"/>
                        <a:t>2</a:t>
                      </a: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4120720575"/>
                  </a:ext>
                </a:extLst>
              </a:tr>
              <a:tr h="314960">
                <a:tc>
                  <a:txBody>
                    <a:bodyPr/>
                    <a:lstStyle/>
                    <a:p>
                      <a:pPr algn="ctr"/>
                      <a:r>
                        <a:rPr lang="en-US" sz="1500" dirty="0"/>
                        <a:t>1</a:t>
                      </a:r>
                    </a:p>
                  </a:txBody>
                  <a:tcPr/>
                </a:tc>
                <a:tc>
                  <a:txBody>
                    <a:bodyPr/>
                    <a:lstStyle/>
                    <a:p>
                      <a:pPr marL="0" algn="ctr" defTabSz="914377" rtl="0" eaLnBrk="1" latinLnBrk="0" hangingPunct="1"/>
                      <a:r>
                        <a:rPr lang="en-US" sz="1500" kern="1200" dirty="0">
                          <a:solidFill>
                            <a:schemeClr val="dk1"/>
                          </a:solidFill>
                          <a:latin typeface="+mn-lt"/>
                          <a:ea typeface="+mn-ea"/>
                          <a:cs typeface="+mn-cs"/>
                        </a:rPr>
                        <a:t>2</a:t>
                      </a:r>
                    </a:p>
                  </a:txBody>
                  <a:tcPr/>
                </a:tc>
                <a:tc>
                  <a:txBody>
                    <a:bodyPr/>
                    <a:lstStyle/>
                    <a:p>
                      <a:pPr marL="0" algn="ctr" defTabSz="914377" rtl="0" eaLnBrk="1" latinLnBrk="0" hangingPunct="1"/>
                      <a:r>
                        <a:rPr lang="en-US" sz="1500" kern="1200" dirty="0">
                          <a:solidFill>
                            <a:schemeClr val="tx1"/>
                          </a:solidFill>
                          <a:latin typeface="+mn-lt"/>
                          <a:ea typeface="+mn-ea"/>
                          <a:cs typeface="+mn-cs"/>
                        </a:rPr>
                        <a:t>2</a:t>
                      </a:r>
                    </a:p>
                  </a:txBody>
                  <a:tcPr/>
                </a:tc>
                <a:tc>
                  <a:txBody>
                    <a:bodyPr/>
                    <a:lstStyle/>
                    <a:p>
                      <a:pPr algn="ctr"/>
                      <a:r>
                        <a:rPr lang="en-US" sz="1500" dirty="0"/>
                        <a:t>2</a:t>
                      </a:r>
                    </a:p>
                  </a:txBody>
                  <a:tcPr>
                    <a:lnR w="12700" cap="flat" cmpd="sng" algn="ctr">
                      <a:solidFill>
                        <a:schemeClr val="tx1"/>
                      </a:solidFill>
                      <a:prstDash val="solid"/>
                      <a:round/>
                      <a:headEnd type="none" w="med" len="med"/>
                      <a:tailEnd type="none" w="med" len="med"/>
                    </a:lnR>
                  </a:tcPr>
                </a:tc>
                <a:tc>
                  <a:txBody>
                    <a:bodyPr/>
                    <a:lstStyle/>
                    <a:p>
                      <a:pPr algn="ctr"/>
                      <a:r>
                        <a:rPr lang="en-US" sz="1500" dirty="0"/>
                        <a:t>0</a:t>
                      </a: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370774533"/>
                  </a:ext>
                </a:extLst>
              </a:tr>
              <a:tr h="340687">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500" dirty="0">
                          <a:solidFill>
                            <a:schemeClr val="tx1"/>
                          </a:solidFill>
                        </a:rPr>
                        <a:t>2</a:t>
                      </a:r>
                      <a:endParaRPr lang="en-US" sz="1500" dirty="0">
                        <a:solidFill>
                          <a:schemeClr val="tx1"/>
                        </a:solidFill>
                      </a:endParaRPr>
                    </a:p>
                  </a:txBody>
                  <a:tcPr/>
                </a:tc>
                <a:tc>
                  <a:txBody>
                    <a:bodyPr/>
                    <a:lstStyle/>
                    <a:p>
                      <a:pPr algn="ctr"/>
                      <a:r>
                        <a:rPr lang="en-GB" sz="1500" dirty="0">
                          <a:solidFill>
                            <a:schemeClr val="tx1"/>
                          </a:solidFill>
                        </a:rPr>
                        <a:t>4</a:t>
                      </a:r>
                      <a:endParaRPr lang="en-US" sz="1500" dirty="0">
                        <a:solidFill>
                          <a:schemeClr val="tx1"/>
                        </a:solidFill>
                      </a:endParaRPr>
                    </a:p>
                  </a:txBody>
                  <a:tcPr/>
                </a:tc>
                <a:tc>
                  <a:txBody>
                    <a:bodyPr/>
                    <a:lstStyle/>
                    <a:p>
                      <a:pPr algn="ctr"/>
                      <a:r>
                        <a:rPr lang="en-GB" sz="1500" dirty="0">
                          <a:solidFill>
                            <a:schemeClr val="tx1"/>
                          </a:solidFill>
                        </a:rPr>
                        <a:t>2</a:t>
                      </a:r>
                      <a:endParaRPr lang="en-US" sz="1500" dirty="0">
                        <a:solidFill>
                          <a:schemeClr val="tx1"/>
                        </a:solidFill>
                      </a:endParaRPr>
                    </a:p>
                  </a:txBody>
                  <a:tcPr/>
                </a:tc>
                <a:tc>
                  <a:txBody>
                    <a:bodyPr/>
                    <a:lstStyle/>
                    <a:p>
                      <a:pPr algn="ctr"/>
                      <a:r>
                        <a:rPr lang="en-GB" sz="1500" dirty="0">
                          <a:solidFill>
                            <a:schemeClr val="tx1"/>
                          </a:solidFill>
                        </a:rPr>
                        <a:t>4</a:t>
                      </a:r>
                      <a:endParaRPr lang="en-US" sz="1500" dirty="0">
                        <a:solidFill>
                          <a:schemeClr val="tx1"/>
                        </a:solidFill>
                      </a:endParaRPr>
                    </a:p>
                  </a:txBody>
                  <a:tcPr>
                    <a:lnR w="12700" cap="flat" cmpd="sng" algn="ctr">
                      <a:solidFill>
                        <a:schemeClr val="tx1"/>
                      </a:solidFill>
                      <a:prstDash val="solid"/>
                      <a:round/>
                      <a:headEnd type="none" w="med" len="med"/>
                      <a:tailEnd type="none" w="med" len="med"/>
                    </a:lnR>
                  </a:tcPr>
                </a:tc>
                <a:tc>
                  <a:txBody>
                    <a:bodyPr/>
                    <a:lstStyle/>
                    <a:p>
                      <a:pPr algn="ctr"/>
                      <a:r>
                        <a:rPr lang="en-GB" sz="1500" dirty="0">
                          <a:solidFill>
                            <a:schemeClr val="tx1"/>
                          </a:solidFill>
                        </a:rPr>
                        <a:t>2</a:t>
                      </a:r>
                      <a:endParaRPr lang="en-US" sz="1500" dirty="0">
                        <a:solidFill>
                          <a:schemeClr val="tx1"/>
                        </a:solidFill>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4289597150"/>
                  </a:ext>
                </a:extLst>
              </a:tr>
              <a:tr h="430284">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500" dirty="0">
                          <a:solidFill>
                            <a:schemeClr val="tx1"/>
                          </a:solidFill>
                        </a:rPr>
                        <a:t>2</a:t>
                      </a:r>
                    </a:p>
                    <a:p>
                      <a:pPr marL="0" marR="0" lvl="0" indent="0" algn="ctr" defTabSz="914377" rtl="0" eaLnBrk="1" fontAlgn="auto" latinLnBrk="0" hangingPunct="1">
                        <a:lnSpc>
                          <a:spcPct val="100000"/>
                        </a:lnSpc>
                        <a:spcBef>
                          <a:spcPts val="0"/>
                        </a:spcBef>
                        <a:spcAft>
                          <a:spcPts val="0"/>
                        </a:spcAft>
                        <a:buClrTx/>
                        <a:buSzTx/>
                        <a:buFontTx/>
                        <a:buNone/>
                        <a:tabLst/>
                        <a:defRPr/>
                      </a:pPr>
                      <a:endParaRPr lang="en-GB" sz="1500" dirty="0">
                        <a:solidFill>
                          <a:schemeClr val="tx1"/>
                        </a:solidFill>
                      </a:endParaRPr>
                    </a:p>
                    <a:p>
                      <a:pPr marL="0" marR="0" lvl="0" indent="0" algn="ctr" defTabSz="914377" rtl="0" eaLnBrk="1" fontAlgn="auto" latinLnBrk="0" hangingPunct="1">
                        <a:lnSpc>
                          <a:spcPct val="100000"/>
                        </a:lnSpc>
                        <a:spcBef>
                          <a:spcPts val="0"/>
                        </a:spcBef>
                        <a:spcAft>
                          <a:spcPts val="0"/>
                        </a:spcAft>
                        <a:buClrTx/>
                        <a:buSzTx/>
                        <a:buFontTx/>
                        <a:buNone/>
                        <a:tabLst/>
                        <a:defRPr/>
                      </a:pPr>
                      <a:r>
                        <a:rPr lang="en-GB" sz="1500" dirty="0">
                          <a:solidFill>
                            <a:schemeClr val="tx1"/>
                          </a:solidFill>
                        </a:rPr>
                        <a:t>1</a:t>
                      </a:r>
                    </a:p>
                  </a:txBody>
                  <a:tcPr/>
                </a:tc>
                <a:tc>
                  <a:txBody>
                    <a:bodyPr/>
                    <a:lstStyle/>
                    <a:p>
                      <a:pPr algn="ctr"/>
                      <a:r>
                        <a:rPr lang="en-GB" sz="1500" dirty="0">
                          <a:solidFill>
                            <a:schemeClr val="tx1"/>
                          </a:solidFill>
                        </a:rPr>
                        <a:t>4</a:t>
                      </a:r>
                    </a:p>
                    <a:p>
                      <a:pPr algn="ctr"/>
                      <a:endParaRPr lang="en-GB" sz="1500" dirty="0">
                        <a:solidFill>
                          <a:schemeClr val="tx1"/>
                        </a:solidFill>
                      </a:endParaRPr>
                    </a:p>
                    <a:p>
                      <a:pPr algn="ctr"/>
                      <a:r>
                        <a:rPr lang="en-US" sz="1500" dirty="0">
                          <a:solidFill>
                            <a:schemeClr val="tx1"/>
                          </a:solidFill>
                        </a:rPr>
                        <a:t>2</a:t>
                      </a:r>
                    </a:p>
                  </a:txBody>
                  <a:tcPr/>
                </a:tc>
                <a:tc>
                  <a:txBody>
                    <a:bodyPr/>
                    <a:lstStyle/>
                    <a:p>
                      <a:pPr algn="ctr"/>
                      <a:r>
                        <a:rPr lang="en-GB" sz="1500" dirty="0">
                          <a:solidFill>
                            <a:schemeClr val="tx1"/>
                          </a:solidFill>
                        </a:rPr>
                        <a:t>2</a:t>
                      </a:r>
                    </a:p>
                    <a:p>
                      <a:pPr algn="ctr"/>
                      <a:endParaRPr lang="en-GB" sz="1500" dirty="0">
                        <a:solidFill>
                          <a:schemeClr val="tx1"/>
                        </a:solidFill>
                      </a:endParaRPr>
                    </a:p>
                    <a:p>
                      <a:pPr algn="ctr"/>
                      <a:r>
                        <a:rPr lang="en-GB" sz="1500" dirty="0">
                          <a:solidFill>
                            <a:schemeClr val="tx1"/>
                          </a:solidFill>
                        </a:rPr>
                        <a:t>1</a:t>
                      </a:r>
                      <a:endParaRPr lang="en-US" sz="1500" dirty="0">
                        <a:solidFill>
                          <a:schemeClr val="tx1"/>
                        </a:solidFill>
                      </a:endParaRPr>
                    </a:p>
                  </a:txBody>
                  <a:tcPr/>
                </a:tc>
                <a:tc>
                  <a:txBody>
                    <a:bodyPr/>
                    <a:lstStyle/>
                    <a:p>
                      <a:pPr algn="ctr"/>
                      <a:r>
                        <a:rPr lang="en-GB" sz="1500" dirty="0">
                          <a:solidFill>
                            <a:schemeClr val="tx1"/>
                          </a:solidFill>
                        </a:rPr>
                        <a:t>4</a:t>
                      </a:r>
                    </a:p>
                    <a:p>
                      <a:pPr algn="ctr"/>
                      <a:endParaRPr lang="en-GB" sz="1500" dirty="0">
                        <a:solidFill>
                          <a:schemeClr val="tx1"/>
                        </a:solidFill>
                      </a:endParaRPr>
                    </a:p>
                    <a:p>
                      <a:pPr algn="ctr"/>
                      <a:r>
                        <a:rPr lang="en-GB" sz="1500" dirty="0">
                          <a:solidFill>
                            <a:schemeClr val="tx1"/>
                          </a:solidFill>
                        </a:rPr>
                        <a:t>2</a:t>
                      </a:r>
                      <a:endParaRPr lang="en-US" sz="1500" dirty="0">
                        <a:solidFill>
                          <a:schemeClr val="tx1"/>
                        </a:solidFill>
                      </a:endParaRPr>
                    </a:p>
                  </a:txBody>
                  <a:tcPr>
                    <a:lnR w="12700" cap="flat" cmpd="sng" algn="ctr">
                      <a:solidFill>
                        <a:schemeClr val="tx1"/>
                      </a:solidFill>
                      <a:prstDash val="solid"/>
                      <a:round/>
                      <a:headEnd type="none" w="med" len="med"/>
                      <a:tailEnd type="none" w="med" len="med"/>
                    </a:lnR>
                  </a:tcPr>
                </a:tc>
                <a:tc>
                  <a:txBody>
                    <a:bodyPr/>
                    <a:lstStyle/>
                    <a:p>
                      <a:pPr algn="ctr"/>
                      <a:r>
                        <a:rPr lang="en-GB" sz="1500" dirty="0">
                          <a:solidFill>
                            <a:schemeClr val="tx1"/>
                          </a:solidFill>
                        </a:rPr>
                        <a:t>2</a:t>
                      </a:r>
                    </a:p>
                    <a:p>
                      <a:pPr algn="ctr"/>
                      <a:endParaRPr lang="en-GB" sz="1500" dirty="0">
                        <a:solidFill>
                          <a:schemeClr val="tx1"/>
                        </a:solidFill>
                      </a:endParaRPr>
                    </a:p>
                    <a:p>
                      <a:pPr algn="ctr"/>
                      <a:r>
                        <a:rPr lang="en-GB" sz="1500" dirty="0">
                          <a:solidFill>
                            <a:schemeClr val="tx1"/>
                          </a:solidFill>
                        </a:rPr>
                        <a:t>1</a:t>
                      </a:r>
                      <a:endParaRPr lang="en-US" sz="1500" dirty="0">
                        <a:solidFill>
                          <a:schemeClr val="tx1"/>
                        </a:solidFill>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4109116572"/>
                  </a:ext>
                </a:extLst>
              </a:tr>
              <a:tr h="340687">
                <a:tc>
                  <a:txBody>
                    <a:bodyPr/>
                    <a:lstStyle/>
                    <a:p>
                      <a:pPr algn="ctr"/>
                      <a:r>
                        <a:rPr lang="en-GB" sz="1500" dirty="0">
                          <a:solidFill>
                            <a:schemeClr val="tx1"/>
                          </a:solidFill>
                        </a:rPr>
                        <a:t>2</a:t>
                      </a:r>
                      <a:endParaRPr lang="en-US" sz="1500" dirty="0">
                        <a:solidFill>
                          <a:schemeClr val="tx1"/>
                        </a:solidFill>
                      </a:endParaRPr>
                    </a:p>
                  </a:txBody>
                  <a:tcPr/>
                </a:tc>
                <a:tc>
                  <a:txBody>
                    <a:bodyPr/>
                    <a:lstStyle/>
                    <a:p>
                      <a:pPr algn="ctr"/>
                      <a:r>
                        <a:rPr lang="en-GB" sz="1500" dirty="0">
                          <a:solidFill>
                            <a:schemeClr val="tx1"/>
                          </a:solidFill>
                        </a:rPr>
                        <a:t>4</a:t>
                      </a:r>
                      <a:endParaRPr lang="en-US" sz="1500" dirty="0">
                        <a:solidFill>
                          <a:schemeClr val="tx1"/>
                        </a:solidFill>
                      </a:endParaRPr>
                    </a:p>
                  </a:txBody>
                  <a:tcPr/>
                </a:tc>
                <a:tc>
                  <a:txBody>
                    <a:bodyPr/>
                    <a:lstStyle/>
                    <a:p>
                      <a:pPr algn="ctr"/>
                      <a:r>
                        <a:rPr lang="en-GB" sz="1500" dirty="0">
                          <a:solidFill>
                            <a:schemeClr val="tx1"/>
                          </a:solidFill>
                        </a:rPr>
                        <a:t>2</a:t>
                      </a:r>
                      <a:endParaRPr lang="en-US" sz="1500" dirty="0">
                        <a:solidFill>
                          <a:schemeClr val="tx1"/>
                        </a:solidFill>
                      </a:endParaRPr>
                    </a:p>
                  </a:txBody>
                  <a:tcPr/>
                </a:tc>
                <a:tc>
                  <a:txBody>
                    <a:bodyPr/>
                    <a:lstStyle/>
                    <a:p>
                      <a:pPr algn="ctr"/>
                      <a:r>
                        <a:rPr lang="en-GB" sz="1500" dirty="0">
                          <a:solidFill>
                            <a:schemeClr val="tx1"/>
                          </a:solidFill>
                        </a:rPr>
                        <a:t>4</a:t>
                      </a:r>
                      <a:endParaRPr lang="en-US" sz="1500" dirty="0">
                        <a:solidFill>
                          <a:schemeClr val="tx1"/>
                        </a:solidFill>
                      </a:endParaRPr>
                    </a:p>
                  </a:txBody>
                  <a:tcPr>
                    <a:lnR w="12700" cap="flat" cmpd="sng" algn="ctr">
                      <a:solidFill>
                        <a:schemeClr val="tx1"/>
                      </a:solidFill>
                      <a:prstDash val="solid"/>
                      <a:round/>
                      <a:headEnd type="none" w="med" len="med"/>
                      <a:tailEnd type="none" w="med" len="med"/>
                    </a:lnR>
                  </a:tcPr>
                </a:tc>
                <a:tc>
                  <a:txBody>
                    <a:bodyPr/>
                    <a:lstStyle/>
                    <a:p>
                      <a:pPr algn="ctr"/>
                      <a:r>
                        <a:rPr lang="en-GB" sz="1500" dirty="0">
                          <a:solidFill>
                            <a:schemeClr val="tx1"/>
                          </a:solidFill>
                        </a:rPr>
                        <a:t>2</a:t>
                      </a:r>
                      <a:endParaRPr lang="en-US" sz="1500" dirty="0">
                        <a:solidFill>
                          <a:schemeClr val="tx1"/>
                        </a:solidFill>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157223046"/>
                  </a:ext>
                </a:extLst>
              </a:tr>
              <a:tr h="340687">
                <a:tc>
                  <a:txBody>
                    <a:bodyPr/>
                    <a:lstStyle/>
                    <a:p>
                      <a:pPr algn="ctr"/>
                      <a:r>
                        <a:rPr lang="en-GB" sz="1500" dirty="0">
                          <a:solidFill>
                            <a:schemeClr val="tx1"/>
                          </a:solidFill>
                        </a:rPr>
                        <a:t>0</a:t>
                      </a:r>
                      <a:endParaRPr lang="en-US" sz="1500" dirty="0">
                        <a:solidFill>
                          <a:schemeClr val="tx1"/>
                        </a:solidFill>
                      </a:endParaRPr>
                    </a:p>
                  </a:txBody>
                  <a:tcPr/>
                </a:tc>
                <a:tc>
                  <a:txBody>
                    <a:bodyPr/>
                    <a:lstStyle/>
                    <a:p>
                      <a:pPr algn="ctr"/>
                      <a:r>
                        <a:rPr lang="en-GB" sz="1500" dirty="0">
                          <a:solidFill>
                            <a:schemeClr val="tx1"/>
                          </a:solidFill>
                        </a:rPr>
                        <a:t>0</a:t>
                      </a:r>
                      <a:endParaRPr lang="en-US" sz="1500" dirty="0">
                        <a:solidFill>
                          <a:schemeClr val="tx1"/>
                        </a:solidFill>
                      </a:endParaRPr>
                    </a:p>
                  </a:txBody>
                  <a:tcPr/>
                </a:tc>
                <a:tc>
                  <a:txBody>
                    <a:bodyPr/>
                    <a:lstStyle/>
                    <a:p>
                      <a:pPr algn="ctr"/>
                      <a:r>
                        <a:rPr lang="en-GB" sz="1500" dirty="0">
                          <a:solidFill>
                            <a:schemeClr val="tx1"/>
                          </a:solidFill>
                        </a:rPr>
                        <a:t>1</a:t>
                      </a:r>
                      <a:endParaRPr lang="en-US" sz="1500" dirty="0">
                        <a:solidFill>
                          <a:schemeClr val="tx1"/>
                        </a:solidFill>
                      </a:endParaRPr>
                    </a:p>
                  </a:txBody>
                  <a:tcPr/>
                </a:tc>
                <a:tc>
                  <a:txBody>
                    <a:bodyPr/>
                    <a:lstStyle/>
                    <a:p>
                      <a:pPr algn="ctr"/>
                      <a:r>
                        <a:rPr lang="en-GB" sz="1500" dirty="0">
                          <a:solidFill>
                            <a:schemeClr val="tx1"/>
                          </a:solidFill>
                        </a:rPr>
                        <a:t>2</a:t>
                      </a:r>
                      <a:endParaRPr lang="en-US" sz="1500" dirty="0">
                        <a:solidFill>
                          <a:schemeClr val="tx1"/>
                        </a:solidFill>
                      </a:endParaRPr>
                    </a:p>
                  </a:txBody>
                  <a:tcPr>
                    <a:lnR w="12700" cap="flat" cmpd="sng" algn="ctr">
                      <a:solidFill>
                        <a:schemeClr val="tx1"/>
                      </a:solidFill>
                      <a:prstDash val="solid"/>
                      <a:round/>
                      <a:headEnd type="none" w="med" len="med"/>
                      <a:tailEnd type="none" w="med" len="med"/>
                    </a:lnR>
                  </a:tcPr>
                </a:tc>
                <a:tc>
                  <a:txBody>
                    <a:bodyPr/>
                    <a:lstStyle/>
                    <a:p>
                      <a:pPr algn="ctr"/>
                      <a:r>
                        <a:rPr lang="en-GB" sz="1500" dirty="0">
                          <a:solidFill>
                            <a:schemeClr val="tx1"/>
                          </a:solidFill>
                        </a:rPr>
                        <a:t>1</a:t>
                      </a:r>
                      <a:endParaRPr lang="en-US" sz="1500" dirty="0">
                        <a:solidFill>
                          <a:schemeClr val="tx1"/>
                        </a:solidFill>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051722033"/>
                  </a:ext>
                </a:extLst>
              </a:tr>
              <a:tr h="340687">
                <a:tc>
                  <a:txBody>
                    <a:bodyPr/>
                    <a:lstStyle/>
                    <a:p>
                      <a:pPr algn="ctr"/>
                      <a:r>
                        <a:rPr lang="en-US" sz="1500" dirty="0">
                          <a:solidFill>
                            <a:schemeClr val="tx1"/>
                          </a:solidFill>
                        </a:rPr>
                        <a:t>1</a:t>
                      </a:r>
                    </a:p>
                  </a:txBody>
                  <a:tcPr/>
                </a:tc>
                <a:tc>
                  <a:txBody>
                    <a:bodyPr/>
                    <a:lstStyle/>
                    <a:p>
                      <a:pPr algn="ctr"/>
                      <a:r>
                        <a:rPr lang="en-US" sz="1500" dirty="0">
                          <a:solidFill>
                            <a:schemeClr val="tx1"/>
                          </a:solidFill>
                        </a:rPr>
                        <a:t>2</a:t>
                      </a:r>
                    </a:p>
                  </a:txBody>
                  <a:tcPr/>
                </a:tc>
                <a:tc>
                  <a:txBody>
                    <a:bodyPr/>
                    <a:lstStyle/>
                    <a:p>
                      <a:pPr algn="ctr"/>
                      <a:r>
                        <a:rPr lang="en-US" sz="1500" dirty="0">
                          <a:solidFill>
                            <a:schemeClr val="tx1"/>
                          </a:solidFill>
                        </a:rPr>
                        <a:t>1</a:t>
                      </a:r>
                    </a:p>
                  </a:txBody>
                  <a:tcPr/>
                </a:tc>
                <a:tc>
                  <a:txBody>
                    <a:bodyPr/>
                    <a:lstStyle/>
                    <a:p>
                      <a:pPr algn="ctr"/>
                      <a:r>
                        <a:rPr lang="en-US" sz="1500" dirty="0">
                          <a:solidFill>
                            <a:schemeClr val="tx1"/>
                          </a:solidFill>
                        </a:rPr>
                        <a:t>2</a:t>
                      </a:r>
                    </a:p>
                  </a:txBody>
                  <a:tcPr>
                    <a:lnR w="12700" cap="flat" cmpd="sng" algn="ctr">
                      <a:solidFill>
                        <a:schemeClr val="tx1"/>
                      </a:solidFill>
                      <a:prstDash val="solid"/>
                      <a:round/>
                      <a:headEnd type="none" w="med" len="med"/>
                      <a:tailEnd type="none" w="med" len="med"/>
                    </a:lnR>
                  </a:tcPr>
                </a:tc>
                <a:tc>
                  <a:txBody>
                    <a:bodyPr/>
                    <a:lstStyle/>
                    <a:p>
                      <a:pPr algn="ctr"/>
                      <a:r>
                        <a:rPr lang="en-US" sz="1500" dirty="0">
                          <a:solidFill>
                            <a:schemeClr val="tx1"/>
                          </a:solidFill>
                        </a:rPr>
                        <a:t>1</a:t>
                      </a: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719729742"/>
                  </a:ext>
                </a:extLst>
              </a:tr>
              <a:tr h="340687">
                <a:tc>
                  <a:txBody>
                    <a:bodyPr/>
                    <a:lstStyle/>
                    <a:p>
                      <a:pPr marL="0" algn="ctr" defTabSz="914377" rtl="0" eaLnBrk="1" latinLnBrk="0" hangingPunct="1"/>
                      <a:r>
                        <a:rPr lang="en-GB" sz="1500" kern="1200" dirty="0">
                          <a:solidFill>
                            <a:schemeClr val="dk1"/>
                          </a:solidFill>
                          <a:latin typeface="+mn-lt"/>
                          <a:ea typeface="+mn-ea"/>
                          <a:cs typeface="+mn-cs"/>
                        </a:rPr>
                        <a:t>1</a:t>
                      </a:r>
                      <a:endParaRPr lang="en-US" sz="1500" kern="1200" dirty="0">
                        <a:solidFill>
                          <a:schemeClr val="dk1"/>
                        </a:solidFill>
                        <a:latin typeface="+mn-lt"/>
                        <a:ea typeface="+mn-ea"/>
                        <a:cs typeface="+mn-cs"/>
                      </a:endParaRPr>
                    </a:p>
                  </a:txBody>
                  <a:tcPr/>
                </a:tc>
                <a:tc>
                  <a:txBody>
                    <a:bodyPr/>
                    <a:lstStyle/>
                    <a:p>
                      <a:pPr marL="0" algn="ctr" defTabSz="914377" rtl="0" eaLnBrk="1" latinLnBrk="0" hangingPunct="1"/>
                      <a:r>
                        <a:rPr lang="en-GB" sz="1500" kern="1200" dirty="0">
                          <a:solidFill>
                            <a:schemeClr val="dk1"/>
                          </a:solidFill>
                          <a:latin typeface="+mn-lt"/>
                          <a:ea typeface="+mn-ea"/>
                          <a:cs typeface="+mn-cs"/>
                        </a:rPr>
                        <a:t>4</a:t>
                      </a:r>
                      <a:endParaRPr lang="en-US" sz="1500" kern="1200" dirty="0">
                        <a:solidFill>
                          <a:schemeClr val="dk1"/>
                        </a:solidFill>
                        <a:latin typeface="+mn-lt"/>
                        <a:ea typeface="+mn-ea"/>
                        <a:cs typeface="+mn-cs"/>
                      </a:endParaRPr>
                    </a:p>
                  </a:txBody>
                  <a:tcPr/>
                </a:tc>
                <a:tc>
                  <a:txBody>
                    <a:bodyPr/>
                    <a:lstStyle/>
                    <a:p>
                      <a:pPr marL="0" algn="ctr" defTabSz="914377" rtl="0" eaLnBrk="1" latinLnBrk="0" hangingPunct="1"/>
                      <a:r>
                        <a:rPr lang="en-GB" sz="1500" kern="1200" dirty="0">
                          <a:solidFill>
                            <a:schemeClr val="dk1"/>
                          </a:solidFill>
                          <a:latin typeface="+mn-lt"/>
                          <a:ea typeface="+mn-ea"/>
                          <a:cs typeface="+mn-cs"/>
                        </a:rPr>
                        <a:t>2</a:t>
                      </a:r>
                      <a:endParaRPr lang="en-US" sz="1500" kern="1200" dirty="0">
                        <a:solidFill>
                          <a:schemeClr val="dk1"/>
                        </a:solidFill>
                        <a:latin typeface="+mn-lt"/>
                        <a:ea typeface="+mn-ea"/>
                        <a:cs typeface="+mn-cs"/>
                      </a:endParaRPr>
                    </a:p>
                  </a:txBody>
                  <a:tcPr/>
                </a:tc>
                <a:tc>
                  <a:txBody>
                    <a:bodyPr/>
                    <a:lstStyle/>
                    <a:p>
                      <a:pPr marL="0" algn="ctr" defTabSz="914377" rtl="0" eaLnBrk="1" latinLnBrk="0" hangingPunct="1"/>
                      <a:r>
                        <a:rPr lang="en-GB" sz="1500" kern="1200" dirty="0">
                          <a:solidFill>
                            <a:schemeClr val="dk1"/>
                          </a:solidFill>
                          <a:latin typeface="+mn-lt"/>
                          <a:ea typeface="+mn-ea"/>
                          <a:cs typeface="+mn-cs"/>
                        </a:rPr>
                        <a:t>4</a:t>
                      </a:r>
                      <a:endParaRPr lang="en-US" sz="1500" kern="1200" dirty="0">
                        <a:solidFill>
                          <a:schemeClr val="dk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GB" sz="1500" kern="1200" dirty="0">
                          <a:solidFill>
                            <a:schemeClr val="dk1"/>
                          </a:solidFill>
                          <a:latin typeface="+mn-lt"/>
                          <a:ea typeface="+mn-ea"/>
                          <a:cs typeface="+mn-cs"/>
                        </a:rPr>
                        <a:t>2</a:t>
                      </a:r>
                      <a:endParaRPr lang="en-US" sz="15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350098018"/>
                  </a:ext>
                </a:extLst>
              </a:tr>
              <a:tr h="340687">
                <a:tc>
                  <a:txBody>
                    <a:bodyPr/>
                    <a:lstStyle/>
                    <a:p>
                      <a:pPr algn="ctr"/>
                      <a:r>
                        <a:rPr lang="en-GB" sz="1500" dirty="0">
                          <a:solidFill>
                            <a:schemeClr val="tx1"/>
                          </a:solidFill>
                        </a:rPr>
                        <a:t>0</a:t>
                      </a:r>
                      <a:endParaRPr lang="en-US" sz="1500" dirty="0">
                        <a:solidFill>
                          <a:schemeClr val="tx1"/>
                        </a:solidFill>
                      </a:endParaRPr>
                    </a:p>
                  </a:txBody>
                  <a:tcPr/>
                </a:tc>
                <a:tc>
                  <a:txBody>
                    <a:bodyPr/>
                    <a:lstStyle/>
                    <a:p>
                      <a:pPr algn="ctr"/>
                      <a:r>
                        <a:rPr lang="en-GB" sz="1500" dirty="0">
                          <a:solidFill>
                            <a:schemeClr val="tx1"/>
                          </a:solidFill>
                        </a:rPr>
                        <a:t>0</a:t>
                      </a:r>
                      <a:endParaRPr lang="en-US" sz="1500" dirty="0">
                        <a:solidFill>
                          <a:schemeClr val="tx1"/>
                        </a:solidFill>
                      </a:endParaRPr>
                    </a:p>
                  </a:txBody>
                  <a:tcPr/>
                </a:tc>
                <a:tc>
                  <a:txBody>
                    <a:bodyPr/>
                    <a:lstStyle/>
                    <a:p>
                      <a:pPr algn="ctr"/>
                      <a:r>
                        <a:rPr lang="en-GB" sz="1500" dirty="0">
                          <a:solidFill>
                            <a:schemeClr val="tx1"/>
                          </a:solidFill>
                        </a:rPr>
                        <a:t>1</a:t>
                      </a:r>
                      <a:endParaRPr lang="en-US" sz="1500" dirty="0">
                        <a:solidFill>
                          <a:schemeClr val="tx1"/>
                        </a:solidFill>
                      </a:endParaRPr>
                    </a:p>
                  </a:txBody>
                  <a:tcPr/>
                </a:tc>
                <a:tc>
                  <a:txBody>
                    <a:bodyPr/>
                    <a:lstStyle/>
                    <a:p>
                      <a:pPr algn="ctr"/>
                      <a:r>
                        <a:rPr lang="en-GB" sz="1500" dirty="0">
                          <a:solidFill>
                            <a:schemeClr val="tx1"/>
                          </a:solidFill>
                        </a:rPr>
                        <a:t>2</a:t>
                      </a:r>
                      <a:endParaRPr lang="en-US" sz="1500" dirty="0">
                        <a:solidFill>
                          <a:schemeClr val="tx1"/>
                        </a:solidFill>
                      </a:endParaRPr>
                    </a:p>
                  </a:txBody>
                  <a:tcPr>
                    <a:lnR w="12700" cap="flat" cmpd="sng" algn="ctr">
                      <a:solidFill>
                        <a:schemeClr val="tx1"/>
                      </a:solidFill>
                      <a:prstDash val="solid"/>
                      <a:round/>
                      <a:headEnd type="none" w="med" len="med"/>
                      <a:tailEnd type="none" w="med" len="med"/>
                    </a:lnR>
                  </a:tcPr>
                </a:tc>
                <a:tc>
                  <a:txBody>
                    <a:bodyPr/>
                    <a:lstStyle/>
                    <a:p>
                      <a:pPr algn="ctr"/>
                      <a:r>
                        <a:rPr lang="en-GB" sz="1500" dirty="0">
                          <a:solidFill>
                            <a:schemeClr val="tx1"/>
                          </a:solidFill>
                        </a:rPr>
                        <a:t>2</a:t>
                      </a:r>
                      <a:endParaRPr lang="en-US" sz="1500" dirty="0">
                        <a:solidFill>
                          <a:schemeClr val="tx1"/>
                        </a:solidFill>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941350927"/>
                  </a:ext>
                </a:extLst>
              </a:tr>
              <a:tr h="340687">
                <a:tc>
                  <a:txBody>
                    <a:bodyPr/>
                    <a:lstStyle/>
                    <a:p>
                      <a:pPr algn="ctr"/>
                      <a:r>
                        <a:rPr lang="en-US" sz="1500" dirty="0">
                          <a:solidFill>
                            <a:schemeClr val="tx1"/>
                          </a:solidFill>
                        </a:rPr>
                        <a:t>0</a:t>
                      </a:r>
                    </a:p>
                  </a:txBody>
                  <a:tcPr/>
                </a:tc>
                <a:tc>
                  <a:txBody>
                    <a:bodyPr/>
                    <a:lstStyle/>
                    <a:p>
                      <a:pPr algn="ctr"/>
                      <a:r>
                        <a:rPr lang="en-US" sz="1500" dirty="0">
                          <a:solidFill>
                            <a:schemeClr val="tx1"/>
                          </a:solidFill>
                        </a:rPr>
                        <a:t>0</a:t>
                      </a:r>
                    </a:p>
                  </a:txBody>
                  <a:tcPr/>
                </a:tc>
                <a:tc>
                  <a:txBody>
                    <a:bodyPr/>
                    <a:lstStyle/>
                    <a:p>
                      <a:pPr algn="ctr"/>
                      <a:r>
                        <a:rPr lang="en-US" sz="1500" dirty="0">
                          <a:solidFill>
                            <a:schemeClr val="tx1"/>
                          </a:solidFill>
                        </a:rPr>
                        <a:t>0</a:t>
                      </a:r>
                    </a:p>
                  </a:txBody>
                  <a:tcPr/>
                </a:tc>
                <a:tc>
                  <a:txBody>
                    <a:bodyPr/>
                    <a:lstStyle/>
                    <a:p>
                      <a:pPr algn="ctr"/>
                      <a:r>
                        <a:rPr lang="en-US" sz="1500" dirty="0">
                          <a:solidFill>
                            <a:schemeClr val="tx1"/>
                          </a:solidFill>
                        </a:rPr>
                        <a:t>2</a:t>
                      </a:r>
                    </a:p>
                  </a:txBody>
                  <a:tcPr>
                    <a:lnR w="12700" cap="flat" cmpd="sng" algn="ctr">
                      <a:solidFill>
                        <a:schemeClr val="tx1"/>
                      </a:solidFill>
                      <a:prstDash val="solid"/>
                      <a:round/>
                      <a:headEnd type="none" w="med" len="med"/>
                      <a:tailEnd type="none" w="med" len="med"/>
                    </a:lnR>
                  </a:tcPr>
                </a:tc>
                <a:tc>
                  <a:txBody>
                    <a:bodyPr/>
                    <a:lstStyle/>
                    <a:p>
                      <a:pPr algn="ctr"/>
                      <a:r>
                        <a:rPr lang="en-US" sz="1500" dirty="0">
                          <a:solidFill>
                            <a:schemeClr val="tx1"/>
                          </a:solidFill>
                        </a:rPr>
                        <a:t>1</a:t>
                      </a: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88023702"/>
                  </a:ext>
                </a:extLst>
              </a:tr>
            </a:tbl>
          </a:graphicData>
        </a:graphic>
      </p:graphicFrame>
      <p:sp>
        <p:nvSpPr>
          <p:cNvPr id="103" name="Left Brace 102">
            <a:extLst>
              <a:ext uri="{FF2B5EF4-FFF2-40B4-BE49-F238E27FC236}">
                <a16:creationId xmlns:a16="http://schemas.microsoft.com/office/drawing/2014/main" id="{BB4B4CCE-6992-4898-8514-BB416AE98031}"/>
              </a:ext>
            </a:extLst>
          </p:cNvPr>
          <p:cNvSpPr/>
          <p:nvPr/>
        </p:nvSpPr>
        <p:spPr bwMode="auto">
          <a:xfrm rot="10800000">
            <a:off x="10357050" y="534003"/>
            <a:ext cx="156993" cy="6016376"/>
          </a:xfrm>
          <a:prstGeom prst="leftBrace">
            <a:avLst>
              <a:gd name="adj1" fmla="val 8333"/>
              <a:gd name="adj2" fmla="val 49548"/>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377"/>
            <a:endParaRPr lang="en-US" sz="1000">
              <a:latin typeface="Arial" charset="0"/>
              <a:ea typeface="ＭＳ Ｐゴシック" pitchFamily="50" charset="-128"/>
            </a:endParaRPr>
          </a:p>
        </p:txBody>
      </p:sp>
      <p:sp>
        <p:nvSpPr>
          <p:cNvPr id="106" name="TextBox 105">
            <a:extLst>
              <a:ext uri="{FF2B5EF4-FFF2-40B4-BE49-F238E27FC236}">
                <a16:creationId xmlns:a16="http://schemas.microsoft.com/office/drawing/2014/main" id="{5A12E42A-5980-47BD-A39A-EEABE3AD9373}"/>
              </a:ext>
            </a:extLst>
          </p:cNvPr>
          <p:cNvSpPr txBox="1"/>
          <p:nvPr/>
        </p:nvSpPr>
        <p:spPr>
          <a:xfrm>
            <a:off x="10514044" y="3262583"/>
            <a:ext cx="652743" cy="584775"/>
          </a:xfrm>
          <a:prstGeom prst="rect">
            <a:avLst/>
          </a:prstGeom>
          <a:noFill/>
        </p:spPr>
        <p:txBody>
          <a:bodyPr wrap="none" rtlCol="0">
            <a:spAutoFit/>
          </a:bodyPr>
          <a:lstStyle/>
          <a:p>
            <a:r>
              <a:rPr lang="en-US" sz="1600" dirty="0"/>
              <a:t>RAN1</a:t>
            </a:r>
            <a:br>
              <a:rPr lang="en-US" sz="1600" dirty="0"/>
            </a:br>
            <a:r>
              <a:rPr lang="en-US" sz="1600" dirty="0"/>
              <a:t>TUs</a:t>
            </a:r>
          </a:p>
        </p:txBody>
      </p:sp>
      <p:sp>
        <p:nvSpPr>
          <p:cNvPr id="65" name="Title 2">
            <a:extLst>
              <a:ext uri="{FF2B5EF4-FFF2-40B4-BE49-F238E27FC236}">
                <a16:creationId xmlns:a16="http://schemas.microsoft.com/office/drawing/2014/main" id="{3D2649A0-691D-4A9F-AFAB-820E5BD022CA}"/>
              </a:ext>
            </a:extLst>
          </p:cNvPr>
          <p:cNvSpPr>
            <a:spLocks noGrp="1"/>
          </p:cNvSpPr>
          <p:nvPr>
            <p:ph type="title"/>
          </p:nvPr>
        </p:nvSpPr>
        <p:spPr>
          <a:xfrm>
            <a:off x="589757" y="-58863"/>
            <a:ext cx="9112251" cy="643425"/>
          </a:xfrm>
        </p:spPr>
        <p:txBody>
          <a:bodyPr/>
          <a:lstStyle/>
          <a:p>
            <a:r>
              <a:rPr lang="en-US" altLang="fi-FI"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RAN1 Rel17</a:t>
            </a:r>
          </a:p>
        </p:txBody>
      </p:sp>
      <p:sp>
        <p:nvSpPr>
          <p:cNvPr id="47" name="Rectangle 46">
            <a:extLst>
              <a:ext uri="{FF2B5EF4-FFF2-40B4-BE49-F238E27FC236}">
                <a16:creationId xmlns:a16="http://schemas.microsoft.com/office/drawing/2014/main" id="{772826D6-AFBF-4BB0-A3DE-F1FF1CF52DF7}"/>
              </a:ext>
            </a:extLst>
          </p:cNvPr>
          <p:cNvSpPr/>
          <p:nvPr/>
        </p:nvSpPr>
        <p:spPr>
          <a:xfrm>
            <a:off x="7662833" y="163837"/>
            <a:ext cx="501724"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2020Q1</a:t>
            </a:r>
          </a:p>
        </p:txBody>
      </p:sp>
      <p:sp>
        <p:nvSpPr>
          <p:cNvPr id="49" name="Rectangle 48">
            <a:extLst>
              <a:ext uri="{FF2B5EF4-FFF2-40B4-BE49-F238E27FC236}">
                <a16:creationId xmlns:a16="http://schemas.microsoft.com/office/drawing/2014/main" id="{34D343EA-09D3-4117-A224-DC33D5C54B75}"/>
              </a:ext>
            </a:extLst>
          </p:cNvPr>
          <p:cNvSpPr/>
          <p:nvPr/>
        </p:nvSpPr>
        <p:spPr>
          <a:xfrm>
            <a:off x="8183909" y="163837"/>
            <a:ext cx="489068"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2020 Q2</a:t>
            </a:r>
          </a:p>
        </p:txBody>
      </p:sp>
      <p:sp>
        <p:nvSpPr>
          <p:cNvPr id="57" name="Rectangle 56">
            <a:extLst>
              <a:ext uri="{FF2B5EF4-FFF2-40B4-BE49-F238E27FC236}">
                <a16:creationId xmlns:a16="http://schemas.microsoft.com/office/drawing/2014/main" id="{658C6FCA-D70B-4AF9-9644-F7805329F36B}"/>
              </a:ext>
            </a:extLst>
          </p:cNvPr>
          <p:cNvSpPr/>
          <p:nvPr/>
        </p:nvSpPr>
        <p:spPr>
          <a:xfrm>
            <a:off x="8693731" y="163837"/>
            <a:ext cx="480079"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2020Q3</a:t>
            </a:r>
          </a:p>
        </p:txBody>
      </p:sp>
      <p:sp>
        <p:nvSpPr>
          <p:cNvPr id="58" name="Rectangle 57">
            <a:extLst>
              <a:ext uri="{FF2B5EF4-FFF2-40B4-BE49-F238E27FC236}">
                <a16:creationId xmlns:a16="http://schemas.microsoft.com/office/drawing/2014/main" id="{4C40C1F5-6258-4608-9B59-6DF2B918F344}"/>
              </a:ext>
            </a:extLst>
          </p:cNvPr>
          <p:cNvSpPr/>
          <p:nvPr/>
        </p:nvSpPr>
        <p:spPr>
          <a:xfrm>
            <a:off x="9194565" y="163837"/>
            <a:ext cx="480079"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2020Q4</a:t>
            </a:r>
          </a:p>
        </p:txBody>
      </p:sp>
      <p:sp>
        <p:nvSpPr>
          <p:cNvPr id="59" name="Rectangle 58">
            <a:extLst>
              <a:ext uri="{FF2B5EF4-FFF2-40B4-BE49-F238E27FC236}">
                <a16:creationId xmlns:a16="http://schemas.microsoft.com/office/drawing/2014/main" id="{5CECABB5-9A17-4486-9D51-29A390FCA442}"/>
              </a:ext>
            </a:extLst>
          </p:cNvPr>
          <p:cNvSpPr/>
          <p:nvPr/>
        </p:nvSpPr>
        <p:spPr>
          <a:xfrm>
            <a:off x="9699191" y="163837"/>
            <a:ext cx="480079"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2021 </a:t>
            </a:r>
            <a:r>
              <a:rPr lang="en-US" sz="1000" kern="0" dirty="0">
                <a:solidFill>
                  <a:srgbClr val="FFFFFF"/>
                </a:solidFill>
                <a:latin typeface="Nokia Pure Text Light" panose="020B0403020202020204" pitchFamily="34" charset="0"/>
                <a:ea typeface="Nokia Pure Text Light" panose="020B0403020202020204" pitchFamily="34" charset="0"/>
              </a:rPr>
              <a:t>Q1</a:t>
            </a:r>
            <a:endParaRPr lang="en-GB"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56" name="Rectangle: Rounded Corners 55">
            <a:extLst>
              <a:ext uri="{FF2B5EF4-FFF2-40B4-BE49-F238E27FC236}">
                <a16:creationId xmlns:a16="http://schemas.microsoft.com/office/drawing/2014/main" id="{54D3CCD1-6FCD-40EE-9777-F219BCDE2ADA}"/>
              </a:ext>
            </a:extLst>
          </p:cNvPr>
          <p:cNvSpPr/>
          <p:nvPr/>
        </p:nvSpPr>
        <p:spPr>
          <a:xfrm>
            <a:off x="3783173" y="3748803"/>
            <a:ext cx="3381426" cy="470788"/>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rPr>
              <a:t>Low complexity NR devices</a:t>
            </a:r>
            <a:r>
              <a:rPr lang="en-US" sz="1100" u="sng" kern="0" dirty="0">
                <a:solidFill>
                  <a:srgbClr val="FFFFFF"/>
                </a:solidFill>
                <a:latin typeface="Nokia Pure Text Light" panose="020B0403020202020204" pitchFamily="34" charset="0"/>
                <a:ea typeface="Nokia Pure Text Light" panose="020B0403020202020204" pitchFamily="34" charset="0"/>
              </a:rPr>
              <a:t> </a:t>
            </a:r>
          </a:p>
          <a:p>
            <a:pPr algn="ctr" defTabSz="914354">
              <a:defRPr/>
            </a:pPr>
            <a:r>
              <a:rPr lang="en-US" sz="1100" kern="0" dirty="0">
                <a:solidFill>
                  <a:srgbClr val="FFFFFF"/>
                </a:solidFill>
                <a:latin typeface="Nokia Pure Text Light" panose="020B0403020202020204" pitchFamily="34" charset="0"/>
                <a:ea typeface="Nokia Pure Text Light" panose="020B0403020202020204" pitchFamily="34" charset="0"/>
              </a:rPr>
              <a:t>based on Study outcome</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66" name="Rectangle: Rounded Corners 65">
            <a:extLst>
              <a:ext uri="{FF2B5EF4-FFF2-40B4-BE49-F238E27FC236}">
                <a16:creationId xmlns:a16="http://schemas.microsoft.com/office/drawing/2014/main" id="{80F92036-FA8A-47B9-9201-D9D06C80B6ED}"/>
              </a:ext>
            </a:extLst>
          </p:cNvPr>
          <p:cNvSpPr/>
          <p:nvPr/>
        </p:nvSpPr>
        <p:spPr>
          <a:xfrm>
            <a:off x="1556953" y="2459343"/>
            <a:ext cx="5579177" cy="285819"/>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5"/>
              </a:rPr>
              <a:t>NR Industrial IoT / URLLC enhancements</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83" name="Rectangle: Rounded Corners 82">
            <a:extLst>
              <a:ext uri="{FF2B5EF4-FFF2-40B4-BE49-F238E27FC236}">
                <a16:creationId xmlns:a16="http://schemas.microsoft.com/office/drawing/2014/main" id="{8985ED3F-5498-47FA-BBC7-920BB8B747A1}"/>
              </a:ext>
            </a:extLst>
          </p:cNvPr>
          <p:cNvSpPr/>
          <p:nvPr/>
        </p:nvSpPr>
        <p:spPr>
          <a:xfrm>
            <a:off x="3783174" y="4524787"/>
            <a:ext cx="3378204" cy="308739"/>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latin typeface="Nokia Pure Text Light" panose="020B0403020202020204" pitchFamily="34" charset="0"/>
                <a:ea typeface="Nokia Pure Text Light" panose="020B0403020202020204" pitchFamily="34" charset="0"/>
              </a:rPr>
              <a:t> </a:t>
            </a:r>
            <a:r>
              <a:rPr lang="en-US" sz="1200" b="1" u="sng" kern="0" dirty="0">
                <a:solidFill>
                  <a:srgbClr val="FFFFFF"/>
                </a:solidFill>
                <a:latin typeface="Nokia Pure Text Light" panose="020B0403020202020204" pitchFamily="34" charset="0"/>
                <a:ea typeface="Nokia Pure Text Light" panose="020B0403020202020204" pitchFamily="34" charset="0"/>
              </a:rPr>
              <a:t>NR Coverage </a:t>
            </a:r>
            <a:r>
              <a:rPr lang="en-US" sz="1200" b="1" u="sng" kern="0" dirty="0" err="1">
                <a:solidFill>
                  <a:srgbClr val="FFFFFF"/>
                </a:solidFill>
                <a:latin typeface="Nokia Pure Text Light" panose="020B0403020202020204" pitchFamily="34" charset="0"/>
                <a:ea typeface="Nokia Pure Text Light" panose="020B0403020202020204" pitchFamily="34" charset="0"/>
              </a:rPr>
              <a:t>enh</a:t>
            </a:r>
            <a:r>
              <a:rPr lang="en-US" sz="1200" b="1" u="sng" kern="0" dirty="0">
                <a:solidFill>
                  <a:srgbClr val="FFFFFF"/>
                </a:solidFill>
                <a:latin typeface="Nokia Pure Text Light" panose="020B0403020202020204" pitchFamily="34" charset="0"/>
                <a:ea typeface="Nokia Pure Text Light" panose="020B0403020202020204" pitchFamily="34" charset="0"/>
              </a:rPr>
              <a:t>: </a:t>
            </a:r>
            <a:r>
              <a:rPr lang="en-US" sz="1200" kern="0" dirty="0">
                <a:solidFill>
                  <a:srgbClr val="FFFFFF"/>
                </a:solidFill>
                <a:latin typeface="Nokia Pure Text Light" panose="020B0403020202020204" pitchFamily="34" charset="0"/>
                <a:ea typeface="Nokia Pure Text Light" panose="020B0403020202020204" pitchFamily="34" charset="0"/>
              </a:rPr>
              <a:t>based on Study outcome</a:t>
            </a:r>
          </a:p>
        </p:txBody>
      </p:sp>
      <p:sp>
        <p:nvSpPr>
          <p:cNvPr id="85" name="Rectangle: Rounded Corners 84">
            <a:extLst>
              <a:ext uri="{FF2B5EF4-FFF2-40B4-BE49-F238E27FC236}">
                <a16:creationId xmlns:a16="http://schemas.microsoft.com/office/drawing/2014/main" id="{D4E0BBB4-6CA9-4D95-B693-B547BA3B929E}"/>
              </a:ext>
            </a:extLst>
          </p:cNvPr>
          <p:cNvSpPr/>
          <p:nvPr/>
        </p:nvSpPr>
        <p:spPr>
          <a:xfrm>
            <a:off x="1585429" y="4536130"/>
            <a:ext cx="2143695" cy="314745"/>
          </a:xfrm>
          <a:prstGeom prst="roundRect">
            <a:avLst/>
          </a:prstGeom>
          <a:solidFill>
            <a:srgbClr val="FF9B9B"/>
          </a:solidFill>
          <a:ln w="3175" cap="flat" cmpd="sng" algn="ctr">
            <a:noFill/>
            <a:prstDash val="solid"/>
          </a:ln>
          <a:effectLst/>
        </p:spPr>
        <p:txBody>
          <a:bodyPr lIns="72000" tIns="0" rIns="72000" bIns="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6"/>
              </a:rPr>
              <a:t>NR Coverage enhancements</a:t>
            </a:r>
            <a:endParaRPr lang="en-US" sz="1050" kern="0" dirty="0">
              <a:solidFill>
                <a:srgbClr val="FFFFFF"/>
              </a:solidFill>
              <a:latin typeface="Nokia Pure Text Light" panose="020B0403020202020204" pitchFamily="34" charset="0"/>
              <a:ea typeface="Nokia Pure Text Light" panose="020B0403020202020204" pitchFamily="34" charset="0"/>
            </a:endParaRPr>
          </a:p>
        </p:txBody>
      </p:sp>
      <p:sp>
        <p:nvSpPr>
          <p:cNvPr id="89" name="Rectangle: Rounded Corners 88">
            <a:extLst>
              <a:ext uri="{FF2B5EF4-FFF2-40B4-BE49-F238E27FC236}">
                <a16:creationId xmlns:a16="http://schemas.microsoft.com/office/drawing/2014/main" id="{ACEA624E-6D0B-45B4-8F56-8D7BBC3F9DA5}"/>
              </a:ext>
            </a:extLst>
          </p:cNvPr>
          <p:cNvSpPr/>
          <p:nvPr/>
        </p:nvSpPr>
        <p:spPr>
          <a:xfrm>
            <a:off x="3922546" y="4849322"/>
            <a:ext cx="3235199" cy="340198"/>
          </a:xfrm>
          <a:prstGeom prst="roundRect">
            <a:avLst/>
          </a:prstGeom>
          <a:solidFill>
            <a:srgbClr val="FF9B9B"/>
          </a:solidFill>
          <a:ln w="3175" cap="flat" cmpd="sng" algn="ctr">
            <a:noFill/>
            <a:prstDash val="solid"/>
          </a:ln>
          <a:effectLst/>
        </p:spPr>
        <p:txBody>
          <a:bodyPr lIns="72000" tIns="0" rIns="72000" bIns="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7"/>
              </a:rPr>
              <a:t>NR XR Study</a:t>
            </a:r>
            <a:endParaRPr lang="en-US" sz="800" kern="0" dirty="0">
              <a:solidFill>
                <a:srgbClr val="FFFFFF"/>
              </a:solidFill>
              <a:latin typeface="Nokia Pure Text Light" panose="020B0403020202020204" pitchFamily="34" charset="0"/>
              <a:ea typeface="Nokia Pure Text Light" panose="020B0403020202020204" pitchFamily="34" charset="0"/>
            </a:endParaRPr>
          </a:p>
        </p:txBody>
      </p:sp>
      <p:sp>
        <p:nvSpPr>
          <p:cNvPr id="40" name="Rectangle: Rounded Corners 39">
            <a:extLst>
              <a:ext uri="{FF2B5EF4-FFF2-40B4-BE49-F238E27FC236}">
                <a16:creationId xmlns:a16="http://schemas.microsoft.com/office/drawing/2014/main" id="{9F28435C-2D58-4EB9-98BE-D7D10C23B917}"/>
              </a:ext>
            </a:extLst>
          </p:cNvPr>
          <p:cNvSpPr/>
          <p:nvPr/>
        </p:nvSpPr>
        <p:spPr>
          <a:xfrm>
            <a:off x="3746959" y="1787997"/>
            <a:ext cx="3389172" cy="292422"/>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8"/>
              </a:rPr>
              <a:t>Extending current NR operation </a:t>
            </a:r>
            <a:r>
              <a:rPr lang="en-US" sz="1200" b="1" u="sng" kern="0" dirty="0" err="1">
                <a:solidFill>
                  <a:srgbClr val="FFFFFF"/>
                </a:solidFill>
                <a:latin typeface="Nokia Pure Text Light" panose="020B0403020202020204" pitchFamily="34" charset="0"/>
                <a:ea typeface="Nokia Pure Text Light" panose="020B0403020202020204" pitchFamily="34" charset="0"/>
                <a:hlinkClick r:id="rId8"/>
              </a:rPr>
              <a:t>upto</a:t>
            </a:r>
            <a:r>
              <a:rPr lang="en-US" sz="1200" b="1" u="sng" kern="0" dirty="0">
                <a:solidFill>
                  <a:srgbClr val="FFFFFF"/>
                </a:solidFill>
                <a:latin typeface="Nokia Pure Text Light" panose="020B0403020202020204" pitchFamily="34" charset="0"/>
                <a:ea typeface="Nokia Pure Text Light" panose="020B0403020202020204" pitchFamily="34" charset="0"/>
                <a:hlinkClick r:id="rId8"/>
              </a:rPr>
              <a:t> 71 GHz</a:t>
            </a:r>
            <a:endParaRPr lang="en-US" sz="1200" b="1" u="sng" kern="0" dirty="0">
              <a:solidFill>
                <a:srgbClr val="FFFFFF"/>
              </a:solidFill>
              <a:latin typeface="Nokia Pure Text Light" panose="020B0403020202020204" pitchFamily="34" charset="0"/>
              <a:ea typeface="Nokia Pure Text Light" panose="020B0403020202020204" pitchFamily="34" charset="0"/>
            </a:endParaRPr>
          </a:p>
          <a:p>
            <a:pPr algn="ctr" defTabSz="914354">
              <a:defRPr/>
            </a:pPr>
            <a:endParaRPr lang="en-US" sz="1200" b="1" u="sng" kern="0" dirty="0">
              <a:solidFill>
                <a:srgbClr val="FFFFFF"/>
              </a:solidFill>
              <a:latin typeface="Nokia Pure Text Light" panose="020B0403020202020204" pitchFamily="34" charset="0"/>
              <a:ea typeface="Nokia Pure Text Light" panose="020B0403020202020204" pitchFamily="34" charset="0"/>
            </a:endParaRPr>
          </a:p>
        </p:txBody>
      </p:sp>
      <p:sp>
        <p:nvSpPr>
          <p:cNvPr id="42" name="Rectangle: Rounded Corners 41">
            <a:extLst>
              <a:ext uri="{FF2B5EF4-FFF2-40B4-BE49-F238E27FC236}">
                <a16:creationId xmlns:a16="http://schemas.microsoft.com/office/drawing/2014/main" id="{8C3F9D5E-715F-4B53-A4CC-5281FB2D7917}"/>
              </a:ext>
            </a:extLst>
          </p:cNvPr>
          <p:cNvSpPr/>
          <p:nvPr/>
        </p:nvSpPr>
        <p:spPr>
          <a:xfrm>
            <a:off x="1585422" y="5562934"/>
            <a:ext cx="5575948" cy="294455"/>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000" kern="0" dirty="0">
                <a:solidFill>
                  <a:srgbClr val="FFFFFF"/>
                </a:solidFill>
                <a:latin typeface="Nokia Pure Text Light" panose="020B0403020202020204" pitchFamily="34" charset="0"/>
                <a:ea typeface="Nokia Pure Text Light" panose="020B0403020202020204" pitchFamily="34" charset="0"/>
              </a:rPr>
              <a:t>Impacts coming from RAN2/3-led items with specific RAN1 objectives (IAB,  Multicast)</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63" name="Rectangle: Rounded Corners 62">
            <a:extLst>
              <a:ext uri="{FF2B5EF4-FFF2-40B4-BE49-F238E27FC236}">
                <a16:creationId xmlns:a16="http://schemas.microsoft.com/office/drawing/2014/main" id="{910ADF38-12A3-4068-A1D3-97A7455629A1}"/>
              </a:ext>
            </a:extLst>
          </p:cNvPr>
          <p:cNvSpPr/>
          <p:nvPr/>
        </p:nvSpPr>
        <p:spPr>
          <a:xfrm>
            <a:off x="1556960" y="1789826"/>
            <a:ext cx="2158382" cy="288764"/>
          </a:xfrm>
          <a:prstGeom prst="roundRect">
            <a:avLst/>
          </a:prstGeom>
          <a:solidFill>
            <a:srgbClr val="FF9B9B"/>
          </a:solidFill>
          <a:ln w="3175" cap="flat" cmpd="sng" algn="ctr">
            <a:noFill/>
            <a:prstDash val="solid"/>
          </a:ln>
          <a:effectLst/>
        </p:spPr>
        <p:txBody>
          <a:bodyPr lIns="72000" tIns="0" rIns="72000" bIns="0"/>
          <a:lstStyle/>
          <a:p>
            <a:pPr algn="ctr" defTabSz="914354">
              <a:defRPr/>
            </a:pPr>
            <a:r>
              <a:rPr lang="en-US" sz="900" b="1" u="sng" kern="0" dirty="0">
                <a:solidFill>
                  <a:srgbClr val="FFFFFF"/>
                </a:solidFill>
                <a:latin typeface="Nokia Pure Text Light" panose="020B0403020202020204" pitchFamily="34" charset="0"/>
                <a:ea typeface="Nokia Pure Text Light" panose="020B0403020202020204" pitchFamily="34" charset="0"/>
                <a:hlinkClick r:id="rId9"/>
              </a:rPr>
              <a:t>Study for 52.6-71 GHz with existing waveform</a:t>
            </a:r>
            <a:endParaRPr lang="en-US" sz="900" b="1" u="sng" kern="0" dirty="0">
              <a:solidFill>
                <a:srgbClr val="FFFFFF"/>
              </a:solidFill>
              <a:latin typeface="Nokia Pure Text Light" panose="020B0403020202020204" pitchFamily="34" charset="0"/>
              <a:ea typeface="Nokia Pure Text Light" panose="020B0403020202020204" pitchFamily="34" charset="0"/>
            </a:endParaRPr>
          </a:p>
        </p:txBody>
      </p:sp>
      <p:sp>
        <p:nvSpPr>
          <p:cNvPr id="68" name="Rectangle: Rounded Corners 67">
            <a:extLst>
              <a:ext uri="{FF2B5EF4-FFF2-40B4-BE49-F238E27FC236}">
                <a16:creationId xmlns:a16="http://schemas.microsoft.com/office/drawing/2014/main" id="{641BF039-9679-4FC2-8417-A92A5DD85903}"/>
              </a:ext>
            </a:extLst>
          </p:cNvPr>
          <p:cNvSpPr/>
          <p:nvPr/>
        </p:nvSpPr>
        <p:spPr>
          <a:xfrm>
            <a:off x="1585415" y="3071532"/>
            <a:ext cx="4328209" cy="278838"/>
          </a:xfrm>
          <a:prstGeom prst="roundRect">
            <a:avLst/>
          </a:prstGeom>
          <a:solidFill>
            <a:srgbClr val="FF0000"/>
          </a:solidFill>
          <a:ln w="3175" cap="flat" cmpd="sng" algn="ctr">
            <a:noFill/>
            <a:prstDash val="solid"/>
          </a:ln>
          <a:effectLst/>
        </p:spPr>
        <p:txBody>
          <a:bodyPr lIns="0" tIns="0" rIns="0" bIns="0"/>
          <a:lstStyle/>
          <a:p>
            <a:pPr algn="ctr" defTabSz="914354"/>
            <a:r>
              <a:rPr lang="en-US" sz="1200" b="1" u="sng" kern="0" dirty="0">
                <a:solidFill>
                  <a:srgbClr val="FFFFFF"/>
                </a:solidFill>
                <a:latin typeface="Nokia Pure Text Light" panose="020B0403020202020204" pitchFamily="34" charset="0"/>
                <a:ea typeface="Nokia Pure Text Light" panose="020B0403020202020204" pitchFamily="34" charset="0"/>
                <a:hlinkClick r:id="rId10"/>
              </a:rPr>
              <a:t>NR over NTN</a:t>
            </a:r>
            <a:r>
              <a:rPr lang="en-US" sz="1200" kern="0" dirty="0">
                <a:solidFill>
                  <a:srgbClr val="FFFFFF"/>
                </a:solidFill>
                <a:latin typeface="Nokia Pure Text Light" panose="020B0403020202020204" pitchFamily="34" charset="0"/>
                <a:ea typeface="Nokia Pure Text Light" panose="020B0403020202020204" pitchFamily="34" charset="0"/>
              </a:rPr>
              <a:t> </a:t>
            </a:r>
          </a:p>
        </p:txBody>
      </p:sp>
      <p:sp>
        <p:nvSpPr>
          <p:cNvPr id="41" name="Rectangle: Rounded Corners 40">
            <a:extLst>
              <a:ext uri="{FF2B5EF4-FFF2-40B4-BE49-F238E27FC236}">
                <a16:creationId xmlns:a16="http://schemas.microsoft.com/office/drawing/2014/main" id="{C6B3B1D1-FDA3-4A5A-891F-2824D64D9614}"/>
              </a:ext>
            </a:extLst>
          </p:cNvPr>
          <p:cNvSpPr/>
          <p:nvPr/>
        </p:nvSpPr>
        <p:spPr>
          <a:xfrm>
            <a:off x="1585416" y="5213475"/>
            <a:ext cx="5575948" cy="314745"/>
          </a:xfrm>
          <a:prstGeom prst="roundRect">
            <a:avLst/>
          </a:prstGeom>
          <a:solidFill>
            <a:srgbClr val="FF0000"/>
          </a:solidFill>
          <a:ln w="3175" cap="flat" cmpd="sng" algn="ctr">
            <a:noFill/>
            <a:prstDash val="solid"/>
          </a:ln>
          <a:effectLst/>
        </p:spPr>
        <p:txBody>
          <a:bodyPr lIns="72000" tIns="72000" rIns="72000" bIns="72000"/>
          <a:ls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11"/>
              </a:rPr>
              <a:t>NB-IoT / </a:t>
            </a:r>
            <a:r>
              <a:rPr lang="en-US" sz="1200" b="1" u="sng" kern="0" dirty="0" err="1">
                <a:solidFill>
                  <a:srgbClr val="FFFFFF"/>
                </a:solidFill>
                <a:latin typeface="Nokia Pure Text Light" panose="020B0403020202020204" pitchFamily="34" charset="0"/>
                <a:ea typeface="Nokia Pure Text Light" panose="020B0403020202020204" pitchFamily="34" charset="0"/>
                <a:hlinkClick r:id="rId11"/>
              </a:rPr>
              <a:t>eMTC</a:t>
            </a:r>
            <a:r>
              <a:rPr lang="en-US" sz="1200" b="1" u="sng" kern="0" dirty="0">
                <a:solidFill>
                  <a:srgbClr val="FFFFFF"/>
                </a:solidFill>
                <a:latin typeface="Nokia Pure Text Light" panose="020B0403020202020204" pitchFamily="34" charset="0"/>
                <a:ea typeface="Nokia Pure Text Light" panose="020B0403020202020204" pitchFamily="34" charset="0"/>
                <a:hlinkClick r:id="rId11"/>
              </a:rPr>
              <a:t> enhancements</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46" name="Rectangle: Rounded Corners 45">
            <a:extLst>
              <a:ext uri="{FF2B5EF4-FFF2-40B4-BE49-F238E27FC236}">
                <a16:creationId xmlns:a16="http://schemas.microsoft.com/office/drawing/2014/main" id="{AD62ACFE-0CE0-47EC-B48C-033C42576F02}"/>
              </a:ext>
            </a:extLst>
          </p:cNvPr>
          <p:cNvSpPr/>
          <p:nvPr/>
        </p:nvSpPr>
        <p:spPr>
          <a:xfrm>
            <a:off x="4895934" y="6242007"/>
            <a:ext cx="2265435" cy="294455"/>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100" kern="0" dirty="0">
                <a:solidFill>
                  <a:srgbClr val="FFFFFF"/>
                </a:solidFill>
                <a:latin typeface="Nokia Pure Text Light" panose="020B0403020202020204" pitchFamily="34" charset="0"/>
                <a:ea typeface="Nokia Pure Text Light" panose="020B0403020202020204" pitchFamily="34" charset="0"/>
              </a:rPr>
              <a:t>Reserved for TEI17</a:t>
            </a:r>
          </a:p>
        </p:txBody>
      </p:sp>
      <p:sp>
        <p:nvSpPr>
          <p:cNvPr id="48" name="Rectangle: Rounded Corners 47">
            <a:extLst>
              <a:ext uri="{FF2B5EF4-FFF2-40B4-BE49-F238E27FC236}">
                <a16:creationId xmlns:a16="http://schemas.microsoft.com/office/drawing/2014/main" id="{6AC85D30-2FD9-40FA-B7AD-D1B2BAC07703}"/>
              </a:ext>
            </a:extLst>
          </p:cNvPr>
          <p:cNvSpPr/>
          <p:nvPr/>
        </p:nvSpPr>
        <p:spPr>
          <a:xfrm>
            <a:off x="2665668" y="2122094"/>
            <a:ext cx="4470462" cy="303991"/>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12"/>
              </a:rPr>
              <a:t>Dynamic Spectrum Sharing enhancement</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50" name="Rectangle: Rounded Corners 49">
            <a:extLst>
              <a:ext uri="{FF2B5EF4-FFF2-40B4-BE49-F238E27FC236}">
                <a16:creationId xmlns:a16="http://schemas.microsoft.com/office/drawing/2014/main" id="{531F3A5E-AFA6-4E61-AC6E-B18A4638C1CA}"/>
              </a:ext>
            </a:extLst>
          </p:cNvPr>
          <p:cNvSpPr/>
          <p:nvPr/>
        </p:nvSpPr>
        <p:spPr>
          <a:xfrm>
            <a:off x="4862701" y="2761490"/>
            <a:ext cx="2271865" cy="278838"/>
          </a:xfrm>
          <a:prstGeom prst="roundRect">
            <a:avLst/>
          </a:prstGeom>
          <a:solidFill>
            <a:srgbClr val="FF9B9B"/>
          </a:solidFill>
          <a:ln w="3175" cap="flat" cmpd="sng" algn="ctr">
            <a:noFill/>
            <a:prstDash val="solid"/>
          </a:ln>
          <a:effectLst/>
        </p:spPr>
        <p:txBody>
          <a:bodyPr lIns="0" tIns="0" rIns="0" bIns="0"/>
          <a:lstStyle/>
          <a:p>
            <a:pPr algn="ctr" defTabSz="914354"/>
            <a:r>
              <a:rPr lang="en-US" sz="1200" b="1" u="sng" kern="0" dirty="0">
                <a:solidFill>
                  <a:srgbClr val="FFFFFF"/>
                </a:solidFill>
                <a:latin typeface="Nokia Pure Text Light" panose="020B0403020202020204" pitchFamily="34" charset="0"/>
                <a:ea typeface="Nokia Pure Text Light" panose="020B0403020202020204" pitchFamily="34" charset="0"/>
                <a:hlinkClick r:id="rId13"/>
              </a:rPr>
              <a:t>IoT over NTN</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52" name="Rectangle: Rounded Corners 51">
            <a:extLst>
              <a:ext uri="{FF2B5EF4-FFF2-40B4-BE49-F238E27FC236}">
                <a16:creationId xmlns:a16="http://schemas.microsoft.com/office/drawing/2014/main" id="{D05E2A16-A0E6-4A9C-8FA4-58BF084B336A}"/>
              </a:ext>
            </a:extLst>
          </p:cNvPr>
          <p:cNvSpPr/>
          <p:nvPr/>
        </p:nvSpPr>
        <p:spPr>
          <a:xfrm>
            <a:off x="1576475" y="3371748"/>
            <a:ext cx="2142022" cy="358572"/>
          </a:xfrm>
          <a:prstGeom prst="roundRect">
            <a:avLst/>
          </a:prstGeom>
          <a:solidFill>
            <a:srgbClr val="FF9B9B"/>
          </a:solidFill>
          <a:ln w="3175" cap="flat" cmpd="sng" algn="ctr">
            <a:noFill/>
            <a:prstDash val="solid"/>
          </a:ln>
          <a:effectLst/>
        </p:spPr>
        <p:txBody>
          <a:bodyPr lIns="72000" tIns="0" rIns="72000" bIns="0"/>
          <a:lstStyle/>
          <a:p>
            <a:pPr algn="ctr" defTabSz="914354"/>
            <a:r>
              <a:rPr lang="en-US" sz="1200" b="1" u="sng" kern="0" dirty="0">
                <a:solidFill>
                  <a:srgbClr val="FFFFFF"/>
                </a:solidFill>
                <a:latin typeface="Nokia Pure Text Light" panose="020B0403020202020204" pitchFamily="34" charset="0"/>
                <a:ea typeface="Nokia Pure Text Light" panose="020B0403020202020204" pitchFamily="34" charset="0"/>
                <a:hlinkClick r:id="rId14"/>
              </a:rPr>
              <a:t>NR Positioning </a:t>
            </a:r>
            <a:r>
              <a:rPr lang="en-US" sz="1200" b="1" u="sng" kern="0" dirty="0" err="1">
                <a:solidFill>
                  <a:srgbClr val="FFFFFF"/>
                </a:solidFill>
                <a:latin typeface="Nokia Pure Text Light" panose="020B0403020202020204" pitchFamily="34" charset="0"/>
                <a:ea typeface="Nokia Pure Text Light" panose="020B0403020202020204" pitchFamily="34" charset="0"/>
                <a:hlinkClick r:id="rId14"/>
              </a:rPr>
              <a:t>enh</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60" name="Rectangle: Rounded Corners 59">
            <a:extLst>
              <a:ext uri="{FF2B5EF4-FFF2-40B4-BE49-F238E27FC236}">
                <a16:creationId xmlns:a16="http://schemas.microsoft.com/office/drawing/2014/main" id="{BF0A0EF0-9605-4F25-83C3-A12A3944940C}"/>
              </a:ext>
            </a:extLst>
          </p:cNvPr>
          <p:cNvSpPr/>
          <p:nvPr/>
        </p:nvSpPr>
        <p:spPr>
          <a:xfrm>
            <a:off x="1585415" y="3770179"/>
            <a:ext cx="2142022" cy="377055"/>
          </a:xfrm>
          <a:prstGeom prst="roundRect">
            <a:avLst/>
          </a:prstGeom>
          <a:solidFill>
            <a:srgbClr val="FF9B9B"/>
          </a:solidFill>
          <a:ln w="3175" cap="flat" cmpd="sng" algn="ctr">
            <a:noFill/>
            <a:prstDash val="solid"/>
          </a:ln>
          <a:effectLst/>
        </p:spPr>
        <p:txBody>
          <a:bodyPr lIns="72000" tIns="0" rIns="72000" bIns="0"/>
          <a:lstStyle/>
          <a:p>
            <a:pPr algn="ctr" defTabSz="914354"/>
            <a:r>
              <a:rPr lang="en-US" sz="1200" b="1" u="sng" kern="0" dirty="0">
                <a:solidFill>
                  <a:srgbClr val="FFFFFF"/>
                </a:solidFill>
                <a:latin typeface="Nokia Pure Text Light" panose="020B0403020202020204" pitchFamily="34" charset="0"/>
                <a:ea typeface="Nokia Pure Text Light" panose="020B0403020202020204" pitchFamily="34" charset="0"/>
                <a:hlinkClick r:id="rId15"/>
              </a:rPr>
              <a:t>Low complexity NR devices</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43" name="Rectangle 42">
            <a:extLst>
              <a:ext uri="{FF2B5EF4-FFF2-40B4-BE49-F238E27FC236}">
                <a16:creationId xmlns:a16="http://schemas.microsoft.com/office/drawing/2014/main" id="{8607CF3D-F77A-47EF-9E3B-881D0FD6BD4B}"/>
              </a:ext>
            </a:extLst>
          </p:cNvPr>
          <p:cNvSpPr/>
          <p:nvPr/>
        </p:nvSpPr>
        <p:spPr>
          <a:xfrm>
            <a:off x="7543143" y="6576257"/>
            <a:ext cx="3248502" cy="307777"/>
          </a:xfrm>
          <a:prstGeom prst="rect">
            <a:avLst/>
          </a:prstGeom>
        </p:spPr>
        <p:txBody>
          <a:bodyPr wrap="square">
            <a:spAutoFit/>
          </a:bodyPr>
          <a:lstStyle/>
          <a:p>
            <a:r>
              <a:rPr lang="en-US" sz="1400" dirty="0"/>
              <a:t>* TUs available for Rel-17 work</a:t>
            </a:r>
            <a:endParaRPr lang="en-US" sz="1000" b="1" u="sng" dirty="0"/>
          </a:p>
        </p:txBody>
      </p:sp>
    </p:spTree>
    <p:extLst>
      <p:ext uri="{BB962C8B-B14F-4D97-AF65-F5344CB8AC3E}">
        <p14:creationId xmlns:p14="http://schemas.microsoft.com/office/powerpoint/2010/main" val="1952010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B7DCF17-BE95-4154-BA2E-C3F46466538D}"/>
              </a:ext>
            </a:extLst>
          </p:cNvPr>
          <p:cNvGrpSpPr/>
          <p:nvPr/>
        </p:nvGrpSpPr>
        <p:grpSpPr>
          <a:xfrm>
            <a:off x="1524262" y="837818"/>
            <a:ext cx="5524429" cy="5895976"/>
            <a:chOff x="1524262" y="879728"/>
            <a:chExt cx="5524429" cy="5895976"/>
          </a:xfrm>
        </p:grpSpPr>
        <p:cxnSp>
          <p:nvCxnSpPr>
            <p:cNvPr id="21508" name="Straight Connector 4">
              <a:extLst>
                <a:ext uri="{FF2B5EF4-FFF2-40B4-BE49-F238E27FC236}">
                  <a16:creationId xmlns:a16="http://schemas.microsoft.com/office/drawing/2014/main" id="{96ABE926-CDAF-4DA1-B9A5-07C273E42BCD}"/>
                </a:ext>
              </a:extLst>
            </p:cNvPr>
            <p:cNvCxnSpPr>
              <a:cxnSpLocks/>
            </p:cNvCxnSpPr>
            <p:nvPr/>
          </p:nvCxnSpPr>
          <p:spPr bwMode="auto">
            <a:xfrm flipV="1">
              <a:off x="3726742"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10" name="Straight Connector 6">
              <a:extLst>
                <a:ext uri="{FF2B5EF4-FFF2-40B4-BE49-F238E27FC236}">
                  <a16:creationId xmlns:a16="http://schemas.microsoft.com/office/drawing/2014/main" id="{F080480B-062E-4B86-A103-35B7A679B6A8}"/>
                </a:ext>
              </a:extLst>
            </p:cNvPr>
            <p:cNvCxnSpPr>
              <a:cxnSpLocks/>
            </p:cNvCxnSpPr>
            <p:nvPr/>
          </p:nvCxnSpPr>
          <p:spPr bwMode="auto">
            <a:xfrm flipV="1">
              <a:off x="2622741"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13" name="Straight Connector 9">
              <a:extLst>
                <a:ext uri="{FF2B5EF4-FFF2-40B4-BE49-F238E27FC236}">
                  <a16:creationId xmlns:a16="http://schemas.microsoft.com/office/drawing/2014/main" id="{2B625C6B-89D0-4383-B2AD-F88D7B225CC1}"/>
                </a:ext>
              </a:extLst>
            </p:cNvPr>
            <p:cNvCxnSpPr>
              <a:cxnSpLocks/>
            </p:cNvCxnSpPr>
            <p:nvPr/>
          </p:nvCxnSpPr>
          <p:spPr bwMode="auto">
            <a:xfrm flipV="1">
              <a:off x="5939536"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14" name="Straight Connector 10">
              <a:extLst>
                <a:ext uri="{FF2B5EF4-FFF2-40B4-BE49-F238E27FC236}">
                  <a16:creationId xmlns:a16="http://schemas.microsoft.com/office/drawing/2014/main" id="{2CFF8DE0-645D-49AD-B953-AC3111005CFF}"/>
                </a:ext>
              </a:extLst>
            </p:cNvPr>
            <p:cNvCxnSpPr>
              <a:cxnSpLocks/>
            </p:cNvCxnSpPr>
            <p:nvPr/>
          </p:nvCxnSpPr>
          <p:spPr bwMode="auto">
            <a:xfrm flipV="1">
              <a:off x="7048691"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53" name="Straight Connector 7">
              <a:extLst>
                <a:ext uri="{FF2B5EF4-FFF2-40B4-BE49-F238E27FC236}">
                  <a16:creationId xmlns:a16="http://schemas.microsoft.com/office/drawing/2014/main" id="{A1D93AA2-4C4D-475D-B7FF-B0974E413E9E}"/>
                </a:ext>
              </a:extLst>
            </p:cNvPr>
            <p:cNvCxnSpPr>
              <a:cxnSpLocks/>
            </p:cNvCxnSpPr>
            <p:nvPr/>
          </p:nvCxnSpPr>
          <p:spPr bwMode="auto">
            <a:xfrm flipV="1">
              <a:off x="4834129" y="879728"/>
              <a:ext cx="0" cy="5895976"/>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6" name="Straight Connector 6">
              <a:extLst>
                <a:ext uri="{FF2B5EF4-FFF2-40B4-BE49-F238E27FC236}">
                  <a16:creationId xmlns:a16="http://schemas.microsoft.com/office/drawing/2014/main" id="{27C52B88-E4DC-46BF-A12C-4B93FC067F28}"/>
                </a:ext>
              </a:extLst>
            </p:cNvPr>
            <p:cNvCxnSpPr>
              <a:cxnSpLocks/>
            </p:cNvCxnSpPr>
            <p:nvPr/>
          </p:nvCxnSpPr>
          <p:spPr bwMode="auto">
            <a:xfrm flipV="1">
              <a:off x="1524262" y="879728"/>
              <a:ext cx="0" cy="5895976"/>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44" name="Rectangle 43">
            <a:extLst>
              <a:ext uri="{FF2B5EF4-FFF2-40B4-BE49-F238E27FC236}">
                <a16:creationId xmlns:a16="http://schemas.microsoft.com/office/drawing/2014/main" id="{89BF3C2C-DE30-43A4-9672-BB087808FDDC}"/>
              </a:ext>
            </a:extLst>
          </p:cNvPr>
          <p:cNvSpPr/>
          <p:nvPr/>
        </p:nvSpPr>
        <p:spPr>
          <a:xfrm>
            <a:off x="1548005" y="554357"/>
            <a:ext cx="1046163" cy="358468"/>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2020 Q2</a:t>
            </a:r>
          </a:p>
        </p:txBody>
      </p:sp>
      <p:sp>
        <p:nvSpPr>
          <p:cNvPr id="45" name="Rectangle 44">
            <a:extLst>
              <a:ext uri="{FF2B5EF4-FFF2-40B4-BE49-F238E27FC236}">
                <a16:creationId xmlns:a16="http://schemas.microsoft.com/office/drawing/2014/main" id="{F578AB52-3A9B-42C8-AC27-99F1F84A6146}"/>
              </a:ext>
            </a:extLst>
          </p:cNvPr>
          <p:cNvSpPr/>
          <p:nvPr/>
        </p:nvSpPr>
        <p:spPr>
          <a:xfrm>
            <a:off x="2654492" y="554354"/>
            <a:ext cx="1046163" cy="358469"/>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2020 Q3</a:t>
            </a:r>
          </a:p>
        </p:txBody>
      </p:sp>
      <p:sp>
        <p:nvSpPr>
          <p:cNvPr id="54" name="Rectangle 53">
            <a:extLst>
              <a:ext uri="{FF2B5EF4-FFF2-40B4-BE49-F238E27FC236}">
                <a16:creationId xmlns:a16="http://schemas.microsoft.com/office/drawing/2014/main" id="{9E54C7E0-DB7C-49EB-8B86-876A6BB7EA73}"/>
              </a:ext>
            </a:extLst>
          </p:cNvPr>
          <p:cNvSpPr/>
          <p:nvPr/>
        </p:nvSpPr>
        <p:spPr>
          <a:xfrm>
            <a:off x="4867465" y="563881"/>
            <a:ext cx="1046163" cy="348943"/>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2021Q1</a:t>
            </a:r>
          </a:p>
        </p:txBody>
      </p:sp>
      <p:sp>
        <p:nvSpPr>
          <p:cNvPr id="55" name="Rectangle 54">
            <a:extLst>
              <a:ext uri="{FF2B5EF4-FFF2-40B4-BE49-F238E27FC236}">
                <a16:creationId xmlns:a16="http://schemas.microsoft.com/office/drawing/2014/main" id="{EECB0FF3-EE16-4EDA-9195-7FB4C4056ED8}"/>
              </a:ext>
            </a:extLst>
          </p:cNvPr>
          <p:cNvSpPr/>
          <p:nvPr/>
        </p:nvSpPr>
        <p:spPr>
          <a:xfrm>
            <a:off x="5972365" y="563881"/>
            <a:ext cx="1046163" cy="348943"/>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2021 Q2</a:t>
            </a:r>
          </a:p>
        </p:txBody>
      </p:sp>
      <p:sp>
        <p:nvSpPr>
          <p:cNvPr id="64" name="Rectangle 63">
            <a:extLst>
              <a:ext uri="{FF2B5EF4-FFF2-40B4-BE49-F238E27FC236}">
                <a16:creationId xmlns:a16="http://schemas.microsoft.com/office/drawing/2014/main" id="{131791AB-82B9-4A27-A501-E941282D1856}"/>
              </a:ext>
            </a:extLst>
          </p:cNvPr>
          <p:cNvSpPr/>
          <p:nvPr/>
        </p:nvSpPr>
        <p:spPr>
          <a:xfrm>
            <a:off x="3760981" y="563881"/>
            <a:ext cx="1044575" cy="348943"/>
          </a:xfrm>
          <a:prstGeom prst="rect">
            <a:avLst/>
          </a:prstGeom>
          <a:solidFill>
            <a:srgbClr val="124191"/>
          </a:solidFill>
          <a:ln>
            <a:noFill/>
          </a:ln>
          <a:effectLst/>
        </p:spPr>
        <p:txBody>
          <a:bodyPr lIns="72000" tIns="72000" rIns="72000" bIns="72000" anchor="ctr"/>
          <a:lstStyle/>
          <a:p>
            <a:pPr algn="ctr" defTabSz="914354"/>
            <a:r>
              <a:rPr lang="en-GB" sz="1200" kern="0" dirty="0">
                <a:solidFill>
                  <a:srgbClr val="FFFFFF"/>
                </a:solidFill>
                <a:latin typeface="Nokia Pure Text Light" panose="020B0403020202020204" pitchFamily="34" charset="0"/>
                <a:ea typeface="Nokia Pure Text Light" panose="020B0403020202020204" pitchFamily="34" charset="0"/>
              </a:rPr>
              <a:t>2020 Q4</a:t>
            </a:r>
          </a:p>
        </p:txBody>
      </p:sp>
      <p:sp>
        <p:nvSpPr>
          <p:cNvPr id="67" name="Rectangle: Rounded Corners 66">
            <a:extLst>
              <a:ext uri="{FF2B5EF4-FFF2-40B4-BE49-F238E27FC236}">
                <a16:creationId xmlns:a16="http://schemas.microsoft.com/office/drawing/2014/main" id="{955C17D3-7A53-47B8-947A-5BFA7CE82737}"/>
              </a:ext>
            </a:extLst>
          </p:cNvPr>
          <p:cNvSpPr/>
          <p:nvPr/>
        </p:nvSpPr>
        <p:spPr>
          <a:xfrm>
            <a:off x="1554427" y="1111087"/>
            <a:ext cx="5581704" cy="301223"/>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2"/>
              </a:rPr>
              <a:t>NR Multicast</a:t>
            </a:r>
            <a:r>
              <a:rPr lang="en-US" sz="1200" kern="0" dirty="0">
                <a:solidFill>
                  <a:srgbClr val="FFFFFF"/>
                </a:solidFill>
                <a:latin typeface="Nokia Pure Text Light" panose="020B0403020202020204" pitchFamily="34" charset="0"/>
                <a:ea typeface="Nokia Pure Text Light" panose="020B0403020202020204" pitchFamily="34" charset="0"/>
              </a:rPr>
              <a:t> </a:t>
            </a:r>
          </a:p>
        </p:txBody>
      </p:sp>
      <p:sp>
        <p:nvSpPr>
          <p:cNvPr id="69" name="Rectangle: Rounded Corners 68">
            <a:extLst>
              <a:ext uri="{FF2B5EF4-FFF2-40B4-BE49-F238E27FC236}">
                <a16:creationId xmlns:a16="http://schemas.microsoft.com/office/drawing/2014/main" id="{F196D681-6A5C-498F-B5FF-2E1027899232}"/>
              </a:ext>
            </a:extLst>
          </p:cNvPr>
          <p:cNvSpPr/>
          <p:nvPr/>
        </p:nvSpPr>
        <p:spPr>
          <a:xfrm>
            <a:off x="2654491" y="1449604"/>
            <a:ext cx="4481640" cy="267871"/>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rPr>
              <a:t>Non-Public Networks </a:t>
            </a:r>
            <a:r>
              <a:rPr lang="en-US" sz="1200" b="1" u="sng" kern="0" dirty="0" err="1">
                <a:solidFill>
                  <a:srgbClr val="FFFFFF"/>
                </a:solidFill>
                <a:latin typeface="Nokia Pure Text Light" panose="020B0403020202020204" pitchFamily="34" charset="0"/>
                <a:ea typeface="Nokia Pure Text Light" panose="020B0403020202020204" pitchFamily="34" charset="0"/>
              </a:rPr>
              <a:t>enh</a:t>
            </a:r>
            <a:r>
              <a:rPr lang="en-US" sz="1200" b="1" u="sng" kern="0" dirty="0">
                <a:solidFill>
                  <a:srgbClr val="FFFFFF"/>
                </a:solidFill>
                <a:latin typeface="Nokia Pure Text Light" panose="020B0403020202020204" pitchFamily="34" charset="0"/>
                <a:ea typeface="Nokia Pure Text Light" panose="020B0403020202020204" pitchFamily="34" charset="0"/>
              </a:rPr>
              <a:t> (SA2 led)</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73" name="Rectangle: Rounded Corners 72">
            <a:extLst>
              <a:ext uri="{FF2B5EF4-FFF2-40B4-BE49-F238E27FC236}">
                <a16:creationId xmlns:a16="http://schemas.microsoft.com/office/drawing/2014/main" id="{6860E129-32B9-4D8B-BD56-76584BCA40DC}"/>
              </a:ext>
            </a:extLst>
          </p:cNvPr>
          <p:cNvSpPr/>
          <p:nvPr/>
        </p:nvSpPr>
        <p:spPr>
          <a:xfrm>
            <a:off x="1554425" y="1769159"/>
            <a:ext cx="5581705" cy="282666"/>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err="1">
                <a:solidFill>
                  <a:srgbClr val="FFFFFF"/>
                </a:solidFill>
                <a:latin typeface="Nokia Pure Text Light" panose="020B0403020202020204" pitchFamily="34" charset="0"/>
                <a:ea typeface="Nokia Pure Text Light" panose="020B0403020202020204" pitchFamily="34" charset="0"/>
                <a:hlinkClick r:id="rId3"/>
              </a:rPr>
              <a:t>Multiradio</a:t>
            </a:r>
            <a:r>
              <a:rPr lang="en-US" sz="1200" b="1" u="sng" kern="0" dirty="0">
                <a:solidFill>
                  <a:srgbClr val="FFFFFF"/>
                </a:solidFill>
                <a:latin typeface="Nokia Pure Text Light" panose="020B0403020202020204" pitchFamily="34" charset="0"/>
                <a:ea typeface="Nokia Pure Text Light" panose="020B0403020202020204" pitchFamily="34" charset="0"/>
                <a:hlinkClick r:id="rId3"/>
              </a:rPr>
              <a:t> DC/CA enhancements</a:t>
            </a:r>
            <a:endParaRPr lang="en-US" sz="700" b="1" kern="0" dirty="0">
              <a:solidFill>
                <a:srgbClr val="FFFFFF"/>
              </a:solidFill>
              <a:latin typeface="Nokia Pure Text Light" panose="020B0403020202020204" pitchFamily="34" charset="0"/>
              <a:ea typeface="Nokia Pure Text Light" panose="020B0403020202020204" pitchFamily="34" charset="0"/>
            </a:endParaRPr>
          </a:p>
        </p:txBody>
      </p:sp>
      <p:sp>
        <p:nvSpPr>
          <p:cNvPr id="75" name="Rectangle: Rounded Corners 74">
            <a:extLst>
              <a:ext uri="{FF2B5EF4-FFF2-40B4-BE49-F238E27FC236}">
                <a16:creationId xmlns:a16="http://schemas.microsoft.com/office/drawing/2014/main" id="{1E609D3B-288E-4D41-AF93-B02F1BE92900}"/>
              </a:ext>
            </a:extLst>
          </p:cNvPr>
          <p:cNvSpPr/>
          <p:nvPr/>
        </p:nvSpPr>
        <p:spPr>
          <a:xfrm>
            <a:off x="1554425" y="2411415"/>
            <a:ext cx="5578474" cy="269597"/>
          </a:xfrm>
          <a:prstGeom prst="roundRect">
            <a:avLst/>
          </a:prstGeom>
          <a:solidFill>
            <a:srgbClr val="FF0000"/>
          </a:solidFill>
          <a:ln w="3175" cap="flat" cmpd="sng" algn="ctr">
            <a:noFill/>
            <a:prstDash val="solid"/>
          </a:ln>
          <a:effectLst/>
        </p:spPr>
        <p:txBody>
          <a:bodyPr lIns="72000" tIns="72000" rIns="72000" bIns="72000"/>
          <a:lstStyle/>
          <a:p>
            <a:pPr algn="ctr" defTabSz="914354"/>
            <a:r>
              <a:rPr lang="en-US" sz="1200" b="1" u="sng" kern="0" dirty="0">
                <a:solidFill>
                  <a:srgbClr val="FFFFFF"/>
                </a:solidFill>
                <a:latin typeface="Nokia Pure Text Light" panose="020B0403020202020204" pitchFamily="34" charset="0"/>
                <a:ea typeface="Nokia Pure Text Light" panose="020B0403020202020204" pitchFamily="34" charset="0"/>
                <a:hlinkClick r:id="rId4"/>
              </a:rPr>
              <a:t>NR for NTN</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79" name="Rectangle: Rounded Corners 78">
            <a:extLst>
              <a:ext uri="{FF2B5EF4-FFF2-40B4-BE49-F238E27FC236}">
                <a16:creationId xmlns:a16="http://schemas.microsoft.com/office/drawing/2014/main" id="{88E52DFB-209B-4743-B151-AE120252B806}"/>
              </a:ext>
            </a:extLst>
          </p:cNvPr>
          <p:cNvSpPr/>
          <p:nvPr/>
        </p:nvSpPr>
        <p:spPr>
          <a:xfrm>
            <a:off x="2654491" y="3348028"/>
            <a:ext cx="4478409" cy="317919"/>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5"/>
              </a:rPr>
              <a:t>NR IAB enhancements</a:t>
            </a:r>
            <a:endParaRPr lang="en-US" sz="800" kern="0" dirty="0">
              <a:solidFill>
                <a:srgbClr val="FFFFFF"/>
              </a:solidFill>
              <a:latin typeface="Nokia Pure Text Light" panose="020B0403020202020204" pitchFamily="34" charset="0"/>
              <a:ea typeface="Nokia Pure Text Light" panose="020B0403020202020204" pitchFamily="34" charset="0"/>
            </a:endParaRPr>
          </a:p>
        </p:txBody>
      </p:sp>
      <p:sp>
        <p:nvSpPr>
          <p:cNvPr id="62" name="Rectangle: Rounded Corners 61">
            <a:extLst>
              <a:ext uri="{FF2B5EF4-FFF2-40B4-BE49-F238E27FC236}">
                <a16:creationId xmlns:a16="http://schemas.microsoft.com/office/drawing/2014/main" id="{322D0952-8536-4150-A435-995260F3635F}"/>
              </a:ext>
            </a:extLst>
          </p:cNvPr>
          <p:cNvSpPr/>
          <p:nvPr/>
        </p:nvSpPr>
        <p:spPr>
          <a:xfrm>
            <a:off x="2648091" y="5792103"/>
            <a:ext cx="4502061" cy="294455"/>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kern="0" dirty="0">
                <a:solidFill>
                  <a:srgbClr val="FFFFFF"/>
                </a:solidFill>
                <a:latin typeface="Nokia Pure Text Light" panose="020B0403020202020204" pitchFamily="34" charset="0"/>
                <a:ea typeface="Nokia Pure Text Light" panose="020B0403020202020204" pitchFamily="34" charset="0"/>
              </a:rPr>
              <a:t>Impacts coming from RAN1/3/4-led items, SA/CT, TEI17</a:t>
            </a:r>
          </a:p>
        </p:txBody>
      </p:sp>
      <p:graphicFrame>
        <p:nvGraphicFramePr>
          <p:cNvPr id="6" name="Table 5">
            <a:extLst>
              <a:ext uri="{FF2B5EF4-FFF2-40B4-BE49-F238E27FC236}">
                <a16:creationId xmlns:a16="http://schemas.microsoft.com/office/drawing/2014/main" id="{A0FED00A-B2F1-42EB-BACE-4D2EDE2DEA24}"/>
              </a:ext>
            </a:extLst>
          </p:cNvPr>
          <p:cNvGraphicFramePr>
            <a:graphicFrameLocks noGrp="1"/>
          </p:cNvGraphicFramePr>
          <p:nvPr>
            <p:extLst>
              <p:ext uri="{D42A27DB-BD31-4B8C-83A1-F6EECF244321}">
                <p14:modId xmlns:p14="http://schemas.microsoft.com/office/powerpoint/2010/main" val="608498271"/>
              </p:ext>
            </p:extLst>
          </p:nvPr>
        </p:nvGraphicFramePr>
        <p:xfrm>
          <a:off x="7352284" y="518659"/>
          <a:ext cx="2533280" cy="5569611"/>
        </p:xfrm>
        <a:graphic>
          <a:graphicData uri="http://schemas.openxmlformats.org/drawingml/2006/table">
            <a:tbl>
              <a:tblPr firstRow="1" bandRow="1">
                <a:tableStyleId>{5C22544A-7EE6-4342-B048-85BDC9FD1C3A}</a:tableStyleId>
              </a:tblPr>
              <a:tblGrid>
                <a:gridCol w="506656">
                  <a:extLst>
                    <a:ext uri="{9D8B030D-6E8A-4147-A177-3AD203B41FA5}">
                      <a16:colId xmlns:a16="http://schemas.microsoft.com/office/drawing/2014/main" val="3389606098"/>
                    </a:ext>
                  </a:extLst>
                </a:gridCol>
                <a:gridCol w="506656">
                  <a:extLst>
                    <a:ext uri="{9D8B030D-6E8A-4147-A177-3AD203B41FA5}">
                      <a16:colId xmlns:a16="http://schemas.microsoft.com/office/drawing/2014/main" val="850236651"/>
                    </a:ext>
                  </a:extLst>
                </a:gridCol>
                <a:gridCol w="506656">
                  <a:extLst>
                    <a:ext uri="{9D8B030D-6E8A-4147-A177-3AD203B41FA5}">
                      <a16:colId xmlns:a16="http://schemas.microsoft.com/office/drawing/2014/main" val="2897637271"/>
                    </a:ext>
                  </a:extLst>
                </a:gridCol>
                <a:gridCol w="506656">
                  <a:extLst>
                    <a:ext uri="{9D8B030D-6E8A-4147-A177-3AD203B41FA5}">
                      <a16:colId xmlns:a16="http://schemas.microsoft.com/office/drawing/2014/main" val="2169012256"/>
                    </a:ext>
                  </a:extLst>
                </a:gridCol>
                <a:gridCol w="506656">
                  <a:extLst>
                    <a:ext uri="{9D8B030D-6E8A-4147-A177-3AD203B41FA5}">
                      <a16:colId xmlns:a16="http://schemas.microsoft.com/office/drawing/2014/main" val="1359622909"/>
                    </a:ext>
                  </a:extLst>
                </a:gridCol>
              </a:tblGrid>
              <a:tr h="558800">
                <a:tc>
                  <a:txBody>
                    <a:bodyPr/>
                    <a:lstStyle/>
                    <a:p>
                      <a:pPr algn="ctr"/>
                      <a:r>
                        <a:rPr lang="en-US" sz="1100" dirty="0"/>
                        <a:t>TU*:</a:t>
                      </a:r>
                      <a:br>
                        <a:rPr lang="en-US" sz="1100" dirty="0"/>
                      </a:br>
                      <a:r>
                        <a:rPr lang="en-US" sz="1100" dirty="0"/>
                        <a:t>9</a:t>
                      </a:r>
                      <a:endParaRPr lang="en-US" sz="1100" dirty="0">
                        <a:solidFill>
                          <a:srgbClr val="FFFF00"/>
                        </a:solidFill>
                      </a:endParaRPr>
                    </a:p>
                  </a:txBody>
                  <a:tcPr marL="0" marR="0">
                    <a:solidFill>
                      <a:srgbClr val="12419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100" kern="1200" dirty="0"/>
                        <a:t>TU*:</a:t>
                      </a:r>
                      <a:br>
                        <a:rPr lang="en-US" sz="1100" kern="1200" dirty="0"/>
                      </a:br>
                      <a:r>
                        <a:rPr lang="en-US" sz="1100" kern="1200" dirty="0"/>
                        <a:t>24 </a:t>
                      </a:r>
                      <a:endParaRPr lang="en-US" sz="1100" b="1" kern="1200" dirty="0">
                        <a:solidFill>
                          <a:srgbClr val="FFFF00"/>
                        </a:solidFill>
                        <a:latin typeface="+mn-lt"/>
                        <a:ea typeface="+mn-ea"/>
                        <a:cs typeface="+mn-cs"/>
                      </a:endParaRPr>
                    </a:p>
                  </a:txBody>
                  <a:tcPr>
                    <a:solidFill>
                      <a:srgbClr val="124191"/>
                    </a:solidFill>
                  </a:tcPr>
                </a:tc>
                <a:tc>
                  <a:txBody>
                    <a:bodyPr/>
                    <a:lstStyle/>
                    <a:p>
                      <a:pPr marL="0" algn="ctr" defTabSz="914377" rtl="0" eaLnBrk="1" latinLnBrk="0" hangingPunct="1"/>
                      <a:r>
                        <a:rPr lang="en-US" sz="1100" kern="1200" dirty="0"/>
                        <a:t>TU*:</a:t>
                      </a:r>
                      <a:br>
                        <a:rPr lang="en-US" sz="1100" kern="1200" dirty="0"/>
                      </a:br>
                      <a:r>
                        <a:rPr lang="en-US" sz="1100" kern="1200" dirty="0"/>
                        <a:t>52</a:t>
                      </a:r>
                      <a:endParaRPr lang="en-US" sz="1100" b="1" kern="1200" dirty="0">
                        <a:solidFill>
                          <a:srgbClr val="FFFF00"/>
                        </a:solidFill>
                        <a:latin typeface="+mn-lt"/>
                        <a:ea typeface="+mn-ea"/>
                        <a:cs typeface="+mn-cs"/>
                      </a:endParaRPr>
                    </a:p>
                  </a:txBody>
                  <a:tcPr marL="0" marR="0">
                    <a:lnR w="12700" cap="flat" cmpd="sng" algn="ctr">
                      <a:solidFill>
                        <a:schemeClr val="tx1"/>
                      </a:solidFill>
                      <a:prstDash val="solid"/>
                      <a:round/>
                      <a:headEnd type="none" w="med" len="med"/>
                      <a:tailEnd type="none" w="med" len="med"/>
                    </a:lnR>
                    <a:solidFill>
                      <a:srgbClr val="124191"/>
                    </a:solidFill>
                  </a:tcPr>
                </a:tc>
                <a:tc>
                  <a:txBody>
                    <a:bodyPr/>
                    <a:lstStyle/>
                    <a:p>
                      <a:pPr marL="0" algn="ctr" defTabSz="914377" rtl="0" eaLnBrk="1" latinLnBrk="0" hangingPunct="1"/>
                      <a:r>
                        <a:rPr lang="en-US" sz="1100" kern="1200" dirty="0"/>
                        <a:t>TU*:</a:t>
                      </a:r>
                      <a:br>
                        <a:rPr lang="en-US" sz="1100" kern="1200" dirty="0"/>
                      </a:br>
                      <a:r>
                        <a:rPr lang="en-US" sz="1100" kern="1200" dirty="0"/>
                        <a:t>30</a:t>
                      </a:r>
                      <a:br>
                        <a:rPr lang="en-US" sz="1100" kern="1200" dirty="0"/>
                      </a:br>
                      <a:endParaRPr lang="en-US" sz="1100" b="1" kern="1200" dirty="0">
                        <a:solidFill>
                          <a:srgbClr val="FFFF00"/>
                        </a:solidFill>
                        <a:latin typeface="+mn-lt"/>
                        <a:ea typeface="+mn-ea"/>
                        <a:cs typeface="+mn-cs"/>
                      </a:endParaRPr>
                    </a:p>
                  </a:txBody>
                  <a:tcPr>
                    <a:lnL w="12700" cap="flat" cmpd="sng" algn="ctr">
                      <a:solidFill>
                        <a:schemeClr val="tx1"/>
                      </a:solidFill>
                      <a:prstDash val="solid"/>
                      <a:round/>
                      <a:headEnd type="none" w="med" len="med"/>
                      <a:tailEnd type="none" w="med" len="med"/>
                    </a:lnL>
                    <a:solidFill>
                      <a:srgbClr val="124191"/>
                    </a:solidFill>
                  </a:tcPr>
                </a:tc>
                <a:tc>
                  <a:txBody>
                    <a:bodyPr/>
                    <a:lstStyle/>
                    <a:p>
                      <a:pPr marL="0" algn="ctr" defTabSz="914377" rtl="0" eaLnBrk="1" latinLnBrk="0" hangingPunct="1"/>
                      <a:r>
                        <a:rPr lang="en-US" sz="1100" kern="1200" dirty="0"/>
                        <a:t>TU*:</a:t>
                      </a:r>
                      <a:br>
                        <a:rPr lang="en-US" sz="1100" kern="1200" dirty="0"/>
                      </a:br>
                      <a:r>
                        <a:rPr lang="en-US" sz="1100" kern="1200" dirty="0"/>
                        <a:t>60</a:t>
                      </a:r>
                      <a:endParaRPr lang="en-US" sz="1100" b="1" kern="1200" dirty="0">
                        <a:solidFill>
                          <a:srgbClr val="FFFF00"/>
                        </a:solidFill>
                        <a:latin typeface="+mn-lt"/>
                        <a:ea typeface="+mn-ea"/>
                        <a:cs typeface="+mn-cs"/>
                      </a:endParaRPr>
                    </a:p>
                  </a:txBody>
                  <a:tcPr>
                    <a:solidFill>
                      <a:srgbClr val="124191"/>
                    </a:solidFill>
                  </a:tcPr>
                </a:tc>
                <a:extLst>
                  <a:ext uri="{0D108BD9-81ED-4DB2-BD59-A6C34878D82A}">
                    <a16:rowId xmlns:a16="http://schemas.microsoft.com/office/drawing/2014/main" val="95706187"/>
                  </a:ext>
                </a:extLst>
              </a:tr>
              <a:tr h="314960">
                <a:tc>
                  <a:txBody>
                    <a:bodyPr/>
                    <a:lstStyle/>
                    <a:p>
                      <a:pPr algn="ctr"/>
                      <a:r>
                        <a:rPr lang="en-GB" sz="1500" kern="1200" dirty="0">
                          <a:solidFill>
                            <a:schemeClr val="dk1"/>
                          </a:solidFill>
                          <a:latin typeface="+mn-lt"/>
                          <a:ea typeface="+mn-ea"/>
                          <a:cs typeface="+mn-cs"/>
                        </a:rPr>
                        <a:t>1</a:t>
                      </a:r>
                      <a:endParaRPr lang="en-US" sz="1500" kern="1200" dirty="0">
                        <a:solidFill>
                          <a:schemeClr val="dk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4</a:t>
                      </a:r>
                      <a:endParaRPr lang="en-US" sz="1500" kern="1200" dirty="0">
                        <a:solidFill>
                          <a:schemeClr val="tx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tcPr>
                </a:tc>
                <a:tc>
                  <a:txBody>
                    <a:bodyPr/>
                    <a:lstStyle/>
                    <a:p>
                      <a:pPr marL="0" algn="ctr" defTabSz="914377" rtl="0" eaLnBrk="1" latinLnBrk="0" hangingPunct="1"/>
                      <a:r>
                        <a:rPr lang="en-GB" sz="1500" kern="1200" dirty="0">
                          <a:solidFill>
                            <a:schemeClr val="tx1"/>
                          </a:solidFill>
                          <a:latin typeface="+mn-lt"/>
                          <a:ea typeface="+mn-ea"/>
                          <a:cs typeface="+mn-cs"/>
                        </a:rPr>
                        <a:t>4</a:t>
                      </a:r>
                      <a:endParaRPr lang="en-US" sz="1500" kern="1200" dirty="0">
                        <a:solidFill>
                          <a:schemeClr val="tx1"/>
                        </a:solidFill>
                        <a:latin typeface="+mn-lt"/>
                        <a:ea typeface="+mn-ea"/>
                        <a:cs typeface="+mn-cs"/>
                      </a:endParaRPr>
                    </a:p>
                  </a:txBody>
                  <a:tcPr/>
                </a:tc>
                <a:extLst>
                  <a:ext uri="{0D108BD9-81ED-4DB2-BD59-A6C34878D82A}">
                    <a16:rowId xmlns:a16="http://schemas.microsoft.com/office/drawing/2014/main" val="1378246919"/>
                  </a:ext>
                </a:extLst>
              </a:tr>
              <a:tr h="317649">
                <a:tc>
                  <a:txBody>
                    <a:bodyPr/>
                    <a:lstStyle/>
                    <a:p>
                      <a:pPr algn="ctr"/>
                      <a:r>
                        <a:rPr lang="en-GB" sz="1500" dirty="0"/>
                        <a:t>0</a:t>
                      </a:r>
                      <a:endParaRPr lang="en-US" sz="1500" dirty="0"/>
                    </a:p>
                  </a:txBody>
                  <a:tcPr/>
                </a:tc>
                <a:tc>
                  <a:txBody>
                    <a:bodyPr/>
                    <a:lstStyle/>
                    <a:p>
                      <a:pPr marL="0" algn="ctr" defTabSz="914377" rtl="0" eaLnBrk="1" latinLnBrk="0" hangingPunct="1"/>
                      <a:r>
                        <a:rPr lang="en-US" sz="1500" kern="1200" dirty="0">
                          <a:solidFill>
                            <a:schemeClr val="tx1"/>
                          </a:solidFill>
                          <a:latin typeface="+mn-lt"/>
                          <a:ea typeface="+mn-ea"/>
                          <a:cs typeface="+mn-cs"/>
                        </a:rPr>
                        <a:t>0.5</a:t>
                      </a:r>
                    </a:p>
                  </a:txBody>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GB" sz="1500" kern="1200" dirty="0">
                          <a:solidFill>
                            <a:schemeClr val="tx1"/>
                          </a:solidFill>
                          <a:latin typeface="+mn-lt"/>
                          <a:ea typeface="+mn-ea"/>
                          <a:cs typeface="+mn-cs"/>
                        </a:rPr>
                        <a:t>1</a:t>
                      </a:r>
                      <a:endParaRPr lang="en-US" sz="15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tc>
                <a:extLst>
                  <a:ext uri="{0D108BD9-81ED-4DB2-BD59-A6C34878D82A}">
                    <a16:rowId xmlns:a16="http://schemas.microsoft.com/office/drawing/2014/main" val="592401852"/>
                  </a:ext>
                </a:extLst>
              </a:tr>
              <a:tr h="340687">
                <a:tc>
                  <a:txBody>
                    <a:bodyPr/>
                    <a:lstStyle/>
                    <a:p>
                      <a:pPr algn="ctr"/>
                      <a:r>
                        <a:rPr lang="en-GB" sz="1500" dirty="0"/>
                        <a:t>0.5</a:t>
                      </a:r>
                      <a:endParaRPr lang="en-US" sz="1500" dirty="0"/>
                    </a:p>
                  </a:txBody>
                  <a:tcPr/>
                </a:tc>
                <a:tc>
                  <a:txBody>
                    <a:bodyPr/>
                    <a:lstStyle/>
                    <a:p>
                      <a:pPr marL="0" algn="ctr" defTabSz="914377" rtl="0" eaLnBrk="1" latinLnBrk="0" hangingPunct="1"/>
                      <a:r>
                        <a:rPr lang="en-US" sz="1500" kern="1200" dirty="0">
                          <a:solidFill>
                            <a:schemeClr val="tx1"/>
                          </a:solidFill>
                          <a:latin typeface="+mn-lt"/>
                          <a:ea typeface="+mn-ea"/>
                          <a:cs typeface="+mn-cs"/>
                        </a:rPr>
                        <a:t>1</a:t>
                      </a:r>
                    </a:p>
                  </a:txBody>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GB" sz="1500" kern="1200" dirty="0">
                          <a:solidFill>
                            <a:schemeClr val="tx1"/>
                          </a:solidFill>
                          <a:latin typeface="+mn-lt"/>
                          <a:ea typeface="+mn-ea"/>
                          <a:cs typeface="+mn-cs"/>
                        </a:rPr>
                        <a:t>1</a:t>
                      </a:r>
                      <a:endParaRPr lang="en-US" sz="15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tc>
                <a:extLst>
                  <a:ext uri="{0D108BD9-81ED-4DB2-BD59-A6C34878D82A}">
                    <a16:rowId xmlns:a16="http://schemas.microsoft.com/office/drawing/2014/main" val="2760463501"/>
                  </a:ext>
                </a:extLst>
              </a:tr>
              <a:tr h="314960">
                <a:tc>
                  <a:txBody>
                    <a:bodyPr/>
                    <a:lstStyle/>
                    <a:p>
                      <a:pPr algn="ctr"/>
                      <a:r>
                        <a:rPr lang="en-GB" sz="1500" dirty="0"/>
                        <a:t>0</a:t>
                      </a:r>
                      <a:endParaRPr lang="en-US" sz="1500" dirty="0"/>
                    </a:p>
                  </a:txBody>
                  <a:tcPr/>
                </a:tc>
                <a:tc>
                  <a:txBody>
                    <a:bodyPr/>
                    <a:lstStyle/>
                    <a:p>
                      <a:pPr marL="0" algn="ctr" defTabSz="914377" rtl="0" eaLnBrk="1" latinLnBrk="0" hangingPunct="1"/>
                      <a:r>
                        <a:rPr lang="en-GB" sz="1500" kern="1200" dirty="0">
                          <a:solidFill>
                            <a:schemeClr val="tx1"/>
                          </a:solidFill>
                          <a:latin typeface="+mn-lt"/>
                          <a:ea typeface="+mn-ea"/>
                          <a:cs typeface="+mn-cs"/>
                        </a:rPr>
                        <a:t>1</a:t>
                      </a:r>
                      <a:endParaRPr lang="en-US" sz="1500" kern="1200" dirty="0">
                        <a:solidFill>
                          <a:schemeClr val="tx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GB" sz="1500" kern="1200" dirty="0">
                          <a:solidFill>
                            <a:schemeClr val="tx1"/>
                          </a:solidFill>
                          <a:latin typeface="+mn-lt"/>
                          <a:ea typeface="+mn-ea"/>
                          <a:cs typeface="+mn-cs"/>
                        </a:rPr>
                        <a:t>1</a:t>
                      </a:r>
                      <a:endParaRPr lang="en-US" sz="15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tc>
                <a:extLst>
                  <a:ext uri="{0D108BD9-81ED-4DB2-BD59-A6C34878D82A}">
                    <a16:rowId xmlns:a16="http://schemas.microsoft.com/office/drawing/2014/main" val="711805573"/>
                  </a:ext>
                </a:extLst>
              </a:tr>
              <a:tr h="336021">
                <a:tc>
                  <a:txBody>
                    <a:bodyPr/>
                    <a:lstStyle/>
                    <a:p>
                      <a:pPr algn="ctr"/>
                      <a:r>
                        <a:rPr lang="en-GB" sz="1500" dirty="0"/>
                        <a:t>1</a:t>
                      </a:r>
                    </a:p>
                    <a:p>
                      <a:pPr algn="ctr"/>
                      <a:endParaRPr lang="en-US" sz="1500" dirty="0"/>
                    </a:p>
                  </a:txBody>
                  <a:tcPr/>
                </a:tc>
                <a:tc>
                  <a:txBody>
                    <a:bodyPr/>
                    <a:lstStyle/>
                    <a:p>
                      <a:pPr marL="0" algn="ctr" defTabSz="914377" rtl="0" eaLnBrk="1" latinLnBrk="0" hangingPunct="1"/>
                      <a:r>
                        <a:rPr lang="en-GB" sz="1500" kern="1200" dirty="0">
                          <a:solidFill>
                            <a:schemeClr val="tx1"/>
                          </a:solidFill>
                          <a:latin typeface="+mn-lt"/>
                          <a:ea typeface="+mn-ea"/>
                          <a:cs typeface="+mn-cs"/>
                        </a:rPr>
                        <a:t>2</a:t>
                      </a:r>
                      <a:endParaRPr lang="en-US" sz="1500" kern="1200" dirty="0">
                        <a:solidFill>
                          <a:schemeClr val="tx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2.5</a:t>
                      </a:r>
                    </a:p>
                    <a:p>
                      <a:pPr marL="0" algn="ctr" defTabSz="914377" rtl="0" eaLnBrk="1" latinLnBrk="0" hangingPunct="1"/>
                      <a:r>
                        <a:rPr lang="en-GB" sz="1500" kern="1200" dirty="0">
                          <a:solidFill>
                            <a:schemeClr val="tx1"/>
                          </a:solidFill>
                          <a:latin typeface="+mn-lt"/>
                          <a:ea typeface="+mn-ea"/>
                          <a:cs typeface="+mn-cs"/>
                        </a:rPr>
                        <a:t>1.5</a:t>
                      </a:r>
                      <a:endParaRPr lang="en-US" sz="1500" kern="1200" dirty="0">
                        <a:solidFill>
                          <a:schemeClr val="tx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GB" sz="1500" kern="1200" dirty="0">
                          <a:solidFill>
                            <a:schemeClr val="tx1"/>
                          </a:solidFill>
                          <a:latin typeface="+mn-lt"/>
                          <a:ea typeface="+mn-ea"/>
                          <a:cs typeface="+mn-cs"/>
                        </a:rPr>
                        <a:t>1</a:t>
                      </a:r>
                    </a:p>
                    <a:p>
                      <a:pPr marL="0" algn="ctr" defTabSz="914377" rtl="0" eaLnBrk="1" latinLnBrk="0" hangingPunct="1"/>
                      <a:r>
                        <a:rPr lang="en-GB" sz="1500" kern="1200" dirty="0">
                          <a:solidFill>
                            <a:schemeClr val="tx1"/>
                          </a:solidFill>
                          <a:latin typeface="+mn-lt"/>
                          <a:ea typeface="+mn-ea"/>
                          <a:cs typeface="+mn-cs"/>
                        </a:rPr>
                        <a:t>1</a:t>
                      </a:r>
                      <a:endParaRPr lang="en-US" sz="15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tcPr>
                </a:tc>
                <a:tc>
                  <a:txBody>
                    <a:bodyPr/>
                    <a:lstStyle/>
                    <a:p>
                      <a:pPr marL="0" algn="ctr" defTabSz="914377" rtl="0" eaLnBrk="1" latinLnBrk="0" hangingPunct="1"/>
                      <a:r>
                        <a:rPr lang="en-GB" sz="1500" kern="1200" dirty="0">
                          <a:solidFill>
                            <a:schemeClr val="tx1"/>
                          </a:solidFill>
                          <a:latin typeface="+mn-lt"/>
                          <a:ea typeface="+mn-ea"/>
                          <a:cs typeface="+mn-cs"/>
                        </a:rPr>
                        <a:t>3</a:t>
                      </a:r>
                    </a:p>
                    <a:p>
                      <a:pPr marL="0" algn="ctr" defTabSz="914377" rtl="0" eaLnBrk="1" latinLnBrk="0" hangingPunct="1"/>
                      <a:r>
                        <a:rPr lang="en-GB" sz="1500" kern="1200" dirty="0">
                          <a:solidFill>
                            <a:schemeClr val="tx1"/>
                          </a:solidFill>
                          <a:latin typeface="+mn-lt"/>
                          <a:ea typeface="+mn-ea"/>
                          <a:cs typeface="+mn-cs"/>
                        </a:rPr>
                        <a:t>1</a:t>
                      </a:r>
                      <a:endParaRPr lang="en-US" sz="1500" kern="1200" dirty="0">
                        <a:solidFill>
                          <a:schemeClr val="tx1"/>
                        </a:solidFill>
                        <a:latin typeface="+mn-lt"/>
                        <a:ea typeface="+mn-ea"/>
                        <a:cs typeface="+mn-cs"/>
                      </a:endParaRPr>
                    </a:p>
                  </a:txBody>
                  <a:tcPr/>
                </a:tc>
                <a:extLst>
                  <a:ext uri="{0D108BD9-81ED-4DB2-BD59-A6C34878D82A}">
                    <a16:rowId xmlns:a16="http://schemas.microsoft.com/office/drawing/2014/main" val="2474893198"/>
                  </a:ext>
                </a:extLst>
              </a:tr>
              <a:tr h="314960">
                <a:tc>
                  <a:txBody>
                    <a:bodyPr/>
                    <a:lstStyle/>
                    <a:p>
                      <a:pPr algn="ctr"/>
                      <a:r>
                        <a:rPr lang="en-GB" sz="1500" dirty="0"/>
                        <a:t>1</a:t>
                      </a:r>
                      <a:endParaRPr lang="en-US" sz="1500" dirty="0"/>
                    </a:p>
                  </a:txBody>
                  <a:tcPr/>
                </a:tc>
                <a:tc>
                  <a:txBody>
                    <a:bodyPr/>
                    <a:lstStyle/>
                    <a:p>
                      <a:pPr marL="0" algn="ctr" defTabSz="914377" rtl="0" eaLnBrk="1" latinLnBrk="0" hangingPunct="1"/>
                      <a:r>
                        <a:rPr lang="en-GB" sz="1500" kern="1200" dirty="0">
                          <a:solidFill>
                            <a:schemeClr val="dk1"/>
                          </a:solidFill>
                          <a:latin typeface="+mn-lt"/>
                          <a:ea typeface="+mn-ea"/>
                          <a:cs typeface="+mn-cs"/>
                        </a:rPr>
                        <a:t>1</a:t>
                      </a:r>
                      <a:endParaRPr lang="en-US" sz="1500" kern="1200" dirty="0">
                        <a:solidFill>
                          <a:schemeClr val="dk1"/>
                        </a:solidFill>
                        <a:latin typeface="+mn-lt"/>
                        <a:ea typeface="+mn-ea"/>
                        <a:cs typeface="+mn-cs"/>
                      </a:endParaRPr>
                    </a:p>
                  </a:txBody>
                  <a:tcPr/>
                </a:tc>
                <a:tc>
                  <a:txBody>
                    <a:bodyPr/>
                    <a:lstStyle/>
                    <a:p>
                      <a:pPr marL="0" algn="ctr" defTabSz="914377" rtl="0" eaLnBrk="1" latinLnBrk="0" hangingPunct="1"/>
                      <a:r>
                        <a:rPr lang="en-GB" sz="1500" kern="1200" dirty="0">
                          <a:solidFill>
                            <a:schemeClr val="tx1"/>
                          </a:solidFill>
                          <a:latin typeface="+mn-lt"/>
                          <a:ea typeface="+mn-ea"/>
                          <a:cs typeface="+mn-cs"/>
                        </a:rPr>
                        <a:t>4</a:t>
                      </a:r>
                      <a:endParaRPr lang="en-US" sz="1500" kern="1200" dirty="0">
                        <a:solidFill>
                          <a:schemeClr val="tx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algn="ctr"/>
                      <a:r>
                        <a:rPr lang="en-GB" sz="1500" dirty="0"/>
                        <a:t>2</a:t>
                      </a:r>
                      <a:endParaRPr lang="en-US" sz="1500" dirty="0"/>
                    </a:p>
                  </a:txBody>
                  <a:tcPr>
                    <a:lnL w="12700" cap="flat" cmpd="sng" algn="ctr">
                      <a:solidFill>
                        <a:schemeClr val="tx1"/>
                      </a:solidFill>
                      <a:prstDash val="solid"/>
                      <a:round/>
                      <a:headEnd type="none" w="med" len="med"/>
                      <a:tailEnd type="none" w="med" len="med"/>
                    </a:lnL>
                  </a:tcPr>
                </a:tc>
                <a:tc>
                  <a:txBody>
                    <a:bodyPr/>
                    <a:lstStyle/>
                    <a:p>
                      <a:pPr algn="ctr"/>
                      <a:r>
                        <a:rPr lang="en-GB" sz="1500" dirty="0"/>
                        <a:t>4</a:t>
                      </a:r>
                      <a:endParaRPr lang="en-US" sz="1500" dirty="0"/>
                    </a:p>
                  </a:txBody>
                  <a:tcPr/>
                </a:tc>
                <a:extLst>
                  <a:ext uri="{0D108BD9-81ED-4DB2-BD59-A6C34878D82A}">
                    <a16:rowId xmlns:a16="http://schemas.microsoft.com/office/drawing/2014/main" val="1231444286"/>
                  </a:ext>
                </a:extLst>
              </a:tr>
              <a:tr h="367443">
                <a:tc>
                  <a:txBody>
                    <a:bodyPr/>
                    <a:lstStyle/>
                    <a:p>
                      <a:pPr marL="0" algn="ctr" defTabSz="914377" rtl="0" eaLnBrk="1" latinLnBrk="0" hangingPunct="1"/>
                      <a:r>
                        <a:rPr lang="en-US" sz="1500" kern="1200" dirty="0">
                          <a:solidFill>
                            <a:schemeClr val="dk1"/>
                          </a:solidFill>
                          <a:latin typeface="+mn-lt"/>
                          <a:ea typeface="+mn-ea"/>
                          <a:cs typeface="+mn-cs"/>
                        </a:rPr>
                        <a:t>0</a:t>
                      </a:r>
                    </a:p>
                  </a:txBody>
                  <a:tcPr/>
                </a:tc>
                <a:tc>
                  <a:txBody>
                    <a:bodyPr/>
                    <a:lstStyle/>
                    <a:p>
                      <a:pPr marL="0" algn="ctr" defTabSz="914377" rtl="0" eaLnBrk="1" latinLnBrk="0" hangingPunct="1"/>
                      <a:r>
                        <a:rPr lang="en-US" sz="1500" kern="1200" dirty="0">
                          <a:solidFill>
                            <a:schemeClr val="dk1"/>
                          </a:solidFill>
                          <a:latin typeface="+mn-lt"/>
                          <a:ea typeface="+mn-ea"/>
                          <a:cs typeface="+mn-cs"/>
                        </a:rPr>
                        <a:t>1</a:t>
                      </a:r>
                    </a:p>
                  </a:txBody>
                  <a:tcPr/>
                </a:tc>
                <a:tc>
                  <a:txBody>
                    <a:bodyPr/>
                    <a:lstStyle/>
                    <a:p>
                      <a:pPr marL="0" algn="ctr" defTabSz="914377" rtl="0" eaLnBrk="1" latinLnBrk="0" hangingPunct="1"/>
                      <a:r>
                        <a:rPr lang="en-US" sz="1500" kern="1200" dirty="0">
                          <a:solidFill>
                            <a:schemeClr val="dk1"/>
                          </a:solidFill>
                          <a:latin typeface="+mn-lt"/>
                          <a:ea typeface="+mn-ea"/>
                          <a:cs typeface="+mn-cs"/>
                        </a:rPr>
                        <a:t>2</a:t>
                      </a: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US" sz="1500" kern="1200" dirty="0">
                          <a:solidFill>
                            <a:schemeClr val="dk1"/>
                          </a:solidFill>
                          <a:latin typeface="+mn-lt"/>
                          <a:ea typeface="+mn-ea"/>
                          <a:cs typeface="+mn-cs"/>
                        </a:rPr>
                        <a:t>1</a:t>
                      </a:r>
                    </a:p>
                  </a:txBody>
                  <a:tcPr>
                    <a:lnL w="12700" cap="flat" cmpd="sng" algn="ctr">
                      <a:solidFill>
                        <a:schemeClr val="tx1"/>
                      </a:solidFill>
                      <a:prstDash val="solid"/>
                      <a:round/>
                      <a:headEnd type="none" w="med" len="med"/>
                      <a:tailEnd type="none" w="med" len="med"/>
                    </a:lnL>
                  </a:tcPr>
                </a:tc>
                <a:tc>
                  <a:txBody>
                    <a:bodyPr/>
                    <a:lstStyle/>
                    <a:p>
                      <a:pPr marL="0" algn="ctr" defTabSz="914377" rtl="0" eaLnBrk="1" latinLnBrk="0" hangingPunct="1"/>
                      <a:r>
                        <a:rPr lang="en-US" sz="1500" kern="1200" dirty="0">
                          <a:solidFill>
                            <a:schemeClr val="dk1"/>
                          </a:solidFill>
                          <a:latin typeface="+mn-lt"/>
                          <a:ea typeface="+mn-ea"/>
                          <a:cs typeface="+mn-cs"/>
                        </a:rPr>
                        <a:t>2</a:t>
                      </a:r>
                    </a:p>
                  </a:txBody>
                  <a:tcPr/>
                </a:tc>
                <a:extLst>
                  <a:ext uri="{0D108BD9-81ED-4DB2-BD59-A6C34878D82A}">
                    <a16:rowId xmlns:a16="http://schemas.microsoft.com/office/drawing/2014/main" val="3356983580"/>
                  </a:ext>
                </a:extLst>
              </a:tr>
              <a:tr h="367443">
                <a:tc>
                  <a:txBody>
                    <a:bodyPr/>
                    <a:lstStyle/>
                    <a:p>
                      <a:pPr marL="0" algn="ctr" defTabSz="914377" rtl="0" eaLnBrk="1" latinLnBrk="0" hangingPunct="1"/>
                      <a:r>
                        <a:rPr lang="en-US" sz="1500" kern="1200" dirty="0">
                          <a:solidFill>
                            <a:schemeClr val="dk1"/>
                          </a:solidFill>
                          <a:latin typeface="+mn-lt"/>
                          <a:ea typeface="+mn-ea"/>
                          <a:cs typeface="+mn-cs"/>
                        </a:rPr>
                        <a:t>0</a:t>
                      </a:r>
                    </a:p>
                  </a:txBody>
                  <a:tcPr/>
                </a:tc>
                <a:tc>
                  <a:txBody>
                    <a:bodyPr/>
                    <a:lstStyle/>
                    <a:p>
                      <a:pPr marL="0" algn="ctr" defTabSz="914377" rtl="0" eaLnBrk="1" latinLnBrk="0" hangingPunct="1"/>
                      <a:r>
                        <a:rPr lang="en-GB" sz="1500" kern="1200" dirty="0">
                          <a:solidFill>
                            <a:schemeClr val="dk1"/>
                          </a:solidFill>
                          <a:latin typeface="+mn-lt"/>
                          <a:ea typeface="+mn-ea"/>
                          <a:cs typeface="+mn-cs"/>
                        </a:rPr>
                        <a:t>1</a:t>
                      </a:r>
                      <a:endParaRPr lang="en-US" sz="1500" kern="1200" dirty="0">
                        <a:solidFill>
                          <a:schemeClr val="dk1"/>
                        </a:solidFill>
                        <a:latin typeface="+mn-lt"/>
                        <a:ea typeface="+mn-ea"/>
                        <a:cs typeface="+mn-cs"/>
                      </a:endParaRPr>
                    </a:p>
                  </a:txBody>
                  <a:tcPr/>
                </a:tc>
                <a:tc>
                  <a:txBody>
                    <a:bodyPr/>
                    <a:lstStyle/>
                    <a:p>
                      <a:pPr marL="0" algn="ctr" defTabSz="914377" rtl="0" eaLnBrk="1" latinLnBrk="0" hangingPunct="1"/>
                      <a:r>
                        <a:rPr lang="en-GB" sz="1500" kern="1200" dirty="0">
                          <a:solidFill>
                            <a:schemeClr val="dk1"/>
                          </a:solidFill>
                          <a:latin typeface="+mn-lt"/>
                          <a:ea typeface="+mn-ea"/>
                          <a:cs typeface="+mn-cs"/>
                        </a:rPr>
                        <a:t>2</a:t>
                      </a:r>
                      <a:endParaRPr lang="en-US" sz="1500" kern="1200" dirty="0">
                        <a:solidFill>
                          <a:schemeClr val="dk1"/>
                        </a:solidFill>
                        <a:latin typeface="+mn-lt"/>
                        <a:ea typeface="+mn-ea"/>
                        <a:cs typeface="+mn-cs"/>
                      </a:endParaRP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GB" sz="1500" kern="1200" dirty="0">
                          <a:solidFill>
                            <a:schemeClr val="dk1"/>
                          </a:solidFill>
                          <a:latin typeface="+mn-lt"/>
                          <a:ea typeface="+mn-ea"/>
                          <a:cs typeface="+mn-cs"/>
                        </a:rPr>
                        <a:t>1</a:t>
                      </a:r>
                      <a:endParaRPr lang="en-US" sz="15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tcPr>
                </a:tc>
                <a:tc>
                  <a:txBody>
                    <a:bodyPr/>
                    <a:lstStyle/>
                    <a:p>
                      <a:pPr marL="0" algn="ctr" defTabSz="914377" rtl="0" eaLnBrk="1" latinLnBrk="0" hangingPunct="1"/>
                      <a:r>
                        <a:rPr lang="en-GB" sz="1500" kern="1200" dirty="0">
                          <a:solidFill>
                            <a:schemeClr val="dk1"/>
                          </a:solidFill>
                          <a:latin typeface="+mn-lt"/>
                          <a:ea typeface="+mn-ea"/>
                          <a:cs typeface="+mn-cs"/>
                        </a:rPr>
                        <a:t>2</a:t>
                      </a:r>
                      <a:endParaRPr lang="en-US" sz="1500" kern="1200" dirty="0">
                        <a:solidFill>
                          <a:schemeClr val="dk1"/>
                        </a:solidFill>
                        <a:latin typeface="+mn-lt"/>
                        <a:ea typeface="+mn-ea"/>
                        <a:cs typeface="+mn-cs"/>
                      </a:endParaRPr>
                    </a:p>
                  </a:txBody>
                  <a:tcPr/>
                </a:tc>
                <a:extLst>
                  <a:ext uri="{0D108BD9-81ED-4DB2-BD59-A6C34878D82A}">
                    <a16:rowId xmlns:a16="http://schemas.microsoft.com/office/drawing/2014/main" val="1613174258"/>
                  </a:ext>
                </a:extLst>
              </a:tr>
              <a:tr h="367443">
                <a:tc>
                  <a:txBody>
                    <a:bodyPr/>
                    <a:lstStyle/>
                    <a:p>
                      <a:pPr marL="0" algn="ctr" defTabSz="914377" rtl="0" eaLnBrk="1" latinLnBrk="0" hangingPunct="1"/>
                      <a:r>
                        <a:rPr lang="en-US" sz="1500" kern="1200" dirty="0">
                          <a:solidFill>
                            <a:schemeClr val="dk1"/>
                          </a:solidFill>
                          <a:latin typeface="+mn-lt"/>
                          <a:ea typeface="+mn-ea"/>
                          <a:cs typeface="+mn-cs"/>
                        </a:rPr>
                        <a:t>0</a:t>
                      </a:r>
                    </a:p>
                  </a:txBody>
                  <a:tcPr/>
                </a:tc>
                <a:tc>
                  <a:txBody>
                    <a:bodyPr/>
                    <a:lstStyle/>
                    <a:p>
                      <a:pPr marL="0" algn="ctr" defTabSz="914377" rtl="0" eaLnBrk="1" latinLnBrk="0" hangingPunct="1"/>
                      <a:r>
                        <a:rPr lang="en-US" sz="1500" kern="1200" dirty="0">
                          <a:solidFill>
                            <a:schemeClr val="dk1"/>
                          </a:solidFill>
                          <a:latin typeface="+mn-lt"/>
                          <a:ea typeface="+mn-ea"/>
                          <a:cs typeface="+mn-cs"/>
                        </a:rPr>
                        <a:t>1.5</a:t>
                      </a:r>
                    </a:p>
                  </a:txBody>
                  <a:tcPr/>
                </a:tc>
                <a:tc>
                  <a:txBody>
                    <a:bodyPr/>
                    <a:lstStyle/>
                    <a:p>
                      <a:pPr marL="0" algn="ctr" defTabSz="914377" rtl="0" eaLnBrk="1" latinLnBrk="0" hangingPunct="1"/>
                      <a:r>
                        <a:rPr lang="en-US" sz="1500" kern="1200" dirty="0">
                          <a:solidFill>
                            <a:schemeClr val="dk1"/>
                          </a:solidFill>
                          <a:latin typeface="+mn-lt"/>
                          <a:ea typeface="+mn-ea"/>
                          <a:cs typeface="+mn-cs"/>
                        </a:rPr>
                        <a:t>3</a:t>
                      </a:r>
                    </a:p>
                  </a:txBody>
                  <a:tcPr>
                    <a:lnR w="12700" cap="flat" cmpd="sng" algn="ctr">
                      <a:solidFill>
                        <a:schemeClr val="tx1"/>
                      </a:solidFill>
                      <a:prstDash val="solid"/>
                      <a:round/>
                      <a:headEnd type="none" w="med" len="med"/>
                      <a:tailEnd type="none" w="med" len="med"/>
                    </a:lnR>
                  </a:tcPr>
                </a:tc>
                <a:tc>
                  <a:txBody>
                    <a:bodyPr/>
                    <a:lstStyle/>
                    <a:p>
                      <a:pPr marL="0" algn="ctr" defTabSz="914377" rtl="0" eaLnBrk="1" latinLnBrk="0" hangingPunct="1"/>
                      <a:r>
                        <a:rPr lang="en-US" sz="1500" kern="1200" dirty="0">
                          <a:solidFill>
                            <a:schemeClr val="dk1"/>
                          </a:solidFill>
                          <a:latin typeface="+mn-lt"/>
                          <a:ea typeface="+mn-ea"/>
                          <a:cs typeface="+mn-cs"/>
                        </a:rPr>
                        <a:t>1.5</a:t>
                      </a:r>
                    </a:p>
                  </a:txBody>
                  <a:tcPr>
                    <a:lnL w="12700" cap="flat" cmpd="sng" algn="ctr">
                      <a:solidFill>
                        <a:schemeClr val="tx1"/>
                      </a:solidFill>
                      <a:prstDash val="solid"/>
                      <a:round/>
                      <a:headEnd type="none" w="med" len="med"/>
                      <a:tailEnd type="none" w="med" len="med"/>
                    </a:lnL>
                  </a:tcPr>
                </a:tc>
                <a:tc>
                  <a:txBody>
                    <a:bodyPr/>
                    <a:lstStyle/>
                    <a:p>
                      <a:pPr marL="0" algn="ctr" defTabSz="914377" rtl="0" eaLnBrk="1" latinLnBrk="0" hangingPunct="1"/>
                      <a:r>
                        <a:rPr lang="en-US" sz="1500" kern="1200" dirty="0">
                          <a:solidFill>
                            <a:schemeClr val="dk1"/>
                          </a:solidFill>
                          <a:latin typeface="+mn-lt"/>
                          <a:ea typeface="+mn-ea"/>
                          <a:cs typeface="+mn-cs"/>
                        </a:rPr>
                        <a:t>3</a:t>
                      </a:r>
                    </a:p>
                  </a:txBody>
                  <a:tcPr/>
                </a:tc>
                <a:extLst>
                  <a:ext uri="{0D108BD9-81ED-4DB2-BD59-A6C34878D82A}">
                    <a16:rowId xmlns:a16="http://schemas.microsoft.com/office/drawing/2014/main" val="227541336"/>
                  </a:ext>
                </a:extLst>
              </a:tr>
              <a:tr h="340687">
                <a:tc>
                  <a:txBody>
                    <a:bodyPr/>
                    <a:lstStyle/>
                    <a:p>
                      <a:pPr marL="0" algn="ctr" defTabSz="914377" rtl="0" eaLnBrk="1" latinLnBrk="0" hangingPunct="1"/>
                      <a:r>
                        <a:rPr lang="en-GB" sz="1500" kern="1200" dirty="0">
                          <a:solidFill>
                            <a:schemeClr val="dk1"/>
                          </a:solidFill>
                          <a:latin typeface="+mn-lt"/>
                          <a:ea typeface="+mn-ea"/>
                          <a:cs typeface="+mn-cs"/>
                        </a:rPr>
                        <a:t>1</a:t>
                      </a:r>
                      <a:endParaRPr lang="en-US" sz="1500" kern="1200" dirty="0">
                        <a:solidFill>
                          <a:schemeClr val="dk1"/>
                        </a:solidFill>
                        <a:latin typeface="+mn-lt"/>
                        <a:ea typeface="+mn-ea"/>
                        <a:cs typeface="+mn-cs"/>
                      </a:endParaRPr>
                    </a:p>
                  </a:txBody>
                  <a:tcPr/>
                </a:tc>
                <a:tc>
                  <a:txBody>
                    <a:bodyPr/>
                    <a:lstStyle/>
                    <a:p>
                      <a:pPr algn="ctr"/>
                      <a:r>
                        <a:rPr lang="en-US" sz="1500" dirty="0">
                          <a:solidFill>
                            <a:schemeClr val="tx1"/>
                          </a:solidFill>
                        </a:rPr>
                        <a:t>2</a:t>
                      </a:r>
                    </a:p>
                  </a:txBody>
                  <a:tcPr/>
                </a:tc>
                <a:tc>
                  <a:txBody>
                    <a:bodyPr/>
                    <a:lstStyle/>
                    <a:p>
                      <a:pPr algn="ctr"/>
                      <a:r>
                        <a:rPr lang="en-US" sz="1500" dirty="0">
                          <a:solidFill>
                            <a:schemeClr val="tx1"/>
                          </a:solidFill>
                        </a:rPr>
                        <a:t>4/0</a:t>
                      </a:r>
                    </a:p>
                  </a:txBody>
                  <a:tcPr>
                    <a:lnR w="12700" cap="flat" cmpd="sng" algn="ctr">
                      <a:solidFill>
                        <a:schemeClr val="tx1"/>
                      </a:solidFill>
                      <a:prstDash val="solid"/>
                      <a:round/>
                      <a:headEnd type="none" w="med" len="med"/>
                      <a:tailEnd type="none" w="med" len="med"/>
                    </a:lnR>
                  </a:tcPr>
                </a:tc>
                <a:tc>
                  <a:txBody>
                    <a:bodyPr/>
                    <a:lstStyle/>
                    <a:p>
                      <a:pPr algn="ctr"/>
                      <a:r>
                        <a:rPr lang="en-US" sz="1500" dirty="0">
                          <a:solidFill>
                            <a:schemeClr val="tx1"/>
                          </a:solidFill>
                        </a:rPr>
                        <a:t>2/1</a:t>
                      </a:r>
                    </a:p>
                  </a:txBody>
                  <a:tcPr>
                    <a:lnL w="12700" cap="flat" cmpd="sng" algn="ctr">
                      <a:solidFill>
                        <a:schemeClr val="tx1"/>
                      </a:solidFill>
                      <a:prstDash val="solid"/>
                      <a:round/>
                      <a:headEnd type="none" w="med" len="med"/>
                      <a:tailEnd type="none" w="med" len="med"/>
                    </a:lnL>
                  </a:tcPr>
                </a:tc>
                <a:tc>
                  <a:txBody>
                    <a:bodyPr/>
                    <a:lstStyle/>
                    <a:p>
                      <a:pPr algn="ctr"/>
                      <a:r>
                        <a:rPr lang="en-US" sz="1500" dirty="0">
                          <a:solidFill>
                            <a:schemeClr val="tx1"/>
                          </a:solidFill>
                        </a:rPr>
                        <a:t>4/1</a:t>
                      </a:r>
                    </a:p>
                  </a:txBody>
                  <a:tcPr/>
                </a:tc>
                <a:extLst>
                  <a:ext uri="{0D108BD9-81ED-4DB2-BD59-A6C34878D82A}">
                    <a16:rowId xmlns:a16="http://schemas.microsoft.com/office/drawing/2014/main" val="4109116572"/>
                  </a:ext>
                </a:extLst>
              </a:tr>
              <a:tr h="340687">
                <a:tc>
                  <a:txBody>
                    <a:bodyPr/>
                    <a:lstStyle/>
                    <a:p>
                      <a:pPr algn="ctr"/>
                      <a:r>
                        <a:rPr lang="en-GB" sz="1500" dirty="0">
                          <a:solidFill>
                            <a:schemeClr val="tx1"/>
                          </a:solidFill>
                        </a:rPr>
                        <a:t>0</a:t>
                      </a:r>
                      <a:endParaRPr lang="en-US" sz="1500" dirty="0">
                        <a:solidFill>
                          <a:schemeClr val="tx1"/>
                        </a:solidFill>
                      </a:endParaRPr>
                    </a:p>
                  </a:txBody>
                  <a:tcPr/>
                </a:tc>
                <a:tc>
                  <a:txBody>
                    <a:bodyPr/>
                    <a:lstStyle/>
                    <a:p>
                      <a:pPr algn="ctr"/>
                      <a:r>
                        <a:rPr lang="en-GB" sz="1500" dirty="0">
                          <a:solidFill>
                            <a:schemeClr val="tx1"/>
                          </a:solidFill>
                        </a:rPr>
                        <a:t>0.5</a:t>
                      </a:r>
                      <a:endParaRPr lang="en-US" sz="1500" dirty="0">
                        <a:solidFill>
                          <a:schemeClr val="tx1"/>
                        </a:solidFill>
                      </a:endParaRPr>
                    </a:p>
                  </a:txBody>
                  <a:tcPr/>
                </a:tc>
                <a:tc>
                  <a:txBody>
                    <a:bodyPr/>
                    <a:lstStyle/>
                    <a:p>
                      <a:pPr algn="ctr"/>
                      <a:r>
                        <a:rPr lang="en-GB" sz="1500" dirty="0">
                          <a:solidFill>
                            <a:schemeClr val="tx1"/>
                          </a:solidFill>
                        </a:rPr>
                        <a:t>1</a:t>
                      </a:r>
                      <a:endParaRPr lang="en-US" sz="1500" dirty="0">
                        <a:solidFill>
                          <a:schemeClr val="tx1"/>
                        </a:solidFill>
                      </a:endParaRPr>
                    </a:p>
                  </a:txBody>
                  <a:tcPr>
                    <a:lnR w="12700" cap="flat" cmpd="sng" algn="ctr">
                      <a:solidFill>
                        <a:schemeClr val="tx1"/>
                      </a:solidFill>
                      <a:prstDash val="solid"/>
                      <a:round/>
                      <a:headEnd type="none" w="med" len="med"/>
                      <a:tailEnd type="none" w="med" len="med"/>
                    </a:lnR>
                  </a:tcPr>
                </a:tc>
                <a:tc>
                  <a:txBody>
                    <a:bodyPr/>
                    <a:lstStyle/>
                    <a:p>
                      <a:pPr algn="ctr"/>
                      <a:r>
                        <a:rPr lang="en-GB" sz="1500" dirty="0">
                          <a:solidFill>
                            <a:schemeClr val="tx1"/>
                          </a:solidFill>
                        </a:rPr>
                        <a:t>1</a:t>
                      </a:r>
                      <a:endParaRPr lang="en-US" sz="1500" dirty="0">
                        <a:solidFill>
                          <a:schemeClr val="tx1"/>
                        </a:solidFill>
                      </a:endParaRPr>
                    </a:p>
                  </a:txBody>
                  <a:tcPr>
                    <a:lnL w="12700" cap="flat" cmpd="sng" algn="ctr">
                      <a:solidFill>
                        <a:schemeClr val="tx1"/>
                      </a:solidFill>
                      <a:prstDash val="solid"/>
                      <a:round/>
                      <a:headEnd type="none" w="med" len="med"/>
                      <a:tailEnd type="none" w="med" len="med"/>
                    </a:lnL>
                  </a:tcPr>
                </a:tc>
                <a:tc>
                  <a:txBody>
                    <a:bodyPr/>
                    <a:lstStyle/>
                    <a:p>
                      <a:pPr algn="ctr"/>
                      <a:r>
                        <a:rPr lang="en-GB" sz="1500" dirty="0">
                          <a:solidFill>
                            <a:schemeClr val="tx1"/>
                          </a:solidFill>
                        </a:rPr>
                        <a:t>1</a:t>
                      </a:r>
                      <a:endParaRPr lang="en-US" sz="1500" dirty="0">
                        <a:solidFill>
                          <a:schemeClr val="tx1"/>
                        </a:solidFill>
                      </a:endParaRPr>
                    </a:p>
                  </a:txBody>
                  <a:tcPr/>
                </a:tc>
                <a:extLst>
                  <a:ext uri="{0D108BD9-81ED-4DB2-BD59-A6C34878D82A}">
                    <a16:rowId xmlns:a16="http://schemas.microsoft.com/office/drawing/2014/main" val="2157223046"/>
                  </a:ext>
                </a:extLst>
              </a:tr>
              <a:tr h="340687">
                <a:tc>
                  <a:txBody>
                    <a:bodyPr/>
                    <a:lstStyle/>
                    <a:p>
                      <a:pPr algn="ctr"/>
                      <a:r>
                        <a:rPr lang="en-US" sz="1500" dirty="0">
                          <a:solidFill>
                            <a:schemeClr val="tx1"/>
                          </a:solidFill>
                        </a:rPr>
                        <a:t>1</a:t>
                      </a:r>
                    </a:p>
                  </a:txBody>
                  <a:tcPr/>
                </a:tc>
                <a:tc>
                  <a:txBody>
                    <a:bodyPr/>
                    <a:lstStyle/>
                    <a:p>
                      <a:pPr algn="ctr"/>
                      <a:r>
                        <a:rPr lang="en-US" sz="1500" dirty="0">
                          <a:solidFill>
                            <a:schemeClr val="tx1"/>
                          </a:solidFill>
                        </a:rPr>
                        <a:t>1</a:t>
                      </a:r>
                    </a:p>
                  </a:txBody>
                  <a:tcPr/>
                </a:tc>
                <a:tc>
                  <a:txBody>
                    <a:bodyPr/>
                    <a:lstStyle/>
                    <a:p>
                      <a:pPr algn="ctr"/>
                      <a:r>
                        <a:rPr lang="en-GB" sz="1500" dirty="0">
                          <a:solidFill>
                            <a:schemeClr val="tx1"/>
                          </a:solidFill>
                        </a:rPr>
                        <a:t>2</a:t>
                      </a:r>
                      <a:endParaRPr lang="en-US" sz="1500" dirty="0">
                        <a:solidFill>
                          <a:schemeClr val="tx1"/>
                        </a:solidFill>
                      </a:endParaRPr>
                    </a:p>
                  </a:txBody>
                  <a:tcPr>
                    <a:lnR w="12700" cap="flat" cmpd="sng" algn="ctr">
                      <a:solidFill>
                        <a:schemeClr val="tx1"/>
                      </a:solidFill>
                      <a:prstDash val="solid"/>
                      <a:round/>
                      <a:headEnd type="none" w="med" len="med"/>
                      <a:tailEnd type="none" w="med" len="med"/>
                    </a:lnR>
                  </a:tcPr>
                </a:tc>
                <a:tc>
                  <a:txBody>
                    <a:bodyPr/>
                    <a:lstStyle/>
                    <a:p>
                      <a:pPr algn="ctr"/>
                      <a:r>
                        <a:rPr lang="en-US" sz="1500" dirty="0">
                          <a:solidFill>
                            <a:schemeClr val="tx1"/>
                          </a:solidFill>
                        </a:rPr>
                        <a:t>1</a:t>
                      </a:r>
                    </a:p>
                  </a:txBody>
                  <a:tcPr>
                    <a:lnL w="12700" cap="flat" cmpd="sng" algn="ctr">
                      <a:solidFill>
                        <a:schemeClr val="tx1"/>
                      </a:solidFill>
                      <a:prstDash val="solid"/>
                      <a:round/>
                      <a:headEnd type="none" w="med" len="med"/>
                      <a:tailEnd type="none" w="med" len="med"/>
                    </a:lnL>
                  </a:tcPr>
                </a:tc>
                <a:tc>
                  <a:txBody>
                    <a:bodyPr/>
                    <a:lstStyle/>
                    <a:p>
                      <a:pPr algn="ctr"/>
                      <a:r>
                        <a:rPr lang="en-GB" sz="1500" dirty="0">
                          <a:solidFill>
                            <a:schemeClr val="tx1"/>
                          </a:solidFill>
                        </a:rPr>
                        <a:t>2</a:t>
                      </a:r>
                      <a:endParaRPr lang="en-US" sz="1500" dirty="0">
                        <a:solidFill>
                          <a:schemeClr val="tx1"/>
                        </a:solidFill>
                      </a:endParaRPr>
                    </a:p>
                  </a:txBody>
                  <a:tcPr/>
                </a:tc>
                <a:extLst>
                  <a:ext uri="{0D108BD9-81ED-4DB2-BD59-A6C34878D82A}">
                    <a16:rowId xmlns:a16="http://schemas.microsoft.com/office/drawing/2014/main" val="3320904784"/>
                  </a:ext>
                </a:extLst>
              </a:tr>
              <a:tr h="340687">
                <a:tc>
                  <a:txBody>
                    <a:bodyPr/>
                    <a:lstStyle/>
                    <a:p>
                      <a:pPr algn="ctr"/>
                      <a:r>
                        <a:rPr lang="en-US" sz="1500" dirty="0">
                          <a:solidFill>
                            <a:schemeClr val="tx1"/>
                          </a:solidFill>
                        </a:rPr>
                        <a:t>0</a:t>
                      </a:r>
                    </a:p>
                  </a:txBody>
                  <a:tcPr/>
                </a:tc>
                <a:tc>
                  <a:txBody>
                    <a:bodyPr/>
                    <a:lstStyle/>
                    <a:p>
                      <a:pPr algn="ctr"/>
                      <a:r>
                        <a:rPr lang="en-US" sz="1500" dirty="0">
                          <a:solidFill>
                            <a:schemeClr val="tx1"/>
                          </a:solidFill>
                        </a:rPr>
                        <a:t>1</a:t>
                      </a:r>
                    </a:p>
                  </a:txBody>
                  <a:tcPr/>
                </a:tc>
                <a:tc>
                  <a:txBody>
                    <a:bodyPr/>
                    <a:lstStyle/>
                    <a:p>
                      <a:pPr algn="ctr"/>
                      <a:r>
                        <a:rPr lang="en-US" sz="1500" dirty="0">
                          <a:solidFill>
                            <a:schemeClr val="tx1"/>
                          </a:solidFill>
                        </a:rPr>
                        <a:t>2</a:t>
                      </a:r>
                    </a:p>
                  </a:txBody>
                  <a:tcPr>
                    <a:lnR w="12700" cap="flat" cmpd="sng" algn="ctr">
                      <a:solidFill>
                        <a:schemeClr val="tx1"/>
                      </a:solidFill>
                      <a:prstDash val="solid"/>
                      <a:round/>
                      <a:headEnd type="none" w="med" len="med"/>
                      <a:tailEnd type="none" w="med" len="med"/>
                    </a:lnR>
                  </a:tcPr>
                </a:tc>
                <a:tc>
                  <a:txBody>
                    <a:bodyPr/>
                    <a:lstStyle/>
                    <a:p>
                      <a:pPr algn="ctr"/>
                      <a:r>
                        <a:rPr lang="en-US" sz="1500" dirty="0">
                          <a:solidFill>
                            <a:schemeClr val="tx1"/>
                          </a:solidFill>
                        </a:rPr>
                        <a:t>1</a:t>
                      </a:r>
                    </a:p>
                  </a:txBody>
                  <a:tcPr>
                    <a:lnL w="12700" cap="flat" cmpd="sng" algn="ctr">
                      <a:solidFill>
                        <a:schemeClr val="tx1"/>
                      </a:solidFill>
                      <a:prstDash val="solid"/>
                      <a:round/>
                      <a:headEnd type="none" w="med" len="med"/>
                      <a:tailEnd type="none" w="med" len="med"/>
                    </a:lnL>
                  </a:tcPr>
                </a:tc>
                <a:tc>
                  <a:txBody>
                    <a:bodyPr/>
                    <a:lstStyle/>
                    <a:p>
                      <a:pPr algn="ctr"/>
                      <a:r>
                        <a:rPr lang="en-US" sz="1500" dirty="0">
                          <a:solidFill>
                            <a:schemeClr val="tx1"/>
                          </a:solidFill>
                        </a:rPr>
                        <a:t>2</a:t>
                      </a:r>
                    </a:p>
                  </a:txBody>
                  <a:tcPr/>
                </a:tc>
                <a:extLst>
                  <a:ext uri="{0D108BD9-81ED-4DB2-BD59-A6C34878D82A}">
                    <a16:rowId xmlns:a16="http://schemas.microsoft.com/office/drawing/2014/main" val="2393867580"/>
                  </a:ext>
                </a:extLst>
              </a:tr>
              <a:tr h="340687">
                <a:tc>
                  <a:txBody>
                    <a:bodyPr/>
                    <a:lstStyle/>
                    <a:p>
                      <a:pPr algn="ctr"/>
                      <a:r>
                        <a:rPr lang="en-GB" sz="1500" dirty="0">
                          <a:solidFill>
                            <a:schemeClr val="tx1"/>
                          </a:solidFill>
                        </a:rPr>
                        <a:t>1</a:t>
                      </a:r>
                      <a:endParaRPr lang="en-US" sz="1500" dirty="0">
                        <a:solidFill>
                          <a:schemeClr val="tx1"/>
                        </a:solidFill>
                      </a:endParaRPr>
                    </a:p>
                  </a:txBody>
                  <a:tcPr/>
                </a:tc>
                <a:tc>
                  <a:txBody>
                    <a:bodyPr/>
                    <a:lstStyle/>
                    <a:p>
                      <a:pPr algn="ctr"/>
                      <a:r>
                        <a:rPr lang="en-GB" sz="1500" dirty="0">
                          <a:solidFill>
                            <a:schemeClr val="tx1"/>
                          </a:solidFill>
                        </a:rPr>
                        <a:t>4</a:t>
                      </a:r>
                      <a:endParaRPr lang="en-US" sz="1500" dirty="0">
                        <a:solidFill>
                          <a:schemeClr val="tx1"/>
                        </a:solidFill>
                      </a:endParaRPr>
                    </a:p>
                  </a:txBody>
                  <a:tcPr/>
                </a:tc>
                <a:tc>
                  <a:txBody>
                    <a:bodyPr/>
                    <a:lstStyle/>
                    <a:p>
                      <a:pPr algn="ctr"/>
                      <a:r>
                        <a:rPr lang="en-GB" sz="1500" dirty="0">
                          <a:solidFill>
                            <a:schemeClr val="tx1"/>
                          </a:solidFill>
                        </a:rPr>
                        <a:t>9</a:t>
                      </a:r>
                      <a:endParaRPr lang="en-US" sz="1500" dirty="0">
                        <a:solidFill>
                          <a:schemeClr val="tx1"/>
                        </a:solidFill>
                      </a:endParaRPr>
                    </a:p>
                  </a:txBody>
                  <a:tcPr>
                    <a:lnR w="12700" cap="flat" cmpd="sng" algn="ctr">
                      <a:solidFill>
                        <a:schemeClr val="tx1"/>
                      </a:solidFill>
                      <a:prstDash val="solid"/>
                      <a:round/>
                      <a:headEnd type="none" w="med" len="med"/>
                      <a:tailEnd type="none" w="med" len="med"/>
                    </a:lnR>
                  </a:tcPr>
                </a:tc>
                <a:tc>
                  <a:txBody>
                    <a:bodyPr/>
                    <a:lstStyle/>
                    <a:p>
                      <a:pPr algn="ctr"/>
                      <a:r>
                        <a:rPr lang="en-GB" sz="1500" dirty="0">
                          <a:solidFill>
                            <a:schemeClr val="tx1"/>
                          </a:solidFill>
                        </a:rPr>
                        <a:t>6</a:t>
                      </a:r>
                      <a:endParaRPr lang="en-US" sz="1500" dirty="0">
                        <a:solidFill>
                          <a:schemeClr val="tx1"/>
                        </a:solidFill>
                      </a:endParaRPr>
                    </a:p>
                  </a:txBody>
                  <a:tcPr>
                    <a:lnL w="12700" cap="flat" cmpd="sng" algn="ctr">
                      <a:solidFill>
                        <a:schemeClr val="tx1"/>
                      </a:solidFill>
                      <a:prstDash val="solid"/>
                      <a:round/>
                      <a:headEnd type="none" w="med" len="med"/>
                      <a:tailEnd type="none" w="med" len="med"/>
                    </a:lnL>
                  </a:tcPr>
                </a:tc>
                <a:tc>
                  <a:txBody>
                    <a:bodyPr/>
                    <a:lstStyle/>
                    <a:p>
                      <a:pPr algn="ctr"/>
                      <a:r>
                        <a:rPr lang="en-GB" sz="1400" dirty="0">
                          <a:solidFill>
                            <a:schemeClr val="tx1"/>
                          </a:solidFill>
                        </a:rPr>
                        <a:t>13</a:t>
                      </a:r>
                      <a:endParaRPr lang="en-US" sz="1500" dirty="0">
                        <a:solidFill>
                          <a:schemeClr val="tx1"/>
                        </a:solidFill>
                      </a:endParaRPr>
                    </a:p>
                  </a:txBody>
                  <a:tcPr/>
                </a:tc>
                <a:extLst>
                  <a:ext uri="{0D108BD9-81ED-4DB2-BD59-A6C34878D82A}">
                    <a16:rowId xmlns:a16="http://schemas.microsoft.com/office/drawing/2014/main" val="332223196"/>
                  </a:ext>
                </a:extLst>
              </a:tr>
            </a:tbl>
          </a:graphicData>
        </a:graphic>
      </p:graphicFrame>
      <p:sp>
        <p:nvSpPr>
          <p:cNvPr id="103" name="Left Brace 102">
            <a:extLst>
              <a:ext uri="{FF2B5EF4-FFF2-40B4-BE49-F238E27FC236}">
                <a16:creationId xmlns:a16="http://schemas.microsoft.com/office/drawing/2014/main" id="{BB4B4CCE-6992-4898-8514-BB416AE98031}"/>
              </a:ext>
            </a:extLst>
          </p:cNvPr>
          <p:cNvSpPr/>
          <p:nvPr/>
        </p:nvSpPr>
        <p:spPr bwMode="auto">
          <a:xfrm rot="10800000">
            <a:off x="10087695" y="516156"/>
            <a:ext cx="131623" cy="5569612"/>
          </a:xfrm>
          <a:prstGeom prst="leftBrace">
            <a:avLst>
              <a:gd name="adj1" fmla="val 8333"/>
              <a:gd name="adj2" fmla="val 49548"/>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377"/>
            <a:endParaRPr lang="en-US" sz="1000">
              <a:latin typeface="Arial" charset="0"/>
              <a:ea typeface="ＭＳ Ｐゴシック" pitchFamily="50" charset="-128"/>
            </a:endParaRPr>
          </a:p>
        </p:txBody>
      </p:sp>
      <p:sp>
        <p:nvSpPr>
          <p:cNvPr id="106" name="TextBox 105">
            <a:extLst>
              <a:ext uri="{FF2B5EF4-FFF2-40B4-BE49-F238E27FC236}">
                <a16:creationId xmlns:a16="http://schemas.microsoft.com/office/drawing/2014/main" id="{5A12E42A-5980-47BD-A39A-EEABE3AD9373}"/>
              </a:ext>
            </a:extLst>
          </p:cNvPr>
          <p:cNvSpPr txBox="1"/>
          <p:nvPr/>
        </p:nvSpPr>
        <p:spPr>
          <a:xfrm>
            <a:off x="10229170" y="3227674"/>
            <a:ext cx="652743" cy="584775"/>
          </a:xfrm>
          <a:prstGeom prst="rect">
            <a:avLst/>
          </a:prstGeom>
          <a:noFill/>
        </p:spPr>
        <p:txBody>
          <a:bodyPr wrap="none" rtlCol="0">
            <a:spAutoFit/>
          </a:bodyPr>
          <a:lstStyle/>
          <a:p>
            <a:r>
              <a:rPr lang="en-US" sz="1600" dirty="0"/>
              <a:t>RAN2</a:t>
            </a:r>
            <a:br>
              <a:rPr lang="en-US" sz="1600" dirty="0"/>
            </a:br>
            <a:r>
              <a:rPr lang="en-US" sz="1600" dirty="0"/>
              <a:t>TUs</a:t>
            </a:r>
          </a:p>
        </p:txBody>
      </p:sp>
      <p:sp>
        <p:nvSpPr>
          <p:cNvPr id="65" name="Title 2">
            <a:extLst>
              <a:ext uri="{FF2B5EF4-FFF2-40B4-BE49-F238E27FC236}">
                <a16:creationId xmlns:a16="http://schemas.microsoft.com/office/drawing/2014/main" id="{3D2649A0-691D-4A9F-AFAB-820E5BD022CA}"/>
              </a:ext>
            </a:extLst>
          </p:cNvPr>
          <p:cNvSpPr>
            <a:spLocks noGrp="1"/>
          </p:cNvSpPr>
          <p:nvPr>
            <p:ph type="title"/>
          </p:nvPr>
        </p:nvSpPr>
        <p:spPr>
          <a:xfrm>
            <a:off x="589757" y="-100773"/>
            <a:ext cx="9112251" cy="643425"/>
          </a:xfrm>
        </p:spPr>
        <p:txBody>
          <a:bodyPr/>
          <a:lstStyle/>
          <a:p>
            <a:r>
              <a:rPr lang="en-US" altLang="fi-FI"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RAN2 Rel17</a:t>
            </a:r>
          </a:p>
        </p:txBody>
      </p:sp>
      <p:sp>
        <p:nvSpPr>
          <p:cNvPr id="47" name="Rectangle 46">
            <a:extLst>
              <a:ext uri="{FF2B5EF4-FFF2-40B4-BE49-F238E27FC236}">
                <a16:creationId xmlns:a16="http://schemas.microsoft.com/office/drawing/2014/main" id="{772826D6-AFBF-4BB0-A3DE-F1FF1CF52DF7}"/>
              </a:ext>
            </a:extLst>
          </p:cNvPr>
          <p:cNvSpPr/>
          <p:nvPr/>
        </p:nvSpPr>
        <p:spPr>
          <a:xfrm>
            <a:off x="7352285" y="121927"/>
            <a:ext cx="501724"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2020Q2</a:t>
            </a:r>
          </a:p>
        </p:txBody>
      </p:sp>
      <p:sp>
        <p:nvSpPr>
          <p:cNvPr id="49" name="Rectangle 48">
            <a:extLst>
              <a:ext uri="{FF2B5EF4-FFF2-40B4-BE49-F238E27FC236}">
                <a16:creationId xmlns:a16="http://schemas.microsoft.com/office/drawing/2014/main" id="{34D343EA-09D3-4117-A224-DC33D5C54B75}"/>
              </a:ext>
            </a:extLst>
          </p:cNvPr>
          <p:cNvSpPr/>
          <p:nvPr/>
        </p:nvSpPr>
        <p:spPr>
          <a:xfrm>
            <a:off x="7873361" y="121927"/>
            <a:ext cx="489068"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2020 Q3</a:t>
            </a:r>
          </a:p>
        </p:txBody>
      </p:sp>
      <p:sp>
        <p:nvSpPr>
          <p:cNvPr id="57" name="Rectangle 56">
            <a:extLst>
              <a:ext uri="{FF2B5EF4-FFF2-40B4-BE49-F238E27FC236}">
                <a16:creationId xmlns:a16="http://schemas.microsoft.com/office/drawing/2014/main" id="{658C6FCA-D70B-4AF9-9644-F7805329F36B}"/>
              </a:ext>
            </a:extLst>
          </p:cNvPr>
          <p:cNvSpPr/>
          <p:nvPr/>
        </p:nvSpPr>
        <p:spPr>
          <a:xfrm>
            <a:off x="8383183" y="121927"/>
            <a:ext cx="480079"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2020Q4</a:t>
            </a:r>
          </a:p>
        </p:txBody>
      </p:sp>
      <p:sp>
        <p:nvSpPr>
          <p:cNvPr id="58" name="Rectangle 57">
            <a:extLst>
              <a:ext uri="{FF2B5EF4-FFF2-40B4-BE49-F238E27FC236}">
                <a16:creationId xmlns:a16="http://schemas.microsoft.com/office/drawing/2014/main" id="{4C40C1F5-6258-4608-9B59-6DF2B918F344}"/>
              </a:ext>
            </a:extLst>
          </p:cNvPr>
          <p:cNvSpPr/>
          <p:nvPr/>
        </p:nvSpPr>
        <p:spPr>
          <a:xfrm>
            <a:off x="8884017" y="121927"/>
            <a:ext cx="480079"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2021 Q1</a:t>
            </a:r>
          </a:p>
        </p:txBody>
      </p:sp>
      <p:sp>
        <p:nvSpPr>
          <p:cNvPr id="59" name="Rectangle 58">
            <a:extLst>
              <a:ext uri="{FF2B5EF4-FFF2-40B4-BE49-F238E27FC236}">
                <a16:creationId xmlns:a16="http://schemas.microsoft.com/office/drawing/2014/main" id="{5CECABB5-9A17-4486-9D51-29A390FCA442}"/>
              </a:ext>
            </a:extLst>
          </p:cNvPr>
          <p:cNvSpPr/>
          <p:nvPr/>
        </p:nvSpPr>
        <p:spPr>
          <a:xfrm>
            <a:off x="9388643" y="121927"/>
            <a:ext cx="480079" cy="358468"/>
          </a:xfrm>
          <a:prstGeom prst="rect">
            <a:avLst/>
          </a:prstGeom>
          <a:solidFill>
            <a:schemeClr val="bg1">
              <a:lumMod val="50000"/>
            </a:schemeClr>
          </a:solidFill>
          <a:ln>
            <a:noFill/>
          </a:ln>
          <a:effectLst/>
        </p:spPr>
        <p:txBody>
          <a:bodyPr lIns="72000" tIns="72000" rIns="72000" bIns="72000" anchor="ctr"/>
          <a:lstStyle/>
          <a:p>
            <a:pPr algn="ctr" defTabSz="914354"/>
            <a:r>
              <a:rPr lang="en-GB" sz="1000" kern="0" dirty="0">
                <a:solidFill>
                  <a:srgbClr val="FFFFFF"/>
                </a:solidFill>
                <a:latin typeface="Nokia Pure Text Light" panose="020B0403020202020204" pitchFamily="34" charset="0"/>
                <a:ea typeface="Nokia Pure Text Light" panose="020B0403020202020204" pitchFamily="34" charset="0"/>
              </a:rPr>
              <a:t>2021 </a:t>
            </a:r>
            <a:r>
              <a:rPr lang="en-US" sz="1000" kern="0" dirty="0">
                <a:solidFill>
                  <a:srgbClr val="FFFFFF"/>
                </a:solidFill>
                <a:latin typeface="Nokia Pure Text Light" panose="020B0403020202020204" pitchFamily="34" charset="0"/>
                <a:ea typeface="Nokia Pure Text Light" panose="020B0403020202020204" pitchFamily="34" charset="0"/>
              </a:rPr>
              <a:t>Q2</a:t>
            </a:r>
            <a:endParaRPr lang="en-GB"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66" name="Rectangle: Rounded Corners 65">
            <a:extLst>
              <a:ext uri="{FF2B5EF4-FFF2-40B4-BE49-F238E27FC236}">
                <a16:creationId xmlns:a16="http://schemas.microsoft.com/office/drawing/2014/main" id="{10ED8FB1-8227-478A-9187-A5DB5A06E39F}"/>
              </a:ext>
            </a:extLst>
          </p:cNvPr>
          <p:cNvSpPr/>
          <p:nvPr/>
        </p:nvSpPr>
        <p:spPr>
          <a:xfrm>
            <a:off x="2654492" y="2096840"/>
            <a:ext cx="4481638" cy="285819"/>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6"/>
              </a:rPr>
              <a:t>Multi SIM</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34" name="Rectangle: Rounded Corners 33">
            <a:extLst>
              <a:ext uri="{FF2B5EF4-FFF2-40B4-BE49-F238E27FC236}">
                <a16:creationId xmlns:a16="http://schemas.microsoft.com/office/drawing/2014/main" id="{4CE253CB-9382-45E9-B66B-F69313B0B8AA}"/>
              </a:ext>
            </a:extLst>
          </p:cNvPr>
          <p:cNvSpPr/>
          <p:nvPr/>
        </p:nvSpPr>
        <p:spPr>
          <a:xfrm>
            <a:off x="2654493" y="4775045"/>
            <a:ext cx="2146302" cy="285819"/>
          </a:xfrm>
          <a:prstGeom prst="roundRect">
            <a:avLst/>
          </a:prstGeom>
          <a:solidFill>
            <a:srgbClr val="FF9B9B"/>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7"/>
              </a:rPr>
              <a:t>RAN slicing</a:t>
            </a:r>
            <a:endParaRPr lang="en-US" sz="1200" b="1" u="sng" kern="0" dirty="0">
              <a:solidFill>
                <a:srgbClr val="FFFFFF"/>
              </a:solidFill>
              <a:latin typeface="Nokia Pure Text Light" panose="020B0403020202020204" pitchFamily="34" charset="0"/>
              <a:ea typeface="Nokia Pure Text Light" panose="020B0403020202020204" pitchFamily="34" charset="0"/>
            </a:endParaRPr>
          </a:p>
        </p:txBody>
      </p:sp>
      <p:sp>
        <p:nvSpPr>
          <p:cNvPr id="35" name="Rectangle: Rounded Corners 34">
            <a:extLst>
              <a:ext uri="{FF2B5EF4-FFF2-40B4-BE49-F238E27FC236}">
                <a16:creationId xmlns:a16="http://schemas.microsoft.com/office/drawing/2014/main" id="{8A0BD762-2067-414D-9A1A-EB2BC18E20FA}"/>
              </a:ext>
            </a:extLst>
          </p:cNvPr>
          <p:cNvSpPr/>
          <p:nvPr/>
        </p:nvSpPr>
        <p:spPr>
          <a:xfrm>
            <a:off x="1554428" y="4395760"/>
            <a:ext cx="2127024" cy="338846"/>
          </a:xfrm>
          <a:prstGeom prst="roundRect">
            <a:avLst/>
          </a:prstGeom>
          <a:solidFill>
            <a:srgbClr val="FF9B9B"/>
          </a:solidFill>
          <a:ln w="3175" cap="flat" cmpd="sng" algn="ctr">
            <a:noFill/>
            <a:prstDash val="solid"/>
          </a:ln>
          <a:effectLst/>
        </p:spPr>
        <p:txBody>
          <a:bodyPr lIns="72000" tIns="45720" rIns="72000" bIns="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8"/>
              </a:rPr>
              <a:t>NR </a:t>
            </a:r>
            <a:r>
              <a:rPr lang="en-US" sz="1200" b="1" u="sng" kern="0" dirty="0" err="1">
                <a:solidFill>
                  <a:srgbClr val="FFFFFF"/>
                </a:solidFill>
                <a:latin typeface="Nokia Pure Text Light" panose="020B0403020202020204" pitchFamily="34" charset="0"/>
                <a:ea typeface="Nokia Pure Text Light" panose="020B0403020202020204" pitchFamily="34" charset="0"/>
                <a:hlinkClick r:id="rId8"/>
              </a:rPr>
              <a:t>Sidelink</a:t>
            </a:r>
            <a:r>
              <a:rPr lang="en-US" sz="1200" b="1" u="sng" kern="0" dirty="0">
                <a:solidFill>
                  <a:srgbClr val="FFFFFF"/>
                </a:solidFill>
                <a:latin typeface="Nokia Pure Text Light" panose="020B0403020202020204" pitchFamily="34" charset="0"/>
                <a:ea typeface="Nokia Pure Text Light" panose="020B0403020202020204" pitchFamily="34" charset="0"/>
                <a:hlinkClick r:id="rId8"/>
              </a:rPr>
              <a:t> relay</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41" name="Rectangle: Rounded Corners 40">
            <a:extLst>
              <a:ext uri="{FF2B5EF4-FFF2-40B4-BE49-F238E27FC236}">
                <a16:creationId xmlns:a16="http://schemas.microsoft.com/office/drawing/2014/main" id="{E357F05C-840C-4AB5-884D-602649C8CC7B}"/>
              </a:ext>
            </a:extLst>
          </p:cNvPr>
          <p:cNvSpPr/>
          <p:nvPr/>
        </p:nvSpPr>
        <p:spPr>
          <a:xfrm>
            <a:off x="2648091" y="3691753"/>
            <a:ext cx="4484810" cy="309057"/>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9"/>
              </a:rPr>
              <a:t>NR </a:t>
            </a:r>
            <a:r>
              <a:rPr lang="en-US" sz="1200" b="1" u="sng" kern="0" dirty="0" err="1">
                <a:solidFill>
                  <a:srgbClr val="FFFFFF"/>
                </a:solidFill>
                <a:latin typeface="Nokia Pure Text Light" panose="020B0403020202020204" pitchFamily="34" charset="0"/>
                <a:ea typeface="Nokia Pure Text Light" panose="020B0403020202020204" pitchFamily="34" charset="0"/>
                <a:hlinkClick r:id="rId9"/>
              </a:rPr>
              <a:t>IIoT</a:t>
            </a:r>
            <a:r>
              <a:rPr lang="en-US" sz="1200" b="1" u="sng" kern="0" dirty="0">
                <a:solidFill>
                  <a:srgbClr val="FFFFFF"/>
                </a:solidFill>
                <a:latin typeface="Nokia Pure Text Light" panose="020B0403020202020204" pitchFamily="34" charset="0"/>
                <a:ea typeface="Nokia Pure Text Light" panose="020B0403020202020204" pitchFamily="34" charset="0"/>
                <a:hlinkClick r:id="rId9"/>
              </a:rPr>
              <a:t>/URLLC</a:t>
            </a:r>
            <a:r>
              <a:rPr lang="en-US" sz="1000" kern="0" dirty="0">
                <a:solidFill>
                  <a:srgbClr val="FFFFFF"/>
                </a:solidFill>
                <a:latin typeface="Nokia Pure Text Light" panose="020B0403020202020204" pitchFamily="34" charset="0"/>
                <a:ea typeface="Nokia Pure Text Light" panose="020B0403020202020204" pitchFamily="34" charset="0"/>
              </a:rPr>
              <a:t>  </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42" name="Rectangle: Rounded Corners 41">
            <a:extLst>
              <a:ext uri="{FF2B5EF4-FFF2-40B4-BE49-F238E27FC236}">
                <a16:creationId xmlns:a16="http://schemas.microsoft.com/office/drawing/2014/main" id="{2A6D9F07-2354-4535-AD91-7794FC337B83}"/>
              </a:ext>
            </a:extLst>
          </p:cNvPr>
          <p:cNvSpPr/>
          <p:nvPr/>
        </p:nvSpPr>
        <p:spPr>
          <a:xfrm>
            <a:off x="3777426" y="3010699"/>
            <a:ext cx="3355483" cy="292314"/>
          </a:xfrm>
          <a:prstGeom prst="roundRect">
            <a:avLst/>
          </a:prstGeom>
          <a:solidFill>
            <a:srgbClr val="FF0000"/>
          </a:solidFill>
          <a:ln w="3175" cap="flat" cmpd="sng" algn="ctr">
            <a:noFill/>
            <a:prstDash val="solid"/>
          </a:ln>
          <a:effectLst/>
        </p:spPr>
        <p:txBody>
          <a:bodyPr lIns="72000" tIns="72000" rIns="72000" bIns="72000"/>
          <a:lstStyle/>
          <a:p>
            <a:pPr algn="ctr" defTabSz="914354"/>
            <a:r>
              <a:rPr lang="en-US" sz="1200" b="1" u="sng" kern="0" dirty="0">
                <a:solidFill>
                  <a:srgbClr val="FFFFFF"/>
                </a:solidFill>
                <a:latin typeface="Nokia Pure Text Light" panose="020B0403020202020204" pitchFamily="34" charset="0"/>
                <a:ea typeface="Nokia Pure Text Light" panose="020B0403020202020204" pitchFamily="34" charset="0"/>
              </a:rPr>
              <a:t>NR positioning </a:t>
            </a:r>
            <a:r>
              <a:rPr lang="en-US" sz="1200" b="1" u="sng" kern="0" dirty="0" err="1">
                <a:solidFill>
                  <a:srgbClr val="FFFFFF"/>
                </a:solidFill>
                <a:latin typeface="Nokia Pure Text Light" panose="020B0403020202020204" pitchFamily="34" charset="0"/>
                <a:ea typeface="Nokia Pure Text Light" panose="020B0403020202020204" pitchFamily="34" charset="0"/>
              </a:rPr>
              <a:t>enh</a:t>
            </a:r>
            <a:r>
              <a:rPr lang="en-US" sz="1200" b="1" u="sng" kern="0" dirty="0">
                <a:solidFill>
                  <a:srgbClr val="FFFFFF"/>
                </a:solidFill>
                <a:latin typeface="Nokia Pure Text Light" panose="020B0403020202020204" pitchFamily="34" charset="0"/>
                <a:ea typeface="Nokia Pure Text Light" panose="020B0403020202020204" pitchFamily="34" charset="0"/>
              </a:rPr>
              <a:t>:</a:t>
            </a:r>
            <a:r>
              <a:rPr lang="en-US" sz="1200" kern="0" dirty="0">
                <a:solidFill>
                  <a:srgbClr val="FFFFFF"/>
                </a:solidFill>
                <a:latin typeface="Nokia Pure Text Light" panose="020B0403020202020204" pitchFamily="34" charset="0"/>
                <a:ea typeface="Nokia Pure Text Light" panose="020B0403020202020204" pitchFamily="34" charset="0"/>
              </a:rPr>
              <a:t> </a:t>
            </a:r>
            <a:r>
              <a:rPr lang="en-US" sz="1000" kern="0" dirty="0">
                <a:solidFill>
                  <a:srgbClr val="FFFFFF"/>
                </a:solidFill>
                <a:latin typeface="Nokia Pure Text Light" panose="020B0403020202020204" pitchFamily="34" charset="0"/>
                <a:ea typeface="Nokia Pure Text Light" panose="020B0403020202020204" pitchFamily="34" charset="0"/>
              </a:rPr>
              <a:t>based on Study outcome</a:t>
            </a:r>
            <a:r>
              <a:rPr lang="en-US" sz="1200" kern="0" dirty="0">
                <a:solidFill>
                  <a:srgbClr val="FFFFFF"/>
                </a:solidFill>
                <a:latin typeface="Nokia Pure Text Light" panose="020B0403020202020204" pitchFamily="34" charset="0"/>
                <a:ea typeface="Nokia Pure Text Light" panose="020B0403020202020204" pitchFamily="34" charset="0"/>
              </a:rPr>
              <a:t> </a:t>
            </a:r>
          </a:p>
        </p:txBody>
      </p:sp>
      <p:sp>
        <p:nvSpPr>
          <p:cNvPr id="46" name="Rectangle: Rounded Corners 45">
            <a:extLst>
              <a:ext uri="{FF2B5EF4-FFF2-40B4-BE49-F238E27FC236}">
                <a16:creationId xmlns:a16="http://schemas.microsoft.com/office/drawing/2014/main" id="{1DC7B4C8-26DE-4F4B-AEA0-32F25A70B08F}"/>
              </a:ext>
            </a:extLst>
          </p:cNvPr>
          <p:cNvSpPr/>
          <p:nvPr/>
        </p:nvSpPr>
        <p:spPr>
          <a:xfrm>
            <a:off x="2651305" y="4052494"/>
            <a:ext cx="4481596" cy="321164"/>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10"/>
              </a:rPr>
              <a:t>Enhancements for Small Data</a:t>
            </a:r>
            <a:endParaRPr lang="en-US" sz="500" kern="0" dirty="0">
              <a:solidFill>
                <a:srgbClr val="FFFFFF"/>
              </a:solidFill>
              <a:latin typeface="Nokia Pure Text Light" panose="020B0403020202020204" pitchFamily="34" charset="0"/>
              <a:ea typeface="Nokia Pure Text Light" panose="020B0403020202020204" pitchFamily="34" charset="0"/>
            </a:endParaRPr>
          </a:p>
        </p:txBody>
      </p:sp>
      <p:sp>
        <p:nvSpPr>
          <p:cNvPr id="40" name="Rectangle: Rounded Corners 39">
            <a:extLst>
              <a:ext uri="{FF2B5EF4-FFF2-40B4-BE49-F238E27FC236}">
                <a16:creationId xmlns:a16="http://schemas.microsoft.com/office/drawing/2014/main" id="{2ACE28BD-0471-49F4-85EE-93AB2E348711}"/>
              </a:ext>
            </a:extLst>
          </p:cNvPr>
          <p:cNvSpPr/>
          <p:nvPr/>
        </p:nvSpPr>
        <p:spPr>
          <a:xfrm>
            <a:off x="2654492" y="5448576"/>
            <a:ext cx="4505747" cy="285819"/>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11"/>
              </a:rPr>
              <a:t>SON/MDT enhancements</a:t>
            </a:r>
            <a:r>
              <a:rPr lang="en-US" sz="1200" b="1" u="sng" kern="0" dirty="0">
                <a:solidFill>
                  <a:srgbClr val="FFFFFF"/>
                </a:solidFill>
                <a:latin typeface="Nokia Pure Text Light" panose="020B0403020202020204" pitchFamily="34" charset="0"/>
                <a:ea typeface="Nokia Pure Text Light" panose="020B0403020202020204" pitchFamily="34" charset="0"/>
              </a:rPr>
              <a:t> (RAN3-led)</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43" name="Rectangle: Rounded Corners 42">
            <a:extLst>
              <a:ext uri="{FF2B5EF4-FFF2-40B4-BE49-F238E27FC236}">
                <a16:creationId xmlns:a16="http://schemas.microsoft.com/office/drawing/2014/main" id="{B009EF35-5A05-4774-9F81-B2D890F8C366}"/>
              </a:ext>
            </a:extLst>
          </p:cNvPr>
          <p:cNvSpPr/>
          <p:nvPr/>
        </p:nvSpPr>
        <p:spPr>
          <a:xfrm>
            <a:off x="1554425" y="5103717"/>
            <a:ext cx="5581705" cy="294454"/>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12"/>
              </a:rPr>
              <a:t>UE Power Saving enhancements</a:t>
            </a:r>
            <a:endParaRPr lang="en-US" sz="1050" kern="0" dirty="0">
              <a:solidFill>
                <a:srgbClr val="FFFFFF"/>
              </a:solidFill>
              <a:latin typeface="Nokia Pure Text Light" panose="020B0403020202020204" pitchFamily="34" charset="0"/>
              <a:ea typeface="Nokia Pure Text Light" panose="020B0403020202020204" pitchFamily="34" charset="0"/>
            </a:endParaRPr>
          </a:p>
        </p:txBody>
      </p:sp>
      <p:sp>
        <p:nvSpPr>
          <p:cNvPr id="4" name="Rectangle 3">
            <a:extLst>
              <a:ext uri="{FF2B5EF4-FFF2-40B4-BE49-F238E27FC236}">
                <a16:creationId xmlns:a16="http://schemas.microsoft.com/office/drawing/2014/main" id="{C75E37FF-87B8-4223-ABAC-5667B9E55019}"/>
              </a:ext>
            </a:extLst>
          </p:cNvPr>
          <p:cNvSpPr/>
          <p:nvPr/>
        </p:nvSpPr>
        <p:spPr>
          <a:xfrm>
            <a:off x="7282042" y="6126534"/>
            <a:ext cx="4605157" cy="523220"/>
          </a:xfrm>
          <a:prstGeom prst="rect">
            <a:avLst/>
          </a:prstGeom>
        </p:spPr>
        <p:txBody>
          <a:bodyPr wrap="square">
            <a:spAutoFit/>
          </a:bodyPr>
          <a:lstStyle/>
          <a:p>
            <a:r>
              <a:rPr lang="en-US" sz="1400" dirty="0"/>
              <a:t>* TUs available for Rel-17 work</a:t>
            </a:r>
            <a:br>
              <a:rPr lang="en-US" sz="1400" dirty="0"/>
            </a:br>
            <a:r>
              <a:rPr lang="en-US" sz="1400" dirty="0"/>
              <a:t>** Detailed RAN2 TU allocation will be reviewed at RAN#87</a:t>
            </a:r>
            <a:endParaRPr lang="en-US" sz="1000" b="1" u="sng" dirty="0"/>
          </a:p>
        </p:txBody>
      </p:sp>
      <p:sp>
        <p:nvSpPr>
          <p:cNvPr id="48" name="Rectangle: Rounded Corners 47">
            <a:extLst>
              <a:ext uri="{FF2B5EF4-FFF2-40B4-BE49-F238E27FC236}">
                <a16:creationId xmlns:a16="http://schemas.microsoft.com/office/drawing/2014/main" id="{ABB665BD-CB86-40BD-BC65-D624F9EA2169}"/>
              </a:ext>
            </a:extLst>
          </p:cNvPr>
          <p:cNvSpPr/>
          <p:nvPr/>
        </p:nvSpPr>
        <p:spPr>
          <a:xfrm>
            <a:off x="3776777" y="2711689"/>
            <a:ext cx="3355477" cy="265558"/>
          </a:xfrm>
          <a:prstGeom prst="roundRect">
            <a:avLst/>
          </a:prstGeom>
          <a:solidFill>
            <a:srgbClr val="FF9B9B"/>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hlinkClick r:id="rId13"/>
              </a:rPr>
              <a:t>IoT for NTN</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50" name="Rectangle: Rounded Corners 49">
            <a:extLst>
              <a:ext uri="{FF2B5EF4-FFF2-40B4-BE49-F238E27FC236}">
                <a16:creationId xmlns:a16="http://schemas.microsoft.com/office/drawing/2014/main" id="{1E5E4735-2C76-4317-B61B-9C1E7AA17D03}"/>
              </a:ext>
            </a:extLst>
          </p:cNvPr>
          <p:cNvSpPr/>
          <p:nvPr/>
        </p:nvSpPr>
        <p:spPr>
          <a:xfrm>
            <a:off x="4885565" y="4775045"/>
            <a:ext cx="2247335" cy="285819"/>
          </a:xfrm>
          <a:prstGeom prst="roundRect">
            <a:avLst/>
          </a:prstGeom>
          <a:solidFill>
            <a:srgbClr val="FF0000"/>
          </a:solidFill>
          <a:ln w="3175" cap="flat" cmpd="sng" algn="ctr">
            <a:noFill/>
            <a:prstDash val="solid"/>
          </a:ln>
          <a:effectLst/>
        </p:spPr>
        <p:txBody>
          <a:bodyPr lIns="72000" tIns="72000" rIns="7200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rPr>
              <a:t>RAN slicing </a:t>
            </a:r>
            <a:r>
              <a:rPr lang="en-US" sz="900" kern="0" dirty="0">
                <a:solidFill>
                  <a:srgbClr val="FFFFFF"/>
                </a:solidFill>
                <a:latin typeface="Nokia Pure Text Light" panose="020B0403020202020204" pitchFamily="34" charset="0"/>
                <a:ea typeface="Nokia Pure Text Light" panose="020B0403020202020204" pitchFamily="34" charset="0"/>
              </a:rPr>
              <a:t>(based on SI outcome)</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52" name="Rectangle: Rounded Corners 51">
            <a:extLst>
              <a:ext uri="{FF2B5EF4-FFF2-40B4-BE49-F238E27FC236}">
                <a16:creationId xmlns:a16="http://schemas.microsoft.com/office/drawing/2014/main" id="{BE36CEC8-44DD-4AEE-8FB0-021591159950}"/>
              </a:ext>
            </a:extLst>
          </p:cNvPr>
          <p:cNvSpPr/>
          <p:nvPr/>
        </p:nvSpPr>
        <p:spPr>
          <a:xfrm>
            <a:off x="3777427" y="4432161"/>
            <a:ext cx="3364100" cy="302270"/>
          </a:xfrm>
          <a:prstGeom prst="roundRect">
            <a:avLst/>
          </a:prstGeom>
          <a:solidFill>
            <a:srgbClr val="FF0000"/>
          </a:solidFill>
          <a:ln w="3175" cap="flat" cmpd="sng" algn="ctr">
            <a:noFill/>
            <a:prstDash val="solid"/>
          </a:ln>
          <a:effectLst/>
        </p:spPr>
        <p:txBody>
          <a:bodyPr lIns="0" tIns="72000" rIns="0" bIns="72000"/>
          <a:lstStyle/>
          <a:p>
            <a:pPr algn="ctr" defTabSz="914354">
              <a:defRPr/>
            </a:pPr>
            <a:r>
              <a:rPr lang="en-US" sz="1200" b="1" u="sng" kern="0" dirty="0">
                <a:solidFill>
                  <a:srgbClr val="FFFFFF"/>
                </a:solidFill>
                <a:latin typeface="Nokia Pure Text Light" panose="020B0403020202020204" pitchFamily="34" charset="0"/>
                <a:ea typeface="Nokia Pure Text Light" panose="020B0403020202020204" pitchFamily="34" charset="0"/>
              </a:rPr>
              <a:t>NR </a:t>
            </a:r>
            <a:r>
              <a:rPr lang="en-US" sz="1200" b="1" u="sng" kern="0" dirty="0" err="1">
                <a:solidFill>
                  <a:srgbClr val="FFFFFF"/>
                </a:solidFill>
                <a:latin typeface="Nokia Pure Text Light" panose="020B0403020202020204" pitchFamily="34" charset="0"/>
                <a:ea typeface="Nokia Pure Text Light" panose="020B0403020202020204" pitchFamily="34" charset="0"/>
              </a:rPr>
              <a:t>Sidelink</a:t>
            </a:r>
            <a:r>
              <a:rPr lang="en-US" sz="1200" b="1" u="sng" kern="0" dirty="0">
                <a:solidFill>
                  <a:srgbClr val="FFFFFF"/>
                </a:solidFill>
                <a:latin typeface="Nokia Pure Text Light" panose="020B0403020202020204" pitchFamily="34" charset="0"/>
                <a:ea typeface="Nokia Pure Text Light" panose="020B0403020202020204" pitchFamily="34" charset="0"/>
              </a:rPr>
              <a:t> relay: </a:t>
            </a:r>
            <a:r>
              <a:rPr lang="en-US" sz="1000" kern="0" dirty="0">
                <a:solidFill>
                  <a:srgbClr val="FFFFFF"/>
                </a:solidFill>
                <a:latin typeface="Nokia Pure Text Light" panose="020B0403020202020204" pitchFamily="34" charset="0"/>
                <a:ea typeface="Nokia Pure Text Light" panose="020B0403020202020204" pitchFamily="34" charset="0"/>
              </a:rPr>
              <a:t>either L2/L3 (based on SI outcome</a:t>
            </a:r>
            <a:r>
              <a:rPr lang="en-US" sz="1050" kern="0" dirty="0">
                <a:solidFill>
                  <a:srgbClr val="FFFFFF"/>
                </a:solidFill>
                <a:latin typeface="Nokia Pure Text Light" panose="020B0403020202020204" pitchFamily="34" charset="0"/>
                <a:ea typeface="Nokia Pure Text Light" panose="020B0403020202020204" pitchFamily="34" charset="0"/>
              </a:rPr>
              <a:t>)</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
        <p:nvSpPr>
          <p:cNvPr id="60" name="Rectangle: Rounded Corners 59">
            <a:extLst>
              <a:ext uri="{FF2B5EF4-FFF2-40B4-BE49-F238E27FC236}">
                <a16:creationId xmlns:a16="http://schemas.microsoft.com/office/drawing/2014/main" id="{9E922AF4-8460-4757-923A-2102308BDFD3}"/>
              </a:ext>
            </a:extLst>
          </p:cNvPr>
          <p:cNvSpPr/>
          <p:nvPr/>
        </p:nvSpPr>
        <p:spPr>
          <a:xfrm>
            <a:off x="1548005" y="2969054"/>
            <a:ext cx="2127024" cy="354846"/>
          </a:xfrm>
          <a:prstGeom prst="roundRect">
            <a:avLst/>
          </a:prstGeom>
          <a:solidFill>
            <a:srgbClr val="FF9B9B"/>
          </a:solidFill>
          <a:ln w="3175" cap="flat" cmpd="sng" algn="ctr">
            <a:noFill/>
            <a:prstDash val="solid"/>
          </a:ln>
          <a:effectLst/>
        </p:spPr>
        <p:txBody>
          <a:bodyPr lIns="0" tIns="45720" rIns="0" bIns="91440"/>
          <a:lstStyle/>
          <a:p>
            <a:pPr algn="ctr" defTabSz="914354"/>
            <a:r>
              <a:rPr lang="en-US" sz="1200" b="1" u="sng" kern="0" dirty="0">
                <a:solidFill>
                  <a:srgbClr val="FFFFFF"/>
                </a:solidFill>
                <a:latin typeface="Nokia Pure Text Light" panose="020B0403020202020204" pitchFamily="34" charset="0"/>
                <a:ea typeface="Nokia Pure Text Light" panose="020B0403020202020204" pitchFamily="34" charset="0"/>
                <a:hlinkClick r:id="rId14"/>
              </a:rPr>
              <a:t>NR Positioning enh</a:t>
            </a:r>
            <a:r>
              <a:rPr lang="en-US" sz="1100" b="1" u="sng" kern="0" dirty="0">
                <a:solidFill>
                  <a:srgbClr val="FFFFFF"/>
                </a:solidFill>
                <a:latin typeface="Nokia Pure Text Light" panose="020B0403020202020204" pitchFamily="34" charset="0"/>
                <a:ea typeface="Nokia Pure Text Light" panose="020B0403020202020204" pitchFamily="34" charset="0"/>
                <a:hlinkClick r:id="rId14"/>
              </a:rPr>
              <a:t>ancements</a:t>
            </a:r>
            <a:endParaRPr lang="en-US" sz="1200" kern="0" dirty="0">
              <a:solidFill>
                <a:srgbClr val="FFFFFF"/>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217437368"/>
      </p:ext>
    </p:extLst>
  </p:cSld>
  <p:clrMapOvr>
    <a:masterClrMapping/>
  </p:clrMapOvr>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ja-JP" altLang="en-US" sz="10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ja-JP" altLang="en-US" sz="10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24531</TotalTime>
  <Words>1026</Words>
  <Application>Microsoft Office PowerPoint</Application>
  <PresentationFormat>Widescreen</PresentationFormat>
  <Paragraphs>386</Paragraphs>
  <Slides>11</Slides>
  <Notes>5</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11</vt:i4>
      </vt:variant>
    </vt:vector>
  </HeadingPairs>
  <TitlesOfParts>
    <vt:vector size="22" baseType="lpstr">
      <vt:lpstr>Arial</vt:lpstr>
      <vt:lpstr>Calibri</vt:lpstr>
      <vt:lpstr>Nokia Pure Headline Ultra Light</vt:lpstr>
      <vt:lpstr>Nokia Pure Text</vt:lpstr>
      <vt:lpstr>Nokia Pure Text Light</vt:lpstr>
      <vt:lpstr>Times New Roman</vt:lpstr>
      <vt:lpstr>Wingdings</vt:lpstr>
      <vt:lpstr>Nokia White Master with headline</vt:lpstr>
      <vt:lpstr>1_Office Theme</vt:lpstr>
      <vt:lpstr>Office Theme</vt:lpstr>
      <vt:lpstr>2_Office Theme</vt:lpstr>
      <vt:lpstr>   Summary from RAN#86  </vt:lpstr>
      <vt:lpstr>Aspects relevant for TSG-SA</vt:lpstr>
      <vt:lpstr>5G Service Indicator</vt:lpstr>
      <vt:lpstr>TSDSI RIT aspects</vt:lpstr>
      <vt:lpstr>Release 17 work package</vt:lpstr>
      <vt:lpstr>Overview</vt:lpstr>
      <vt:lpstr>Overall RAN timeline</vt:lpstr>
      <vt:lpstr>RAN1 Rel17</vt:lpstr>
      <vt:lpstr>RAN2 Rel17</vt:lpstr>
      <vt:lpstr>RAN3 Rel17</vt:lpstr>
      <vt:lpstr>   Thank You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Toskala, Antti (Nokia - FI/Espoo)</dc:creator>
  <cp:keywords>CTPClassification=CTP_NT</cp:keywords>
  <cp:lastModifiedBy>Bertenyi, Balazs (Nokia - HU/Budapest)</cp:lastModifiedBy>
  <cp:revision>421</cp:revision>
  <dcterms:created xsi:type="dcterms:W3CDTF">2018-05-24T11:49:12Z</dcterms:created>
  <dcterms:modified xsi:type="dcterms:W3CDTF">2019-12-13T07:09:26Z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