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1"/>
  </p:sldMasterIdLst>
  <p:notesMasterIdLst>
    <p:notesMasterId r:id="rId12"/>
  </p:notesMasterIdLst>
  <p:handoutMasterIdLst>
    <p:handoutMasterId r:id="rId13"/>
  </p:handoutMasterIdLst>
  <p:sldIdLst>
    <p:sldId id="362" r:id="rId2"/>
    <p:sldId id="387" r:id="rId3"/>
    <p:sldId id="389" r:id="rId4"/>
    <p:sldId id="392" r:id="rId5"/>
    <p:sldId id="390" r:id="rId6"/>
    <p:sldId id="391" r:id="rId7"/>
    <p:sldId id="379" r:id="rId8"/>
    <p:sldId id="380" r:id="rId9"/>
    <p:sldId id="378" r:id="rId10"/>
    <p:sldId id="381" r:id="rId11"/>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Arial"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Arial"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Arial"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B1D254"/>
    <a:srgbClr val="2A6EA8"/>
    <a:srgbClr val="FFFFFF"/>
    <a:srgbClr val="FF6600"/>
    <a:srgbClr val="1A4669"/>
    <a:srgbClr val="C6D254"/>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87" autoAdjust="0"/>
    <p:restoredTop sz="94679" autoAdjust="0"/>
  </p:normalViewPr>
  <p:slideViewPr>
    <p:cSldViewPr snapToGrid="0">
      <p:cViewPr varScale="1">
        <p:scale>
          <a:sx n="95" d="100"/>
          <a:sy n="95" d="100"/>
        </p:scale>
        <p:origin x="63" y="150"/>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68" d="100"/>
          <a:sy n="68" d="100"/>
        </p:scale>
        <p:origin x="2910" y="57"/>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handoutMaster" Target="handoutMasters/handout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 xmlns:a16="http://schemas.microsoft.com/office/drawing/2014/main" id="{1BAD0620-CC16-404B-B551-3DC42B4DBA8B}"/>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defRPr>
            </a:lvl1pPr>
          </a:lstStyle>
          <a:p>
            <a:endParaRPr lang="en-US"/>
          </a:p>
        </p:txBody>
      </p:sp>
      <p:sp>
        <p:nvSpPr>
          <p:cNvPr id="9219" name="Rectangle 3">
            <a:extLst>
              <a:ext uri="{FF2B5EF4-FFF2-40B4-BE49-F238E27FC236}">
                <a16:creationId xmlns="" xmlns:a16="http://schemas.microsoft.com/office/drawing/2014/main" id="{794F7581-54C3-4F11-819F-7542C862562C}"/>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defRPr>
            </a:lvl1pPr>
          </a:lstStyle>
          <a:p>
            <a:endParaRPr lang="en-US"/>
          </a:p>
        </p:txBody>
      </p:sp>
      <p:sp>
        <p:nvSpPr>
          <p:cNvPr id="9220" name="Rectangle 4">
            <a:extLst>
              <a:ext uri="{FF2B5EF4-FFF2-40B4-BE49-F238E27FC236}">
                <a16:creationId xmlns="" xmlns:a16="http://schemas.microsoft.com/office/drawing/2014/main" id="{445D02ED-03E7-49A7-A7AE-8A98E9AFBCBE}"/>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defRPr>
            </a:lvl1pPr>
          </a:lstStyle>
          <a:p>
            <a:endParaRPr lang="en-US"/>
          </a:p>
        </p:txBody>
      </p:sp>
      <p:sp>
        <p:nvSpPr>
          <p:cNvPr id="9221" name="Rectangle 5">
            <a:extLst>
              <a:ext uri="{FF2B5EF4-FFF2-40B4-BE49-F238E27FC236}">
                <a16:creationId xmlns="" xmlns:a16="http://schemas.microsoft.com/office/drawing/2014/main" id="{2A0D5A3C-9F2C-4C2B-8318-6391BD15B230}"/>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itchFamily="18" charset="0"/>
              </a:defRPr>
            </a:lvl1pPr>
          </a:lstStyle>
          <a:p>
            <a:fld id="{EA672AD7-4F91-4639-AD5F-142F8E8A9C9F}" type="slidenum">
              <a:rPr lang="en-GB" altLang="en-US"/>
              <a:pPr/>
              <a:t>‹#›</a:t>
            </a:fld>
            <a:endParaRPr lang="en-GB" altLang="en-US"/>
          </a:p>
        </p:txBody>
      </p:sp>
    </p:spTree>
    <p:extLst>
      <p:ext uri="{BB962C8B-B14F-4D97-AF65-F5344CB8AC3E}">
        <p14:creationId xmlns:p14="http://schemas.microsoft.com/office/powerpoint/2010/main" val="165480037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 xmlns:a16="http://schemas.microsoft.com/office/drawing/2014/main" id="{B4F93CDD-5094-4F34-88D0-9B32B053B5D1}"/>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defRPr>
            </a:lvl1pPr>
          </a:lstStyle>
          <a:p>
            <a:endParaRPr lang="en-US"/>
          </a:p>
        </p:txBody>
      </p:sp>
      <p:sp>
        <p:nvSpPr>
          <p:cNvPr id="4099" name="Rectangle 3">
            <a:extLst>
              <a:ext uri="{FF2B5EF4-FFF2-40B4-BE49-F238E27FC236}">
                <a16:creationId xmlns="" xmlns:a16="http://schemas.microsoft.com/office/drawing/2014/main" id="{93CA9B43-0864-4DC0-AAEA-5B3E9F9CDF88}"/>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defRPr>
            </a:lvl1pPr>
          </a:lstStyle>
          <a:p>
            <a:endParaRPr lang="en-US"/>
          </a:p>
        </p:txBody>
      </p:sp>
      <p:sp>
        <p:nvSpPr>
          <p:cNvPr id="4100" name="Rectangle 4"/>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 xmlns:a16="http://schemas.microsoft.com/office/drawing/2014/main" id="{C3E52F82-4A81-45F7-B443-767910818E35}"/>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 xmlns:a16="http://schemas.microsoft.com/office/drawing/2014/main" id="{9B3CF682-F8D6-40BA-8C98-ECA21B4098D3}"/>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defRPr>
            </a:lvl1pPr>
          </a:lstStyle>
          <a:p>
            <a:endParaRPr lang="en-US"/>
          </a:p>
        </p:txBody>
      </p:sp>
      <p:sp>
        <p:nvSpPr>
          <p:cNvPr id="4103" name="Rectangle 7">
            <a:extLst>
              <a:ext uri="{FF2B5EF4-FFF2-40B4-BE49-F238E27FC236}">
                <a16:creationId xmlns="" xmlns:a16="http://schemas.microsoft.com/office/drawing/2014/main" id="{AF639953-01D8-4E03-B84A-59753C345969}"/>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itchFamily="18" charset="0"/>
              </a:defRPr>
            </a:lvl1pPr>
          </a:lstStyle>
          <a:p>
            <a:fld id="{23C404FC-0B72-4E53-9EFD-7932D4F7A709}" type="slidenum">
              <a:rPr lang="en-GB" altLang="en-US"/>
              <a:pPr/>
              <a:t>‹#›</a:t>
            </a:fld>
            <a:endParaRPr lang="en-GB" altLang="en-US"/>
          </a:p>
        </p:txBody>
      </p:sp>
    </p:spTree>
    <p:extLst>
      <p:ext uri="{BB962C8B-B14F-4D97-AF65-F5344CB8AC3E}">
        <p14:creationId xmlns:p14="http://schemas.microsoft.com/office/powerpoint/2010/main" val="333358108"/>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270921830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344003315"/>
      </p:ext>
    </p:extLst>
  </p:cSld>
  <p:clrMapOvr>
    <a:masterClrMapping/>
  </p:clrMapOvr>
  <p:transition>
    <p:wipe dir="r"/>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144281021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cSld name="1_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Footer Placeholder 4">
            <a:extLst>
              <a:ext uri="{FF2B5EF4-FFF2-40B4-BE49-F238E27FC236}">
                <a16:creationId xmlns="" xmlns:a16="http://schemas.microsoft.com/office/drawing/2014/main" id="{DD4D1BA4-21DB-475C-9C62-A7089F1D691E}"/>
              </a:ext>
            </a:extLst>
          </p:cNvPr>
          <p:cNvSpPr>
            <a:spLocks noGrp="1"/>
          </p:cNvSpPr>
          <p:nvPr>
            <p:ph type="ftr" sz="quarter" idx="10"/>
          </p:nvPr>
        </p:nvSpPr>
        <p:spPr>
          <a:xfrm>
            <a:off x="4038600" y="5843588"/>
            <a:ext cx="4114800" cy="365125"/>
          </a:xfrm>
          <a:prstGeom prst="rect">
            <a:avLst/>
          </a:prstGeom>
        </p:spPr>
        <p:txBody>
          <a:bodyPr vert="horz" wrap="square" lIns="91440" tIns="45720" rIns="91440" bIns="45720" numCol="1" anchor="t" anchorCtr="0" compatLnSpc="1">
            <a:prstTxWarp prst="textNoShape">
              <a:avLst/>
            </a:prstTxWarp>
          </a:bodyPr>
          <a:lstStyle>
            <a:lvl1pPr>
              <a:defRPr/>
            </a:lvl1pPr>
          </a:lstStyle>
          <a:p>
            <a:endParaRPr lang="en-US"/>
          </a:p>
        </p:txBody>
      </p:sp>
      <p:sp>
        <p:nvSpPr>
          <p:cNvPr id="5" name="Slide Number Placeholder 5">
            <a:extLst>
              <a:ext uri="{FF2B5EF4-FFF2-40B4-BE49-F238E27FC236}">
                <a16:creationId xmlns="" xmlns:a16="http://schemas.microsoft.com/office/drawing/2014/main" id="{D3D413DA-8365-4518-A521-FB1D3C17C8AC}"/>
              </a:ext>
            </a:extLst>
          </p:cNvPr>
          <p:cNvSpPr>
            <a:spLocks noGrp="1"/>
          </p:cNvSpPr>
          <p:nvPr>
            <p:ph type="sldNum" sz="quarter" idx="11"/>
          </p:nvPr>
        </p:nvSpPr>
        <p:spPr>
          <a:xfrm>
            <a:off x="8610600" y="6356350"/>
            <a:ext cx="1876425" cy="365125"/>
          </a:xfrm>
          <a:prstGeom prst="rect">
            <a:avLst/>
          </a:prstGeom>
        </p:spPr>
        <p:txBody>
          <a:bodyPr vert="horz" wrap="square" lIns="91440" tIns="45720" rIns="91440" bIns="45720" numCol="1" anchor="t" anchorCtr="0" compatLnSpc="1">
            <a:prstTxWarp prst="textNoShape">
              <a:avLst/>
            </a:prstTxWarp>
          </a:bodyPr>
          <a:lstStyle>
            <a:lvl1pPr>
              <a:defRPr/>
            </a:lvl1pPr>
          </a:lstStyle>
          <a:p>
            <a:fld id="{FC5230B2-FCA4-47DF-9EEB-F1A758954A16}" type="slidenum">
              <a:rPr lang="en-GB" altLang="en-US"/>
              <a:pPr/>
              <a:t>‹#›</a:t>
            </a:fld>
            <a:endParaRPr lang="en-GB" altLang="en-US"/>
          </a:p>
        </p:txBody>
      </p:sp>
    </p:spTree>
    <p:extLst>
      <p:ext uri="{BB962C8B-B14F-4D97-AF65-F5344CB8AC3E}">
        <p14:creationId xmlns:p14="http://schemas.microsoft.com/office/powerpoint/2010/main" val="2890587063"/>
      </p:ext>
    </p:extLst>
  </p:cSld>
  <p:clrMapOvr>
    <a:masterClrMapping/>
  </p:clrMapOvr>
  <p:hf hdr="0" dt="0"/>
</p:sldLayout>
</file>

<file path=ppt/slideLayouts/slideLayout5.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9112251" cy="1143000"/>
          </a:xfrm>
        </p:spPr>
        <p:txBody>
          <a:bodyPr/>
          <a:lstStyle/>
          <a:p>
            <a:r>
              <a:rPr lang="en-US" dirty="0"/>
              <a:t>Click to edit Master title style</a:t>
            </a:r>
            <a:endParaRPr lang="en-IE" dirty="0"/>
          </a:p>
        </p:txBody>
      </p:sp>
      <p:sp>
        <p:nvSpPr>
          <p:cNvPr id="3" name="Table Placeholder 2"/>
          <p:cNvSpPr>
            <a:spLocks noGrp="1"/>
          </p:cNvSpPr>
          <p:nvPr>
            <p:ph type="tbl" idx="1"/>
          </p:nvPr>
        </p:nvSpPr>
        <p:spPr>
          <a:xfrm>
            <a:off x="609600" y="1600201"/>
            <a:ext cx="10972800" cy="4525963"/>
          </a:xfrm>
        </p:spPr>
        <p:txBody>
          <a:bodyPr/>
          <a:lstStyle/>
          <a:p>
            <a:pPr lvl="0"/>
            <a:endParaRPr lang="en-IE" noProof="0" dirty="0"/>
          </a:p>
        </p:txBody>
      </p:sp>
      <p:sp>
        <p:nvSpPr>
          <p:cNvPr id="4" name="Slide Number Placeholder 5"/>
          <p:cNvSpPr>
            <a:spLocks noGrp="1"/>
          </p:cNvSpPr>
          <p:nvPr>
            <p:ph type="sldNum" sz="quarter" idx="10"/>
          </p:nvPr>
        </p:nvSpPr>
        <p:spPr>
          <a:xfrm>
            <a:off x="11410952" y="6483350"/>
            <a:ext cx="527049" cy="222250"/>
          </a:xfrm>
          <a:prstGeom prst="rect">
            <a:avLst/>
          </a:prstGeom>
        </p:spPr>
        <p:txBody>
          <a:bodyPr/>
          <a:lstStyle>
            <a:lvl1pPr>
              <a:defRPr>
                <a:latin typeface="Arial" charset="0"/>
                <a:cs typeface="Arial" charset="0"/>
              </a:defRPr>
            </a:lvl1pPr>
          </a:lstStyle>
          <a:p>
            <a:pPr>
              <a:defRPr/>
            </a:pPr>
            <a:fld id="{8B78E712-7E90-46AF-8873-540771249AD5}" type="slidenum">
              <a:rPr lang="en-GB"/>
              <a:pPr>
                <a:defRPr/>
              </a:pPr>
              <a:t>‹#›</a:t>
            </a:fld>
            <a:endParaRPr lang="en-GB" dirty="0"/>
          </a:p>
        </p:txBody>
      </p:sp>
    </p:spTree>
    <p:extLst>
      <p:ext uri="{BB962C8B-B14F-4D97-AF65-F5344CB8AC3E}">
        <p14:creationId xmlns:p14="http://schemas.microsoft.com/office/powerpoint/2010/main" val="1543996372"/>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2.jpeg"/><Relationship Id="rId3" Type="http://schemas.openxmlformats.org/officeDocument/2006/relationships/slideLayout" Target="../slideLayouts/slideLayout3.xml"/><Relationship Id="rId7" Type="http://schemas.openxmlformats.org/officeDocument/2006/relationships/image" Target="../media/image1.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 xmlns:a16="http://schemas.microsoft.com/office/drawing/2014/main" id="{99A89519-8D1F-4C1C-ADC2-4470291B7F3C}"/>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p>
        </p:txBody>
      </p:sp>
      <p:sp>
        <p:nvSpPr>
          <p:cNvPr id="1028" name="Text Placeholder 2"/>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smtClean="0"/>
              <a:t> Click to edit Master text styles</a:t>
            </a:r>
          </a:p>
          <a:p>
            <a:pPr lvl="1"/>
            <a:r>
              <a:rPr lang="en-US" altLang="en-US" dirty="0" smtClean="0"/>
              <a:t>Second level</a:t>
            </a:r>
          </a:p>
          <a:p>
            <a:pPr lvl="2"/>
            <a:r>
              <a:rPr lang="en-US" altLang="en-US" dirty="0" smtClean="0"/>
              <a:t>Third level</a:t>
            </a:r>
          </a:p>
          <a:p>
            <a:pPr lvl="3"/>
            <a:r>
              <a:rPr lang="en-US" altLang="en-US" dirty="0" smtClean="0"/>
              <a:t>Fourth level</a:t>
            </a:r>
          </a:p>
          <a:p>
            <a:pPr lvl="4"/>
            <a:r>
              <a:rPr lang="en-US" altLang="en-US" dirty="0" smtClean="0"/>
              <a:t>Fifth level</a:t>
            </a:r>
          </a:p>
        </p:txBody>
      </p:sp>
      <p:sp>
        <p:nvSpPr>
          <p:cNvPr id="7" name="Snip Single Corner Rectangle 6">
            <a:extLst>
              <a:ext uri="{FF2B5EF4-FFF2-40B4-BE49-F238E27FC236}">
                <a16:creationId xmlns="" xmlns:a16="http://schemas.microsoft.com/office/drawing/2014/main" id="{39981097-E200-47AA-85D8-567D688D6073}"/>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 xmlns:a16="http://schemas.microsoft.com/office/drawing/2014/main" id="{AA74F498-2A3A-4D48-8ADE-65A441209D9E}"/>
              </a:ext>
            </a:extLst>
          </p:cNvPr>
          <p:cNvSpPr txBox="1">
            <a:spLocks noChangeArrowheads="1"/>
          </p:cNvSpPr>
          <p:nvPr userDrawn="1"/>
        </p:nvSpPr>
        <p:spPr bwMode="auto">
          <a:xfrm>
            <a:off x="10706100" y="6188075"/>
            <a:ext cx="987425" cy="214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2019</a:t>
            </a:r>
          </a:p>
        </p:txBody>
      </p:sp>
      <p:sp>
        <p:nvSpPr>
          <p:cNvPr id="11" name="Rectangle 12">
            <a:extLst>
              <a:ext uri="{FF2B5EF4-FFF2-40B4-BE49-F238E27FC236}">
                <a16:creationId xmlns="" xmlns:a16="http://schemas.microsoft.com/office/drawing/2014/main" id="{6876EEF3-A0BC-4451-8AE0-5DAA69D19FFB}"/>
              </a:ext>
            </a:extLst>
          </p:cNvPr>
          <p:cNvSpPr>
            <a:spLocks noChangeArrowheads="1"/>
          </p:cNvSpPr>
          <p:nvPr userDrawn="1"/>
        </p:nvSpPr>
        <p:spPr bwMode="auto">
          <a:xfrm>
            <a:off x="117475" y="6372225"/>
            <a:ext cx="98058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r>
              <a:rPr lang="en-GB" altLang="en-US" sz="1200" b="1" smtClean="0">
                <a:ln w="0"/>
                <a:latin typeface="Calibri" panose="020F0502020204030204" pitchFamily="34" charset="0"/>
              </a:rPr>
              <a:t>TSG RAN#86</a:t>
            </a:r>
            <a:endParaRPr lang="en-GB" altLang="en-US" sz="1200" b="1" dirty="0">
              <a:ln w="0"/>
              <a:latin typeface="Calibri" panose="020F0502020204030204" pitchFamily="34" charset="0"/>
            </a:endParaRPr>
          </a:p>
        </p:txBody>
      </p:sp>
      <p:pic>
        <p:nvPicPr>
          <p:cNvPr id="1033" name="Picture 1"/>
          <p:cNvPicPr>
            <a:picLocks noChangeAspect="1"/>
          </p:cNvPicPr>
          <p:nvPr userDrawn="1"/>
        </p:nvPicPr>
        <p:blipFill>
          <a:blip r:embed="rId7">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 xmlns:a16="http://schemas.microsoft.com/office/drawing/2014/main" id="{54F3A418-D8D0-4D4F-8FDC-361FF196C084}"/>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fld id="{D388FED7-0846-4AB7-9742-96641204F72F}" type="slidenum">
              <a:rPr lang="en-GB" altLang="en-US" sz="1400" b="1">
                <a:latin typeface="Calibri" pitchFamily="34" charset="0"/>
              </a:rPr>
              <a:pPr/>
              <a:t>‹#›</a:t>
            </a:fld>
            <a:endParaRPr lang="en-GB" altLang="en-US" sz="1400" b="1" dirty="0">
              <a:latin typeface="Calibri" pitchFamily="34" charset="0"/>
            </a:endParaRPr>
          </a:p>
        </p:txBody>
      </p:sp>
    </p:spTree>
  </p:cSld>
  <p:clrMap bg1="lt1" tx1="dk1" bg2="lt2" tx2="dk2" accent1="accent1" accent2="accent2" accent3="accent3" accent4="accent4" accent5="accent5" accent6="accent6" hlink="hlink" folHlink="folHlink"/>
  <p:sldLayoutIdLst>
    <p:sldLayoutId id="2147485233" r:id="rId1"/>
    <p:sldLayoutId id="2147485234" r:id="rId2"/>
    <p:sldLayoutId id="2147485235" r:id="rId3"/>
    <p:sldLayoutId id="2147485236" r:id="rId4"/>
    <p:sldLayoutId id="2147485237" r:id="rId5"/>
  </p:sldLayoutIdLst>
  <p:transition>
    <p:wipe dir="r"/>
  </p:transition>
  <p:timing>
    <p:tnLst>
      <p:par>
        <p:cTn id="1" dur="indefinite" restart="never" nodeType="tmRoot"/>
      </p:par>
    </p:tnLst>
  </p:timing>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8"/>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2" Type="http://schemas.openxmlformats.org/officeDocument/2006/relationships/hyperlink" Target="mailto:georg.mayer@huawei.com" TargetMode="Externa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hyperlink" Target="http://www.3gpp.org/ftp/tsg_sa/TSG_SA/TSGS_80/Docs/SP-180581.zip" TargetMode="Externa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hyperlink" Target="https://www.3gpp.org/ftp/tsg_sa/TSG_SA/TSGS_85/Docs/SP-191055.zip" TargetMode="External"/><Relationship Id="rId7" Type="http://schemas.openxmlformats.org/officeDocument/2006/relationships/hyperlink" Target="https://www.3gpp.org/ftp/tsg_sa/TSG_SA/TSGS_85/Docs/SP-191102.zip" TargetMode="External"/><Relationship Id="rId2" Type="http://schemas.openxmlformats.org/officeDocument/2006/relationships/hyperlink" Target="https://www.3gpp.org/ftp/tsg_sa/TSG_SA/TSGS_85/Docs/SP-191144.zip" TargetMode="External"/><Relationship Id="rId1" Type="http://schemas.openxmlformats.org/officeDocument/2006/relationships/slideLayout" Target="../slideLayouts/slideLayout2.xml"/><Relationship Id="rId6" Type="http://schemas.openxmlformats.org/officeDocument/2006/relationships/hyperlink" Target="https://www.3gpp.org/ftp/tsg_sa/TSG_SA/TSGS_85/Docs/SP-191121.zip" TargetMode="External"/><Relationship Id="rId5" Type="http://schemas.openxmlformats.org/officeDocument/2006/relationships/hyperlink" Target="https://www.3gpp.org/ftp/tsg_sa/TSG_SA/TSGS_85/Docs/SP-190987.zip" TargetMode="External"/><Relationship Id="rId4" Type="http://schemas.openxmlformats.org/officeDocument/2006/relationships/hyperlink" Target="https://www.3gpp.org/ftp/tsg_sa/TSG_SA/TSGS_85/Docs/SP-191275.zip"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p:cNvSpPr>
            <a:spLocks noGrp="1"/>
          </p:cNvSpPr>
          <p:nvPr>
            <p:ph type="title"/>
          </p:nvPr>
        </p:nvSpPr>
        <p:spPr>
          <a:xfrm>
            <a:off x="887413" y="2324558"/>
            <a:ext cx="10874183" cy="2160798"/>
          </a:xfrm>
        </p:spPr>
        <p:txBody>
          <a:bodyPr/>
          <a:lstStyle/>
          <a:p>
            <a:pPr eaLnBrk="1" hangingPunct="1"/>
            <a:r>
              <a:rPr lang="en-GB" altLang="en-US" smtClean="0"/>
              <a:t>TSG </a:t>
            </a:r>
            <a:r>
              <a:rPr lang="en-GB" altLang="en-US" dirty="0" smtClean="0"/>
              <a:t>SA Chair’s Report to TSG RAN</a:t>
            </a:r>
          </a:p>
        </p:txBody>
      </p:sp>
      <p:sp>
        <p:nvSpPr>
          <p:cNvPr id="4099" name="Text Placeholder 2">
            <a:extLst>
              <a:ext uri="{FF2B5EF4-FFF2-40B4-BE49-F238E27FC236}">
                <a16:creationId xmlns="" xmlns:a16="http://schemas.microsoft.com/office/drawing/2014/main" id="{65109CE4-3B5E-4CA5-887C-00ECE79A9F63}"/>
              </a:ext>
            </a:extLst>
          </p:cNvPr>
          <p:cNvSpPr>
            <a:spLocks noGrp="1"/>
          </p:cNvSpPr>
          <p:nvPr>
            <p:ph type="body" idx="1"/>
          </p:nvPr>
        </p:nvSpPr>
        <p:spPr>
          <a:xfrm>
            <a:off x="2147888" y="4589463"/>
            <a:ext cx="7886700" cy="1500187"/>
          </a:xfrm>
        </p:spPr>
        <p:txBody>
          <a:bodyPr rtlCol="0">
            <a:normAutofit/>
          </a:bodyPr>
          <a:lstStyle/>
          <a:p>
            <a:pPr eaLnBrk="1" fontAlgn="auto" hangingPunct="1">
              <a:spcAft>
                <a:spcPts val="0"/>
              </a:spcAft>
              <a:defRPr/>
            </a:pPr>
            <a:r>
              <a:rPr lang="en-GB" altLang="en-US" dirty="0" smtClean="0"/>
              <a:t>Georg Mayer</a:t>
            </a:r>
            <a:br>
              <a:rPr lang="en-GB" altLang="en-US" dirty="0" smtClean="0"/>
            </a:br>
            <a:r>
              <a:rPr lang="en-GB" altLang="en-US" dirty="0" smtClean="0"/>
              <a:t>3GPP TSG SA Chairman</a:t>
            </a:r>
          </a:p>
        </p:txBody>
      </p:sp>
      <p:sp>
        <p:nvSpPr>
          <p:cNvPr id="4" name="Rectangle 3"/>
          <p:cNvSpPr>
            <a:spLocks noChangeArrowheads="1"/>
          </p:cNvSpPr>
          <p:nvPr/>
        </p:nvSpPr>
        <p:spPr bwMode="auto">
          <a:xfrm>
            <a:off x="0" y="55563"/>
            <a:ext cx="9637713"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Blip>
                <a:blip r:embed="rId2"/>
              </a:buBlip>
              <a:tabLst>
                <a:tab pos="9151938" algn="r"/>
              </a:tabLst>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tabLst>
                <a:tab pos="9151938" algn="r"/>
              </a:tabLst>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tabLst>
                <a:tab pos="9151938" algn="r"/>
              </a:tabLst>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tabLst>
                <a:tab pos="9151938" algn="r"/>
              </a:tabLst>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tabLst>
                <a:tab pos="9151938" algn="r"/>
              </a:tabLst>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tabLst>
                <a:tab pos="9151938" algn="r"/>
              </a:tabLst>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tabLst>
                <a:tab pos="9151938" algn="r"/>
              </a:tabLst>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tabLst>
                <a:tab pos="9151938" algn="r"/>
              </a:tabLst>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tabLst>
                <a:tab pos="9151938" algn="r"/>
              </a:tabLst>
              <a:defRPr>
                <a:solidFill>
                  <a:schemeClr val="tx1"/>
                </a:solidFill>
                <a:latin typeface="Calibri" panose="020F0502020204030204" pitchFamily="34" charset="0"/>
              </a:defRPr>
            </a:lvl9pPr>
          </a:lstStyle>
          <a:p>
            <a:pPr>
              <a:lnSpc>
                <a:spcPct val="100000"/>
              </a:lnSpc>
              <a:spcBef>
                <a:spcPct val="0"/>
              </a:spcBef>
              <a:buFontTx/>
              <a:buNone/>
            </a:pPr>
            <a:r>
              <a:rPr lang="en-GB" altLang="en-US" sz="1800" b="1" dirty="0">
                <a:latin typeface="Arial" panose="020B0604020202020204" pitchFamily="34" charset="0"/>
                <a:cs typeface="Times New Roman" panose="02020603050405020304" pitchFamily="18" charset="0"/>
              </a:rPr>
              <a:t>3GPP TSG </a:t>
            </a:r>
            <a:r>
              <a:rPr lang="en-GB" altLang="en-US" sz="1800" b="1" dirty="0" smtClean="0">
                <a:latin typeface="Arial" panose="020B0604020202020204" pitchFamily="34" charset="0"/>
                <a:cs typeface="Times New Roman" panose="02020603050405020304" pitchFamily="18" charset="0"/>
              </a:rPr>
              <a:t>RAN Meeting </a:t>
            </a:r>
            <a:r>
              <a:rPr lang="en-GB" altLang="en-US" sz="1800" b="1" dirty="0">
                <a:latin typeface="Arial" panose="020B0604020202020204" pitchFamily="34" charset="0"/>
                <a:cs typeface="Times New Roman" panose="02020603050405020304" pitchFamily="18" charset="0"/>
              </a:rPr>
              <a:t>#</a:t>
            </a:r>
            <a:r>
              <a:rPr lang="en-GB" altLang="en-US" sz="1800" b="1" dirty="0" smtClean="0">
                <a:latin typeface="Arial" panose="020B0604020202020204" pitchFamily="34" charset="0"/>
                <a:cs typeface="Times New Roman" panose="02020603050405020304" pitchFamily="18" charset="0"/>
              </a:rPr>
              <a:t>86</a:t>
            </a:r>
            <a:r>
              <a:rPr lang="en-GB" altLang="en-US" sz="1800" b="1" dirty="0">
                <a:latin typeface="Arial" panose="020B0604020202020204" pitchFamily="34" charset="0"/>
                <a:cs typeface="Times New Roman" panose="02020603050405020304" pitchFamily="18" charset="0"/>
              </a:rPr>
              <a:t>	</a:t>
            </a:r>
            <a:endParaRPr lang="en-US" altLang="en-US" sz="1200" dirty="0" smtClean="0">
              <a:latin typeface="Arial" panose="020B0604020202020204" pitchFamily="34" charset="0"/>
              <a:cs typeface="Times New Roman" panose="02020603050405020304" pitchFamily="18" charset="0"/>
            </a:endParaRPr>
          </a:p>
          <a:p>
            <a:pPr>
              <a:lnSpc>
                <a:spcPct val="100000"/>
              </a:lnSpc>
              <a:spcBef>
                <a:spcPct val="0"/>
              </a:spcBef>
              <a:buFontTx/>
              <a:buNone/>
            </a:pPr>
            <a:r>
              <a:rPr lang="en-GB" altLang="en-US" sz="1800" b="1" dirty="0" smtClean="0">
                <a:latin typeface="Arial" panose="020B0604020202020204" pitchFamily="34" charset="0"/>
                <a:cs typeface="Times New Roman" panose="02020603050405020304" pitchFamily="18" charset="0"/>
              </a:rPr>
              <a:t>09-12 December 2019, </a:t>
            </a:r>
            <a:r>
              <a:rPr lang="en-GB" altLang="en-US" sz="1800" b="1" dirty="0" err="1" smtClean="0">
                <a:latin typeface="Arial" panose="020B0604020202020204" pitchFamily="34" charset="0"/>
                <a:cs typeface="Times New Roman" panose="02020603050405020304" pitchFamily="18" charset="0"/>
              </a:rPr>
              <a:t>Sitges</a:t>
            </a:r>
            <a:r>
              <a:rPr lang="en-GB" altLang="en-US" sz="1800" b="1" dirty="0" smtClean="0">
                <a:latin typeface="Arial" panose="020B0604020202020204" pitchFamily="34" charset="0"/>
                <a:cs typeface="Times New Roman" panose="02020603050405020304" pitchFamily="18" charset="0"/>
              </a:rPr>
              <a:t>, Spain	</a:t>
            </a:r>
            <a:r>
              <a:rPr lang="en-GB" altLang="en-US" sz="1800" b="1" dirty="0">
                <a:latin typeface="Arial" panose="020B0604020202020204" pitchFamily="34" charset="0"/>
                <a:cs typeface="Times New Roman" panose="02020603050405020304" pitchFamily="18" charset="0"/>
              </a:rPr>
              <a:t>RP-192370</a:t>
            </a:r>
            <a:endParaRPr lang="en-US" altLang="en-US" sz="1200" dirty="0">
              <a:latin typeface="Arial" panose="020B0604020202020204" pitchFamily="34" charset="0"/>
              <a:cs typeface="Times New Roman" panose="02020603050405020304" pitchFamily="18" charset="0"/>
            </a:endParaRPr>
          </a:p>
        </p:txBody>
      </p:sp>
    </p:spTree>
  </p:cSld>
  <p:clrMapOvr>
    <a:masterClrMapping/>
  </p:clrMapOvr>
  <p:transition>
    <p:wipe dir="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itle 1"/>
          <p:cNvSpPr>
            <a:spLocks noGrp="1"/>
          </p:cNvSpPr>
          <p:nvPr>
            <p:ph type="title"/>
          </p:nvPr>
        </p:nvSpPr>
        <p:spPr/>
        <p:txBody>
          <a:bodyPr/>
          <a:lstStyle/>
          <a:p>
            <a:r>
              <a:rPr lang="en-US" altLang="en-US" smtClean="0"/>
              <a:t>Thank You!</a:t>
            </a:r>
          </a:p>
        </p:txBody>
      </p:sp>
      <p:sp>
        <p:nvSpPr>
          <p:cNvPr id="30723" name="Content Placeholder 2"/>
          <p:cNvSpPr>
            <a:spLocks noGrp="1"/>
          </p:cNvSpPr>
          <p:nvPr>
            <p:ph idx="1"/>
          </p:nvPr>
        </p:nvSpPr>
        <p:spPr/>
        <p:txBody>
          <a:bodyPr/>
          <a:lstStyle/>
          <a:p>
            <a:pPr marL="0" indent="0">
              <a:buFontTx/>
              <a:buNone/>
            </a:pPr>
            <a:endParaRPr lang="en-US" altLang="en-US" smtClean="0"/>
          </a:p>
          <a:p>
            <a:pPr marL="0" indent="0">
              <a:buFontTx/>
              <a:buNone/>
            </a:pPr>
            <a:endParaRPr lang="en-US" altLang="en-US" smtClean="0"/>
          </a:p>
          <a:p>
            <a:pPr marL="0" indent="0">
              <a:buFontTx/>
              <a:buNone/>
            </a:pPr>
            <a:endParaRPr lang="en-US" altLang="en-US" smtClean="0"/>
          </a:p>
          <a:p>
            <a:pPr marL="0" indent="0">
              <a:buFontTx/>
              <a:buNone/>
            </a:pPr>
            <a:endParaRPr lang="en-US" altLang="en-US" smtClean="0"/>
          </a:p>
          <a:p>
            <a:pPr marL="0" indent="0">
              <a:buFontTx/>
              <a:buNone/>
            </a:pPr>
            <a:endParaRPr lang="en-US" altLang="en-US" smtClean="0"/>
          </a:p>
          <a:p>
            <a:pPr marL="0" indent="0">
              <a:lnSpc>
                <a:spcPct val="100000"/>
              </a:lnSpc>
              <a:spcBef>
                <a:spcPct val="0"/>
              </a:spcBef>
              <a:buFontTx/>
              <a:buNone/>
            </a:pPr>
            <a:endParaRPr lang="en-US" altLang="en-US" sz="1600" smtClean="0"/>
          </a:p>
          <a:p>
            <a:pPr marL="0" indent="0">
              <a:lnSpc>
                <a:spcPct val="100000"/>
              </a:lnSpc>
              <a:spcBef>
                <a:spcPct val="0"/>
              </a:spcBef>
              <a:buFontTx/>
              <a:buNone/>
            </a:pPr>
            <a:endParaRPr lang="en-US" altLang="en-US" sz="1600" smtClean="0"/>
          </a:p>
          <a:p>
            <a:pPr marL="0" indent="0">
              <a:lnSpc>
                <a:spcPct val="100000"/>
              </a:lnSpc>
              <a:spcBef>
                <a:spcPct val="0"/>
              </a:spcBef>
              <a:buFontTx/>
              <a:buNone/>
            </a:pPr>
            <a:endParaRPr lang="en-US" altLang="en-US" sz="1600" smtClean="0"/>
          </a:p>
          <a:p>
            <a:pPr marL="0" indent="0">
              <a:lnSpc>
                <a:spcPct val="100000"/>
              </a:lnSpc>
              <a:spcBef>
                <a:spcPct val="0"/>
              </a:spcBef>
              <a:buFontTx/>
              <a:buNone/>
            </a:pPr>
            <a:endParaRPr lang="en-US" altLang="en-US" sz="1600" smtClean="0"/>
          </a:p>
          <a:p>
            <a:pPr marL="0" indent="0">
              <a:lnSpc>
                <a:spcPct val="100000"/>
              </a:lnSpc>
              <a:spcBef>
                <a:spcPct val="0"/>
              </a:spcBef>
              <a:buFontTx/>
              <a:buNone/>
            </a:pPr>
            <a:r>
              <a:rPr lang="en-US" altLang="en-US" sz="1600" smtClean="0"/>
              <a:t>Georg Mayer</a:t>
            </a:r>
          </a:p>
          <a:p>
            <a:pPr marL="0" indent="0">
              <a:lnSpc>
                <a:spcPct val="100000"/>
              </a:lnSpc>
              <a:spcBef>
                <a:spcPct val="0"/>
              </a:spcBef>
              <a:buFontTx/>
              <a:buNone/>
            </a:pPr>
            <a:r>
              <a:rPr lang="en-US" altLang="en-US" sz="1600" smtClean="0"/>
              <a:t>3GPP SA Chairman</a:t>
            </a:r>
          </a:p>
          <a:p>
            <a:pPr marL="0" indent="0">
              <a:lnSpc>
                <a:spcPct val="100000"/>
              </a:lnSpc>
              <a:spcBef>
                <a:spcPct val="0"/>
              </a:spcBef>
              <a:buFontTx/>
              <a:buNone/>
            </a:pPr>
            <a:r>
              <a:rPr lang="en-US" altLang="en-US" sz="1600" smtClean="0"/>
              <a:t>mail: </a:t>
            </a:r>
            <a:r>
              <a:rPr lang="en-US" altLang="en-US" sz="1600" smtClean="0">
                <a:hlinkClick r:id="rId2"/>
              </a:rPr>
              <a:t>georg.mayer@huawei.com</a:t>
            </a:r>
            <a:r>
              <a:rPr lang="en-US" altLang="en-US" sz="1600" smtClean="0"/>
              <a:t> </a:t>
            </a:r>
          </a:p>
          <a:p>
            <a:pPr marL="0" indent="0">
              <a:lnSpc>
                <a:spcPct val="100000"/>
              </a:lnSpc>
              <a:spcBef>
                <a:spcPct val="0"/>
              </a:spcBef>
              <a:buFontTx/>
              <a:buNone/>
            </a:pPr>
            <a:r>
              <a:rPr lang="en-US" altLang="en-US" sz="1600" smtClean="0"/>
              <a:t>phone: +43 699 1900 5758</a:t>
            </a:r>
          </a:p>
          <a:p>
            <a:pPr marL="0" indent="0">
              <a:buFontTx/>
              <a:buNone/>
            </a:pPr>
            <a:endParaRPr lang="en-US" altLang="en-US" smtClean="0"/>
          </a:p>
        </p:txBody>
      </p:sp>
    </p:spTree>
    <p:extLst>
      <p:ext uri="{BB962C8B-B14F-4D97-AF65-F5344CB8AC3E}">
        <p14:creationId xmlns:p14="http://schemas.microsoft.com/office/powerpoint/2010/main" val="3154603745"/>
      </p:ext>
    </p:extLst>
  </p:cSld>
  <p:clrMapOvr>
    <a:masterClrMapping/>
  </p:clrMapOvr>
  <p:transition>
    <p:wipe dir="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Rel-17 Timeline – SA State of Play</a:t>
            </a:r>
            <a:endParaRPr lang="en-US" dirty="0"/>
          </a:p>
        </p:txBody>
      </p:sp>
      <p:sp>
        <p:nvSpPr>
          <p:cNvPr id="7" name="Content Placeholder 2"/>
          <p:cNvSpPr>
            <a:spLocks noGrp="1"/>
          </p:cNvSpPr>
          <p:nvPr>
            <p:ph idx="1"/>
          </p:nvPr>
        </p:nvSpPr>
        <p:spPr>
          <a:xfrm>
            <a:off x="838200" y="1825625"/>
            <a:ext cx="10515600" cy="4351338"/>
          </a:xfrm>
        </p:spPr>
        <p:txBody>
          <a:bodyPr/>
          <a:lstStyle/>
          <a:p>
            <a:pPr marL="538163" indent="-538163"/>
            <a:r>
              <a:rPr lang="en-US" sz="2400" dirty="0" smtClean="0"/>
              <a:t>A show of hands (48 companies vs 13 companies) indicated preference to extend the Rel-17 timeline for SA2 completion to December 2020.</a:t>
            </a:r>
          </a:p>
          <a:p>
            <a:pPr marL="538163" indent="-538163"/>
            <a:endParaRPr lang="en-US" sz="2400" dirty="0" smtClean="0"/>
          </a:p>
          <a:p>
            <a:pPr marL="538163" indent="-538163"/>
            <a:r>
              <a:rPr lang="en-US" sz="2400" dirty="0" smtClean="0"/>
              <a:t>This leads to a shift of the related CT timelines, so that Rel-17 freeze date will be September 2021.</a:t>
            </a:r>
            <a:endParaRPr lang="en-US" dirty="0"/>
          </a:p>
        </p:txBody>
      </p:sp>
    </p:spTree>
    <p:extLst>
      <p:ext uri="{BB962C8B-B14F-4D97-AF65-F5344CB8AC3E}">
        <p14:creationId xmlns:p14="http://schemas.microsoft.com/office/powerpoint/2010/main" val="2761869959"/>
      </p:ext>
    </p:extLst>
  </p:cSld>
  <p:clrMapOvr>
    <a:masterClrMapping/>
  </p:clrMapOvr>
  <p:transition>
    <p:wipe dir="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Items for SA/RAN Coordination </a:t>
            </a:r>
            <a:endParaRPr lang="en-US" dirty="0"/>
          </a:p>
        </p:txBody>
      </p:sp>
      <p:graphicFrame>
        <p:nvGraphicFramePr>
          <p:cNvPr id="3" name="Table 2"/>
          <p:cNvGraphicFramePr>
            <a:graphicFrameLocks noGrp="1"/>
          </p:cNvGraphicFramePr>
          <p:nvPr>
            <p:extLst>
              <p:ext uri="{D42A27DB-BD31-4B8C-83A1-F6EECF244321}">
                <p14:modId xmlns:p14="http://schemas.microsoft.com/office/powerpoint/2010/main" val="4075149297"/>
              </p:ext>
            </p:extLst>
          </p:nvPr>
        </p:nvGraphicFramePr>
        <p:xfrm>
          <a:off x="838199" y="1602720"/>
          <a:ext cx="8858460" cy="4783013"/>
        </p:xfrm>
        <a:graphic>
          <a:graphicData uri="http://schemas.openxmlformats.org/drawingml/2006/table">
            <a:tbl>
              <a:tblPr>
                <a:tableStyleId>{5C22544A-7EE6-4342-B048-85BDC9FD1C3A}</a:tableStyleId>
              </a:tblPr>
              <a:tblGrid>
                <a:gridCol w="1076139"/>
                <a:gridCol w="5945011"/>
                <a:gridCol w="918655"/>
                <a:gridCol w="918655"/>
              </a:tblGrid>
              <a:tr h="261525">
                <a:tc>
                  <a:txBody>
                    <a:bodyPr/>
                    <a:lstStyle/>
                    <a:p>
                      <a:pPr algn="ctr" fontAlgn="t"/>
                      <a:r>
                        <a:rPr lang="en-US" sz="1100" b="1" i="0" u="none" strike="noStrike" kern="1200" dirty="0">
                          <a:solidFill>
                            <a:srgbClr val="000000"/>
                          </a:solidFill>
                          <a:effectLst/>
                          <a:latin typeface="Calibri" panose="020F0502020204030204" pitchFamily="34" charset="0"/>
                          <a:ea typeface="+mn-ea"/>
                          <a:cs typeface="+mn-cs"/>
                        </a:rPr>
                        <a:t>Acronym</a:t>
                      </a:r>
                    </a:p>
                  </a:txBody>
                  <a:tcPr marL="0" marR="0" marT="0" marB="0"/>
                </a:tc>
                <a:tc>
                  <a:txBody>
                    <a:bodyPr/>
                    <a:lstStyle/>
                    <a:p>
                      <a:pPr algn="l" fontAlgn="t"/>
                      <a:r>
                        <a:rPr lang="en-US" sz="1100" b="1" i="0" u="none" strike="noStrike" kern="1200" dirty="0">
                          <a:solidFill>
                            <a:srgbClr val="000000"/>
                          </a:solidFill>
                          <a:effectLst/>
                          <a:latin typeface="Calibri" panose="020F0502020204030204" pitchFamily="34" charset="0"/>
                          <a:ea typeface="+mn-ea"/>
                          <a:cs typeface="+mn-cs"/>
                        </a:rPr>
                        <a:t>Name</a:t>
                      </a:r>
                    </a:p>
                  </a:txBody>
                  <a:tcPr marL="0" marR="0" marT="0" marB="0"/>
                </a:tc>
                <a:tc>
                  <a:txBody>
                    <a:bodyPr/>
                    <a:lstStyle/>
                    <a:p>
                      <a:pPr algn="ctr" fontAlgn="t"/>
                      <a:r>
                        <a:rPr lang="en-US" sz="1100" b="1" i="0" u="none" strike="noStrike" kern="1200" dirty="0">
                          <a:solidFill>
                            <a:srgbClr val="000000"/>
                          </a:solidFill>
                          <a:effectLst/>
                          <a:latin typeface="Calibri" panose="020F0502020204030204" pitchFamily="34" charset="0"/>
                          <a:ea typeface="+mn-ea"/>
                          <a:cs typeface="+mn-cs"/>
                        </a:rPr>
                        <a:t>RAN </a:t>
                      </a:r>
                      <a:r>
                        <a:rPr lang="en-US" sz="1100" b="1" i="0" u="none" strike="noStrike" kern="1200" dirty="0" err="1">
                          <a:solidFill>
                            <a:srgbClr val="000000"/>
                          </a:solidFill>
                          <a:effectLst/>
                          <a:latin typeface="Calibri" panose="020F0502020204030204" pitchFamily="34" charset="0"/>
                          <a:ea typeface="+mn-ea"/>
                          <a:cs typeface="+mn-cs"/>
                        </a:rPr>
                        <a:t>Coord</a:t>
                      </a:r>
                      <a:endParaRPr lang="en-US" sz="1100" b="1" i="0" u="none" strike="noStrike" kern="1200" dirty="0">
                        <a:solidFill>
                          <a:srgbClr val="000000"/>
                        </a:solidFill>
                        <a:effectLst/>
                        <a:latin typeface="Calibri" panose="020F0502020204030204" pitchFamily="34" charset="0"/>
                        <a:ea typeface="+mn-ea"/>
                        <a:cs typeface="+mn-cs"/>
                      </a:endParaRPr>
                    </a:p>
                  </a:txBody>
                  <a:tcPr marL="0" marR="0" marT="0" marB="0"/>
                </a:tc>
                <a:tc>
                  <a:txBody>
                    <a:bodyPr/>
                    <a:lstStyle/>
                    <a:p>
                      <a:pPr algn="ctr" fontAlgn="ctr"/>
                      <a:r>
                        <a:rPr lang="en-US" sz="1100" b="1" i="0" u="none" strike="noStrike" dirty="0" smtClean="0">
                          <a:solidFill>
                            <a:srgbClr val="000000"/>
                          </a:solidFill>
                          <a:effectLst/>
                          <a:latin typeface="Calibri" panose="020F0502020204030204" pitchFamily="34" charset="0"/>
                        </a:rPr>
                        <a:t>Status</a:t>
                      </a:r>
                      <a:endParaRPr lang="en-US" sz="1100" b="1" i="0" u="none" strike="noStrike" dirty="0">
                        <a:solidFill>
                          <a:srgbClr val="000000"/>
                        </a:solidFill>
                        <a:effectLst/>
                        <a:latin typeface="Calibri" panose="020F0502020204030204" pitchFamily="34" charset="0"/>
                      </a:endParaRPr>
                    </a:p>
                  </a:txBody>
                  <a:tcPr marL="0" marR="0" marT="0" marB="0" anchor="ctr"/>
                </a:tc>
              </a:tr>
              <a:tr h="230288">
                <a:tc>
                  <a:txBody>
                    <a:bodyPr/>
                    <a:lstStyle/>
                    <a:p>
                      <a:pPr algn="ctr" fontAlgn="t"/>
                      <a:r>
                        <a:rPr lang="en-US" sz="1200" u="none" strike="noStrike" dirty="0" err="1">
                          <a:effectLst/>
                        </a:rPr>
                        <a:t>enh_EC</a:t>
                      </a:r>
                      <a:endParaRPr lang="en-US" sz="1200" b="0" i="0" u="none" strike="noStrike" dirty="0">
                        <a:solidFill>
                          <a:srgbClr val="000000"/>
                        </a:solidFill>
                        <a:effectLst/>
                        <a:latin typeface="Calibri" panose="020F0502020204030204" pitchFamily="34" charset="0"/>
                      </a:endParaRPr>
                    </a:p>
                  </a:txBody>
                  <a:tcPr marL="0" marR="0" marT="0" marB="0"/>
                </a:tc>
                <a:tc>
                  <a:txBody>
                    <a:bodyPr/>
                    <a:lstStyle/>
                    <a:p>
                      <a:pPr algn="l" fontAlgn="t"/>
                      <a:r>
                        <a:rPr lang="en-US" sz="1200" u="none" strike="noStrike">
                          <a:effectLst/>
                        </a:rPr>
                        <a:t>enhancement of support for Edge Computing in 5GC</a:t>
                      </a:r>
                      <a:endParaRPr lang="en-US" sz="1200" b="0" i="0" u="none" strike="noStrike">
                        <a:solidFill>
                          <a:srgbClr val="000000"/>
                        </a:solidFill>
                        <a:effectLst/>
                        <a:latin typeface="Calibri" panose="020F0502020204030204" pitchFamily="34" charset="0"/>
                      </a:endParaRPr>
                    </a:p>
                  </a:txBody>
                  <a:tcPr marL="0" marR="0" marT="0" marB="0"/>
                </a:tc>
                <a:tc>
                  <a:txBody>
                    <a:bodyPr/>
                    <a:lstStyle/>
                    <a:p>
                      <a:pPr algn="ctr" fontAlgn="ctr"/>
                      <a:endParaRPr lang="en-US" sz="1200" b="0" i="0" u="none" strike="noStrike">
                        <a:solidFill>
                          <a:srgbClr val="000000"/>
                        </a:solidFill>
                        <a:effectLst/>
                        <a:latin typeface="Calibri" panose="020F0502020204030204" pitchFamily="34" charset="0"/>
                      </a:endParaRPr>
                    </a:p>
                  </a:txBody>
                  <a:tcPr marL="0" marR="0" marT="0" marB="0" anchor="ctr"/>
                </a:tc>
                <a:tc>
                  <a:txBody>
                    <a:bodyPr/>
                    <a:lstStyle/>
                    <a:p>
                      <a:pPr algn="ctr" fontAlgn="ctr"/>
                      <a:r>
                        <a:rPr lang="en-US" sz="1200" u="none" strike="noStrike" dirty="0" smtClean="0">
                          <a:effectLst/>
                        </a:rPr>
                        <a:t>In</a:t>
                      </a:r>
                      <a:endParaRPr lang="en-US" sz="1200" b="0" i="0" u="none" strike="noStrike" dirty="0">
                        <a:solidFill>
                          <a:srgbClr val="000000"/>
                        </a:solidFill>
                        <a:effectLst/>
                        <a:latin typeface="Calibri" panose="020F0502020204030204" pitchFamily="34" charset="0"/>
                      </a:endParaRPr>
                    </a:p>
                  </a:txBody>
                  <a:tcPr marL="0" marR="0" marT="0" marB="0" anchor="ctr"/>
                </a:tc>
              </a:tr>
              <a:tr h="230288">
                <a:tc>
                  <a:txBody>
                    <a:bodyPr/>
                    <a:lstStyle/>
                    <a:p>
                      <a:pPr algn="ctr" fontAlgn="t"/>
                      <a:r>
                        <a:rPr lang="en-US" sz="1200" u="none" strike="noStrike">
                          <a:effectLst/>
                        </a:rPr>
                        <a:t>eNPN</a:t>
                      </a:r>
                      <a:endParaRPr lang="en-US" sz="1200" b="0" i="0" u="none" strike="noStrike">
                        <a:solidFill>
                          <a:srgbClr val="000000"/>
                        </a:solidFill>
                        <a:effectLst/>
                        <a:latin typeface="Calibri" panose="020F0502020204030204" pitchFamily="34" charset="0"/>
                      </a:endParaRPr>
                    </a:p>
                  </a:txBody>
                  <a:tcPr marL="0" marR="0" marT="0" marB="0"/>
                </a:tc>
                <a:tc>
                  <a:txBody>
                    <a:bodyPr/>
                    <a:lstStyle/>
                    <a:p>
                      <a:pPr algn="l" fontAlgn="t"/>
                      <a:r>
                        <a:rPr lang="en-US" sz="1200" u="none" strike="noStrike">
                          <a:effectLst/>
                        </a:rPr>
                        <a:t>enhanced support of Non-Public Networks</a:t>
                      </a:r>
                      <a:endParaRPr lang="en-US" sz="1200" b="0" i="0" u="none" strike="noStrike">
                        <a:solidFill>
                          <a:srgbClr val="000000"/>
                        </a:solidFill>
                        <a:effectLst/>
                        <a:latin typeface="Calibri" panose="020F0502020204030204" pitchFamily="34" charset="0"/>
                      </a:endParaRPr>
                    </a:p>
                  </a:txBody>
                  <a:tcPr marL="0" marR="0" marT="0" marB="0"/>
                </a:tc>
                <a:tc>
                  <a:txBody>
                    <a:bodyPr/>
                    <a:lstStyle/>
                    <a:p>
                      <a:pPr algn="ctr" fontAlgn="ctr"/>
                      <a:r>
                        <a:rPr lang="en-US" sz="1200" u="none" strike="noStrike">
                          <a:effectLst/>
                        </a:rPr>
                        <a:t>yes</a:t>
                      </a:r>
                      <a:endParaRPr lang="en-US" sz="1200" b="0" i="0" u="none" strike="noStrike">
                        <a:solidFill>
                          <a:srgbClr val="000000"/>
                        </a:solidFill>
                        <a:effectLst/>
                        <a:latin typeface="Calibri" panose="020F0502020204030204" pitchFamily="34" charset="0"/>
                      </a:endParaRPr>
                    </a:p>
                  </a:txBody>
                  <a:tcPr marL="0" marR="0" marT="0" marB="0" anchor="ctr"/>
                </a:tc>
                <a:tc>
                  <a:txBody>
                    <a:bodyPr/>
                    <a:lstStyle/>
                    <a:p>
                      <a:pPr algn="ctr" fontAlgn="ctr"/>
                      <a:r>
                        <a:rPr lang="en-US" sz="1200" u="none" strike="noStrike" dirty="0" smtClean="0">
                          <a:effectLst/>
                        </a:rPr>
                        <a:t>In</a:t>
                      </a:r>
                      <a:endParaRPr lang="en-US" sz="1200" b="0" i="0" u="none" strike="noStrike" dirty="0">
                        <a:solidFill>
                          <a:srgbClr val="000000"/>
                        </a:solidFill>
                        <a:effectLst/>
                        <a:latin typeface="Calibri" panose="020F0502020204030204" pitchFamily="34" charset="0"/>
                      </a:endParaRPr>
                    </a:p>
                  </a:txBody>
                  <a:tcPr marL="0" marR="0" marT="0" marB="0" anchor="ctr"/>
                </a:tc>
              </a:tr>
              <a:tr h="230288">
                <a:tc>
                  <a:txBody>
                    <a:bodyPr/>
                    <a:lstStyle/>
                    <a:p>
                      <a:pPr algn="ctr" fontAlgn="t"/>
                      <a:r>
                        <a:rPr lang="en-US" sz="1200" u="none" strike="noStrike">
                          <a:effectLst/>
                        </a:rPr>
                        <a:t>5MBS</a:t>
                      </a:r>
                      <a:endParaRPr lang="en-US" sz="1200" b="0" i="0" u="none" strike="noStrike">
                        <a:solidFill>
                          <a:srgbClr val="000000"/>
                        </a:solidFill>
                        <a:effectLst/>
                        <a:latin typeface="Calibri" panose="020F0502020204030204" pitchFamily="34" charset="0"/>
                      </a:endParaRPr>
                    </a:p>
                  </a:txBody>
                  <a:tcPr marL="0" marR="0" marT="0" marB="0"/>
                </a:tc>
                <a:tc>
                  <a:txBody>
                    <a:bodyPr/>
                    <a:lstStyle/>
                    <a:p>
                      <a:pPr algn="l" fontAlgn="t"/>
                      <a:r>
                        <a:rPr lang="en-US" sz="1200" u="none" strike="noStrike">
                          <a:effectLst/>
                        </a:rPr>
                        <a:t>Architectural enhancements for 5G multicast-broadcast services</a:t>
                      </a:r>
                      <a:endParaRPr lang="en-US" sz="1200" b="0" i="0" u="none" strike="noStrike">
                        <a:solidFill>
                          <a:srgbClr val="000000"/>
                        </a:solidFill>
                        <a:effectLst/>
                        <a:latin typeface="Calibri" panose="020F0502020204030204" pitchFamily="34" charset="0"/>
                      </a:endParaRPr>
                    </a:p>
                  </a:txBody>
                  <a:tcPr marL="0" marR="0" marT="0" marB="0"/>
                </a:tc>
                <a:tc>
                  <a:txBody>
                    <a:bodyPr/>
                    <a:lstStyle/>
                    <a:p>
                      <a:pPr algn="ctr" fontAlgn="ctr"/>
                      <a:r>
                        <a:rPr lang="en-US" sz="1200" u="none" strike="noStrike">
                          <a:effectLst/>
                        </a:rPr>
                        <a:t>yes</a:t>
                      </a:r>
                      <a:endParaRPr lang="en-US" sz="1200" b="0" i="0" u="none" strike="noStrike">
                        <a:solidFill>
                          <a:srgbClr val="000000"/>
                        </a:solidFill>
                        <a:effectLst/>
                        <a:latin typeface="Calibri" panose="020F0502020204030204" pitchFamily="34" charset="0"/>
                      </a:endParaRPr>
                    </a:p>
                  </a:txBody>
                  <a:tcPr marL="0" marR="0" marT="0" marB="0" anchor="ctr"/>
                </a:tc>
                <a:tc>
                  <a:txBody>
                    <a:bodyPr/>
                    <a:lstStyle/>
                    <a:p>
                      <a:pPr algn="ctr" fontAlgn="ctr"/>
                      <a:r>
                        <a:rPr lang="en-US" sz="1200" u="none" strike="noStrike" dirty="0" smtClean="0">
                          <a:effectLst/>
                        </a:rPr>
                        <a:t>In</a:t>
                      </a:r>
                      <a:endParaRPr lang="en-US" sz="1200" b="0" i="0" u="none" strike="noStrike" dirty="0">
                        <a:solidFill>
                          <a:srgbClr val="000000"/>
                        </a:solidFill>
                        <a:effectLst/>
                        <a:latin typeface="Calibri" panose="020F0502020204030204" pitchFamily="34" charset="0"/>
                      </a:endParaRPr>
                    </a:p>
                  </a:txBody>
                  <a:tcPr marL="0" marR="0" marT="0" marB="0" anchor="ctr"/>
                </a:tc>
              </a:tr>
              <a:tr h="230288">
                <a:tc>
                  <a:txBody>
                    <a:bodyPr/>
                    <a:lstStyle/>
                    <a:p>
                      <a:pPr algn="ctr" fontAlgn="t"/>
                      <a:r>
                        <a:rPr lang="en-US" sz="1200" u="none" strike="noStrike">
                          <a:effectLst/>
                        </a:rPr>
                        <a:t>eNA_Ph2</a:t>
                      </a:r>
                      <a:endParaRPr lang="en-US" sz="1200" b="0" i="0" u="none" strike="noStrike">
                        <a:solidFill>
                          <a:srgbClr val="000000"/>
                        </a:solidFill>
                        <a:effectLst/>
                        <a:latin typeface="Calibri" panose="020F0502020204030204" pitchFamily="34" charset="0"/>
                      </a:endParaRPr>
                    </a:p>
                  </a:txBody>
                  <a:tcPr marL="0" marR="0" marT="0" marB="0"/>
                </a:tc>
                <a:tc>
                  <a:txBody>
                    <a:bodyPr/>
                    <a:lstStyle/>
                    <a:p>
                      <a:pPr algn="l" fontAlgn="t"/>
                      <a:r>
                        <a:rPr lang="en-US" sz="1200" u="none" strike="noStrike">
                          <a:effectLst/>
                        </a:rPr>
                        <a:t>Enablers for Network Automation for 5G - phase 2</a:t>
                      </a:r>
                      <a:endParaRPr lang="en-US" sz="1200" b="0" i="0" u="none" strike="noStrike">
                        <a:solidFill>
                          <a:srgbClr val="000000"/>
                        </a:solidFill>
                        <a:effectLst/>
                        <a:latin typeface="Calibri" panose="020F0502020204030204" pitchFamily="34" charset="0"/>
                      </a:endParaRPr>
                    </a:p>
                  </a:txBody>
                  <a:tcPr marL="0" marR="0" marT="0" marB="0"/>
                </a:tc>
                <a:tc>
                  <a:txBody>
                    <a:bodyPr/>
                    <a:lstStyle/>
                    <a:p>
                      <a:pPr algn="ctr" fontAlgn="ctr"/>
                      <a:endParaRPr lang="en-US" sz="1200" b="0" i="0" u="none" strike="noStrike">
                        <a:solidFill>
                          <a:srgbClr val="000000"/>
                        </a:solidFill>
                        <a:effectLst/>
                        <a:latin typeface="Calibri" panose="020F0502020204030204" pitchFamily="34" charset="0"/>
                      </a:endParaRPr>
                    </a:p>
                  </a:txBody>
                  <a:tcPr marL="0" marR="0" marT="0" marB="0" anchor="ctr"/>
                </a:tc>
                <a:tc>
                  <a:txBody>
                    <a:bodyPr/>
                    <a:lstStyle/>
                    <a:p>
                      <a:pPr algn="ctr" fontAlgn="ctr"/>
                      <a:r>
                        <a:rPr lang="en-US" sz="1200" u="none" strike="noStrike" dirty="0" smtClean="0">
                          <a:effectLst/>
                        </a:rPr>
                        <a:t>In</a:t>
                      </a:r>
                      <a:endParaRPr lang="en-US" sz="1200" b="0" i="0" u="none" strike="noStrike" dirty="0">
                        <a:solidFill>
                          <a:srgbClr val="000000"/>
                        </a:solidFill>
                        <a:effectLst/>
                        <a:latin typeface="Calibri" panose="020F0502020204030204" pitchFamily="34" charset="0"/>
                      </a:endParaRPr>
                    </a:p>
                  </a:txBody>
                  <a:tcPr marL="0" marR="0" marT="0" marB="0" anchor="ctr"/>
                </a:tc>
              </a:tr>
              <a:tr h="230288">
                <a:tc>
                  <a:txBody>
                    <a:bodyPr/>
                    <a:lstStyle/>
                    <a:p>
                      <a:pPr algn="ctr" fontAlgn="t"/>
                      <a:r>
                        <a:rPr lang="en-US" sz="1200" u="none" strike="noStrike">
                          <a:effectLst/>
                        </a:rPr>
                        <a:t>5G_ProSe</a:t>
                      </a:r>
                      <a:endParaRPr lang="en-US" sz="1200" b="0" i="0" u="none" strike="noStrike">
                        <a:solidFill>
                          <a:srgbClr val="000000"/>
                        </a:solidFill>
                        <a:effectLst/>
                        <a:latin typeface="Calibri" panose="020F0502020204030204" pitchFamily="34" charset="0"/>
                      </a:endParaRPr>
                    </a:p>
                  </a:txBody>
                  <a:tcPr marL="0" marR="0" marT="0" marB="0"/>
                </a:tc>
                <a:tc>
                  <a:txBody>
                    <a:bodyPr/>
                    <a:lstStyle/>
                    <a:p>
                      <a:pPr algn="l" fontAlgn="t"/>
                      <a:r>
                        <a:rPr lang="en-US" sz="1200" u="none" strike="noStrike" dirty="0">
                          <a:effectLst/>
                        </a:rPr>
                        <a:t>System enhancement for Proximity based Services in 5GS </a:t>
                      </a:r>
                      <a:endParaRPr lang="en-US" sz="1200" b="0" i="0" u="none" strike="noStrike" dirty="0">
                        <a:solidFill>
                          <a:srgbClr val="000000"/>
                        </a:solidFill>
                        <a:effectLst/>
                        <a:latin typeface="Calibri" panose="020F0502020204030204" pitchFamily="34" charset="0"/>
                      </a:endParaRPr>
                    </a:p>
                  </a:txBody>
                  <a:tcPr marL="0" marR="0" marT="0" marB="0"/>
                </a:tc>
                <a:tc>
                  <a:txBody>
                    <a:bodyPr/>
                    <a:lstStyle/>
                    <a:p>
                      <a:pPr algn="ctr" fontAlgn="ctr"/>
                      <a:r>
                        <a:rPr lang="en-US" sz="1200" u="none" strike="noStrike">
                          <a:effectLst/>
                        </a:rPr>
                        <a:t>yes</a:t>
                      </a:r>
                      <a:endParaRPr lang="en-US" sz="1200" b="0" i="0" u="none" strike="noStrike">
                        <a:solidFill>
                          <a:srgbClr val="000000"/>
                        </a:solidFill>
                        <a:effectLst/>
                        <a:latin typeface="Calibri" panose="020F0502020204030204" pitchFamily="34" charset="0"/>
                      </a:endParaRPr>
                    </a:p>
                  </a:txBody>
                  <a:tcPr marL="0" marR="0" marT="0" marB="0" anchor="ctr"/>
                </a:tc>
                <a:tc>
                  <a:txBody>
                    <a:bodyPr/>
                    <a:lstStyle/>
                    <a:p>
                      <a:pPr algn="ctr" fontAlgn="ctr"/>
                      <a:r>
                        <a:rPr lang="en-US" sz="1200" u="none" strike="noStrike" dirty="0" smtClean="0">
                          <a:effectLst/>
                        </a:rPr>
                        <a:t>In</a:t>
                      </a:r>
                      <a:endParaRPr lang="en-US" sz="1200" b="0" i="0" u="none" strike="noStrike" dirty="0">
                        <a:solidFill>
                          <a:srgbClr val="000000"/>
                        </a:solidFill>
                        <a:effectLst/>
                        <a:latin typeface="Calibri" panose="020F0502020204030204" pitchFamily="34" charset="0"/>
                      </a:endParaRPr>
                    </a:p>
                  </a:txBody>
                  <a:tcPr marL="0" marR="0" marT="0" marB="0" anchor="ctr"/>
                </a:tc>
              </a:tr>
              <a:tr h="230288">
                <a:tc>
                  <a:txBody>
                    <a:bodyPr/>
                    <a:lstStyle/>
                    <a:p>
                      <a:pPr algn="ctr" fontAlgn="t"/>
                      <a:r>
                        <a:rPr lang="en-US" sz="1200" u="none" strike="noStrike" dirty="0">
                          <a:effectLst/>
                        </a:rPr>
                        <a:t>eNS_Ph2</a:t>
                      </a:r>
                      <a:endParaRPr lang="en-US" sz="1200" b="0" i="0" u="none" strike="noStrike" dirty="0">
                        <a:solidFill>
                          <a:srgbClr val="000000"/>
                        </a:solidFill>
                        <a:effectLst/>
                        <a:latin typeface="Calibri" panose="020F0502020204030204" pitchFamily="34" charset="0"/>
                      </a:endParaRPr>
                    </a:p>
                  </a:txBody>
                  <a:tcPr marL="0" marR="0" marT="0" marB="0"/>
                </a:tc>
                <a:tc>
                  <a:txBody>
                    <a:bodyPr/>
                    <a:lstStyle/>
                    <a:p>
                      <a:pPr algn="l" fontAlgn="t"/>
                      <a:r>
                        <a:rPr lang="en-US" sz="1200" u="none" strike="noStrike" dirty="0">
                          <a:effectLst/>
                        </a:rPr>
                        <a:t>Enhancement of Network Slicing Phase 2</a:t>
                      </a:r>
                      <a:endParaRPr lang="en-US" sz="1200" b="0" i="0" u="none" strike="noStrike" dirty="0">
                        <a:solidFill>
                          <a:srgbClr val="000000"/>
                        </a:solidFill>
                        <a:effectLst/>
                        <a:latin typeface="Calibri" panose="020F0502020204030204" pitchFamily="34" charset="0"/>
                      </a:endParaRPr>
                    </a:p>
                  </a:txBody>
                  <a:tcPr marL="0" marR="0" marT="0" marB="0"/>
                </a:tc>
                <a:tc>
                  <a:txBody>
                    <a:bodyPr/>
                    <a:lstStyle/>
                    <a:p>
                      <a:pPr algn="ctr" fontAlgn="ctr"/>
                      <a:r>
                        <a:rPr lang="en-US" sz="1200" b="0" i="0" u="none" strike="noStrike" dirty="0" smtClean="0">
                          <a:solidFill>
                            <a:srgbClr val="000000"/>
                          </a:solidFill>
                          <a:effectLst/>
                          <a:latin typeface="Calibri" panose="020F0502020204030204" pitchFamily="34" charset="0"/>
                        </a:rPr>
                        <a:t>POTENTIAL</a:t>
                      </a:r>
                      <a:endParaRPr lang="en-US" sz="1200" b="0" i="0" u="none" strike="noStrike" dirty="0">
                        <a:solidFill>
                          <a:srgbClr val="000000"/>
                        </a:solidFill>
                        <a:effectLst/>
                        <a:latin typeface="Calibri" panose="020F0502020204030204" pitchFamily="34" charset="0"/>
                      </a:endParaRPr>
                    </a:p>
                  </a:txBody>
                  <a:tcPr marL="0" marR="0" marT="0" marB="0" anchor="ctr"/>
                </a:tc>
                <a:tc>
                  <a:txBody>
                    <a:bodyPr/>
                    <a:lstStyle/>
                    <a:p>
                      <a:pPr algn="ctr" fontAlgn="ctr"/>
                      <a:r>
                        <a:rPr lang="en-US" sz="1200" u="none" strike="noStrike" dirty="0" smtClean="0">
                          <a:effectLst/>
                        </a:rPr>
                        <a:t>In</a:t>
                      </a:r>
                      <a:endParaRPr lang="en-US" sz="1200" b="0" i="0" u="none" strike="noStrike" dirty="0">
                        <a:solidFill>
                          <a:srgbClr val="000000"/>
                        </a:solidFill>
                        <a:effectLst/>
                        <a:latin typeface="Calibri" panose="020F0502020204030204" pitchFamily="34" charset="0"/>
                      </a:endParaRPr>
                    </a:p>
                  </a:txBody>
                  <a:tcPr marL="0" marR="0" marT="0" marB="0" anchor="ctr"/>
                </a:tc>
              </a:tr>
              <a:tr h="230288">
                <a:tc>
                  <a:txBody>
                    <a:bodyPr/>
                    <a:lstStyle/>
                    <a:p>
                      <a:pPr algn="ctr" fontAlgn="t"/>
                      <a:r>
                        <a:rPr lang="en-US" sz="1200" u="none" strike="noStrike" dirty="0" err="1">
                          <a:effectLst/>
                        </a:rPr>
                        <a:t>IIoT</a:t>
                      </a:r>
                      <a:endParaRPr lang="en-US" sz="1200" b="0" i="0" u="none" strike="noStrike" dirty="0">
                        <a:solidFill>
                          <a:srgbClr val="000000"/>
                        </a:solidFill>
                        <a:effectLst/>
                        <a:latin typeface="Calibri" panose="020F0502020204030204" pitchFamily="34" charset="0"/>
                      </a:endParaRPr>
                    </a:p>
                  </a:txBody>
                  <a:tcPr marL="0" marR="0" marT="0" marB="0"/>
                </a:tc>
                <a:tc>
                  <a:txBody>
                    <a:bodyPr/>
                    <a:lstStyle/>
                    <a:p>
                      <a:pPr algn="l" fontAlgn="t"/>
                      <a:r>
                        <a:rPr lang="en-US" sz="1200" u="none" strike="noStrike" dirty="0">
                          <a:effectLst/>
                        </a:rPr>
                        <a:t>Enhanced support of Industrial </a:t>
                      </a:r>
                      <a:r>
                        <a:rPr lang="en-US" sz="1200" u="none" strike="noStrike" dirty="0" err="1">
                          <a:effectLst/>
                        </a:rPr>
                        <a:t>IoT</a:t>
                      </a:r>
                      <a:r>
                        <a:rPr lang="en-US" sz="1200" u="none" strike="noStrike" dirty="0">
                          <a:effectLst/>
                        </a:rPr>
                        <a:t> - TSC/URLLC enhancements</a:t>
                      </a:r>
                      <a:endParaRPr lang="en-US" sz="1200" b="0" i="0" u="none" strike="noStrike" dirty="0">
                        <a:solidFill>
                          <a:srgbClr val="000000"/>
                        </a:solidFill>
                        <a:effectLst/>
                        <a:latin typeface="Calibri" panose="020F0502020204030204" pitchFamily="34" charset="0"/>
                      </a:endParaRPr>
                    </a:p>
                  </a:txBody>
                  <a:tcPr marL="0" marR="0" marT="0" marB="0"/>
                </a:tc>
                <a:tc>
                  <a:txBody>
                    <a:bodyPr/>
                    <a:lstStyle/>
                    <a:p>
                      <a:pPr algn="ctr" fontAlgn="ctr"/>
                      <a:r>
                        <a:rPr lang="en-US" sz="1200" b="0" i="0" u="none" strike="noStrike" dirty="0" smtClean="0">
                          <a:solidFill>
                            <a:srgbClr val="000000"/>
                          </a:solidFill>
                          <a:effectLst/>
                          <a:latin typeface="Calibri" panose="020F0502020204030204" pitchFamily="34" charset="0"/>
                        </a:rPr>
                        <a:t>POTENTIAL</a:t>
                      </a:r>
                      <a:endParaRPr lang="en-US" sz="1200" b="0" i="0" u="none" strike="noStrike" dirty="0">
                        <a:solidFill>
                          <a:srgbClr val="000000"/>
                        </a:solidFill>
                        <a:effectLst/>
                        <a:latin typeface="Calibri" panose="020F0502020204030204" pitchFamily="34" charset="0"/>
                      </a:endParaRPr>
                    </a:p>
                  </a:txBody>
                  <a:tcPr marL="0" marR="0" marT="0" marB="0" anchor="ctr"/>
                </a:tc>
                <a:tc>
                  <a:txBody>
                    <a:bodyPr/>
                    <a:lstStyle/>
                    <a:p>
                      <a:pPr algn="ctr" fontAlgn="ctr"/>
                      <a:r>
                        <a:rPr lang="en-US" sz="1200" u="none" strike="noStrike" dirty="0" smtClean="0">
                          <a:effectLst/>
                        </a:rPr>
                        <a:t>In</a:t>
                      </a:r>
                      <a:endParaRPr lang="en-US" sz="1200" b="0" i="0" u="none" strike="noStrike" dirty="0">
                        <a:solidFill>
                          <a:srgbClr val="000000"/>
                        </a:solidFill>
                        <a:effectLst/>
                        <a:latin typeface="Calibri" panose="020F0502020204030204" pitchFamily="34" charset="0"/>
                      </a:endParaRPr>
                    </a:p>
                  </a:txBody>
                  <a:tcPr marL="0" marR="0" marT="0" marB="0" anchor="ctr"/>
                </a:tc>
              </a:tr>
              <a:tr h="230288">
                <a:tc>
                  <a:txBody>
                    <a:bodyPr/>
                    <a:lstStyle/>
                    <a:p>
                      <a:pPr algn="ctr" fontAlgn="t"/>
                      <a:r>
                        <a:rPr lang="en-US" sz="1200" u="none" strike="noStrike">
                          <a:effectLst/>
                        </a:rPr>
                        <a:t>5G_AIS</a:t>
                      </a:r>
                      <a:endParaRPr lang="en-US" sz="1200" b="0" i="0" u="none" strike="noStrike">
                        <a:solidFill>
                          <a:srgbClr val="000000"/>
                        </a:solidFill>
                        <a:effectLst/>
                        <a:latin typeface="Calibri" panose="020F0502020204030204" pitchFamily="34" charset="0"/>
                      </a:endParaRPr>
                    </a:p>
                  </a:txBody>
                  <a:tcPr marL="0" marR="0" marT="0" marB="0"/>
                </a:tc>
                <a:tc>
                  <a:txBody>
                    <a:bodyPr/>
                    <a:lstStyle/>
                    <a:p>
                      <a:pPr algn="l" fontAlgn="t"/>
                      <a:r>
                        <a:rPr lang="en-US" sz="1200" u="none" strike="noStrike" dirty="0">
                          <a:effectLst/>
                        </a:rPr>
                        <a:t>5G System Enhancement for Advanced Interactive Services</a:t>
                      </a:r>
                      <a:endParaRPr lang="en-US" sz="1200" b="0" i="0" u="none" strike="noStrike" dirty="0">
                        <a:solidFill>
                          <a:srgbClr val="000000"/>
                        </a:solidFill>
                        <a:effectLst/>
                        <a:latin typeface="Calibri" panose="020F0502020204030204" pitchFamily="34" charset="0"/>
                      </a:endParaRPr>
                    </a:p>
                  </a:txBody>
                  <a:tcPr marL="0" marR="0" marT="0" marB="0"/>
                </a:tc>
                <a:tc>
                  <a:txBody>
                    <a:bodyPr/>
                    <a:lstStyle/>
                    <a:p>
                      <a:pPr algn="ctr" fontAlgn="ctr"/>
                      <a:endParaRPr lang="en-US" sz="1200" b="0" i="0" u="none" strike="noStrike" dirty="0">
                        <a:solidFill>
                          <a:srgbClr val="000000"/>
                        </a:solidFill>
                        <a:effectLst/>
                        <a:latin typeface="Calibri" panose="020F0502020204030204" pitchFamily="34" charset="0"/>
                      </a:endParaRPr>
                    </a:p>
                  </a:txBody>
                  <a:tcPr marL="0" marR="0" marT="0" marB="0" anchor="ctr"/>
                </a:tc>
                <a:tc>
                  <a:txBody>
                    <a:bodyPr/>
                    <a:lstStyle/>
                    <a:p>
                      <a:pPr algn="ctr" fontAlgn="ctr"/>
                      <a:r>
                        <a:rPr lang="en-US" sz="1200" u="none" strike="noStrike" dirty="0" smtClean="0">
                          <a:effectLst/>
                        </a:rPr>
                        <a:t>In</a:t>
                      </a:r>
                      <a:endParaRPr lang="en-US" sz="1200" b="0" i="0" u="none" strike="noStrike" dirty="0">
                        <a:solidFill>
                          <a:srgbClr val="000000"/>
                        </a:solidFill>
                        <a:effectLst/>
                        <a:latin typeface="Calibri" panose="020F0502020204030204" pitchFamily="34" charset="0"/>
                      </a:endParaRPr>
                    </a:p>
                  </a:txBody>
                  <a:tcPr marL="0" marR="0" marT="0" marB="0" anchor="ctr"/>
                </a:tc>
              </a:tr>
              <a:tr h="230288">
                <a:tc>
                  <a:txBody>
                    <a:bodyPr/>
                    <a:lstStyle/>
                    <a:p>
                      <a:pPr algn="ctr" fontAlgn="t"/>
                      <a:r>
                        <a:rPr lang="en-US" sz="1200" u="none" strike="noStrike">
                          <a:effectLst/>
                        </a:rPr>
                        <a:t>MUSIM</a:t>
                      </a:r>
                      <a:endParaRPr lang="en-US" sz="1200" b="0" i="0" u="none" strike="noStrike">
                        <a:solidFill>
                          <a:srgbClr val="000000"/>
                        </a:solidFill>
                        <a:effectLst/>
                        <a:latin typeface="Calibri" panose="020F0502020204030204" pitchFamily="34" charset="0"/>
                      </a:endParaRPr>
                    </a:p>
                  </a:txBody>
                  <a:tcPr marL="0" marR="0" marT="0" marB="0"/>
                </a:tc>
                <a:tc>
                  <a:txBody>
                    <a:bodyPr/>
                    <a:lstStyle/>
                    <a:p>
                      <a:pPr algn="l" fontAlgn="t"/>
                      <a:r>
                        <a:rPr lang="en-US" sz="1200" u="none" strike="noStrike">
                          <a:effectLst/>
                        </a:rPr>
                        <a:t>Support for Multi-USIM Devices</a:t>
                      </a:r>
                      <a:endParaRPr lang="en-US" sz="1200" b="0" i="0" u="none" strike="noStrike">
                        <a:solidFill>
                          <a:srgbClr val="000000"/>
                        </a:solidFill>
                        <a:effectLst/>
                        <a:latin typeface="Calibri" panose="020F0502020204030204" pitchFamily="34" charset="0"/>
                      </a:endParaRPr>
                    </a:p>
                  </a:txBody>
                  <a:tcPr marL="0" marR="0" marT="0" marB="0"/>
                </a:tc>
                <a:tc>
                  <a:txBody>
                    <a:bodyPr/>
                    <a:lstStyle/>
                    <a:p>
                      <a:pPr algn="ctr" fontAlgn="ctr"/>
                      <a:r>
                        <a:rPr lang="en-US" sz="1200" u="none" strike="noStrike">
                          <a:effectLst/>
                        </a:rPr>
                        <a:t>yes</a:t>
                      </a:r>
                      <a:endParaRPr lang="en-US" sz="1200" b="0" i="0" u="none" strike="noStrike">
                        <a:solidFill>
                          <a:srgbClr val="000000"/>
                        </a:solidFill>
                        <a:effectLst/>
                        <a:latin typeface="Calibri" panose="020F0502020204030204" pitchFamily="34" charset="0"/>
                      </a:endParaRPr>
                    </a:p>
                  </a:txBody>
                  <a:tcPr marL="0" marR="0" marT="0" marB="0" anchor="ctr"/>
                </a:tc>
                <a:tc>
                  <a:txBody>
                    <a:bodyPr/>
                    <a:lstStyle/>
                    <a:p>
                      <a:pPr algn="ctr" fontAlgn="ctr"/>
                      <a:r>
                        <a:rPr lang="en-US" sz="1200" u="none" strike="noStrike" dirty="0" smtClean="0">
                          <a:effectLst/>
                        </a:rPr>
                        <a:t>In</a:t>
                      </a:r>
                      <a:endParaRPr lang="en-US" sz="1200" b="0" i="0" u="none" strike="noStrike" dirty="0">
                        <a:solidFill>
                          <a:srgbClr val="000000"/>
                        </a:solidFill>
                        <a:effectLst/>
                        <a:latin typeface="Calibri" panose="020F0502020204030204" pitchFamily="34" charset="0"/>
                      </a:endParaRPr>
                    </a:p>
                  </a:txBody>
                  <a:tcPr marL="0" marR="0" marT="0" marB="0" anchor="ctr"/>
                </a:tc>
              </a:tr>
              <a:tr h="230288">
                <a:tc>
                  <a:txBody>
                    <a:bodyPr/>
                    <a:lstStyle/>
                    <a:p>
                      <a:pPr algn="ctr" fontAlgn="t"/>
                      <a:r>
                        <a:rPr lang="en-US" sz="1200" u="none" strike="noStrike">
                          <a:effectLst/>
                        </a:rPr>
                        <a:t>5GSAT_ARCH</a:t>
                      </a:r>
                      <a:endParaRPr lang="en-US" sz="1200" b="0" i="0" u="none" strike="noStrike">
                        <a:solidFill>
                          <a:srgbClr val="000000"/>
                        </a:solidFill>
                        <a:effectLst/>
                        <a:latin typeface="Calibri" panose="020F0502020204030204" pitchFamily="34" charset="0"/>
                      </a:endParaRPr>
                    </a:p>
                  </a:txBody>
                  <a:tcPr marL="0" marR="0" marT="0" marB="0"/>
                </a:tc>
                <a:tc>
                  <a:txBody>
                    <a:bodyPr/>
                    <a:lstStyle/>
                    <a:p>
                      <a:pPr algn="l" fontAlgn="t"/>
                      <a:r>
                        <a:rPr lang="en-US" sz="1200" u="none" strike="noStrike">
                          <a:effectLst/>
                        </a:rPr>
                        <a:t>Integration of Satellite in 5G Systems</a:t>
                      </a:r>
                      <a:endParaRPr lang="en-US" sz="1200" b="0" i="0" u="none" strike="noStrike">
                        <a:solidFill>
                          <a:srgbClr val="000000"/>
                        </a:solidFill>
                        <a:effectLst/>
                        <a:latin typeface="Calibri" panose="020F0502020204030204" pitchFamily="34" charset="0"/>
                      </a:endParaRPr>
                    </a:p>
                  </a:txBody>
                  <a:tcPr marL="0" marR="0" marT="0" marB="0"/>
                </a:tc>
                <a:tc>
                  <a:txBody>
                    <a:bodyPr/>
                    <a:lstStyle/>
                    <a:p>
                      <a:pPr algn="ctr" fontAlgn="ctr"/>
                      <a:r>
                        <a:rPr lang="en-US" sz="1200" u="none" strike="noStrike">
                          <a:effectLst/>
                        </a:rPr>
                        <a:t>yes</a:t>
                      </a:r>
                      <a:endParaRPr lang="en-US" sz="1200" b="0" i="0" u="none" strike="noStrike">
                        <a:solidFill>
                          <a:srgbClr val="000000"/>
                        </a:solidFill>
                        <a:effectLst/>
                        <a:latin typeface="Calibri" panose="020F0502020204030204" pitchFamily="34" charset="0"/>
                      </a:endParaRPr>
                    </a:p>
                  </a:txBody>
                  <a:tcPr marL="0" marR="0" marT="0" marB="0" anchor="ctr"/>
                </a:tc>
                <a:tc>
                  <a:txBody>
                    <a:bodyPr/>
                    <a:lstStyle/>
                    <a:p>
                      <a:pPr algn="ctr" fontAlgn="ctr"/>
                      <a:r>
                        <a:rPr lang="en-US" sz="1200" u="none" strike="noStrike" dirty="0" smtClean="0">
                          <a:effectLst/>
                        </a:rPr>
                        <a:t>In</a:t>
                      </a:r>
                      <a:endParaRPr lang="en-US" sz="1200" b="0" i="0" u="none" strike="noStrike" dirty="0">
                        <a:solidFill>
                          <a:srgbClr val="000000"/>
                        </a:solidFill>
                        <a:effectLst/>
                        <a:latin typeface="Calibri" panose="020F0502020204030204" pitchFamily="34" charset="0"/>
                      </a:endParaRPr>
                    </a:p>
                  </a:txBody>
                  <a:tcPr marL="0" marR="0" marT="0" marB="0" anchor="ctr"/>
                </a:tc>
              </a:tr>
              <a:tr h="230288">
                <a:tc>
                  <a:txBody>
                    <a:bodyPr/>
                    <a:lstStyle/>
                    <a:p>
                      <a:pPr algn="ctr" fontAlgn="t"/>
                      <a:r>
                        <a:rPr lang="en-US" sz="1200" u="none" strike="noStrike">
                          <a:effectLst/>
                        </a:rPr>
                        <a:t>eV2XARC_Ph2</a:t>
                      </a:r>
                      <a:endParaRPr lang="en-US" sz="1200" b="0" i="0" u="none" strike="noStrike">
                        <a:solidFill>
                          <a:srgbClr val="000000"/>
                        </a:solidFill>
                        <a:effectLst/>
                        <a:latin typeface="Calibri" panose="020F0502020204030204" pitchFamily="34" charset="0"/>
                      </a:endParaRPr>
                    </a:p>
                  </a:txBody>
                  <a:tcPr marL="0" marR="0" marT="0" marB="0"/>
                </a:tc>
                <a:tc>
                  <a:txBody>
                    <a:bodyPr/>
                    <a:lstStyle/>
                    <a:p>
                      <a:pPr algn="l" fontAlgn="t"/>
                      <a:r>
                        <a:rPr lang="en-US" sz="1200" u="none" strike="noStrike">
                          <a:effectLst/>
                        </a:rPr>
                        <a:t>Architecture enhancements for 3GPP support of advanced V2X services - Phase 2</a:t>
                      </a:r>
                      <a:endParaRPr lang="en-US" sz="1200" b="0" i="0" u="none" strike="noStrike">
                        <a:solidFill>
                          <a:srgbClr val="000000"/>
                        </a:solidFill>
                        <a:effectLst/>
                        <a:latin typeface="Calibri" panose="020F0502020204030204" pitchFamily="34" charset="0"/>
                      </a:endParaRPr>
                    </a:p>
                  </a:txBody>
                  <a:tcPr marL="0" marR="0" marT="0" marB="0"/>
                </a:tc>
                <a:tc>
                  <a:txBody>
                    <a:bodyPr/>
                    <a:lstStyle/>
                    <a:p>
                      <a:pPr algn="ctr" fontAlgn="ctr"/>
                      <a:r>
                        <a:rPr lang="en-US" sz="1200" u="none" strike="noStrike">
                          <a:effectLst/>
                        </a:rPr>
                        <a:t>yes</a:t>
                      </a:r>
                      <a:endParaRPr lang="en-US" sz="1200" b="0" i="0" u="none" strike="noStrike">
                        <a:solidFill>
                          <a:srgbClr val="000000"/>
                        </a:solidFill>
                        <a:effectLst/>
                        <a:latin typeface="Calibri" panose="020F0502020204030204" pitchFamily="34" charset="0"/>
                      </a:endParaRPr>
                    </a:p>
                  </a:txBody>
                  <a:tcPr marL="0" marR="0" marT="0" marB="0" anchor="ctr"/>
                </a:tc>
                <a:tc>
                  <a:txBody>
                    <a:bodyPr/>
                    <a:lstStyle/>
                    <a:p>
                      <a:pPr algn="ctr" fontAlgn="ctr"/>
                      <a:r>
                        <a:rPr lang="en-US" sz="1200" u="none" strike="noStrike" dirty="0" smtClean="0">
                          <a:effectLst/>
                        </a:rPr>
                        <a:t>In</a:t>
                      </a:r>
                      <a:endParaRPr lang="en-US" sz="1200" b="0" i="0" u="none" strike="noStrike" dirty="0">
                        <a:solidFill>
                          <a:srgbClr val="000000"/>
                        </a:solidFill>
                        <a:effectLst/>
                        <a:latin typeface="Calibri" panose="020F0502020204030204" pitchFamily="34" charset="0"/>
                      </a:endParaRPr>
                    </a:p>
                  </a:txBody>
                  <a:tcPr marL="0" marR="0" marT="0" marB="0" anchor="ctr"/>
                </a:tc>
              </a:tr>
              <a:tr h="418440">
                <a:tc>
                  <a:txBody>
                    <a:bodyPr/>
                    <a:lstStyle/>
                    <a:p>
                      <a:pPr algn="ctr" fontAlgn="t"/>
                      <a:r>
                        <a:rPr lang="en-US" sz="1200" u="none" strike="noStrike">
                          <a:effectLst/>
                        </a:rPr>
                        <a:t>eATSSS</a:t>
                      </a:r>
                      <a:endParaRPr lang="en-US" sz="1200" b="0" i="0" u="none" strike="noStrike">
                        <a:solidFill>
                          <a:srgbClr val="000000"/>
                        </a:solidFill>
                        <a:effectLst/>
                        <a:latin typeface="Calibri" panose="020F0502020204030204" pitchFamily="34" charset="0"/>
                      </a:endParaRPr>
                    </a:p>
                  </a:txBody>
                  <a:tcPr marL="0" marR="0" marT="0" marB="0"/>
                </a:tc>
                <a:tc>
                  <a:txBody>
                    <a:bodyPr/>
                    <a:lstStyle/>
                    <a:p>
                      <a:pPr algn="l" fontAlgn="t"/>
                      <a:r>
                        <a:rPr lang="en-US" sz="1200" u="none" strike="noStrike">
                          <a:effectLst/>
                        </a:rPr>
                        <a:t>Extended Access Traffic Steering, Switch and Splitting support in the 5G system architecture</a:t>
                      </a:r>
                      <a:endParaRPr lang="en-US" sz="1200" b="0" i="0" u="none" strike="noStrike">
                        <a:solidFill>
                          <a:srgbClr val="000000"/>
                        </a:solidFill>
                        <a:effectLst/>
                        <a:latin typeface="Calibri" panose="020F0502020204030204" pitchFamily="34" charset="0"/>
                      </a:endParaRPr>
                    </a:p>
                  </a:txBody>
                  <a:tcPr marL="0" marR="0" marT="0" marB="0"/>
                </a:tc>
                <a:tc>
                  <a:txBody>
                    <a:bodyPr/>
                    <a:lstStyle/>
                    <a:p>
                      <a:pPr algn="ctr" fontAlgn="ctr"/>
                      <a:endParaRPr lang="en-US" sz="1200" b="0" i="0" u="none" strike="noStrike">
                        <a:solidFill>
                          <a:srgbClr val="000000"/>
                        </a:solidFill>
                        <a:effectLst/>
                        <a:latin typeface="Calibri" panose="020F0502020204030204" pitchFamily="34" charset="0"/>
                      </a:endParaRPr>
                    </a:p>
                  </a:txBody>
                  <a:tcPr marL="0" marR="0" marT="0" marB="0" anchor="ctr"/>
                </a:tc>
                <a:tc>
                  <a:txBody>
                    <a:bodyPr/>
                    <a:lstStyle/>
                    <a:p>
                      <a:pPr algn="ctr" fontAlgn="ctr"/>
                      <a:r>
                        <a:rPr lang="en-US" sz="1200" u="none" strike="noStrike" dirty="0" smtClean="0">
                          <a:effectLst/>
                        </a:rPr>
                        <a:t>In*</a:t>
                      </a:r>
                      <a:endParaRPr lang="en-US" sz="1200" b="0" i="0" u="none" strike="noStrike" dirty="0">
                        <a:solidFill>
                          <a:srgbClr val="000000"/>
                        </a:solidFill>
                        <a:effectLst/>
                        <a:latin typeface="Calibri" panose="020F0502020204030204" pitchFamily="34" charset="0"/>
                      </a:endParaRPr>
                    </a:p>
                  </a:txBody>
                  <a:tcPr marL="0" marR="0" marT="0" marB="0" anchor="ctr"/>
                </a:tc>
              </a:tr>
              <a:tr h="230288">
                <a:tc>
                  <a:txBody>
                    <a:bodyPr/>
                    <a:lstStyle/>
                    <a:p>
                      <a:pPr algn="ctr" fontAlgn="t"/>
                      <a:r>
                        <a:rPr lang="en-US" sz="1200" u="none" strike="noStrike">
                          <a:effectLst/>
                        </a:rPr>
                        <a:t>UPCAS</a:t>
                      </a:r>
                      <a:endParaRPr lang="en-US" sz="1200" b="0" i="0" u="none" strike="noStrike">
                        <a:solidFill>
                          <a:srgbClr val="000000"/>
                        </a:solidFill>
                        <a:effectLst/>
                        <a:latin typeface="Calibri" panose="020F0502020204030204" pitchFamily="34" charset="0"/>
                      </a:endParaRPr>
                    </a:p>
                  </a:txBody>
                  <a:tcPr marL="0" marR="0" marT="0" marB="0"/>
                </a:tc>
                <a:tc>
                  <a:txBody>
                    <a:bodyPr/>
                    <a:lstStyle/>
                    <a:p>
                      <a:pPr algn="l" fontAlgn="t"/>
                      <a:r>
                        <a:rPr lang="en-US" sz="1200" u="none" strike="noStrike">
                          <a:effectLst/>
                        </a:rPr>
                        <a:t>UPF enhancement for control and SBA</a:t>
                      </a:r>
                      <a:endParaRPr lang="en-US" sz="1200" b="0" i="0" u="none" strike="noStrike">
                        <a:solidFill>
                          <a:srgbClr val="000000"/>
                        </a:solidFill>
                        <a:effectLst/>
                        <a:latin typeface="Calibri" panose="020F0502020204030204" pitchFamily="34" charset="0"/>
                      </a:endParaRPr>
                    </a:p>
                  </a:txBody>
                  <a:tcPr marL="0" marR="0" marT="0" marB="0"/>
                </a:tc>
                <a:tc>
                  <a:txBody>
                    <a:bodyPr/>
                    <a:lstStyle/>
                    <a:p>
                      <a:pPr algn="ctr" fontAlgn="ctr"/>
                      <a:endParaRPr lang="en-US" sz="1200" b="0" i="0" u="none" strike="noStrike">
                        <a:solidFill>
                          <a:srgbClr val="000000"/>
                        </a:solidFill>
                        <a:effectLst/>
                        <a:latin typeface="Calibri" panose="020F0502020204030204" pitchFamily="34" charset="0"/>
                      </a:endParaRPr>
                    </a:p>
                  </a:txBody>
                  <a:tcPr marL="0" marR="0" marT="0" marB="0" anchor="ctr"/>
                </a:tc>
                <a:tc>
                  <a:txBody>
                    <a:bodyPr/>
                    <a:lstStyle/>
                    <a:p>
                      <a:pPr algn="ctr" fontAlgn="ctr"/>
                      <a:r>
                        <a:rPr lang="en-US" sz="1200" u="none" strike="noStrike" dirty="0" smtClean="0">
                          <a:effectLst/>
                        </a:rPr>
                        <a:t>In*</a:t>
                      </a:r>
                      <a:endParaRPr lang="en-US" sz="1200" b="0" i="0" u="none" strike="noStrike" dirty="0">
                        <a:solidFill>
                          <a:srgbClr val="000000"/>
                        </a:solidFill>
                        <a:effectLst/>
                        <a:latin typeface="Calibri" panose="020F0502020204030204" pitchFamily="34" charset="0"/>
                      </a:endParaRPr>
                    </a:p>
                  </a:txBody>
                  <a:tcPr marL="0" marR="0" marT="0" marB="0" anchor="ctr"/>
                </a:tc>
              </a:tr>
              <a:tr h="230288">
                <a:tc>
                  <a:txBody>
                    <a:bodyPr/>
                    <a:lstStyle/>
                    <a:p>
                      <a:pPr algn="ctr" fontAlgn="t"/>
                      <a:r>
                        <a:rPr lang="en-US" sz="1200" u="none" strike="noStrike">
                          <a:effectLst/>
                        </a:rPr>
                        <a:t>5GLAN_enh</a:t>
                      </a:r>
                      <a:endParaRPr lang="en-US" sz="1200" b="0" i="0" u="none" strike="noStrike">
                        <a:solidFill>
                          <a:srgbClr val="000000"/>
                        </a:solidFill>
                        <a:effectLst/>
                        <a:latin typeface="Calibri" panose="020F0502020204030204" pitchFamily="34" charset="0"/>
                      </a:endParaRPr>
                    </a:p>
                  </a:txBody>
                  <a:tcPr marL="0" marR="0" marT="0" marB="0"/>
                </a:tc>
                <a:tc>
                  <a:txBody>
                    <a:bodyPr/>
                    <a:lstStyle/>
                    <a:p>
                      <a:pPr algn="l" fontAlgn="t"/>
                      <a:r>
                        <a:rPr lang="en-US" sz="1200" u="none" strike="noStrike">
                          <a:effectLst/>
                        </a:rPr>
                        <a:t>Enhancement of support for 5G LAN-type service</a:t>
                      </a:r>
                      <a:endParaRPr lang="en-US" sz="1200" b="0" i="0" u="none" strike="noStrike">
                        <a:solidFill>
                          <a:srgbClr val="000000"/>
                        </a:solidFill>
                        <a:effectLst/>
                        <a:latin typeface="Calibri" panose="020F0502020204030204" pitchFamily="34" charset="0"/>
                      </a:endParaRPr>
                    </a:p>
                  </a:txBody>
                  <a:tcPr marL="0" marR="0" marT="0" marB="0"/>
                </a:tc>
                <a:tc>
                  <a:txBody>
                    <a:bodyPr/>
                    <a:lstStyle/>
                    <a:p>
                      <a:pPr algn="ctr" fontAlgn="ctr"/>
                      <a:endParaRPr lang="en-US" sz="1200" b="0" i="0" u="none" strike="noStrike">
                        <a:solidFill>
                          <a:srgbClr val="000000"/>
                        </a:solidFill>
                        <a:effectLst/>
                        <a:latin typeface="Calibri" panose="020F0502020204030204" pitchFamily="34" charset="0"/>
                      </a:endParaRPr>
                    </a:p>
                  </a:txBody>
                  <a:tcPr marL="0" marR="0" marT="0" marB="0" anchor="ctr"/>
                </a:tc>
                <a:tc>
                  <a:txBody>
                    <a:bodyPr/>
                    <a:lstStyle/>
                    <a:p>
                      <a:pPr algn="ctr" fontAlgn="ctr"/>
                      <a:r>
                        <a:rPr lang="en-US" sz="1200" u="none" strike="noStrike" dirty="0" smtClean="0">
                          <a:effectLst/>
                        </a:rPr>
                        <a:t>DROPPED</a:t>
                      </a:r>
                      <a:endParaRPr lang="en-US" sz="1200" b="0" i="0" u="none" strike="noStrike" dirty="0">
                        <a:solidFill>
                          <a:srgbClr val="000000"/>
                        </a:solidFill>
                        <a:effectLst/>
                        <a:latin typeface="Calibri" panose="020F0502020204030204" pitchFamily="34" charset="0"/>
                      </a:endParaRPr>
                    </a:p>
                  </a:txBody>
                  <a:tcPr marL="0" marR="0" marT="0" marB="0" anchor="ctr"/>
                </a:tc>
              </a:tr>
              <a:tr h="230288">
                <a:tc>
                  <a:txBody>
                    <a:bodyPr/>
                    <a:lstStyle/>
                    <a:p>
                      <a:pPr algn="ctr" fontAlgn="t"/>
                      <a:r>
                        <a:rPr lang="en-US" sz="1200" u="none" strike="noStrike">
                          <a:effectLst/>
                        </a:rPr>
                        <a:t>eLCS_ph2</a:t>
                      </a:r>
                      <a:endParaRPr lang="en-US" sz="1200" b="0" i="0" u="none" strike="noStrike">
                        <a:solidFill>
                          <a:srgbClr val="000000"/>
                        </a:solidFill>
                        <a:effectLst/>
                        <a:latin typeface="Calibri" panose="020F0502020204030204" pitchFamily="34" charset="0"/>
                      </a:endParaRPr>
                    </a:p>
                  </a:txBody>
                  <a:tcPr marL="0" marR="0" marT="0" marB="0"/>
                </a:tc>
                <a:tc>
                  <a:txBody>
                    <a:bodyPr/>
                    <a:lstStyle/>
                    <a:p>
                      <a:pPr algn="l" fontAlgn="t"/>
                      <a:r>
                        <a:rPr lang="en-US" sz="1200" u="none" strike="noStrike">
                          <a:effectLst/>
                        </a:rPr>
                        <a:t>Enhancement to the 5GC LoCation Services-Phase 2</a:t>
                      </a:r>
                      <a:endParaRPr lang="en-US" sz="1200" b="0" i="0" u="none" strike="noStrike">
                        <a:solidFill>
                          <a:srgbClr val="000000"/>
                        </a:solidFill>
                        <a:effectLst/>
                        <a:latin typeface="Calibri" panose="020F0502020204030204" pitchFamily="34" charset="0"/>
                      </a:endParaRPr>
                    </a:p>
                  </a:txBody>
                  <a:tcPr marL="0" marR="0" marT="0" marB="0"/>
                </a:tc>
                <a:tc>
                  <a:txBody>
                    <a:bodyPr/>
                    <a:lstStyle/>
                    <a:p>
                      <a:pPr algn="ctr" fontAlgn="ctr"/>
                      <a:r>
                        <a:rPr lang="en-US" sz="1200" u="none" strike="noStrike">
                          <a:effectLst/>
                        </a:rPr>
                        <a:t>yes</a:t>
                      </a:r>
                      <a:endParaRPr lang="en-US" sz="1200" b="0" i="0" u="none" strike="noStrike">
                        <a:solidFill>
                          <a:srgbClr val="000000"/>
                        </a:solidFill>
                        <a:effectLst/>
                        <a:latin typeface="Calibri" panose="020F0502020204030204" pitchFamily="34" charset="0"/>
                      </a:endParaRPr>
                    </a:p>
                  </a:txBody>
                  <a:tcPr marL="0" marR="0" marT="0" marB="0" anchor="ctr"/>
                </a:tc>
                <a:tc>
                  <a:txBody>
                    <a:bodyPr/>
                    <a:lstStyle/>
                    <a:p>
                      <a:pPr algn="ctr" fontAlgn="ctr"/>
                      <a:r>
                        <a:rPr lang="en-US" sz="1200" u="none" strike="noStrike" dirty="0" smtClean="0">
                          <a:effectLst/>
                        </a:rPr>
                        <a:t>In*</a:t>
                      </a:r>
                      <a:endParaRPr lang="en-US" sz="1200" b="0" i="0" u="none" strike="noStrike" dirty="0">
                        <a:solidFill>
                          <a:srgbClr val="000000"/>
                        </a:solidFill>
                        <a:effectLst/>
                        <a:latin typeface="Calibri" panose="020F0502020204030204" pitchFamily="34" charset="0"/>
                      </a:endParaRPr>
                    </a:p>
                  </a:txBody>
                  <a:tcPr marL="0" marR="0" marT="0" marB="0" anchor="ctr"/>
                </a:tc>
              </a:tr>
              <a:tr h="418440">
                <a:tc>
                  <a:txBody>
                    <a:bodyPr/>
                    <a:lstStyle/>
                    <a:p>
                      <a:pPr algn="ctr" fontAlgn="t"/>
                      <a:r>
                        <a:rPr lang="en-US" sz="1200" u="none" strike="noStrike">
                          <a:effectLst/>
                        </a:rPr>
                        <a:t>ID-UAS</a:t>
                      </a:r>
                      <a:endParaRPr lang="en-US" sz="1200" b="0" i="0" u="none" strike="noStrike">
                        <a:solidFill>
                          <a:srgbClr val="000000"/>
                        </a:solidFill>
                        <a:effectLst/>
                        <a:latin typeface="Calibri" panose="020F0502020204030204" pitchFamily="34" charset="0"/>
                      </a:endParaRPr>
                    </a:p>
                  </a:txBody>
                  <a:tcPr marL="0" marR="0" marT="0" marB="0"/>
                </a:tc>
                <a:tc>
                  <a:txBody>
                    <a:bodyPr/>
                    <a:lstStyle/>
                    <a:p>
                      <a:pPr algn="l" fontAlgn="t"/>
                      <a:r>
                        <a:rPr lang="en-US" sz="1200" u="none" strike="noStrike" dirty="0">
                          <a:effectLst/>
                        </a:rPr>
                        <a:t>Supporting Unmanned Aerial Systems Connectivity, Identification, and Tracking </a:t>
                      </a:r>
                      <a:endParaRPr lang="en-US" sz="1200" b="0" i="0" u="none" strike="noStrike" dirty="0">
                        <a:solidFill>
                          <a:srgbClr val="000000"/>
                        </a:solidFill>
                        <a:effectLst/>
                        <a:latin typeface="Calibri" panose="020F0502020204030204" pitchFamily="34" charset="0"/>
                      </a:endParaRPr>
                    </a:p>
                  </a:txBody>
                  <a:tcPr marL="0" marR="0" marT="0" marB="0"/>
                </a:tc>
                <a:tc>
                  <a:txBody>
                    <a:bodyPr/>
                    <a:lstStyle/>
                    <a:p>
                      <a:pPr algn="ctr" fontAlgn="ctr"/>
                      <a:r>
                        <a:rPr lang="en-US" sz="1200" u="none" strike="noStrike">
                          <a:effectLst/>
                        </a:rPr>
                        <a:t>yes</a:t>
                      </a:r>
                      <a:endParaRPr lang="en-US" sz="1200" b="0" i="0" u="none" strike="noStrike">
                        <a:solidFill>
                          <a:srgbClr val="000000"/>
                        </a:solidFill>
                        <a:effectLst/>
                        <a:latin typeface="Calibri" panose="020F0502020204030204" pitchFamily="34" charset="0"/>
                      </a:endParaRPr>
                    </a:p>
                  </a:txBody>
                  <a:tcPr marL="0" marR="0" marT="0" marB="0" anchor="ctr"/>
                </a:tc>
                <a:tc>
                  <a:txBody>
                    <a:bodyPr/>
                    <a:lstStyle/>
                    <a:p>
                      <a:pPr algn="ctr" fontAlgn="ctr"/>
                      <a:r>
                        <a:rPr lang="en-US" sz="1200" u="none" strike="noStrike" dirty="0" smtClean="0">
                          <a:effectLst/>
                        </a:rPr>
                        <a:t>In*</a:t>
                      </a:r>
                      <a:endParaRPr lang="en-US" sz="1200" b="0" i="0" u="none" strike="noStrike" dirty="0">
                        <a:solidFill>
                          <a:srgbClr val="000000"/>
                        </a:solidFill>
                        <a:effectLst/>
                        <a:latin typeface="Calibri" panose="020F0502020204030204" pitchFamily="34" charset="0"/>
                      </a:endParaRPr>
                    </a:p>
                  </a:txBody>
                  <a:tcPr marL="0" marR="0" marT="0" marB="0" anchor="ctr"/>
                </a:tc>
              </a:tr>
              <a:tr h="230288">
                <a:tc>
                  <a:txBody>
                    <a:bodyPr/>
                    <a:lstStyle/>
                    <a:p>
                      <a:pPr algn="ctr" fontAlgn="t"/>
                      <a:r>
                        <a:rPr lang="en-US" sz="1200" u="none" strike="noStrike">
                          <a:effectLst/>
                        </a:rPr>
                        <a:t>5WWC_enh</a:t>
                      </a:r>
                      <a:endParaRPr lang="en-US" sz="1200" b="0" i="0" u="none" strike="noStrike">
                        <a:solidFill>
                          <a:srgbClr val="000000"/>
                        </a:solidFill>
                        <a:effectLst/>
                        <a:latin typeface="Calibri" panose="020F0502020204030204" pitchFamily="34" charset="0"/>
                      </a:endParaRPr>
                    </a:p>
                  </a:txBody>
                  <a:tcPr marL="0" marR="0" marT="0" marB="0"/>
                </a:tc>
                <a:tc>
                  <a:txBody>
                    <a:bodyPr/>
                    <a:lstStyle/>
                    <a:p>
                      <a:pPr algn="l" fontAlgn="b"/>
                      <a:r>
                        <a:rPr lang="en-US" sz="1200" u="none" strike="noStrike">
                          <a:effectLst/>
                        </a:rPr>
                        <a:t>Study on enhancement of support for 5WWC</a:t>
                      </a:r>
                      <a:endParaRPr lang="en-US" sz="1200" b="0" i="0" u="none" strike="noStrike">
                        <a:solidFill>
                          <a:srgbClr val="000000"/>
                        </a:solidFill>
                        <a:effectLst/>
                        <a:latin typeface="Calibri" panose="020F0502020204030204" pitchFamily="34" charset="0"/>
                      </a:endParaRPr>
                    </a:p>
                  </a:txBody>
                  <a:tcPr marL="0" marR="0" marT="0" marB="0" anchor="b"/>
                </a:tc>
                <a:tc>
                  <a:txBody>
                    <a:bodyPr/>
                    <a:lstStyle/>
                    <a:p>
                      <a:pPr algn="ctr" fontAlgn="ctr"/>
                      <a:endParaRPr lang="en-US" sz="1200" b="0" i="0" u="none" strike="noStrike">
                        <a:solidFill>
                          <a:srgbClr val="000000"/>
                        </a:solidFill>
                        <a:effectLst/>
                        <a:latin typeface="Calibri" panose="020F0502020204030204" pitchFamily="34" charset="0"/>
                      </a:endParaRPr>
                    </a:p>
                  </a:txBody>
                  <a:tcPr marL="0" marR="0" marT="0" marB="0" anchor="ctr"/>
                </a:tc>
                <a:tc>
                  <a:txBody>
                    <a:bodyPr/>
                    <a:lstStyle/>
                    <a:p>
                      <a:pPr algn="ctr" fontAlgn="ctr"/>
                      <a:r>
                        <a:rPr lang="en-US" sz="1200" u="none" strike="noStrike" dirty="0" smtClean="0">
                          <a:effectLst/>
                        </a:rPr>
                        <a:t>In*</a:t>
                      </a:r>
                      <a:endParaRPr lang="en-US" sz="1200" b="0" i="0" u="none" strike="noStrike" dirty="0">
                        <a:solidFill>
                          <a:srgbClr val="000000"/>
                        </a:solidFill>
                        <a:effectLst/>
                        <a:latin typeface="Calibri" panose="020F0502020204030204" pitchFamily="34" charset="0"/>
                      </a:endParaRPr>
                    </a:p>
                  </a:txBody>
                  <a:tcPr marL="0" marR="0" marT="0" marB="0" anchor="ctr"/>
                </a:tc>
              </a:tr>
              <a:tr h="230288">
                <a:tc>
                  <a:txBody>
                    <a:bodyPr/>
                    <a:lstStyle/>
                    <a:p>
                      <a:pPr algn="ctr" fontAlgn="t"/>
                      <a:r>
                        <a:rPr lang="en-US" sz="1200" u="none" strike="noStrike">
                          <a:effectLst/>
                        </a:rPr>
                        <a:t>MPS2</a:t>
                      </a:r>
                      <a:endParaRPr lang="en-US" sz="1200" b="0" i="0" u="none" strike="noStrike">
                        <a:solidFill>
                          <a:srgbClr val="000000"/>
                        </a:solidFill>
                        <a:effectLst/>
                        <a:latin typeface="Calibri" panose="020F0502020204030204" pitchFamily="34" charset="0"/>
                      </a:endParaRPr>
                    </a:p>
                  </a:txBody>
                  <a:tcPr marL="0" marR="0" marT="0" marB="0"/>
                </a:tc>
                <a:tc>
                  <a:txBody>
                    <a:bodyPr/>
                    <a:lstStyle/>
                    <a:p>
                      <a:pPr algn="l" fontAlgn="t"/>
                      <a:r>
                        <a:rPr lang="en-US" sz="1200" u="none" strike="noStrike">
                          <a:effectLst/>
                        </a:rPr>
                        <a:t>Multimedia Priority Service (MPS) Phase 2</a:t>
                      </a:r>
                      <a:endParaRPr lang="en-US" sz="1200" b="0" i="0" u="none" strike="noStrike">
                        <a:solidFill>
                          <a:srgbClr val="000000"/>
                        </a:solidFill>
                        <a:effectLst/>
                        <a:latin typeface="Calibri" panose="020F0502020204030204" pitchFamily="34" charset="0"/>
                      </a:endParaRPr>
                    </a:p>
                  </a:txBody>
                  <a:tcPr marL="0" marR="0" marT="0" marB="0"/>
                </a:tc>
                <a:tc>
                  <a:txBody>
                    <a:bodyPr/>
                    <a:lstStyle/>
                    <a:p>
                      <a:pPr algn="ctr" fontAlgn="ctr"/>
                      <a:r>
                        <a:rPr lang="en-US" sz="1200" u="none" strike="noStrike" dirty="0" smtClean="0">
                          <a:effectLst/>
                        </a:rPr>
                        <a:t>Yes</a:t>
                      </a:r>
                      <a:endParaRPr lang="en-US" sz="1200" b="0" i="0" u="none" strike="noStrike" dirty="0">
                        <a:solidFill>
                          <a:srgbClr val="000000"/>
                        </a:solidFill>
                        <a:effectLst/>
                        <a:latin typeface="Calibri" panose="020F0502020204030204" pitchFamily="34" charset="0"/>
                      </a:endParaRPr>
                    </a:p>
                  </a:txBody>
                  <a:tcPr marL="0" marR="0" marT="0" marB="0" anchor="ctr"/>
                </a:tc>
                <a:tc>
                  <a:txBody>
                    <a:bodyPr/>
                    <a:lstStyle/>
                    <a:p>
                      <a:pPr algn="ctr" fontAlgn="ctr"/>
                      <a:r>
                        <a:rPr lang="en-US" sz="1200" u="none" strike="noStrike" dirty="0" smtClean="0">
                          <a:effectLst/>
                        </a:rPr>
                        <a:t>In*</a:t>
                      </a:r>
                      <a:endParaRPr lang="en-US" sz="1200" b="0" i="0" u="none" strike="noStrike" dirty="0">
                        <a:solidFill>
                          <a:srgbClr val="000000"/>
                        </a:solidFill>
                        <a:effectLst/>
                        <a:latin typeface="Calibri" panose="020F0502020204030204" pitchFamily="34" charset="0"/>
                      </a:endParaRPr>
                    </a:p>
                  </a:txBody>
                  <a:tcPr marL="0" marR="0" marT="0" marB="0" anchor="ctr"/>
                </a:tc>
              </a:tr>
            </a:tbl>
          </a:graphicData>
        </a:graphic>
      </p:graphicFrame>
      <p:sp>
        <p:nvSpPr>
          <p:cNvPr id="5" name="TextBox 4"/>
          <p:cNvSpPr txBox="1"/>
          <p:nvPr/>
        </p:nvSpPr>
        <p:spPr>
          <a:xfrm>
            <a:off x="7712112" y="660757"/>
            <a:ext cx="2074984" cy="646331"/>
          </a:xfrm>
          <a:prstGeom prst="rect">
            <a:avLst/>
          </a:prstGeom>
          <a:noFill/>
        </p:spPr>
        <p:txBody>
          <a:bodyPr wrap="square" rtlCol="0">
            <a:spAutoFit/>
          </a:bodyPr>
          <a:lstStyle/>
          <a:p>
            <a:pPr algn="r"/>
            <a:r>
              <a:rPr lang="en-US" dirty="0" smtClean="0"/>
              <a:t>Proposal by </a:t>
            </a:r>
            <a:br>
              <a:rPr lang="en-US" dirty="0" smtClean="0"/>
            </a:br>
            <a:r>
              <a:rPr lang="en-US" dirty="0" smtClean="0"/>
              <a:t>SA &amp; RAN Chairs</a:t>
            </a:r>
            <a:endParaRPr lang="en-US" dirty="0"/>
          </a:p>
        </p:txBody>
      </p:sp>
    </p:spTree>
    <p:extLst>
      <p:ext uri="{BB962C8B-B14F-4D97-AF65-F5344CB8AC3E}">
        <p14:creationId xmlns:p14="http://schemas.microsoft.com/office/powerpoint/2010/main" val="4045759986"/>
      </p:ext>
    </p:extLst>
  </p:cSld>
  <p:clrMapOvr>
    <a:masterClrMapping/>
  </p:clrMapOvr>
  <p:transition>
    <p:wipe dir="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xmlns="" id="{E7B4E457-C9B4-45C5-8D24-A82A1F3EC330}"/>
              </a:ext>
            </a:extLst>
          </p:cNvPr>
          <p:cNvSpPr/>
          <p:nvPr/>
        </p:nvSpPr>
        <p:spPr>
          <a:xfrm>
            <a:off x="0" y="0"/>
            <a:ext cx="12192000" cy="685799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grpSp>
        <p:nvGrpSpPr>
          <p:cNvPr id="273" name="Group 272">
            <a:extLst>
              <a:ext uri="{FF2B5EF4-FFF2-40B4-BE49-F238E27FC236}">
                <a16:creationId xmlns:a16="http://schemas.microsoft.com/office/drawing/2014/main" xmlns="" id="{A8197516-B8A7-4E62-9972-E202786679C9}"/>
              </a:ext>
            </a:extLst>
          </p:cNvPr>
          <p:cNvGrpSpPr/>
          <p:nvPr/>
        </p:nvGrpSpPr>
        <p:grpSpPr>
          <a:xfrm>
            <a:off x="307569" y="-603570"/>
            <a:ext cx="11571663" cy="7461570"/>
            <a:chOff x="92306" y="-634959"/>
            <a:chExt cx="11571663" cy="7461570"/>
          </a:xfrm>
        </p:grpSpPr>
        <p:sp>
          <p:nvSpPr>
            <p:cNvPr id="147" name="Rectangle 146">
              <a:extLst>
                <a:ext uri="{FF2B5EF4-FFF2-40B4-BE49-F238E27FC236}">
                  <a16:creationId xmlns:a16="http://schemas.microsoft.com/office/drawing/2014/main" xmlns="" id="{39A1D776-02F8-4C40-83BC-893C2BE38638}"/>
                </a:ext>
              </a:extLst>
            </p:cNvPr>
            <p:cNvSpPr/>
            <p:nvPr/>
          </p:nvSpPr>
          <p:spPr>
            <a:xfrm>
              <a:off x="10837943" y="1536124"/>
              <a:ext cx="586597" cy="5290486"/>
            </a:xfrm>
            <a:prstGeom prst="rect">
              <a:avLst/>
            </a:prstGeom>
            <a:ln/>
          </p:spPr>
          <p:style>
            <a:lnRef idx="3">
              <a:schemeClr val="lt1"/>
            </a:lnRef>
            <a:fillRef idx="1">
              <a:schemeClr val="accent3"/>
            </a:fillRef>
            <a:effectRef idx="1">
              <a:schemeClr val="accent3"/>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nl-NL"/>
            </a:p>
          </p:txBody>
        </p:sp>
        <p:sp>
          <p:nvSpPr>
            <p:cNvPr id="36" name="Rectangle 35">
              <a:extLst>
                <a:ext uri="{FF2B5EF4-FFF2-40B4-BE49-F238E27FC236}">
                  <a16:creationId xmlns:a16="http://schemas.microsoft.com/office/drawing/2014/main" xmlns="" id="{8438ABFD-9801-4FA7-A223-BB735E9AF787}"/>
                </a:ext>
              </a:extLst>
            </p:cNvPr>
            <p:cNvSpPr/>
            <p:nvPr/>
          </p:nvSpPr>
          <p:spPr>
            <a:xfrm>
              <a:off x="9648724" y="1536124"/>
              <a:ext cx="586597" cy="5290486"/>
            </a:xfrm>
            <a:prstGeom prst="rect">
              <a:avLst/>
            </a:prstGeom>
            <a:ln/>
          </p:spPr>
          <p:style>
            <a:lnRef idx="3">
              <a:schemeClr val="lt1"/>
            </a:lnRef>
            <a:fillRef idx="1">
              <a:schemeClr val="accent3"/>
            </a:fillRef>
            <a:effectRef idx="1">
              <a:schemeClr val="accent3"/>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nl-NL"/>
            </a:p>
          </p:txBody>
        </p:sp>
        <p:sp>
          <p:nvSpPr>
            <p:cNvPr id="34" name="Rectangle 33">
              <a:extLst>
                <a:ext uri="{FF2B5EF4-FFF2-40B4-BE49-F238E27FC236}">
                  <a16:creationId xmlns:a16="http://schemas.microsoft.com/office/drawing/2014/main" xmlns="" id="{5D2E1AF0-B642-4F49-BEA8-41C39CEB5111}"/>
                </a:ext>
              </a:extLst>
            </p:cNvPr>
            <p:cNvSpPr/>
            <p:nvPr/>
          </p:nvSpPr>
          <p:spPr>
            <a:xfrm>
              <a:off x="8480034" y="1536124"/>
              <a:ext cx="586597" cy="5290486"/>
            </a:xfrm>
            <a:prstGeom prst="rect">
              <a:avLst/>
            </a:prstGeom>
            <a:ln/>
          </p:spPr>
          <p:style>
            <a:lnRef idx="3">
              <a:schemeClr val="lt1"/>
            </a:lnRef>
            <a:fillRef idx="1">
              <a:schemeClr val="accent3"/>
            </a:fillRef>
            <a:effectRef idx="1">
              <a:schemeClr val="accent3"/>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nl-NL" dirty="0"/>
            </a:p>
          </p:txBody>
        </p:sp>
        <p:sp>
          <p:nvSpPr>
            <p:cNvPr id="32" name="Rectangle 31">
              <a:extLst>
                <a:ext uri="{FF2B5EF4-FFF2-40B4-BE49-F238E27FC236}">
                  <a16:creationId xmlns:a16="http://schemas.microsoft.com/office/drawing/2014/main" xmlns="" id="{79047274-0BF2-4CAF-AF17-7943604081D4}"/>
                </a:ext>
              </a:extLst>
            </p:cNvPr>
            <p:cNvSpPr/>
            <p:nvPr/>
          </p:nvSpPr>
          <p:spPr>
            <a:xfrm>
              <a:off x="7303841" y="1536124"/>
              <a:ext cx="586597" cy="5290486"/>
            </a:xfrm>
            <a:prstGeom prst="rect">
              <a:avLst/>
            </a:prstGeom>
            <a:ln/>
          </p:spPr>
          <p:style>
            <a:lnRef idx="3">
              <a:schemeClr val="lt1"/>
            </a:lnRef>
            <a:fillRef idx="1">
              <a:schemeClr val="accent3"/>
            </a:fillRef>
            <a:effectRef idx="1">
              <a:schemeClr val="accent3"/>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nl-NL"/>
            </a:p>
          </p:txBody>
        </p:sp>
        <p:sp>
          <p:nvSpPr>
            <p:cNvPr id="30" name="Rectangle 29">
              <a:extLst>
                <a:ext uri="{FF2B5EF4-FFF2-40B4-BE49-F238E27FC236}">
                  <a16:creationId xmlns:a16="http://schemas.microsoft.com/office/drawing/2014/main" xmlns="" id="{52AE305A-6BE0-4E9A-9AB8-028ADADA75EB}"/>
                </a:ext>
              </a:extLst>
            </p:cNvPr>
            <p:cNvSpPr/>
            <p:nvPr/>
          </p:nvSpPr>
          <p:spPr>
            <a:xfrm>
              <a:off x="6123933" y="1536124"/>
              <a:ext cx="586597" cy="5290486"/>
            </a:xfrm>
            <a:prstGeom prst="rect">
              <a:avLst/>
            </a:prstGeom>
            <a:ln/>
          </p:spPr>
          <p:style>
            <a:lnRef idx="3">
              <a:schemeClr val="lt1"/>
            </a:lnRef>
            <a:fillRef idx="1">
              <a:schemeClr val="accent3"/>
            </a:fillRef>
            <a:effectRef idx="1">
              <a:schemeClr val="accent3"/>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nl-NL"/>
            </a:p>
          </p:txBody>
        </p:sp>
        <p:sp>
          <p:nvSpPr>
            <p:cNvPr id="28" name="Rectangle 27">
              <a:extLst>
                <a:ext uri="{FF2B5EF4-FFF2-40B4-BE49-F238E27FC236}">
                  <a16:creationId xmlns:a16="http://schemas.microsoft.com/office/drawing/2014/main" xmlns="" id="{62E0E209-3A35-4188-B53F-555329A87F3A}"/>
                </a:ext>
              </a:extLst>
            </p:cNvPr>
            <p:cNvSpPr/>
            <p:nvPr/>
          </p:nvSpPr>
          <p:spPr>
            <a:xfrm>
              <a:off x="4950739" y="1536124"/>
              <a:ext cx="586597" cy="5290486"/>
            </a:xfrm>
            <a:prstGeom prst="rect">
              <a:avLst/>
            </a:prstGeom>
            <a:ln/>
          </p:spPr>
          <p:style>
            <a:lnRef idx="3">
              <a:schemeClr val="lt1"/>
            </a:lnRef>
            <a:fillRef idx="1">
              <a:schemeClr val="accent3"/>
            </a:fillRef>
            <a:effectRef idx="1">
              <a:schemeClr val="accent3"/>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nl-NL"/>
            </a:p>
          </p:txBody>
        </p:sp>
        <p:sp>
          <p:nvSpPr>
            <p:cNvPr id="26" name="Rectangle 25">
              <a:extLst>
                <a:ext uri="{FF2B5EF4-FFF2-40B4-BE49-F238E27FC236}">
                  <a16:creationId xmlns:a16="http://schemas.microsoft.com/office/drawing/2014/main" xmlns="" id="{5A78FAC9-2EDA-448F-9D60-69D262BED52D}"/>
                </a:ext>
              </a:extLst>
            </p:cNvPr>
            <p:cNvSpPr/>
            <p:nvPr/>
          </p:nvSpPr>
          <p:spPr>
            <a:xfrm>
              <a:off x="3778407" y="1536124"/>
              <a:ext cx="586597" cy="5290486"/>
            </a:xfrm>
            <a:prstGeom prst="rect">
              <a:avLst/>
            </a:prstGeom>
            <a:ln/>
          </p:spPr>
          <p:style>
            <a:lnRef idx="3">
              <a:schemeClr val="lt1"/>
            </a:lnRef>
            <a:fillRef idx="1">
              <a:schemeClr val="accent3"/>
            </a:fillRef>
            <a:effectRef idx="1">
              <a:schemeClr val="accent3"/>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nl-NL"/>
            </a:p>
          </p:txBody>
        </p:sp>
        <p:sp>
          <p:nvSpPr>
            <p:cNvPr id="24" name="Rectangle 23">
              <a:extLst>
                <a:ext uri="{FF2B5EF4-FFF2-40B4-BE49-F238E27FC236}">
                  <a16:creationId xmlns:a16="http://schemas.microsoft.com/office/drawing/2014/main" xmlns="" id="{C0B87C2B-90A3-4463-AC4D-E0E20DCC5430}"/>
                </a:ext>
              </a:extLst>
            </p:cNvPr>
            <p:cNvSpPr/>
            <p:nvPr/>
          </p:nvSpPr>
          <p:spPr>
            <a:xfrm>
              <a:off x="2622873" y="1536124"/>
              <a:ext cx="586597" cy="5290487"/>
            </a:xfrm>
            <a:prstGeom prst="rect">
              <a:avLst/>
            </a:prstGeom>
            <a:ln/>
          </p:spPr>
          <p:style>
            <a:lnRef idx="3">
              <a:schemeClr val="lt1"/>
            </a:lnRef>
            <a:fillRef idx="1">
              <a:schemeClr val="accent3"/>
            </a:fillRef>
            <a:effectRef idx="1">
              <a:schemeClr val="accent3"/>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nl-NL"/>
            </a:p>
          </p:txBody>
        </p:sp>
        <p:sp>
          <p:nvSpPr>
            <p:cNvPr id="15" name="Rectangle 14">
              <a:extLst>
                <a:ext uri="{FF2B5EF4-FFF2-40B4-BE49-F238E27FC236}">
                  <a16:creationId xmlns:a16="http://schemas.microsoft.com/office/drawing/2014/main" xmlns="" id="{4444B88A-952A-4D06-B1FD-E509A7CDA868}"/>
                </a:ext>
              </a:extLst>
            </p:cNvPr>
            <p:cNvSpPr/>
            <p:nvPr/>
          </p:nvSpPr>
          <p:spPr>
            <a:xfrm>
              <a:off x="1431157" y="1536124"/>
              <a:ext cx="586597" cy="5290487"/>
            </a:xfrm>
            <a:prstGeom prst="rect">
              <a:avLst/>
            </a:prstGeom>
            <a:ln/>
          </p:spPr>
          <p:style>
            <a:lnRef idx="3">
              <a:schemeClr val="lt1"/>
            </a:lnRef>
            <a:fillRef idx="1">
              <a:schemeClr val="accent3"/>
            </a:fillRef>
            <a:effectRef idx="1">
              <a:schemeClr val="accent3"/>
            </a:effectRef>
            <a:fontRef idx="minor">
              <a:schemeClr val="lt1"/>
            </a:fontRef>
          </p:style>
          <p:txBody>
            <a:bodyPr rtlCol="0" anchor="ctr"/>
            <a:lstStyle/>
            <a:p>
              <a:pPr algn="ctr"/>
              <a:endParaRPr lang="nl-NL" dirty="0"/>
            </a:p>
          </p:txBody>
        </p:sp>
        <p:cxnSp>
          <p:nvCxnSpPr>
            <p:cNvPr id="5" name="Straight Connector 4">
              <a:extLst>
                <a:ext uri="{FF2B5EF4-FFF2-40B4-BE49-F238E27FC236}">
                  <a16:creationId xmlns:a16="http://schemas.microsoft.com/office/drawing/2014/main" xmlns="" id="{351CA1EB-DF3B-4B6A-B44F-486CFD0609A4}"/>
                </a:ext>
              </a:extLst>
            </p:cNvPr>
            <p:cNvCxnSpPr>
              <a:cxnSpLocks/>
            </p:cNvCxnSpPr>
            <p:nvPr/>
          </p:nvCxnSpPr>
          <p:spPr>
            <a:xfrm>
              <a:off x="104631" y="1536173"/>
              <a:ext cx="11321414" cy="10056"/>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 name="Straight Connector 5">
              <a:extLst>
                <a:ext uri="{FF2B5EF4-FFF2-40B4-BE49-F238E27FC236}">
                  <a16:creationId xmlns:a16="http://schemas.microsoft.com/office/drawing/2014/main" xmlns="" id="{11BBE3FD-D040-4A62-A949-BF57711FAB7F}"/>
                </a:ext>
              </a:extLst>
            </p:cNvPr>
            <p:cNvCxnSpPr>
              <a:cxnSpLocks/>
            </p:cNvCxnSpPr>
            <p:nvPr/>
          </p:nvCxnSpPr>
          <p:spPr>
            <a:xfrm>
              <a:off x="92306" y="1900731"/>
              <a:ext cx="11321414" cy="2053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 name="Straight Connector 6">
              <a:extLst>
                <a:ext uri="{FF2B5EF4-FFF2-40B4-BE49-F238E27FC236}">
                  <a16:creationId xmlns:a16="http://schemas.microsoft.com/office/drawing/2014/main" xmlns="" id="{2E0F8D67-A67E-431D-80D3-156B21F78F58}"/>
                </a:ext>
              </a:extLst>
            </p:cNvPr>
            <p:cNvCxnSpPr>
              <a:cxnSpLocks/>
            </p:cNvCxnSpPr>
            <p:nvPr/>
          </p:nvCxnSpPr>
          <p:spPr>
            <a:xfrm>
              <a:off x="92306" y="2258605"/>
              <a:ext cx="11321414"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xmlns="" id="{6A881EB3-CFD5-4FE4-AA98-8EA3CF4A9FEB}"/>
                </a:ext>
              </a:extLst>
            </p:cNvPr>
            <p:cNvCxnSpPr>
              <a:cxnSpLocks/>
            </p:cNvCxnSpPr>
            <p:nvPr/>
          </p:nvCxnSpPr>
          <p:spPr>
            <a:xfrm>
              <a:off x="92306" y="2589047"/>
              <a:ext cx="11321414"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xmlns="" id="{DDEA6E75-63CD-4FD7-B911-C2CED5089F7E}"/>
                </a:ext>
              </a:extLst>
            </p:cNvPr>
            <p:cNvCxnSpPr>
              <a:cxnSpLocks/>
            </p:cNvCxnSpPr>
            <p:nvPr/>
          </p:nvCxnSpPr>
          <p:spPr>
            <a:xfrm flipV="1">
              <a:off x="92306" y="2967730"/>
              <a:ext cx="11321414" cy="2109"/>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xmlns="" id="{BC2D01A8-7A3F-44A6-9FA2-8A1D77323EAE}"/>
                </a:ext>
              </a:extLst>
            </p:cNvPr>
            <p:cNvCxnSpPr>
              <a:cxnSpLocks/>
            </p:cNvCxnSpPr>
            <p:nvPr/>
          </p:nvCxnSpPr>
          <p:spPr>
            <a:xfrm>
              <a:off x="92306" y="3285514"/>
              <a:ext cx="11321414"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xmlns="" id="{D625B802-D4DF-4928-950A-FABF016ED8AC}"/>
                </a:ext>
              </a:extLst>
            </p:cNvPr>
            <p:cNvCxnSpPr>
              <a:cxnSpLocks/>
            </p:cNvCxnSpPr>
            <p:nvPr/>
          </p:nvCxnSpPr>
          <p:spPr>
            <a:xfrm>
              <a:off x="92306" y="3980672"/>
              <a:ext cx="11321414"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xmlns="" id="{E66212E4-A93B-420D-8BEA-50A207D232DE}"/>
                </a:ext>
              </a:extLst>
            </p:cNvPr>
            <p:cNvCxnSpPr>
              <a:cxnSpLocks/>
            </p:cNvCxnSpPr>
            <p:nvPr/>
          </p:nvCxnSpPr>
          <p:spPr>
            <a:xfrm>
              <a:off x="92306" y="3624068"/>
              <a:ext cx="11321414" cy="575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 name="Straight Connector 37">
              <a:extLst>
                <a:ext uri="{FF2B5EF4-FFF2-40B4-BE49-F238E27FC236}">
                  <a16:creationId xmlns:a16="http://schemas.microsoft.com/office/drawing/2014/main" xmlns="" id="{D325B8E6-E515-4488-837A-2DF5E31BEA51}"/>
                </a:ext>
              </a:extLst>
            </p:cNvPr>
            <p:cNvCxnSpPr>
              <a:cxnSpLocks/>
            </p:cNvCxnSpPr>
            <p:nvPr/>
          </p:nvCxnSpPr>
          <p:spPr>
            <a:xfrm flipV="1">
              <a:off x="1437725" y="148634"/>
              <a:ext cx="821058" cy="139545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59" name="TextBox 58">
              <a:extLst>
                <a:ext uri="{FF2B5EF4-FFF2-40B4-BE49-F238E27FC236}">
                  <a16:creationId xmlns:a16="http://schemas.microsoft.com/office/drawing/2014/main" xmlns="" id="{5037E018-F9C3-4362-8BFE-D84CCF4D9062}"/>
                </a:ext>
              </a:extLst>
            </p:cNvPr>
            <p:cNvSpPr txBox="1"/>
            <p:nvPr/>
          </p:nvSpPr>
          <p:spPr>
            <a:xfrm>
              <a:off x="122837" y="1562177"/>
              <a:ext cx="1115006" cy="338554"/>
            </a:xfrm>
            <a:prstGeom prst="rect">
              <a:avLst/>
            </a:prstGeom>
            <a:noFill/>
          </p:spPr>
          <p:txBody>
            <a:bodyPr wrap="square" rtlCol="0">
              <a:spAutoFit/>
            </a:bodyPr>
            <a:lstStyle/>
            <a:p>
              <a:r>
                <a:rPr lang="nl-NL" sz="1600" dirty="0"/>
                <a:t>TS 22.261</a:t>
              </a:r>
            </a:p>
          </p:txBody>
        </p:sp>
        <p:sp>
          <p:nvSpPr>
            <p:cNvPr id="61" name="TextBox 60">
              <a:extLst>
                <a:ext uri="{FF2B5EF4-FFF2-40B4-BE49-F238E27FC236}">
                  <a16:creationId xmlns:a16="http://schemas.microsoft.com/office/drawing/2014/main" xmlns="" id="{251B6578-58E3-4481-8638-D000ACBAF5CF}"/>
                </a:ext>
              </a:extLst>
            </p:cNvPr>
            <p:cNvSpPr txBox="1"/>
            <p:nvPr/>
          </p:nvSpPr>
          <p:spPr>
            <a:xfrm>
              <a:off x="122837" y="1920050"/>
              <a:ext cx="1115006" cy="338554"/>
            </a:xfrm>
            <a:prstGeom prst="rect">
              <a:avLst/>
            </a:prstGeom>
            <a:noFill/>
          </p:spPr>
          <p:txBody>
            <a:bodyPr wrap="square" rtlCol="0">
              <a:spAutoFit/>
            </a:bodyPr>
            <a:lstStyle/>
            <a:p>
              <a:r>
                <a:rPr lang="nl-NL" sz="1600" dirty="0"/>
                <a:t>TS 22.104</a:t>
              </a:r>
            </a:p>
          </p:txBody>
        </p:sp>
        <p:sp>
          <p:nvSpPr>
            <p:cNvPr id="62" name="TextBox 61">
              <a:extLst>
                <a:ext uri="{FF2B5EF4-FFF2-40B4-BE49-F238E27FC236}">
                  <a16:creationId xmlns:a16="http://schemas.microsoft.com/office/drawing/2014/main" xmlns="" id="{A53B38AB-ACE1-4606-B1A5-3B78855D14DA}"/>
                </a:ext>
              </a:extLst>
            </p:cNvPr>
            <p:cNvSpPr txBox="1"/>
            <p:nvPr/>
          </p:nvSpPr>
          <p:spPr>
            <a:xfrm>
              <a:off x="122837" y="2253029"/>
              <a:ext cx="1113446" cy="338554"/>
            </a:xfrm>
            <a:prstGeom prst="rect">
              <a:avLst/>
            </a:prstGeom>
            <a:noFill/>
          </p:spPr>
          <p:txBody>
            <a:bodyPr wrap="square" rtlCol="0">
              <a:spAutoFit/>
            </a:bodyPr>
            <a:lstStyle/>
            <a:p>
              <a:r>
                <a:rPr lang="nl-NL" sz="1600" dirty="0"/>
                <a:t>TS 22.125</a:t>
              </a:r>
            </a:p>
          </p:txBody>
        </p:sp>
        <p:sp>
          <p:nvSpPr>
            <p:cNvPr id="63" name="TextBox 62">
              <a:extLst>
                <a:ext uri="{FF2B5EF4-FFF2-40B4-BE49-F238E27FC236}">
                  <a16:creationId xmlns:a16="http://schemas.microsoft.com/office/drawing/2014/main" xmlns="" id="{15F0747C-9F86-40A9-BB1A-30EF4FDB27E9}"/>
                </a:ext>
              </a:extLst>
            </p:cNvPr>
            <p:cNvSpPr txBox="1"/>
            <p:nvPr/>
          </p:nvSpPr>
          <p:spPr>
            <a:xfrm>
              <a:off x="122837" y="2949824"/>
              <a:ext cx="1115006" cy="338554"/>
            </a:xfrm>
            <a:prstGeom prst="rect">
              <a:avLst/>
            </a:prstGeom>
            <a:noFill/>
          </p:spPr>
          <p:txBody>
            <a:bodyPr wrap="square" rtlCol="0">
              <a:spAutoFit/>
            </a:bodyPr>
            <a:lstStyle/>
            <a:p>
              <a:r>
                <a:rPr lang="nl-NL" sz="1600" dirty="0" err="1"/>
                <a:t>AVProd</a:t>
              </a:r>
              <a:endParaRPr lang="nl-NL" sz="1600" dirty="0"/>
            </a:p>
          </p:txBody>
        </p:sp>
        <p:sp>
          <p:nvSpPr>
            <p:cNvPr id="64" name="TextBox 63">
              <a:extLst>
                <a:ext uri="{FF2B5EF4-FFF2-40B4-BE49-F238E27FC236}">
                  <a16:creationId xmlns:a16="http://schemas.microsoft.com/office/drawing/2014/main" xmlns="" id="{91980FCA-3AA6-4557-A54D-5AC3DA3E2574}"/>
                </a:ext>
              </a:extLst>
            </p:cNvPr>
            <p:cNvSpPr txBox="1"/>
            <p:nvPr/>
          </p:nvSpPr>
          <p:spPr>
            <a:xfrm>
              <a:off x="122837" y="3647811"/>
              <a:ext cx="1115006" cy="338554"/>
            </a:xfrm>
            <a:prstGeom prst="rect">
              <a:avLst/>
            </a:prstGeom>
            <a:noFill/>
          </p:spPr>
          <p:txBody>
            <a:bodyPr wrap="square" rtlCol="0">
              <a:spAutoFit/>
            </a:bodyPr>
            <a:lstStyle/>
            <a:p>
              <a:r>
                <a:rPr lang="nl-NL" sz="1600" dirty="0"/>
                <a:t>NCIS</a:t>
              </a:r>
              <a:endParaRPr lang="nl-NL" dirty="0"/>
            </a:p>
          </p:txBody>
        </p:sp>
        <p:cxnSp>
          <p:nvCxnSpPr>
            <p:cNvPr id="65" name="Straight Connector 64">
              <a:extLst>
                <a:ext uri="{FF2B5EF4-FFF2-40B4-BE49-F238E27FC236}">
                  <a16:creationId xmlns:a16="http://schemas.microsoft.com/office/drawing/2014/main" xmlns="" id="{F08B2CD0-03D3-4142-80B5-1B191F60CAA2}"/>
                </a:ext>
              </a:extLst>
            </p:cNvPr>
            <p:cNvCxnSpPr>
              <a:cxnSpLocks/>
            </p:cNvCxnSpPr>
            <p:nvPr/>
          </p:nvCxnSpPr>
          <p:spPr>
            <a:xfrm>
              <a:off x="92306" y="4328655"/>
              <a:ext cx="11321414" cy="1582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66" name="TextBox 65">
              <a:extLst>
                <a:ext uri="{FF2B5EF4-FFF2-40B4-BE49-F238E27FC236}">
                  <a16:creationId xmlns:a16="http://schemas.microsoft.com/office/drawing/2014/main" xmlns="" id="{00EEE5C7-17D2-45B3-BC70-96B94B02B740}"/>
                </a:ext>
              </a:extLst>
            </p:cNvPr>
            <p:cNvSpPr txBox="1"/>
            <p:nvPr/>
          </p:nvSpPr>
          <p:spPr>
            <a:xfrm>
              <a:off x="95995" y="3318722"/>
              <a:ext cx="1115006" cy="338554"/>
            </a:xfrm>
            <a:prstGeom prst="rect">
              <a:avLst/>
            </a:prstGeom>
            <a:noFill/>
          </p:spPr>
          <p:txBody>
            <a:bodyPr wrap="square" rtlCol="0">
              <a:spAutoFit/>
            </a:bodyPr>
            <a:lstStyle/>
            <a:p>
              <a:r>
                <a:rPr lang="nl-NL" sz="1600" dirty="0"/>
                <a:t>CMED</a:t>
              </a:r>
              <a:endParaRPr lang="nl-NL" dirty="0"/>
            </a:p>
          </p:txBody>
        </p:sp>
        <p:sp>
          <p:nvSpPr>
            <p:cNvPr id="67" name="TextBox 66">
              <a:extLst>
                <a:ext uri="{FF2B5EF4-FFF2-40B4-BE49-F238E27FC236}">
                  <a16:creationId xmlns:a16="http://schemas.microsoft.com/office/drawing/2014/main" xmlns="" id="{FFFA47D9-1F25-44B7-9521-2401A6BF9086}"/>
                </a:ext>
              </a:extLst>
            </p:cNvPr>
            <p:cNvSpPr txBox="1"/>
            <p:nvPr/>
          </p:nvSpPr>
          <p:spPr>
            <a:xfrm>
              <a:off x="122837" y="4004415"/>
              <a:ext cx="1115006" cy="338554"/>
            </a:xfrm>
            <a:prstGeom prst="rect">
              <a:avLst/>
            </a:prstGeom>
            <a:noFill/>
          </p:spPr>
          <p:txBody>
            <a:bodyPr wrap="square" rtlCol="0">
              <a:spAutoFit/>
            </a:bodyPr>
            <a:lstStyle/>
            <a:p>
              <a:r>
                <a:rPr lang="nl-NL" sz="1600" dirty="0"/>
                <a:t>EAV</a:t>
              </a:r>
              <a:endParaRPr lang="nl-NL" dirty="0"/>
            </a:p>
          </p:txBody>
        </p:sp>
        <p:cxnSp>
          <p:nvCxnSpPr>
            <p:cNvPr id="68" name="Straight Connector 67">
              <a:extLst>
                <a:ext uri="{FF2B5EF4-FFF2-40B4-BE49-F238E27FC236}">
                  <a16:creationId xmlns:a16="http://schemas.microsoft.com/office/drawing/2014/main" xmlns="" id="{6EFDECB9-5C64-4680-982A-AB2D2B76482E}"/>
                </a:ext>
              </a:extLst>
            </p:cNvPr>
            <p:cNvCxnSpPr>
              <a:cxnSpLocks/>
            </p:cNvCxnSpPr>
            <p:nvPr/>
          </p:nvCxnSpPr>
          <p:spPr>
            <a:xfrm>
              <a:off x="92306" y="4674922"/>
              <a:ext cx="11321414" cy="1679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9" name="Straight Connector 68">
              <a:extLst>
                <a:ext uri="{FF2B5EF4-FFF2-40B4-BE49-F238E27FC236}">
                  <a16:creationId xmlns:a16="http://schemas.microsoft.com/office/drawing/2014/main" xmlns="" id="{4D4D16A1-9127-4B3F-B7B2-1E16A7E4902E}"/>
                </a:ext>
              </a:extLst>
            </p:cNvPr>
            <p:cNvCxnSpPr>
              <a:cxnSpLocks/>
            </p:cNvCxnSpPr>
            <p:nvPr/>
          </p:nvCxnSpPr>
          <p:spPr>
            <a:xfrm>
              <a:off x="92306" y="5029722"/>
              <a:ext cx="11321414"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74" name="TextBox 73">
              <a:extLst>
                <a:ext uri="{FF2B5EF4-FFF2-40B4-BE49-F238E27FC236}">
                  <a16:creationId xmlns:a16="http://schemas.microsoft.com/office/drawing/2014/main" xmlns="" id="{8B8E5631-8F21-427A-B101-AB6F8C38ED00}"/>
                </a:ext>
              </a:extLst>
            </p:cNvPr>
            <p:cNvSpPr txBox="1"/>
            <p:nvPr/>
          </p:nvSpPr>
          <p:spPr>
            <a:xfrm>
              <a:off x="122837" y="4346644"/>
              <a:ext cx="1115006" cy="338554"/>
            </a:xfrm>
            <a:prstGeom prst="rect">
              <a:avLst/>
            </a:prstGeom>
            <a:noFill/>
          </p:spPr>
          <p:txBody>
            <a:bodyPr wrap="square" rtlCol="0">
              <a:spAutoFit/>
            </a:bodyPr>
            <a:lstStyle/>
            <a:p>
              <a:r>
                <a:rPr lang="nl-NL" sz="1600" dirty="0"/>
                <a:t>REFEC</a:t>
              </a:r>
              <a:endParaRPr lang="nl-NL" dirty="0"/>
            </a:p>
          </p:txBody>
        </p:sp>
        <p:sp>
          <p:nvSpPr>
            <p:cNvPr id="75" name="TextBox 74">
              <a:extLst>
                <a:ext uri="{FF2B5EF4-FFF2-40B4-BE49-F238E27FC236}">
                  <a16:creationId xmlns:a16="http://schemas.microsoft.com/office/drawing/2014/main" xmlns="" id="{22022993-4663-442D-98E8-CFF1A1C1F48A}"/>
                </a:ext>
              </a:extLst>
            </p:cNvPr>
            <p:cNvSpPr txBox="1"/>
            <p:nvPr/>
          </p:nvSpPr>
          <p:spPr>
            <a:xfrm>
              <a:off x="122837" y="4698665"/>
              <a:ext cx="1115006" cy="338554"/>
            </a:xfrm>
            <a:prstGeom prst="rect">
              <a:avLst/>
            </a:prstGeom>
            <a:noFill/>
          </p:spPr>
          <p:txBody>
            <a:bodyPr wrap="square" rtlCol="0">
              <a:spAutoFit/>
            </a:bodyPr>
            <a:lstStyle/>
            <a:p>
              <a:r>
                <a:rPr lang="nl-NL" sz="1600" dirty="0"/>
                <a:t>ATRAC</a:t>
              </a:r>
              <a:endParaRPr lang="nl-NL" dirty="0"/>
            </a:p>
          </p:txBody>
        </p:sp>
        <p:sp>
          <p:nvSpPr>
            <p:cNvPr id="76" name="TextBox 75">
              <a:extLst>
                <a:ext uri="{FF2B5EF4-FFF2-40B4-BE49-F238E27FC236}">
                  <a16:creationId xmlns:a16="http://schemas.microsoft.com/office/drawing/2014/main" xmlns="" id="{575225DF-FC65-4489-8058-2C8EBC86EBB9}"/>
                </a:ext>
              </a:extLst>
            </p:cNvPr>
            <p:cNvSpPr txBox="1"/>
            <p:nvPr/>
          </p:nvSpPr>
          <p:spPr>
            <a:xfrm>
              <a:off x="122837" y="5049288"/>
              <a:ext cx="1115006" cy="338554"/>
            </a:xfrm>
            <a:prstGeom prst="rect">
              <a:avLst/>
            </a:prstGeom>
            <a:noFill/>
          </p:spPr>
          <p:txBody>
            <a:bodyPr wrap="square" rtlCol="0">
              <a:spAutoFit/>
            </a:bodyPr>
            <a:lstStyle/>
            <a:p>
              <a:r>
                <a:rPr lang="nl-NL" sz="1600" dirty="0" err="1"/>
                <a:t>eCAV</a:t>
              </a:r>
              <a:endParaRPr lang="nl-NL" dirty="0"/>
            </a:p>
          </p:txBody>
        </p:sp>
        <p:cxnSp>
          <p:nvCxnSpPr>
            <p:cNvPr id="77" name="Straight Connector 76">
              <a:extLst>
                <a:ext uri="{FF2B5EF4-FFF2-40B4-BE49-F238E27FC236}">
                  <a16:creationId xmlns:a16="http://schemas.microsoft.com/office/drawing/2014/main" xmlns="" id="{458B9B96-794E-4629-9E8A-DCCDAA9EB4AF}"/>
                </a:ext>
              </a:extLst>
            </p:cNvPr>
            <p:cNvCxnSpPr>
              <a:cxnSpLocks/>
            </p:cNvCxnSpPr>
            <p:nvPr/>
          </p:nvCxnSpPr>
          <p:spPr>
            <a:xfrm>
              <a:off x="92306" y="5371903"/>
              <a:ext cx="11321414"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78" name="TextBox 77">
              <a:extLst>
                <a:ext uri="{FF2B5EF4-FFF2-40B4-BE49-F238E27FC236}">
                  <a16:creationId xmlns:a16="http://schemas.microsoft.com/office/drawing/2014/main" xmlns="" id="{55868181-A53A-41DC-9976-2FFC0696F44E}"/>
                </a:ext>
              </a:extLst>
            </p:cNvPr>
            <p:cNvSpPr txBox="1"/>
            <p:nvPr/>
          </p:nvSpPr>
          <p:spPr>
            <a:xfrm>
              <a:off x="122837" y="5391468"/>
              <a:ext cx="1115006" cy="338554"/>
            </a:xfrm>
            <a:prstGeom prst="rect">
              <a:avLst/>
            </a:prstGeom>
            <a:noFill/>
          </p:spPr>
          <p:txBody>
            <a:bodyPr wrap="square" rtlCol="0">
              <a:spAutoFit/>
            </a:bodyPr>
            <a:lstStyle/>
            <a:p>
              <a:r>
                <a:rPr lang="nl-NL" sz="1600" dirty="0"/>
                <a:t>MUSIM</a:t>
              </a:r>
              <a:endParaRPr lang="nl-NL" dirty="0"/>
            </a:p>
          </p:txBody>
        </p:sp>
        <p:cxnSp>
          <p:nvCxnSpPr>
            <p:cNvPr id="81" name="Straight Connector 80">
              <a:extLst>
                <a:ext uri="{FF2B5EF4-FFF2-40B4-BE49-F238E27FC236}">
                  <a16:creationId xmlns:a16="http://schemas.microsoft.com/office/drawing/2014/main" xmlns="" id="{D23E10A8-CA15-4D6B-AA8A-F697917A0BAC}"/>
                </a:ext>
              </a:extLst>
            </p:cNvPr>
            <p:cNvCxnSpPr>
              <a:cxnSpLocks/>
            </p:cNvCxnSpPr>
            <p:nvPr/>
          </p:nvCxnSpPr>
          <p:spPr>
            <a:xfrm>
              <a:off x="260649" y="5741845"/>
              <a:ext cx="11321414" cy="13119"/>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2" name="TextBox 81">
              <a:extLst>
                <a:ext uri="{FF2B5EF4-FFF2-40B4-BE49-F238E27FC236}">
                  <a16:creationId xmlns:a16="http://schemas.microsoft.com/office/drawing/2014/main" xmlns="" id="{A03450B2-C905-45FB-840C-D1FC04F85BE2}"/>
                </a:ext>
              </a:extLst>
            </p:cNvPr>
            <p:cNvSpPr txBox="1"/>
            <p:nvPr/>
          </p:nvSpPr>
          <p:spPr>
            <a:xfrm>
              <a:off x="122837" y="5736567"/>
              <a:ext cx="1115006" cy="338554"/>
            </a:xfrm>
            <a:prstGeom prst="rect">
              <a:avLst/>
            </a:prstGeom>
            <a:noFill/>
          </p:spPr>
          <p:txBody>
            <a:bodyPr wrap="square" rtlCol="0">
              <a:spAutoFit/>
            </a:bodyPr>
            <a:lstStyle/>
            <a:p>
              <a:r>
                <a:rPr lang="nl-NL" sz="1600" dirty="0"/>
                <a:t>MINT</a:t>
              </a:r>
              <a:endParaRPr lang="nl-NL" dirty="0"/>
            </a:p>
          </p:txBody>
        </p:sp>
        <p:cxnSp>
          <p:nvCxnSpPr>
            <p:cNvPr id="83" name="Straight Connector 82">
              <a:extLst>
                <a:ext uri="{FF2B5EF4-FFF2-40B4-BE49-F238E27FC236}">
                  <a16:creationId xmlns:a16="http://schemas.microsoft.com/office/drawing/2014/main" xmlns="" id="{C35F8F6D-6737-4B0C-800B-194F401A5C85}"/>
                </a:ext>
              </a:extLst>
            </p:cNvPr>
            <p:cNvCxnSpPr>
              <a:cxnSpLocks/>
            </p:cNvCxnSpPr>
            <p:nvPr/>
          </p:nvCxnSpPr>
          <p:spPr>
            <a:xfrm>
              <a:off x="92306" y="6093356"/>
              <a:ext cx="11321414" cy="5259"/>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4" name="TextBox 83">
              <a:extLst>
                <a:ext uri="{FF2B5EF4-FFF2-40B4-BE49-F238E27FC236}">
                  <a16:creationId xmlns:a16="http://schemas.microsoft.com/office/drawing/2014/main" xmlns="" id="{E752A37D-DED2-416E-832D-B588D953E450}"/>
                </a:ext>
              </a:extLst>
            </p:cNvPr>
            <p:cNvSpPr txBox="1"/>
            <p:nvPr/>
          </p:nvSpPr>
          <p:spPr>
            <a:xfrm>
              <a:off x="92306" y="6107388"/>
              <a:ext cx="1128089" cy="338554"/>
            </a:xfrm>
            <a:prstGeom prst="rect">
              <a:avLst/>
            </a:prstGeom>
            <a:noFill/>
          </p:spPr>
          <p:txBody>
            <a:bodyPr wrap="square" rtlCol="0">
              <a:spAutoFit/>
            </a:bodyPr>
            <a:lstStyle/>
            <a:p>
              <a:r>
                <a:rPr lang="nl-NL" sz="1600" dirty="0"/>
                <a:t>MONAST…</a:t>
              </a:r>
              <a:endParaRPr lang="nl-NL" dirty="0"/>
            </a:p>
          </p:txBody>
        </p:sp>
        <p:cxnSp>
          <p:nvCxnSpPr>
            <p:cNvPr id="85" name="Straight Connector 84">
              <a:extLst>
                <a:ext uri="{FF2B5EF4-FFF2-40B4-BE49-F238E27FC236}">
                  <a16:creationId xmlns:a16="http://schemas.microsoft.com/office/drawing/2014/main" xmlns="" id="{6DE4E922-4759-4621-890F-855EEA02F853}"/>
                </a:ext>
              </a:extLst>
            </p:cNvPr>
            <p:cNvCxnSpPr>
              <a:cxnSpLocks/>
            </p:cNvCxnSpPr>
            <p:nvPr/>
          </p:nvCxnSpPr>
          <p:spPr>
            <a:xfrm flipV="1">
              <a:off x="92306" y="6425262"/>
              <a:ext cx="11321414" cy="510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8" name="TextBox 87">
              <a:extLst>
                <a:ext uri="{FF2B5EF4-FFF2-40B4-BE49-F238E27FC236}">
                  <a16:creationId xmlns:a16="http://schemas.microsoft.com/office/drawing/2014/main" xmlns="" id="{23B3179B-01ED-4043-B6A6-9F43686893B8}"/>
                </a:ext>
              </a:extLst>
            </p:cNvPr>
            <p:cNvSpPr txBox="1"/>
            <p:nvPr/>
          </p:nvSpPr>
          <p:spPr>
            <a:xfrm>
              <a:off x="122837" y="6412568"/>
              <a:ext cx="1412355" cy="338554"/>
            </a:xfrm>
            <a:prstGeom prst="rect">
              <a:avLst/>
            </a:prstGeom>
            <a:noFill/>
          </p:spPr>
          <p:txBody>
            <a:bodyPr wrap="square" rtlCol="0">
              <a:spAutoFit/>
            </a:bodyPr>
            <a:lstStyle/>
            <a:p>
              <a:r>
                <a:rPr lang="nl-NL" sz="1600" dirty="0"/>
                <a:t>5MBS_eMC </a:t>
              </a:r>
            </a:p>
          </p:txBody>
        </p:sp>
        <p:sp>
          <p:nvSpPr>
            <p:cNvPr id="131" name="TextBox 130">
              <a:extLst>
                <a:ext uri="{FF2B5EF4-FFF2-40B4-BE49-F238E27FC236}">
                  <a16:creationId xmlns:a16="http://schemas.microsoft.com/office/drawing/2014/main" xmlns="" id="{4B579BC7-15EA-485B-819C-0862B43D7E30}"/>
                </a:ext>
              </a:extLst>
            </p:cNvPr>
            <p:cNvSpPr txBox="1"/>
            <p:nvPr/>
          </p:nvSpPr>
          <p:spPr>
            <a:xfrm rot="18032842">
              <a:off x="1412147" y="671226"/>
              <a:ext cx="1464154" cy="307777"/>
            </a:xfrm>
            <a:prstGeom prst="rect">
              <a:avLst/>
            </a:prstGeom>
            <a:noFill/>
          </p:spPr>
          <p:txBody>
            <a:bodyPr wrap="square" rtlCol="0">
              <a:spAutoFit/>
            </a:bodyPr>
            <a:lstStyle>
              <a:defPPr>
                <a:defRPr lang="nl-NL"/>
              </a:defPPr>
              <a:lvl1pPr>
                <a:defRPr sz="1400"/>
              </a:lvl1pPr>
            </a:lstStyle>
            <a:p>
              <a:r>
                <a:rPr lang="nl-NL" dirty="0"/>
                <a:t>NR Light</a:t>
              </a:r>
            </a:p>
          </p:txBody>
        </p:sp>
        <p:sp>
          <p:nvSpPr>
            <p:cNvPr id="132" name="TextBox 131">
              <a:extLst>
                <a:ext uri="{FF2B5EF4-FFF2-40B4-BE49-F238E27FC236}">
                  <a16:creationId xmlns:a16="http://schemas.microsoft.com/office/drawing/2014/main" xmlns="" id="{99BB61F7-2D99-4F8A-B9D3-9DF9AB4FFB8A}"/>
                </a:ext>
              </a:extLst>
            </p:cNvPr>
            <p:cNvSpPr txBox="1"/>
            <p:nvPr/>
          </p:nvSpPr>
          <p:spPr>
            <a:xfrm rot="18048468">
              <a:off x="1936996" y="518948"/>
              <a:ext cx="1684262" cy="523220"/>
            </a:xfrm>
            <a:prstGeom prst="rect">
              <a:avLst/>
            </a:prstGeom>
            <a:noFill/>
          </p:spPr>
          <p:txBody>
            <a:bodyPr wrap="square" rtlCol="0">
              <a:spAutoFit/>
            </a:bodyPr>
            <a:lstStyle/>
            <a:p>
              <a:pPr>
                <a:defRPr/>
              </a:pPr>
              <a:r>
                <a:rPr lang="en-US" altLang="en-US" sz="1400" dirty="0"/>
                <a:t>Small data transfer opt</a:t>
              </a:r>
            </a:p>
          </p:txBody>
        </p:sp>
        <p:sp>
          <p:nvSpPr>
            <p:cNvPr id="133" name="TextBox 132">
              <a:extLst>
                <a:ext uri="{FF2B5EF4-FFF2-40B4-BE49-F238E27FC236}">
                  <a16:creationId xmlns:a16="http://schemas.microsoft.com/office/drawing/2014/main" xmlns="" id="{25630F12-8E35-4D79-AD72-493E538F2F7D}"/>
                </a:ext>
              </a:extLst>
            </p:cNvPr>
            <p:cNvSpPr txBox="1"/>
            <p:nvPr/>
          </p:nvSpPr>
          <p:spPr>
            <a:xfrm rot="18120000">
              <a:off x="2321888" y="389806"/>
              <a:ext cx="2357308" cy="307777"/>
            </a:xfrm>
            <a:prstGeom prst="rect">
              <a:avLst/>
            </a:prstGeom>
            <a:noFill/>
          </p:spPr>
          <p:txBody>
            <a:bodyPr wrap="square" rtlCol="0">
              <a:spAutoFit/>
            </a:bodyPr>
            <a:lstStyle/>
            <a:p>
              <a:pPr>
                <a:defRPr/>
              </a:pPr>
              <a:r>
                <a:rPr lang="en-US" altLang="en-US" sz="1400" dirty="0" err="1"/>
                <a:t>Sidelink</a:t>
              </a:r>
              <a:r>
                <a:rPr lang="en-US" altLang="en-US" sz="1400" dirty="0"/>
                <a:t> enhancements </a:t>
              </a:r>
            </a:p>
          </p:txBody>
        </p:sp>
        <p:sp>
          <p:nvSpPr>
            <p:cNvPr id="134" name="TextBox 133">
              <a:extLst>
                <a:ext uri="{FF2B5EF4-FFF2-40B4-BE49-F238E27FC236}">
                  <a16:creationId xmlns:a16="http://schemas.microsoft.com/office/drawing/2014/main" xmlns="" id="{695E4760-A00F-4DC3-B7A7-0E5E57278164}"/>
                </a:ext>
              </a:extLst>
            </p:cNvPr>
            <p:cNvSpPr txBox="1"/>
            <p:nvPr/>
          </p:nvSpPr>
          <p:spPr>
            <a:xfrm rot="18032686">
              <a:off x="3054339" y="593811"/>
              <a:ext cx="1833040" cy="307777"/>
            </a:xfrm>
            <a:prstGeom prst="rect">
              <a:avLst/>
            </a:prstGeom>
            <a:noFill/>
          </p:spPr>
          <p:txBody>
            <a:bodyPr wrap="square" rtlCol="0">
              <a:spAutoFit/>
            </a:bodyPr>
            <a:lstStyle/>
            <a:p>
              <a:pPr>
                <a:defRPr/>
              </a:pPr>
              <a:r>
                <a:rPr lang="en-US" altLang="en-US" sz="1400" dirty="0"/>
                <a:t>Multi SIM operation</a:t>
              </a:r>
            </a:p>
          </p:txBody>
        </p:sp>
        <p:sp>
          <p:nvSpPr>
            <p:cNvPr id="135" name="TextBox 134">
              <a:extLst>
                <a:ext uri="{FF2B5EF4-FFF2-40B4-BE49-F238E27FC236}">
                  <a16:creationId xmlns:a16="http://schemas.microsoft.com/office/drawing/2014/main" xmlns="" id="{484E48CA-BDE4-45DC-9FE9-4CC72FB88672}"/>
                </a:ext>
              </a:extLst>
            </p:cNvPr>
            <p:cNvSpPr txBox="1"/>
            <p:nvPr/>
          </p:nvSpPr>
          <p:spPr>
            <a:xfrm rot="18043518">
              <a:off x="3654480" y="488501"/>
              <a:ext cx="1763660" cy="523220"/>
            </a:xfrm>
            <a:prstGeom prst="rect">
              <a:avLst/>
            </a:prstGeom>
            <a:noFill/>
          </p:spPr>
          <p:txBody>
            <a:bodyPr wrap="square" rtlCol="0">
              <a:spAutoFit/>
            </a:bodyPr>
            <a:lstStyle>
              <a:defPPr>
                <a:defRPr lang="nl-NL"/>
              </a:defPPr>
            </a:lstStyle>
            <a:p>
              <a:pPr>
                <a:defRPr/>
              </a:pPr>
              <a:r>
                <a:rPr lang="en-US" altLang="en-US" sz="1400" dirty="0"/>
                <a:t>NR multicast broadcast</a:t>
              </a:r>
            </a:p>
          </p:txBody>
        </p:sp>
        <p:sp>
          <p:nvSpPr>
            <p:cNvPr id="137" name="TextBox 136">
              <a:extLst>
                <a:ext uri="{FF2B5EF4-FFF2-40B4-BE49-F238E27FC236}">
                  <a16:creationId xmlns:a16="http://schemas.microsoft.com/office/drawing/2014/main" xmlns="" id="{180C2E25-46C3-46E8-A12E-49ACADF88AAD}"/>
                </a:ext>
              </a:extLst>
            </p:cNvPr>
            <p:cNvSpPr txBox="1"/>
            <p:nvPr/>
          </p:nvSpPr>
          <p:spPr>
            <a:xfrm rot="18007658">
              <a:off x="4321401" y="568381"/>
              <a:ext cx="1464154" cy="523220"/>
            </a:xfrm>
            <a:prstGeom prst="rect">
              <a:avLst/>
            </a:prstGeom>
            <a:noFill/>
          </p:spPr>
          <p:txBody>
            <a:bodyPr wrap="square" rtlCol="0">
              <a:spAutoFit/>
            </a:bodyPr>
            <a:lstStyle/>
            <a:p>
              <a:pPr>
                <a:defRPr/>
              </a:pPr>
              <a:r>
                <a:rPr lang="en-US" altLang="en-US" sz="1400" dirty="0"/>
                <a:t>Coverage enhancements</a:t>
              </a:r>
            </a:p>
          </p:txBody>
        </p:sp>
        <p:sp>
          <p:nvSpPr>
            <p:cNvPr id="138" name="TextBox 137">
              <a:extLst>
                <a:ext uri="{FF2B5EF4-FFF2-40B4-BE49-F238E27FC236}">
                  <a16:creationId xmlns:a16="http://schemas.microsoft.com/office/drawing/2014/main" xmlns="" id="{4AC2FC80-644C-4D55-BC69-2DEFACED45FE}"/>
                </a:ext>
              </a:extLst>
            </p:cNvPr>
            <p:cNvSpPr txBox="1"/>
            <p:nvPr/>
          </p:nvSpPr>
          <p:spPr>
            <a:xfrm rot="17967867">
              <a:off x="4769366" y="449031"/>
              <a:ext cx="1888915" cy="523220"/>
            </a:xfrm>
            <a:prstGeom prst="rect">
              <a:avLst/>
            </a:prstGeom>
            <a:noFill/>
          </p:spPr>
          <p:txBody>
            <a:bodyPr wrap="square" rtlCol="0">
              <a:spAutoFit/>
            </a:bodyPr>
            <a:lstStyle/>
            <a:p>
              <a:pPr>
                <a:defRPr/>
              </a:pPr>
              <a:r>
                <a:rPr lang="en-US" altLang="en-US" sz="1400" dirty="0"/>
                <a:t>NR for Non Terrestrial Networks </a:t>
              </a:r>
            </a:p>
          </p:txBody>
        </p:sp>
        <p:sp>
          <p:nvSpPr>
            <p:cNvPr id="140" name="TextBox 139">
              <a:extLst>
                <a:ext uri="{FF2B5EF4-FFF2-40B4-BE49-F238E27FC236}">
                  <a16:creationId xmlns:a16="http://schemas.microsoft.com/office/drawing/2014/main" xmlns="" id="{582431A2-99CA-4ED0-86B9-2865157AB0A0}"/>
                </a:ext>
              </a:extLst>
            </p:cNvPr>
            <p:cNvSpPr txBox="1"/>
            <p:nvPr/>
          </p:nvSpPr>
          <p:spPr>
            <a:xfrm rot="18005388">
              <a:off x="5497109" y="621696"/>
              <a:ext cx="1464154" cy="523220"/>
            </a:xfrm>
            <a:prstGeom prst="rect">
              <a:avLst/>
            </a:prstGeom>
            <a:noFill/>
          </p:spPr>
          <p:txBody>
            <a:bodyPr wrap="square" rtlCol="0">
              <a:spAutoFit/>
            </a:bodyPr>
            <a:lstStyle/>
            <a:p>
              <a:pPr>
                <a:defRPr/>
              </a:pPr>
              <a:r>
                <a:rPr lang="en-US" altLang="en-US" sz="1400" dirty="0"/>
                <a:t>NB-IoT and </a:t>
              </a:r>
              <a:r>
                <a:rPr lang="en-US" altLang="en-US" sz="1400" dirty="0" err="1"/>
                <a:t>eMTC</a:t>
              </a:r>
              <a:r>
                <a:rPr lang="en-US" altLang="en-US" sz="1400" dirty="0"/>
                <a:t> enhancements</a:t>
              </a:r>
              <a:r>
                <a:rPr lang="en-US" altLang="en-US" sz="1050" dirty="0"/>
                <a:t> </a:t>
              </a:r>
            </a:p>
          </p:txBody>
        </p:sp>
        <p:sp>
          <p:nvSpPr>
            <p:cNvPr id="142" name="TextBox 141">
              <a:extLst>
                <a:ext uri="{FF2B5EF4-FFF2-40B4-BE49-F238E27FC236}">
                  <a16:creationId xmlns:a16="http://schemas.microsoft.com/office/drawing/2014/main" xmlns="" id="{876CFBF0-FAD5-49AE-9B6E-EE2BF46054BB}"/>
                </a:ext>
              </a:extLst>
            </p:cNvPr>
            <p:cNvSpPr txBox="1"/>
            <p:nvPr/>
          </p:nvSpPr>
          <p:spPr>
            <a:xfrm rot="18008455">
              <a:off x="6098140" y="574700"/>
              <a:ext cx="1464154" cy="523220"/>
            </a:xfrm>
            <a:prstGeom prst="rect">
              <a:avLst/>
            </a:prstGeom>
            <a:noFill/>
          </p:spPr>
          <p:txBody>
            <a:bodyPr wrap="square" rtlCol="0">
              <a:spAutoFit/>
            </a:bodyPr>
            <a:lstStyle/>
            <a:p>
              <a:pPr>
                <a:defRPr/>
              </a:pPr>
              <a:r>
                <a:rPr lang="en-US" altLang="en-US" sz="1400" dirty="0"/>
                <a:t>Power saving enhancements </a:t>
              </a:r>
            </a:p>
          </p:txBody>
        </p:sp>
        <p:sp>
          <p:nvSpPr>
            <p:cNvPr id="143" name="TextBox 142">
              <a:extLst>
                <a:ext uri="{FF2B5EF4-FFF2-40B4-BE49-F238E27FC236}">
                  <a16:creationId xmlns:a16="http://schemas.microsoft.com/office/drawing/2014/main" xmlns="" id="{0403F017-52CB-417B-B4AE-5D3DDC91B00A}"/>
                </a:ext>
              </a:extLst>
            </p:cNvPr>
            <p:cNvSpPr txBox="1"/>
            <p:nvPr/>
          </p:nvSpPr>
          <p:spPr>
            <a:xfrm rot="18005481">
              <a:off x="7254402" y="617571"/>
              <a:ext cx="1464154" cy="523220"/>
            </a:xfrm>
            <a:prstGeom prst="rect">
              <a:avLst/>
            </a:prstGeom>
            <a:noFill/>
          </p:spPr>
          <p:txBody>
            <a:bodyPr wrap="square" rtlCol="0">
              <a:spAutoFit/>
            </a:bodyPr>
            <a:lstStyle/>
            <a:p>
              <a:pPr>
                <a:defRPr/>
              </a:pPr>
              <a:r>
                <a:rPr lang="en-US" altLang="en-US" sz="1400" dirty="0"/>
                <a:t>Positioning enhancements </a:t>
              </a:r>
            </a:p>
          </p:txBody>
        </p:sp>
        <p:sp>
          <p:nvSpPr>
            <p:cNvPr id="144" name="TextBox 143">
              <a:extLst>
                <a:ext uri="{FF2B5EF4-FFF2-40B4-BE49-F238E27FC236}">
                  <a16:creationId xmlns:a16="http://schemas.microsoft.com/office/drawing/2014/main" xmlns="" id="{D4B2AACE-7653-434D-938B-1A15A76D8067}"/>
                </a:ext>
              </a:extLst>
            </p:cNvPr>
            <p:cNvSpPr txBox="1"/>
            <p:nvPr/>
          </p:nvSpPr>
          <p:spPr>
            <a:xfrm rot="18002211">
              <a:off x="6520036" y="477010"/>
              <a:ext cx="1871351" cy="523220"/>
            </a:xfrm>
            <a:prstGeom prst="rect">
              <a:avLst/>
            </a:prstGeom>
            <a:noFill/>
          </p:spPr>
          <p:txBody>
            <a:bodyPr wrap="square" rtlCol="0">
              <a:spAutoFit/>
            </a:bodyPr>
            <a:lstStyle/>
            <a:p>
              <a:pPr>
                <a:defRPr/>
              </a:pPr>
              <a:r>
                <a:rPr lang="en-US" altLang="en-US" sz="1400" dirty="0"/>
                <a:t>Integrated Access and Backhaul </a:t>
              </a:r>
              <a:r>
                <a:rPr lang="en-US" altLang="en-US" sz="1400" dirty="0" err="1"/>
                <a:t>enh</a:t>
              </a:r>
              <a:r>
                <a:rPr lang="en-US" altLang="en-US" sz="1400" dirty="0"/>
                <a:t>. </a:t>
              </a:r>
            </a:p>
          </p:txBody>
        </p:sp>
        <p:sp>
          <p:nvSpPr>
            <p:cNvPr id="226" name="TextBox 225">
              <a:extLst>
                <a:ext uri="{FF2B5EF4-FFF2-40B4-BE49-F238E27FC236}">
                  <a16:creationId xmlns:a16="http://schemas.microsoft.com/office/drawing/2014/main" xmlns="" id="{6B61D061-6DF3-48D7-8F73-B7E7E7B27E1C}"/>
                </a:ext>
              </a:extLst>
            </p:cNvPr>
            <p:cNvSpPr txBox="1"/>
            <p:nvPr/>
          </p:nvSpPr>
          <p:spPr>
            <a:xfrm rot="18106547">
              <a:off x="9616833" y="704903"/>
              <a:ext cx="1464154" cy="307777"/>
            </a:xfrm>
            <a:prstGeom prst="rect">
              <a:avLst/>
            </a:prstGeom>
            <a:noFill/>
          </p:spPr>
          <p:txBody>
            <a:bodyPr wrap="square" rtlCol="0">
              <a:spAutoFit/>
            </a:bodyPr>
            <a:lstStyle/>
            <a:p>
              <a:r>
                <a:rPr lang="nl-NL" sz="1400" dirty="0"/>
                <a:t>Drones</a:t>
              </a:r>
            </a:p>
          </p:txBody>
        </p:sp>
        <p:sp>
          <p:nvSpPr>
            <p:cNvPr id="227" name="TextBox 226">
              <a:extLst>
                <a:ext uri="{FF2B5EF4-FFF2-40B4-BE49-F238E27FC236}">
                  <a16:creationId xmlns:a16="http://schemas.microsoft.com/office/drawing/2014/main" xmlns="" id="{91D52760-FF05-4F19-B234-DDD9A0173C13}"/>
                </a:ext>
              </a:extLst>
            </p:cNvPr>
            <p:cNvSpPr txBox="1"/>
            <p:nvPr/>
          </p:nvSpPr>
          <p:spPr>
            <a:xfrm rot="18043044">
              <a:off x="9001966" y="730364"/>
              <a:ext cx="1464154" cy="307777"/>
            </a:xfrm>
            <a:prstGeom prst="rect">
              <a:avLst/>
            </a:prstGeom>
            <a:noFill/>
          </p:spPr>
          <p:txBody>
            <a:bodyPr wrap="square" rtlCol="0">
              <a:spAutoFit/>
            </a:bodyPr>
            <a:lstStyle/>
            <a:p>
              <a:r>
                <a:rPr lang="nl-NL" sz="1400" dirty="0"/>
                <a:t>XR&amp;5G</a:t>
              </a:r>
            </a:p>
          </p:txBody>
        </p:sp>
        <p:sp>
          <p:nvSpPr>
            <p:cNvPr id="228" name="TextBox 227">
              <a:extLst>
                <a:ext uri="{FF2B5EF4-FFF2-40B4-BE49-F238E27FC236}">
                  <a16:creationId xmlns:a16="http://schemas.microsoft.com/office/drawing/2014/main" xmlns="" id="{9302D28A-7FCD-4A66-9932-3D60FAB7F1AD}"/>
                </a:ext>
              </a:extLst>
            </p:cNvPr>
            <p:cNvSpPr txBox="1"/>
            <p:nvPr/>
          </p:nvSpPr>
          <p:spPr>
            <a:xfrm rot="18015060">
              <a:off x="7788611" y="615100"/>
              <a:ext cx="1701971" cy="307777"/>
            </a:xfrm>
            <a:prstGeom prst="rect">
              <a:avLst/>
            </a:prstGeom>
            <a:noFill/>
          </p:spPr>
          <p:txBody>
            <a:bodyPr wrap="square" rtlCol="0">
              <a:spAutoFit/>
            </a:bodyPr>
            <a:lstStyle/>
            <a:p>
              <a:r>
                <a:rPr lang="nl-NL" sz="1400" dirty="0" err="1"/>
                <a:t>IIoT</a:t>
              </a:r>
              <a:r>
                <a:rPr lang="nl-NL" sz="1400" dirty="0"/>
                <a:t> </a:t>
              </a:r>
              <a:r>
                <a:rPr lang="nl-NL" sz="1400" dirty="0" err="1"/>
                <a:t>and</a:t>
              </a:r>
              <a:r>
                <a:rPr lang="nl-NL" sz="1400" dirty="0"/>
                <a:t> URLLC </a:t>
              </a:r>
              <a:r>
                <a:rPr lang="nl-NL" sz="1400" dirty="0" err="1"/>
                <a:t>enh</a:t>
              </a:r>
              <a:r>
                <a:rPr lang="nl-NL" sz="1400" dirty="0"/>
                <a:t>.</a:t>
              </a:r>
            </a:p>
          </p:txBody>
        </p:sp>
        <p:sp>
          <p:nvSpPr>
            <p:cNvPr id="229" name="TextBox 228">
              <a:extLst>
                <a:ext uri="{FF2B5EF4-FFF2-40B4-BE49-F238E27FC236}">
                  <a16:creationId xmlns:a16="http://schemas.microsoft.com/office/drawing/2014/main" xmlns="" id="{6F08DFC4-F33C-4143-ABDA-1A87FB53F7C8}"/>
                </a:ext>
              </a:extLst>
            </p:cNvPr>
            <p:cNvSpPr txBox="1"/>
            <p:nvPr/>
          </p:nvSpPr>
          <p:spPr>
            <a:xfrm rot="18033027">
              <a:off x="8411496" y="580459"/>
              <a:ext cx="1701971" cy="307777"/>
            </a:xfrm>
            <a:prstGeom prst="rect">
              <a:avLst/>
            </a:prstGeom>
            <a:noFill/>
          </p:spPr>
          <p:txBody>
            <a:bodyPr wrap="square" rtlCol="0">
              <a:spAutoFit/>
            </a:bodyPr>
            <a:lstStyle/>
            <a:p>
              <a:r>
                <a:rPr lang="nl-NL" sz="1400" dirty="0" err="1"/>
                <a:t>Slicing</a:t>
              </a:r>
              <a:endParaRPr lang="nl-NL" sz="1400" dirty="0"/>
            </a:p>
          </p:txBody>
        </p:sp>
        <p:cxnSp>
          <p:nvCxnSpPr>
            <p:cNvPr id="257" name="Straight Connector 256">
              <a:extLst>
                <a:ext uri="{FF2B5EF4-FFF2-40B4-BE49-F238E27FC236}">
                  <a16:creationId xmlns:a16="http://schemas.microsoft.com/office/drawing/2014/main" xmlns="" id="{DAAACAE6-BF70-45D3-A7FD-60A4D319F035}"/>
                </a:ext>
              </a:extLst>
            </p:cNvPr>
            <p:cNvCxnSpPr>
              <a:cxnSpLocks/>
            </p:cNvCxnSpPr>
            <p:nvPr/>
          </p:nvCxnSpPr>
          <p:spPr>
            <a:xfrm flipV="1">
              <a:off x="1995922" y="149854"/>
              <a:ext cx="821058" cy="139545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58" name="Straight Connector 257">
              <a:extLst>
                <a:ext uri="{FF2B5EF4-FFF2-40B4-BE49-F238E27FC236}">
                  <a16:creationId xmlns:a16="http://schemas.microsoft.com/office/drawing/2014/main" xmlns="" id="{7005C213-4F9D-496F-A808-3838725A24D9}"/>
                </a:ext>
              </a:extLst>
            </p:cNvPr>
            <p:cNvCxnSpPr>
              <a:cxnSpLocks/>
            </p:cNvCxnSpPr>
            <p:nvPr/>
          </p:nvCxnSpPr>
          <p:spPr>
            <a:xfrm flipV="1">
              <a:off x="2633689" y="138585"/>
              <a:ext cx="821058" cy="139545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59" name="Straight Connector 258">
              <a:extLst>
                <a:ext uri="{FF2B5EF4-FFF2-40B4-BE49-F238E27FC236}">
                  <a16:creationId xmlns:a16="http://schemas.microsoft.com/office/drawing/2014/main" xmlns="" id="{81CFA166-B7DA-476B-9535-48EB2DDE6325}"/>
                </a:ext>
              </a:extLst>
            </p:cNvPr>
            <p:cNvCxnSpPr>
              <a:cxnSpLocks/>
            </p:cNvCxnSpPr>
            <p:nvPr/>
          </p:nvCxnSpPr>
          <p:spPr>
            <a:xfrm flipV="1">
              <a:off x="3189842" y="139529"/>
              <a:ext cx="821058" cy="139545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60" name="Straight Connector 259">
              <a:extLst>
                <a:ext uri="{FF2B5EF4-FFF2-40B4-BE49-F238E27FC236}">
                  <a16:creationId xmlns:a16="http://schemas.microsoft.com/office/drawing/2014/main" xmlns="" id="{8EBADE26-8487-45C7-B199-F25AA656B289}"/>
                </a:ext>
              </a:extLst>
            </p:cNvPr>
            <p:cNvCxnSpPr>
              <a:cxnSpLocks/>
            </p:cNvCxnSpPr>
            <p:nvPr/>
          </p:nvCxnSpPr>
          <p:spPr>
            <a:xfrm flipV="1">
              <a:off x="3775121" y="145751"/>
              <a:ext cx="821058" cy="139545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61" name="Straight Connector 260">
              <a:extLst>
                <a:ext uri="{FF2B5EF4-FFF2-40B4-BE49-F238E27FC236}">
                  <a16:creationId xmlns:a16="http://schemas.microsoft.com/office/drawing/2014/main" xmlns="" id="{262B8C67-4EE4-483C-BC8D-6EBD18543B5A}"/>
                </a:ext>
              </a:extLst>
            </p:cNvPr>
            <p:cNvCxnSpPr>
              <a:cxnSpLocks/>
            </p:cNvCxnSpPr>
            <p:nvPr/>
          </p:nvCxnSpPr>
          <p:spPr>
            <a:xfrm flipV="1">
              <a:off x="4355122" y="138585"/>
              <a:ext cx="821058" cy="139545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62" name="Straight Connector 261">
              <a:extLst>
                <a:ext uri="{FF2B5EF4-FFF2-40B4-BE49-F238E27FC236}">
                  <a16:creationId xmlns:a16="http://schemas.microsoft.com/office/drawing/2014/main" xmlns="" id="{26FE44B1-35EB-42CA-B7C4-6A28F709C98D}"/>
                </a:ext>
              </a:extLst>
            </p:cNvPr>
            <p:cNvCxnSpPr>
              <a:cxnSpLocks/>
            </p:cNvCxnSpPr>
            <p:nvPr/>
          </p:nvCxnSpPr>
          <p:spPr>
            <a:xfrm flipV="1">
              <a:off x="4949927" y="149854"/>
              <a:ext cx="821058" cy="139545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63" name="Straight Connector 262">
              <a:extLst>
                <a:ext uri="{FF2B5EF4-FFF2-40B4-BE49-F238E27FC236}">
                  <a16:creationId xmlns:a16="http://schemas.microsoft.com/office/drawing/2014/main" xmlns="" id="{4A51192F-F17F-48F6-894E-A11231448CFF}"/>
                </a:ext>
              </a:extLst>
            </p:cNvPr>
            <p:cNvCxnSpPr>
              <a:cxnSpLocks/>
            </p:cNvCxnSpPr>
            <p:nvPr/>
          </p:nvCxnSpPr>
          <p:spPr>
            <a:xfrm flipV="1">
              <a:off x="5521350" y="139013"/>
              <a:ext cx="821058" cy="139545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64" name="Straight Connector 263">
              <a:extLst>
                <a:ext uri="{FF2B5EF4-FFF2-40B4-BE49-F238E27FC236}">
                  <a16:creationId xmlns:a16="http://schemas.microsoft.com/office/drawing/2014/main" xmlns="" id="{04B79457-2DF2-4551-824D-B502EF5EBA22}"/>
                </a:ext>
              </a:extLst>
            </p:cNvPr>
            <p:cNvCxnSpPr>
              <a:cxnSpLocks/>
            </p:cNvCxnSpPr>
            <p:nvPr/>
          </p:nvCxnSpPr>
          <p:spPr>
            <a:xfrm flipV="1">
              <a:off x="6126910" y="146787"/>
              <a:ext cx="821058" cy="139545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65" name="Straight Connector 264">
              <a:extLst>
                <a:ext uri="{FF2B5EF4-FFF2-40B4-BE49-F238E27FC236}">
                  <a16:creationId xmlns:a16="http://schemas.microsoft.com/office/drawing/2014/main" xmlns="" id="{D99875B6-8238-4AB7-B308-25CD774FF6E2}"/>
                </a:ext>
              </a:extLst>
            </p:cNvPr>
            <p:cNvCxnSpPr>
              <a:cxnSpLocks/>
            </p:cNvCxnSpPr>
            <p:nvPr/>
          </p:nvCxnSpPr>
          <p:spPr>
            <a:xfrm flipV="1">
              <a:off x="6681523" y="155125"/>
              <a:ext cx="821058" cy="139545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66" name="Straight Connector 265">
              <a:extLst>
                <a:ext uri="{FF2B5EF4-FFF2-40B4-BE49-F238E27FC236}">
                  <a16:creationId xmlns:a16="http://schemas.microsoft.com/office/drawing/2014/main" xmlns="" id="{431A6BAC-C0D1-403E-AA0D-A32E771E9656}"/>
                </a:ext>
              </a:extLst>
            </p:cNvPr>
            <p:cNvCxnSpPr>
              <a:cxnSpLocks/>
            </p:cNvCxnSpPr>
            <p:nvPr/>
          </p:nvCxnSpPr>
          <p:spPr>
            <a:xfrm flipV="1">
              <a:off x="7303046" y="139674"/>
              <a:ext cx="821058" cy="139545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67" name="Straight Connector 266">
              <a:extLst>
                <a:ext uri="{FF2B5EF4-FFF2-40B4-BE49-F238E27FC236}">
                  <a16:creationId xmlns:a16="http://schemas.microsoft.com/office/drawing/2014/main" xmlns="" id="{41DB7220-89EF-48DA-AF3D-378F63D5A048}"/>
                </a:ext>
              </a:extLst>
            </p:cNvPr>
            <p:cNvCxnSpPr>
              <a:cxnSpLocks/>
            </p:cNvCxnSpPr>
            <p:nvPr/>
          </p:nvCxnSpPr>
          <p:spPr>
            <a:xfrm flipV="1">
              <a:off x="7864504" y="147634"/>
              <a:ext cx="821058" cy="139545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68" name="Straight Connector 267">
              <a:extLst>
                <a:ext uri="{FF2B5EF4-FFF2-40B4-BE49-F238E27FC236}">
                  <a16:creationId xmlns:a16="http://schemas.microsoft.com/office/drawing/2014/main" xmlns="" id="{525D9AFB-7850-4B35-8BBF-CC731AD7AAE7}"/>
                </a:ext>
              </a:extLst>
            </p:cNvPr>
            <p:cNvCxnSpPr>
              <a:cxnSpLocks/>
            </p:cNvCxnSpPr>
            <p:nvPr/>
          </p:nvCxnSpPr>
          <p:spPr>
            <a:xfrm flipV="1">
              <a:off x="8478529" y="148634"/>
              <a:ext cx="821058" cy="139545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69" name="Straight Connector 268">
              <a:extLst>
                <a:ext uri="{FF2B5EF4-FFF2-40B4-BE49-F238E27FC236}">
                  <a16:creationId xmlns:a16="http://schemas.microsoft.com/office/drawing/2014/main" xmlns="" id="{F85D2A11-99A2-42F4-8B73-A3BB664A9BC0}"/>
                </a:ext>
              </a:extLst>
            </p:cNvPr>
            <p:cNvCxnSpPr>
              <a:cxnSpLocks/>
            </p:cNvCxnSpPr>
            <p:nvPr/>
          </p:nvCxnSpPr>
          <p:spPr>
            <a:xfrm flipV="1">
              <a:off x="9066105" y="145751"/>
              <a:ext cx="821058" cy="139545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70" name="Straight Connector 269">
              <a:extLst>
                <a:ext uri="{FF2B5EF4-FFF2-40B4-BE49-F238E27FC236}">
                  <a16:creationId xmlns:a16="http://schemas.microsoft.com/office/drawing/2014/main" xmlns="" id="{53B3CA9E-2FE5-4769-A55B-56D5CCBC2D83}"/>
                </a:ext>
              </a:extLst>
            </p:cNvPr>
            <p:cNvCxnSpPr>
              <a:cxnSpLocks/>
            </p:cNvCxnSpPr>
            <p:nvPr/>
          </p:nvCxnSpPr>
          <p:spPr>
            <a:xfrm flipV="1">
              <a:off x="9637801" y="159083"/>
              <a:ext cx="821058" cy="139545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71" name="Straight Connector 270">
              <a:extLst>
                <a:ext uri="{FF2B5EF4-FFF2-40B4-BE49-F238E27FC236}">
                  <a16:creationId xmlns:a16="http://schemas.microsoft.com/office/drawing/2014/main" xmlns="" id="{6980BCD1-87BA-4CFC-8C58-7D85B9E39F7D}"/>
                </a:ext>
              </a:extLst>
            </p:cNvPr>
            <p:cNvCxnSpPr>
              <a:cxnSpLocks/>
            </p:cNvCxnSpPr>
            <p:nvPr/>
          </p:nvCxnSpPr>
          <p:spPr>
            <a:xfrm flipV="1">
              <a:off x="10206804" y="155125"/>
              <a:ext cx="821058" cy="139545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72" name="Straight Connector 271">
              <a:extLst>
                <a:ext uri="{FF2B5EF4-FFF2-40B4-BE49-F238E27FC236}">
                  <a16:creationId xmlns:a16="http://schemas.microsoft.com/office/drawing/2014/main" xmlns="" id="{34475FB6-0F18-43A4-96D7-62171785EAE7}"/>
                </a:ext>
              </a:extLst>
            </p:cNvPr>
            <p:cNvCxnSpPr>
              <a:cxnSpLocks/>
            </p:cNvCxnSpPr>
            <p:nvPr/>
          </p:nvCxnSpPr>
          <p:spPr>
            <a:xfrm flipV="1">
              <a:off x="10842911" y="155125"/>
              <a:ext cx="821058" cy="139545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pic>
        <p:nvPicPr>
          <p:cNvPr id="279" name="Picture 278">
            <a:extLst>
              <a:ext uri="{FF2B5EF4-FFF2-40B4-BE49-F238E27FC236}">
                <a16:creationId xmlns:a16="http://schemas.microsoft.com/office/drawing/2014/main" xmlns="" id="{8A5D3415-5F66-47B2-8C6A-7DC5273AEDF3}"/>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424857" y="1636594"/>
            <a:ext cx="229134" cy="262242"/>
          </a:xfrm>
          <a:prstGeom prst="rect">
            <a:avLst/>
          </a:prstGeom>
        </p:spPr>
      </p:pic>
      <p:pic>
        <p:nvPicPr>
          <p:cNvPr id="280" name="Picture 279">
            <a:extLst>
              <a:ext uri="{FF2B5EF4-FFF2-40B4-BE49-F238E27FC236}">
                <a16:creationId xmlns:a16="http://schemas.microsoft.com/office/drawing/2014/main" xmlns="" id="{726CD15F-1B6D-4C46-9875-FCDCBB822EC6}"/>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041180" y="1636594"/>
            <a:ext cx="229134" cy="262242"/>
          </a:xfrm>
          <a:prstGeom prst="rect">
            <a:avLst/>
          </a:prstGeom>
        </p:spPr>
      </p:pic>
      <p:pic>
        <p:nvPicPr>
          <p:cNvPr id="281" name="Picture 280">
            <a:extLst>
              <a:ext uri="{FF2B5EF4-FFF2-40B4-BE49-F238E27FC236}">
                <a16:creationId xmlns:a16="http://schemas.microsoft.com/office/drawing/2014/main" xmlns="" id="{3A01DE0F-3C0B-41ED-A340-7E3ABD387F3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190354" y="1636593"/>
            <a:ext cx="231267" cy="264683"/>
          </a:xfrm>
          <a:prstGeom prst="rect">
            <a:avLst/>
          </a:prstGeom>
        </p:spPr>
      </p:pic>
      <p:pic>
        <p:nvPicPr>
          <p:cNvPr id="284" name="Picture 283">
            <a:extLst>
              <a:ext uri="{FF2B5EF4-FFF2-40B4-BE49-F238E27FC236}">
                <a16:creationId xmlns:a16="http://schemas.microsoft.com/office/drawing/2014/main" xmlns="" id="{3B9B1253-8B3F-459E-ABC9-E44359A9BEBE}"/>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788433" y="1636594"/>
            <a:ext cx="229134" cy="262242"/>
          </a:xfrm>
          <a:prstGeom prst="rect">
            <a:avLst/>
          </a:prstGeom>
        </p:spPr>
      </p:pic>
      <p:pic>
        <p:nvPicPr>
          <p:cNvPr id="285" name="Picture 284">
            <a:extLst>
              <a:ext uri="{FF2B5EF4-FFF2-40B4-BE49-F238E27FC236}">
                <a16:creationId xmlns:a16="http://schemas.microsoft.com/office/drawing/2014/main" xmlns="" id="{6FBF26FC-12C8-456D-9D21-FCCF3317D1E2}"/>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343630" y="1636594"/>
            <a:ext cx="229134" cy="262242"/>
          </a:xfrm>
          <a:prstGeom prst="rect">
            <a:avLst/>
          </a:prstGeom>
        </p:spPr>
      </p:pic>
      <p:pic>
        <p:nvPicPr>
          <p:cNvPr id="286" name="Picture 285">
            <a:extLst>
              <a:ext uri="{FF2B5EF4-FFF2-40B4-BE49-F238E27FC236}">
                <a16:creationId xmlns:a16="http://schemas.microsoft.com/office/drawing/2014/main" xmlns="" id="{A93A64F3-B32E-48D1-847A-E92650AE80DE}"/>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742536" y="1636594"/>
            <a:ext cx="229134" cy="262242"/>
          </a:xfrm>
          <a:prstGeom prst="rect">
            <a:avLst/>
          </a:prstGeom>
        </p:spPr>
      </p:pic>
      <p:pic>
        <p:nvPicPr>
          <p:cNvPr id="287" name="Picture 286">
            <a:extLst>
              <a:ext uri="{FF2B5EF4-FFF2-40B4-BE49-F238E27FC236}">
                <a16:creationId xmlns:a16="http://schemas.microsoft.com/office/drawing/2014/main" xmlns="" id="{4677E5A8-1783-4094-B0FD-C67C09ED212F}"/>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152830" y="1636594"/>
            <a:ext cx="229134" cy="262242"/>
          </a:xfrm>
          <a:prstGeom prst="rect">
            <a:avLst/>
          </a:prstGeom>
        </p:spPr>
      </p:pic>
      <p:pic>
        <p:nvPicPr>
          <p:cNvPr id="288" name="Picture 287">
            <a:extLst>
              <a:ext uri="{FF2B5EF4-FFF2-40B4-BE49-F238E27FC236}">
                <a16:creationId xmlns:a16="http://schemas.microsoft.com/office/drawing/2014/main" xmlns="" id="{36496303-41A7-423B-AFD5-7221089632D5}"/>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328640" y="1636594"/>
            <a:ext cx="229134" cy="262242"/>
          </a:xfrm>
          <a:prstGeom prst="rect">
            <a:avLst/>
          </a:prstGeom>
        </p:spPr>
      </p:pic>
      <p:pic>
        <p:nvPicPr>
          <p:cNvPr id="289" name="Picture 288">
            <a:extLst>
              <a:ext uri="{FF2B5EF4-FFF2-40B4-BE49-F238E27FC236}">
                <a16:creationId xmlns:a16="http://schemas.microsoft.com/office/drawing/2014/main" xmlns="" id="{20418375-5DDF-4421-8BB4-818C66D1DCCB}"/>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949673" y="1636594"/>
            <a:ext cx="229134" cy="262242"/>
          </a:xfrm>
          <a:prstGeom prst="rect">
            <a:avLst/>
          </a:prstGeom>
        </p:spPr>
      </p:pic>
      <p:pic>
        <p:nvPicPr>
          <p:cNvPr id="290" name="Picture 289">
            <a:extLst>
              <a:ext uri="{FF2B5EF4-FFF2-40B4-BE49-F238E27FC236}">
                <a16:creationId xmlns:a16="http://schemas.microsoft.com/office/drawing/2014/main" xmlns="" id="{ECBA971C-93E4-47C9-826D-5F328D151B48}"/>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476302" y="1636594"/>
            <a:ext cx="229134" cy="262242"/>
          </a:xfrm>
          <a:prstGeom prst="rect">
            <a:avLst/>
          </a:prstGeom>
        </p:spPr>
      </p:pic>
      <p:pic>
        <p:nvPicPr>
          <p:cNvPr id="291" name="Picture 290">
            <a:extLst>
              <a:ext uri="{FF2B5EF4-FFF2-40B4-BE49-F238E27FC236}">
                <a16:creationId xmlns:a16="http://schemas.microsoft.com/office/drawing/2014/main" xmlns="" id="{A1D03AB1-010C-423C-985C-2EBC259B7A23}"/>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328640" y="1996446"/>
            <a:ext cx="229134" cy="262242"/>
          </a:xfrm>
          <a:prstGeom prst="rect">
            <a:avLst/>
          </a:prstGeom>
        </p:spPr>
      </p:pic>
      <p:pic>
        <p:nvPicPr>
          <p:cNvPr id="292" name="Picture 291">
            <a:extLst>
              <a:ext uri="{FF2B5EF4-FFF2-40B4-BE49-F238E27FC236}">
                <a16:creationId xmlns:a16="http://schemas.microsoft.com/office/drawing/2014/main" xmlns="" id="{EC455012-7906-4B9A-A5C2-8C84D126933C}"/>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476302" y="1996446"/>
            <a:ext cx="229134" cy="262242"/>
          </a:xfrm>
          <a:prstGeom prst="rect">
            <a:avLst/>
          </a:prstGeom>
        </p:spPr>
      </p:pic>
      <p:pic>
        <p:nvPicPr>
          <p:cNvPr id="293" name="Picture 292">
            <a:extLst>
              <a:ext uri="{FF2B5EF4-FFF2-40B4-BE49-F238E27FC236}">
                <a16:creationId xmlns:a16="http://schemas.microsoft.com/office/drawing/2014/main" xmlns="" id="{2680AD12-0A2F-41A9-8F88-8BC4163559C4}"/>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083606" y="2313890"/>
            <a:ext cx="229134" cy="262242"/>
          </a:xfrm>
          <a:prstGeom prst="rect">
            <a:avLst/>
          </a:prstGeom>
        </p:spPr>
      </p:pic>
      <p:pic>
        <p:nvPicPr>
          <p:cNvPr id="294" name="Picture 293">
            <a:extLst>
              <a:ext uri="{FF2B5EF4-FFF2-40B4-BE49-F238E27FC236}">
                <a16:creationId xmlns:a16="http://schemas.microsoft.com/office/drawing/2014/main" xmlns="" id="{DF18DBB1-B73C-470B-B285-C39B60654C2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190354" y="3024862"/>
            <a:ext cx="231267" cy="264683"/>
          </a:xfrm>
          <a:prstGeom prst="rect">
            <a:avLst/>
          </a:prstGeom>
        </p:spPr>
      </p:pic>
      <p:pic>
        <p:nvPicPr>
          <p:cNvPr id="295" name="Picture 294">
            <a:extLst>
              <a:ext uri="{FF2B5EF4-FFF2-40B4-BE49-F238E27FC236}">
                <a16:creationId xmlns:a16="http://schemas.microsoft.com/office/drawing/2014/main" xmlns="" id="{65630A39-D07D-443F-9E38-399C47AD43F8}"/>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772060" y="3042311"/>
            <a:ext cx="229134" cy="262242"/>
          </a:xfrm>
          <a:prstGeom prst="rect">
            <a:avLst/>
          </a:prstGeom>
        </p:spPr>
      </p:pic>
      <p:pic>
        <p:nvPicPr>
          <p:cNvPr id="296" name="Picture 295">
            <a:extLst>
              <a:ext uri="{FF2B5EF4-FFF2-40B4-BE49-F238E27FC236}">
                <a16:creationId xmlns:a16="http://schemas.microsoft.com/office/drawing/2014/main" xmlns="" id="{4152836E-542D-4025-B6CA-EE2E958C6890}"/>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328640" y="3032489"/>
            <a:ext cx="229134" cy="262242"/>
          </a:xfrm>
          <a:prstGeom prst="rect">
            <a:avLst/>
          </a:prstGeom>
        </p:spPr>
      </p:pic>
      <p:pic>
        <p:nvPicPr>
          <p:cNvPr id="297" name="Picture 296">
            <a:extLst>
              <a:ext uri="{FF2B5EF4-FFF2-40B4-BE49-F238E27FC236}">
                <a16:creationId xmlns:a16="http://schemas.microsoft.com/office/drawing/2014/main" xmlns="" id="{831C0A33-DBC2-49B7-89E4-856F3B44A06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146735" y="3370671"/>
            <a:ext cx="231267" cy="264683"/>
          </a:xfrm>
          <a:prstGeom prst="rect">
            <a:avLst/>
          </a:prstGeom>
        </p:spPr>
      </p:pic>
      <p:pic>
        <p:nvPicPr>
          <p:cNvPr id="298" name="Picture 297">
            <a:extLst>
              <a:ext uri="{FF2B5EF4-FFF2-40B4-BE49-F238E27FC236}">
                <a16:creationId xmlns:a16="http://schemas.microsoft.com/office/drawing/2014/main" xmlns="" id="{1AD5464F-DA1B-451F-BF5D-1ACAA8754F15}"/>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753962" y="3371788"/>
            <a:ext cx="229134" cy="262242"/>
          </a:xfrm>
          <a:prstGeom prst="rect">
            <a:avLst/>
          </a:prstGeom>
        </p:spPr>
      </p:pic>
      <p:pic>
        <p:nvPicPr>
          <p:cNvPr id="299" name="Picture 298">
            <a:extLst>
              <a:ext uri="{FF2B5EF4-FFF2-40B4-BE49-F238E27FC236}">
                <a16:creationId xmlns:a16="http://schemas.microsoft.com/office/drawing/2014/main" xmlns="" id="{4BFCADD9-1724-44B7-B5EA-19537CC0C5DA}"/>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328640" y="3379891"/>
            <a:ext cx="229134" cy="262242"/>
          </a:xfrm>
          <a:prstGeom prst="rect">
            <a:avLst/>
          </a:prstGeom>
        </p:spPr>
      </p:pic>
      <p:pic>
        <p:nvPicPr>
          <p:cNvPr id="300" name="Picture 299">
            <a:extLst>
              <a:ext uri="{FF2B5EF4-FFF2-40B4-BE49-F238E27FC236}">
                <a16:creationId xmlns:a16="http://schemas.microsoft.com/office/drawing/2014/main" xmlns="" id="{52D6FDEB-7AFA-4C3D-9A7A-E20E272F804E}"/>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742536" y="3379891"/>
            <a:ext cx="229134" cy="262242"/>
          </a:xfrm>
          <a:prstGeom prst="rect">
            <a:avLst/>
          </a:prstGeom>
        </p:spPr>
      </p:pic>
      <p:pic>
        <p:nvPicPr>
          <p:cNvPr id="301" name="Picture 300">
            <a:extLst>
              <a:ext uri="{FF2B5EF4-FFF2-40B4-BE49-F238E27FC236}">
                <a16:creationId xmlns:a16="http://schemas.microsoft.com/office/drawing/2014/main" xmlns="" id="{3C74136F-6FC8-424A-B963-70D5FB65D45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041179" y="3686365"/>
            <a:ext cx="231267" cy="264683"/>
          </a:xfrm>
          <a:prstGeom prst="rect">
            <a:avLst/>
          </a:prstGeom>
        </p:spPr>
      </p:pic>
      <p:pic>
        <p:nvPicPr>
          <p:cNvPr id="302" name="Picture 301">
            <a:extLst>
              <a:ext uri="{FF2B5EF4-FFF2-40B4-BE49-F238E27FC236}">
                <a16:creationId xmlns:a16="http://schemas.microsoft.com/office/drawing/2014/main" xmlns="" id="{E1582E14-B214-47D4-88CD-68920F8D8D5D}"/>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476302" y="3686366"/>
            <a:ext cx="229134" cy="262242"/>
          </a:xfrm>
          <a:prstGeom prst="rect">
            <a:avLst/>
          </a:prstGeom>
        </p:spPr>
      </p:pic>
      <p:pic>
        <p:nvPicPr>
          <p:cNvPr id="303" name="Picture 302">
            <a:extLst>
              <a:ext uri="{FF2B5EF4-FFF2-40B4-BE49-F238E27FC236}">
                <a16:creationId xmlns:a16="http://schemas.microsoft.com/office/drawing/2014/main" xmlns="" id="{B6C1452F-BE6B-4E58-8ADD-81032C837782}"/>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083606" y="4043512"/>
            <a:ext cx="229134" cy="262242"/>
          </a:xfrm>
          <a:prstGeom prst="rect">
            <a:avLst/>
          </a:prstGeom>
        </p:spPr>
      </p:pic>
      <p:pic>
        <p:nvPicPr>
          <p:cNvPr id="304" name="Picture 303">
            <a:extLst>
              <a:ext uri="{FF2B5EF4-FFF2-40B4-BE49-F238E27FC236}">
                <a16:creationId xmlns:a16="http://schemas.microsoft.com/office/drawing/2014/main" xmlns="" id="{380D369E-78D5-4830-BCC3-3084F44CDD3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041179" y="4404260"/>
            <a:ext cx="231267" cy="264683"/>
          </a:xfrm>
          <a:prstGeom prst="rect">
            <a:avLst/>
          </a:prstGeom>
        </p:spPr>
      </p:pic>
      <p:pic>
        <p:nvPicPr>
          <p:cNvPr id="305" name="Picture 304">
            <a:extLst>
              <a:ext uri="{FF2B5EF4-FFF2-40B4-BE49-F238E27FC236}">
                <a16:creationId xmlns:a16="http://schemas.microsoft.com/office/drawing/2014/main" xmlns="" id="{2E4947D5-0AEE-4946-9AEA-0F883F2C7E4B}"/>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965076" y="4738450"/>
            <a:ext cx="229134" cy="262242"/>
          </a:xfrm>
          <a:prstGeom prst="rect">
            <a:avLst/>
          </a:prstGeom>
        </p:spPr>
      </p:pic>
      <p:pic>
        <p:nvPicPr>
          <p:cNvPr id="306" name="Picture 305">
            <a:extLst>
              <a:ext uri="{FF2B5EF4-FFF2-40B4-BE49-F238E27FC236}">
                <a16:creationId xmlns:a16="http://schemas.microsoft.com/office/drawing/2014/main" xmlns="" id="{989B8FEC-6797-43E0-9F88-DCE7BE297835}"/>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328640" y="5091814"/>
            <a:ext cx="229134" cy="262242"/>
          </a:xfrm>
          <a:prstGeom prst="rect">
            <a:avLst/>
          </a:prstGeom>
        </p:spPr>
      </p:pic>
      <p:pic>
        <p:nvPicPr>
          <p:cNvPr id="307" name="Picture 306">
            <a:extLst>
              <a:ext uri="{FF2B5EF4-FFF2-40B4-BE49-F238E27FC236}">
                <a16:creationId xmlns:a16="http://schemas.microsoft.com/office/drawing/2014/main" xmlns="" id="{CB428B74-BD0D-4313-9245-D0CD3E4471A1}"/>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824225" y="5091814"/>
            <a:ext cx="229134" cy="262242"/>
          </a:xfrm>
          <a:prstGeom prst="rect">
            <a:avLst/>
          </a:prstGeom>
        </p:spPr>
      </p:pic>
      <p:pic>
        <p:nvPicPr>
          <p:cNvPr id="308" name="Picture 307">
            <a:extLst>
              <a:ext uri="{FF2B5EF4-FFF2-40B4-BE49-F238E27FC236}">
                <a16:creationId xmlns:a16="http://schemas.microsoft.com/office/drawing/2014/main" xmlns="" id="{3A7EF60D-41FE-4C39-A5E5-E95F41328130}"/>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965076" y="5091814"/>
            <a:ext cx="229134" cy="262242"/>
          </a:xfrm>
          <a:prstGeom prst="rect">
            <a:avLst/>
          </a:prstGeom>
        </p:spPr>
      </p:pic>
      <p:pic>
        <p:nvPicPr>
          <p:cNvPr id="309" name="Picture 308">
            <a:extLst>
              <a:ext uri="{FF2B5EF4-FFF2-40B4-BE49-F238E27FC236}">
                <a16:creationId xmlns:a16="http://schemas.microsoft.com/office/drawing/2014/main" xmlns="" id="{E89D8E6C-1A51-487E-B7A8-BFF96C79363C}"/>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588380" y="5452478"/>
            <a:ext cx="229134" cy="262242"/>
          </a:xfrm>
          <a:prstGeom prst="rect">
            <a:avLst/>
          </a:prstGeom>
        </p:spPr>
      </p:pic>
      <p:pic>
        <p:nvPicPr>
          <p:cNvPr id="310" name="Picture 309">
            <a:extLst>
              <a:ext uri="{FF2B5EF4-FFF2-40B4-BE49-F238E27FC236}">
                <a16:creationId xmlns:a16="http://schemas.microsoft.com/office/drawing/2014/main" xmlns="" id="{0A300825-A29B-4552-B3A7-CE67D51BAD9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190354" y="6497662"/>
            <a:ext cx="231267" cy="264683"/>
          </a:xfrm>
          <a:prstGeom prst="rect">
            <a:avLst/>
          </a:prstGeom>
        </p:spPr>
      </p:pic>
      <p:pic>
        <p:nvPicPr>
          <p:cNvPr id="104" name="Picture 103">
            <a:extLst>
              <a:ext uri="{FF2B5EF4-FFF2-40B4-BE49-F238E27FC236}">
                <a16:creationId xmlns:a16="http://schemas.microsoft.com/office/drawing/2014/main" xmlns="" id="{E349470A-508A-4FB3-BA7C-E6F666B6925E}"/>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978834" y="4404261"/>
            <a:ext cx="229134" cy="262242"/>
          </a:xfrm>
          <a:prstGeom prst="rect">
            <a:avLst/>
          </a:prstGeom>
        </p:spPr>
      </p:pic>
      <p:pic>
        <p:nvPicPr>
          <p:cNvPr id="105" name="Picture 104">
            <a:extLst>
              <a:ext uri="{FF2B5EF4-FFF2-40B4-BE49-F238E27FC236}">
                <a16:creationId xmlns:a16="http://schemas.microsoft.com/office/drawing/2014/main" xmlns="" id="{68C88D8C-448E-40E9-AF77-3822E3BDBE8A}"/>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362454" y="4738450"/>
            <a:ext cx="229134" cy="262242"/>
          </a:xfrm>
          <a:prstGeom prst="rect">
            <a:avLst/>
          </a:prstGeom>
        </p:spPr>
      </p:pic>
      <p:pic>
        <p:nvPicPr>
          <p:cNvPr id="106" name="Picture 105">
            <a:extLst>
              <a:ext uri="{FF2B5EF4-FFF2-40B4-BE49-F238E27FC236}">
                <a16:creationId xmlns:a16="http://schemas.microsoft.com/office/drawing/2014/main" xmlns="" id="{3F0137B8-9692-4A4E-9949-D353CDBAA53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962237" y="1629423"/>
            <a:ext cx="229134" cy="262242"/>
          </a:xfrm>
          <a:prstGeom prst="rect">
            <a:avLst/>
          </a:prstGeom>
        </p:spPr>
      </p:pic>
      <p:sp>
        <p:nvSpPr>
          <p:cNvPr id="107" name="TextBox 106">
            <a:extLst>
              <a:ext uri="{FF2B5EF4-FFF2-40B4-BE49-F238E27FC236}">
                <a16:creationId xmlns:a16="http://schemas.microsoft.com/office/drawing/2014/main" xmlns="" id="{CBDCCC47-96DE-4F5D-9A06-A7582067B855}"/>
              </a:ext>
            </a:extLst>
          </p:cNvPr>
          <p:cNvSpPr txBox="1"/>
          <p:nvPr/>
        </p:nvSpPr>
        <p:spPr>
          <a:xfrm rot="18106547">
            <a:off x="10392363" y="641381"/>
            <a:ext cx="1464154" cy="523220"/>
          </a:xfrm>
          <a:prstGeom prst="rect">
            <a:avLst/>
          </a:prstGeom>
          <a:noFill/>
        </p:spPr>
        <p:txBody>
          <a:bodyPr wrap="square" rtlCol="0">
            <a:spAutoFit/>
          </a:bodyPr>
          <a:lstStyle/>
          <a:p>
            <a:r>
              <a:rPr lang="nl-NL" sz="1400" dirty="0"/>
              <a:t>MIMO </a:t>
            </a:r>
            <a:r>
              <a:rPr lang="nl-NL" sz="1400" dirty="0" err="1"/>
              <a:t>enhancements</a:t>
            </a:r>
            <a:endParaRPr lang="nl-NL" sz="1400" dirty="0"/>
          </a:p>
        </p:txBody>
      </p:sp>
      <p:pic>
        <p:nvPicPr>
          <p:cNvPr id="108" name="Picture 107">
            <a:extLst>
              <a:ext uri="{FF2B5EF4-FFF2-40B4-BE49-F238E27FC236}">
                <a16:creationId xmlns:a16="http://schemas.microsoft.com/office/drawing/2014/main" xmlns="" id="{D11F1EC8-6983-4DF8-BE24-FB64315E7B70}"/>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1259590" y="5822945"/>
            <a:ext cx="229134" cy="262242"/>
          </a:xfrm>
          <a:prstGeom prst="rect">
            <a:avLst/>
          </a:prstGeom>
        </p:spPr>
      </p:pic>
      <p:pic>
        <p:nvPicPr>
          <p:cNvPr id="109" name="Picture 108">
            <a:extLst>
              <a:ext uri="{FF2B5EF4-FFF2-40B4-BE49-F238E27FC236}">
                <a16:creationId xmlns:a16="http://schemas.microsoft.com/office/drawing/2014/main" xmlns="" id="{30DB88BF-5FBE-47E4-AAE2-5D0AAC87CA65}"/>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824225" y="3348417"/>
            <a:ext cx="229134" cy="262242"/>
          </a:xfrm>
          <a:prstGeom prst="rect">
            <a:avLst/>
          </a:prstGeom>
        </p:spPr>
      </p:pic>
      <p:pic>
        <p:nvPicPr>
          <p:cNvPr id="111" name="Picture 110">
            <a:extLst>
              <a:ext uri="{FF2B5EF4-FFF2-40B4-BE49-F238E27FC236}">
                <a16:creationId xmlns:a16="http://schemas.microsoft.com/office/drawing/2014/main" xmlns="" id="{2592FDF5-A7D4-4E06-9352-0BB2A5063D36}"/>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032243" y="6153709"/>
            <a:ext cx="229134" cy="262242"/>
          </a:xfrm>
          <a:prstGeom prst="rect">
            <a:avLst/>
          </a:prstGeom>
        </p:spPr>
      </p:pic>
      <p:pic>
        <p:nvPicPr>
          <p:cNvPr id="112" name="Picture 111">
            <a:extLst>
              <a:ext uri="{FF2B5EF4-FFF2-40B4-BE49-F238E27FC236}">
                <a16:creationId xmlns:a16="http://schemas.microsoft.com/office/drawing/2014/main" xmlns="" id="{A5D91CFB-B792-4735-8969-DA756422F8E9}"/>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220904" y="6153709"/>
            <a:ext cx="229134" cy="262242"/>
          </a:xfrm>
          <a:prstGeom prst="rect">
            <a:avLst/>
          </a:prstGeom>
        </p:spPr>
      </p:pic>
      <p:pic>
        <p:nvPicPr>
          <p:cNvPr id="113" name="Picture 112">
            <a:extLst>
              <a:ext uri="{FF2B5EF4-FFF2-40B4-BE49-F238E27FC236}">
                <a16:creationId xmlns:a16="http://schemas.microsoft.com/office/drawing/2014/main" xmlns="" id="{9ECF4D23-5BED-4414-B39A-73AE15DEF6CD}"/>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717844" y="6163323"/>
            <a:ext cx="229134" cy="262242"/>
          </a:xfrm>
          <a:prstGeom prst="rect">
            <a:avLst/>
          </a:prstGeom>
        </p:spPr>
      </p:pic>
      <p:sp>
        <p:nvSpPr>
          <p:cNvPr id="114" name="TextBox 113">
            <a:extLst>
              <a:ext uri="{FF2B5EF4-FFF2-40B4-BE49-F238E27FC236}">
                <a16:creationId xmlns:a16="http://schemas.microsoft.com/office/drawing/2014/main" xmlns="" id="{54653ED7-FE5C-4346-9C61-884563C9EC84}"/>
              </a:ext>
            </a:extLst>
          </p:cNvPr>
          <p:cNvSpPr txBox="1"/>
          <p:nvPr/>
        </p:nvSpPr>
        <p:spPr>
          <a:xfrm rot="18106547">
            <a:off x="10985505" y="729420"/>
            <a:ext cx="1464154" cy="307777"/>
          </a:xfrm>
          <a:prstGeom prst="rect">
            <a:avLst/>
          </a:prstGeom>
          <a:noFill/>
        </p:spPr>
        <p:txBody>
          <a:bodyPr wrap="square" rtlCol="0">
            <a:spAutoFit/>
          </a:bodyPr>
          <a:lstStyle/>
          <a:p>
            <a:r>
              <a:rPr lang="nl-NL" sz="1400" dirty="0"/>
              <a:t>TEI &amp; </a:t>
            </a:r>
            <a:r>
              <a:rPr lang="nl-NL" sz="1400" dirty="0" err="1"/>
              <a:t>Others</a:t>
            </a:r>
            <a:endParaRPr lang="nl-NL" sz="1400" dirty="0"/>
          </a:p>
        </p:txBody>
      </p:sp>
      <p:pic>
        <p:nvPicPr>
          <p:cNvPr id="115" name="Picture 114">
            <a:extLst>
              <a:ext uri="{FF2B5EF4-FFF2-40B4-BE49-F238E27FC236}">
                <a16:creationId xmlns:a16="http://schemas.microsoft.com/office/drawing/2014/main" xmlns="" id="{B1640F41-DEB5-4793-A18E-D410F30E6BB9}"/>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634334" y="6156320"/>
            <a:ext cx="229134" cy="262242"/>
          </a:xfrm>
          <a:prstGeom prst="rect">
            <a:avLst/>
          </a:prstGeom>
        </p:spPr>
      </p:pic>
      <p:sp>
        <p:nvSpPr>
          <p:cNvPr id="116" name="TextBox 115">
            <a:extLst>
              <a:ext uri="{FF2B5EF4-FFF2-40B4-BE49-F238E27FC236}">
                <a16:creationId xmlns:a16="http://schemas.microsoft.com/office/drawing/2014/main" xmlns="" id="{5E0D3253-D409-4D00-8E06-3BE010D82BB0}"/>
              </a:ext>
            </a:extLst>
          </p:cNvPr>
          <p:cNvSpPr txBox="1"/>
          <p:nvPr/>
        </p:nvSpPr>
        <p:spPr>
          <a:xfrm>
            <a:off x="343906" y="2650514"/>
            <a:ext cx="1115006" cy="338554"/>
          </a:xfrm>
          <a:prstGeom prst="rect">
            <a:avLst/>
          </a:prstGeom>
          <a:noFill/>
        </p:spPr>
        <p:txBody>
          <a:bodyPr wrap="square" rtlCol="0">
            <a:spAutoFit/>
          </a:bodyPr>
          <a:lstStyle/>
          <a:p>
            <a:r>
              <a:rPr lang="nl-NL" sz="1600" dirty="0"/>
              <a:t>TS 22.186</a:t>
            </a:r>
          </a:p>
        </p:txBody>
      </p:sp>
      <p:pic>
        <p:nvPicPr>
          <p:cNvPr id="118" name="Picture 117">
            <a:extLst>
              <a:ext uri="{FF2B5EF4-FFF2-40B4-BE49-F238E27FC236}">
                <a16:creationId xmlns:a16="http://schemas.microsoft.com/office/drawing/2014/main" xmlns="" id="{58A3B56A-1559-481B-BBEE-7C1327826B7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031176" y="2655975"/>
            <a:ext cx="231267" cy="264683"/>
          </a:xfrm>
          <a:prstGeom prst="rect">
            <a:avLst/>
          </a:prstGeom>
        </p:spPr>
      </p:pic>
      <p:pic>
        <p:nvPicPr>
          <p:cNvPr id="117" name="Picture 116">
            <a:extLst>
              <a:ext uri="{FF2B5EF4-FFF2-40B4-BE49-F238E27FC236}">
                <a16:creationId xmlns:a16="http://schemas.microsoft.com/office/drawing/2014/main" xmlns="" id="{ED3F7435-772A-4C3B-BC3D-C99DF4B5BB8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118133" y="3038017"/>
            <a:ext cx="231267" cy="264683"/>
          </a:xfrm>
          <a:prstGeom prst="rect">
            <a:avLst/>
          </a:prstGeom>
        </p:spPr>
      </p:pic>
      <p:pic>
        <p:nvPicPr>
          <p:cNvPr id="119" name="Picture 118">
            <a:extLst>
              <a:ext uri="{FF2B5EF4-FFF2-40B4-BE49-F238E27FC236}">
                <a16:creationId xmlns:a16="http://schemas.microsoft.com/office/drawing/2014/main" xmlns="" id="{0EA8B384-C122-4FB4-90D7-0E26AC2BE301}"/>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485190" y="3363029"/>
            <a:ext cx="229134" cy="262242"/>
          </a:xfrm>
          <a:prstGeom prst="rect">
            <a:avLst/>
          </a:prstGeom>
        </p:spPr>
      </p:pic>
      <p:pic>
        <p:nvPicPr>
          <p:cNvPr id="120" name="Picture 119">
            <a:extLst>
              <a:ext uri="{FF2B5EF4-FFF2-40B4-BE49-F238E27FC236}">
                <a16:creationId xmlns:a16="http://schemas.microsoft.com/office/drawing/2014/main" xmlns="" id="{2F30CDD2-7D2C-48C7-B547-6FADA419885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065395" y="5114734"/>
            <a:ext cx="229134" cy="262242"/>
          </a:xfrm>
          <a:prstGeom prst="rect">
            <a:avLst/>
          </a:prstGeom>
        </p:spPr>
      </p:pic>
      <p:pic>
        <p:nvPicPr>
          <p:cNvPr id="121" name="Picture 120">
            <a:extLst>
              <a:ext uri="{FF2B5EF4-FFF2-40B4-BE49-F238E27FC236}">
                <a16:creationId xmlns:a16="http://schemas.microsoft.com/office/drawing/2014/main" xmlns="" id="{6C00EEAC-72A7-46FC-AB23-F781BDBFC90E}"/>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716455" y="5108848"/>
            <a:ext cx="229134" cy="262242"/>
          </a:xfrm>
          <a:prstGeom prst="rect">
            <a:avLst/>
          </a:prstGeom>
        </p:spPr>
      </p:pic>
    </p:spTree>
    <p:extLst>
      <p:ext uri="{BB962C8B-B14F-4D97-AF65-F5344CB8AC3E}">
        <p14:creationId xmlns:p14="http://schemas.microsoft.com/office/powerpoint/2010/main" val="163852203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205572" y="4603"/>
            <a:ext cx="10139206" cy="920688"/>
          </a:xfrm>
          <a:prstGeom prst="rect">
            <a:avLst/>
          </a:prstGeom>
        </p:spPr>
        <p:txBody>
          <a:bodyPr/>
          <a:lst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a:lstStyle>
          <a:p>
            <a:r>
              <a:rPr lang="en-US" sz="3200" kern="0" dirty="0" smtClean="0"/>
              <a:t>Potential </a:t>
            </a:r>
            <a:r>
              <a:rPr lang="en-US" altLang="zh-CN" sz="3200" kern="0" dirty="0" smtClean="0"/>
              <a:t>RAN related </a:t>
            </a:r>
            <a:r>
              <a:rPr lang="en-US" sz="3200" kern="0" dirty="0" smtClean="0"/>
              <a:t>Rel-17 </a:t>
            </a:r>
            <a:r>
              <a:rPr lang="en-US" altLang="zh-CN" sz="3200" kern="0" dirty="0" smtClean="0"/>
              <a:t>SA5 </a:t>
            </a:r>
            <a:r>
              <a:rPr lang="en-US" sz="3200" kern="0" dirty="0" smtClean="0"/>
              <a:t>work (</a:t>
            </a:r>
            <a:r>
              <a:rPr lang="en-US" altLang="zh-CN" sz="3200" kern="0" dirty="0" smtClean="0"/>
              <a:t>1/2)</a:t>
            </a:r>
            <a:endParaRPr lang="sv-SE" sz="3200" kern="0" dirty="0"/>
          </a:p>
        </p:txBody>
      </p:sp>
      <p:graphicFrame>
        <p:nvGraphicFramePr>
          <p:cNvPr id="6" name="表格 5"/>
          <p:cNvGraphicFramePr>
            <a:graphicFrameLocks noGrp="1"/>
          </p:cNvGraphicFramePr>
          <p:nvPr>
            <p:extLst/>
          </p:nvPr>
        </p:nvGraphicFramePr>
        <p:xfrm>
          <a:off x="394140" y="4481868"/>
          <a:ext cx="11461529" cy="1721600"/>
        </p:xfrm>
        <a:graphic>
          <a:graphicData uri="http://schemas.openxmlformats.org/drawingml/2006/table">
            <a:tbl>
              <a:tblPr firstRow="1" bandRow="1">
                <a:tableStyleId>{5C22544A-7EE6-4342-B048-85BDC9FD1C3A}</a:tableStyleId>
              </a:tblPr>
              <a:tblGrid>
                <a:gridCol w="1672835"/>
                <a:gridCol w="7042550"/>
                <a:gridCol w="2746144"/>
              </a:tblGrid>
              <a:tr h="100909">
                <a:tc>
                  <a:txBody>
                    <a:bodyPr/>
                    <a:lstStyle/>
                    <a:p>
                      <a:pPr>
                        <a:spcAft>
                          <a:spcPts val="900"/>
                        </a:spcAft>
                      </a:pPr>
                      <a:r>
                        <a:rPr lang="en-US" sz="1200" dirty="0">
                          <a:effectLst/>
                          <a:latin typeface="+mj-lt"/>
                        </a:rPr>
                        <a:t>Potential topics</a:t>
                      </a:r>
                      <a:endParaRPr lang="zh-CN" sz="1200" dirty="0">
                        <a:effectLst/>
                        <a:latin typeface="+mj-lt"/>
                        <a:ea typeface="宋体" panose="02010600030101010101" pitchFamily="2" charset="-122"/>
                      </a:endParaRPr>
                    </a:p>
                  </a:txBody>
                  <a:tcPr marL="37841" marR="37841" marT="18920" marB="18920"/>
                </a:tc>
                <a:tc>
                  <a:txBody>
                    <a:bodyPr/>
                    <a:lstStyle/>
                    <a:p>
                      <a:pPr>
                        <a:spcAft>
                          <a:spcPts val="900"/>
                        </a:spcAft>
                      </a:pPr>
                      <a:r>
                        <a:rPr lang="en-US" sz="1200">
                          <a:effectLst/>
                          <a:latin typeface="+mj-lt"/>
                        </a:rPr>
                        <a:t>Description</a:t>
                      </a:r>
                      <a:endParaRPr lang="zh-CN" sz="1200">
                        <a:effectLst/>
                        <a:latin typeface="+mj-lt"/>
                        <a:ea typeface="宋体" panose="02010600030101010101" pitchFamily="2" charset="-122"/>
                      </a:endParaRPr>
                    </a:p>
                  </a:txBody>
                  <a:tcPr marL="37841" marR="37841" marT="18920" marB="18920"/>
                </a:tc>
                <a:tc>
                  <a:txBody>
                    <a:bodyPr/>
                    <a:lstStyle/>
                    <a:p>
                      <a:pPr>
                        <a:spcAft>
                          <a:spcPts val="900"/>
                        </a:spcAft>
                      </a:pPr>
                      <a:r>
                        <a:rPr lang="en-US" sz="1200">
                          <a:effectLst/>
                          <a:latin typeface="+mj-lt"/>
                        </a:rPr>
                        <a:t>Related groups</a:t>
                      </a:r>
                      <a:endParaRPr lang="zh-CN" sz="1200">
                        <a:effectLst/>
                        <a:latin typeface="+mj-lt"/>
                        <a:ea typeface="宋体" panose="02010600030101010101" pitchFamily="2" charset="-122"/>
                      </a:endParaRPr>
                    </a:p>
                  </a:txBody>
                  <a:tcPr marL="37841" marR="37841" marT="18920" marB="18920"/>
                </a:tc>
              </a:tr>
              <a:tr h="1094234">
                <a:tc>
                  <a:txBody>
                    <a:bodyPr/>
                    <a:lstStyle/>
                    <a:p>
                      <a:pPr>
                        <a:spcAft>
                          <a:spcPts val="900"/>
                        </a:spcAft>
                      </a:pPr>
                      <a:r>
                        <a:rPr lang="en-GB" sz="1200">
                          <a:effectLst/>
                          <a:latin typeface="+mj-lt"/>
                        </a:rPr>
                        <a:t>SLA management</a:t>
                      </a:r>
                      <a:endParaRPr lang="zh-CN" sz="1200">
                        <a:effectLst/>
                        <a:latin typeface="+mj-lt"/>
                        <a:ea typeface="宋体" panose="02010600030101010101" pitchFamily="2" charset="-122"/>
                      </a:endParaRPr>
                    </a:p>
                  </a:txBody>
                  <a:tcPr marL="37841" marR="37841" marT="18920" marB="18920"/>
                </a:tc>
                <a:tc>
                  <a:txBody>
                    <a:bodyPr/>
                    <a:lstStyle/>
                    <a:p>
                      <a:pPr indent="0">
                        <a:spcAft>
                          <a:spcPts val="0"/>
                        </a:spcAft>
                      </a:pPr>
                      <a:r>
                        <a:rPr lang="en-US" sz="1200" dirty="0">
                          <a:effectLst/>
                          <a:latin typeface="+mj-lt"/>
                        </a:rPr>
                        <a:t>In Rel-16, SA5 has started normative work on GSMA GST analysis and translation from GST to network configuration parameters to support </a:t>
                      </a:r>
                      <a:r>
                        <a:rPr lang="en-US" sz="1200" dirty="0" err="1">
                          <a:effectLst/>
                          <a:latin typeface="+mj-lt"/>
                        </a:rPr>
                        <a:t>eMBB</a:t>
                      </a:r>
                      <a:r>
                        <a:rPr lang="en-US" sz="1200" dirty="0">
                          <a:effectLst/>
                          <a:latin typeface="+mj-lt"/>
                        </a:rPr>
                        <a:t> and URLLC.</a:t>
                      </a:r>
                      <a:endParaRPr lang="zh-CN" sz="1200" dirty="0">
                        <a:effectLst/>
                        <a:latin typeface="+mj-lt"/>
                      </a:endParaRPr>
                    </a:p>
                    <a:p>
                      <a:pPr indent="0">
                        <a:spcAft>
                          <a:spcPts val="0"/>
                        </a:spcAft>
                      </a:pPr>
                      <a:r>
                        <a:rPr lang="en-US" sz="1200" dirty="0">
                          <a:effectLst/>
                          <a:latin typeface="+mj-lt"/>
                        </a:rPr>
                        <a:t>Rel-17 needs to continue this efforts on cooperation with GSMA to support </a:t>
                      </a:r>
                      <a:r>
                        <a:rPr lang="en-US" sz="1200" dirty="0" err="1">
                          <a:effectLst/>
                          <a:latin typeface="+mj-lt"/>
                        </a:rPr>
                        <a:t>mMTC</a:t>
                      </a:r>
                      <a:r>
                        <a:rPr lang="en-US" sz="1200" dirty="0">
                          <a:effectLst/>
                          <a:latin typeface="+mj-lt"/>
                        </a:rPr>
                        <a:t>, V2X and other 2B services. Work also needs to continue on assurance of SLA and related management procedure.</a:t>
                      </a:r>
                      <a:endParaRPr lang="zh-CN" sz="1200" dirty="0">
                        <a:effectLst/>
                        <a:latin typeface="+mj-lt"/>
                      </a:endParaRPr>
                    </a:p>
                    <a:p>
                      <a:pPr indent="0">
                        <a:spcAft>
                          <a:spcPts val="0"/>
                        </a:spcAft>
                      </a:pPr>
                      <a:r>
                        <a:rPr lang="en-US" sz="1200" dirty="0">
                          <a:effectLst/>
                          <a:latin typeface="+mj-lt"/>
                        </a:rPr>
                        <a:t>The following LS have been sent to SA#86 which are related to this topic:</a:t>
                      </a:r>
                      <a:endParaRPr lang="zh-CN" sz="1200" dirty="0">
                        <a:effectLst/>
                        <a:latin typeface="+mj-lt"/>
                      </a:endParaRPr>
                    </a:p>
                    <a:p>
                      <a:pPr marL="342900" lvl="0" indent="0">
                        <a:spcAft>
                          <a:spcPts val="0"/>
                        </a:spcAft>
                        <a:buFont typeface="Wingdings" panose="05000000000000000000" pitchFamily="2" charset="2"/>
                        <a:buChar char=""/>
                      </a:pPr>
                      <a:r>
                        <a:rPr lang="en-US" sz="1200" dirty="0">
                          <a:effectLst/>
                          <a:latin typeface="+mj-lt"/>
                        </a:rPr>
                        <a:t>S5-196891 LS to SA on GSMA GST/NEST translation</a:t>
                      </a:r>
                      <a:endParaRPr lang="zh-CN" sz="1200" dirty="0">
                        <a:effectLst/>
                        <a:latin typeface="+mj-lt"/>
                      </a:endParaRPr>
                    </a:p>
                    <a:p>
                      <a:pPr marL="342900" lvl="0" indent="0">
                        <a:spcAft>
                          <a:spcPts val="0"/>
                        </a:spcAft>
                        <a:buFont typeface="Wingdings" panose="05000000000000000000" pitchFamily="2" charset="2"/>
                        <a:buChar char=""/>
                      </a:pPr>
                      <a:r>
                        <a:rPr lang="en-US" sz="1200" dirty="0">
                          <a:effectLst/>
                          <a:latin typeface="+mj-lt"/>
                        </a:rPr>
                        <a:t>S5-197715 LS on NG.116 GST translation to network parameters</a:t>
                      </a:r>
                      <a:endParaRPr lang="zh-CN" sz="1200" dirty="0">
                        <a:effectLst/>
                        <a:latin typeface="+mj-lt"/>
                      </a:endParaRPr>
                    </a:p>
                    <a:p>
                      <a:pPr marL="342900" lvl="0" indent="0">
                        <a:spcAft>
                          <a:spcPts val="0"/>
                        </a:spcAft>
                        <a:buFont typeface="Wingdings" panose="05000000000000000000" pitchFamily="2" charset="2"/>
                        <a:buChar char=""/>
                      </a:pPr>
                      <a:r>
                        <a:rPr lang="en-US" sz="1200" dirty="0">
                          <a:effectLst/>
                          <a:latin typeface="+mj-lt"/>
                        </a:rPr>
                        <a:t>S5-197802 LS out on GSMA GST  </a:t>
                      </a:r>
                      <a:endParaRPr lang="zh-CN" sz="1200" dirty="0">
                        <a:effectLst/>
                        <a:latin typeface="+mj-lt"/>
                        <a:ea typeface="宋体" panose="02010600030101010101" pitchFamily="2" charset="-122"/>
                      </a:endParaRPr>
                    </a:p>
                  </a:txBody>
                  <a:tcPr marL="37841" marR="37841" marT="18920" marB="18920"/>
                </a:tc>
                <a:tc>
                  <a:txBody>
                    <a:bodyPr/>
                    <a:lstStyle/>
                    <a:p>
                      <a:pPr>
                        <a:spcAft>
                          <a:spcPts val="900"/>
                        </a:spcAft>
                      </a:pPr>
                      <a:r>
                        <a:rPr lang="en-US" sz="1200" dirty="0">
                          <a:effectLst/>
                          <a:latin typeface="+mj-lt"/>
                        </a:rPr>
                        <a:t>GSMA NEST</a:t>
                      </a:r>
                      <a:endParaRPr lang="zh-CN" sz="1200" dirty="0">
                        <a:effectLst/>
                        <a:latin typeface="+mj-lt"/>
                      </a:endParaRPr>
                    </a:p>
                    <a:p>
                      <a:pPr>
                        <a:spcAft>
                          <a:spcPts val="900"/>
                        </a:spcAft>
                      </a:pPr>
                      <a:r>
                        <a:rPr lang="en-US" sz="1200" dirty="0">
                          <a:effectLst/>
                          <a:latin typeface="+mj-lt"/>
                        </a:rPr>
                        <a:t>SA2: Study on Enhancement of Network Slicing Phase 2 (FS_eNS_ph2)</a:t>
                      </a:r>
                      <a:endParaRPr lang="zh-CN" sz="1200" dirty="0">
                        <a:effectLst/>
                        <a:latin typeface="+mj-lt"/>
                      </a:endParaRPr>
                    </a:p>
                    <a:p>
                      <a:pPr>
                        <a:spcAft>
                          <a:spcPts val="900"/>
                        </a:spcAft>
                      </a:pPr>
                      <a:r>
                        <a:rPr lang="en-US" sz="1200" b="1" dirty="0">
                          <a:solidFill>
                            <a:srgbClr val="0000FF"/>
                          </a:solidFill>
                          <a:effectLst/>
                          <a:latin typeface="+mj-lt"/>
                        </a:rPr>
                        <a:t>RAN3: TBD</a:t>
                      </a:r>
                      <a:endParaRPr lang="zh-CN" sz="1200" b="1" dirty="0">
                        <a:solidFill>
                          <a:srgbClr val="0000FF"/>
                        </a:solidFill>
                        <a:effectLst/>
                        <a:latin typeface="+mj-lt"/>
                        <a:ea typeface="宋体" panose="02010600030101010101" pitchFamily="2" charset="-122"/>
                      </a:endParaRPr>
                    </a:p>
                  </a:txBody>
                  <a:tcPr marL="37841" marR="37841" marT="18920" marB="18920"/>
                </a:tc>
              </a:tr>
            </a:tbl>
          </a:graphicData>
        </a:graphic>
      </p:graphicFrame>
      <p:graphicFrame>
        <p:nvGraphicFramePr>
          <p:cNvPr id="7" name="表格 6"/>
          <p:cNvGraphicFramePr>
            <a:graphicFrameLocks noGrp="1"/>
          </p:cNvGraphicFramePr>
          <p:nvPr>
            <p:extLst/>
          </p:nvPr>
        </p:nvGraphicFramePr>
        <p:xfrm>
          <a:off x="394140" y="625513"/>
          <a:ext cx="9564412" cy="3856355"/>
        </p:xfrm>
        <a:graphic>
          <a:graphicData uri="http://schemas.openxmlformats.org/drawingml/2006/table">
            <a:tbl>
              <a:tblPr firstRow="1" bandRow="1">
                <a:tableStyleId>{5C22544A-7EE6-4342-B048-85BDC9FD1C3A}</a:tableStyleId>
              </a:tblPr>
              <a:tblGrid>
                <a:gridCol w="1751214"/>
                <a:gridCol w="5521595"/>
                <a:gridCol w="2291603"/>
              </a:tblGrid>
              <a:tr h="203835">
                <a:tc>
                  <a:txBody>
                    <a:bodyPr/>
                    <a:lstStyle/>
                    <a:p>
                      <a:pPr>
                        <a:spcAft>
                          <a:spcPts val="900"/>
                        </a:spcAft>
                      </a:pPr>
                      <a:r>
                        <a:rPr lang="en-US" sz="1200" dirty="0">
                          <a:effectLst/>
                        </a:rPr>
                        <a:t>SA5 agreed Rel-17 OAM WI/SI</a:t>
                      </a:r>
                      <a:endParaRPr lang="zh-CN" sz="1200" dirty="0">
                        <a:effectLst/>
                        <a:latin typeface="Times New Roman" panose="02020603050405020304" pitchFamily="18" charset="0"/>
                        <a:ea typeface="宋体" panose="02010600030101010101" pitchFamily="2" charset="-122"/>
                      </a:endParaRPr>
                    </a:p>
                  </a:txBody>
                  <a:tcPr/>
                </a:tc>
                <a:tc>
                  <a:txBody>
                    <a:bodyPr/>
                    <a:lstStyle/>
                    <a:p>
                      <a:pPr>
                        <a:spcAft>
                          <a:spcPts val="900"/>
                        </a:spcAft>
                      </a:pPr>
                      <a:r>
                        <a:rPr lang="en-US" sz="1200">
                          <a:effectLst/>
                        </a:rPr>
                        <a:t>Description</a:t>
                      </a:r>
                      <a:endParaRPr lang="zh-CN" sz="1200">
                        <a:effectLst/>
                        <a:latin typeface="Times New Roman" panose="02020603050405020304" pitchFamily="18" charset="0"/>
                        <a:ea typeface="宋体" panose="02010600030101010101" pitchFamily="2" charset="-122"/>
                      </a:endParaRPr>
                    </a:p>
                  </a:txBody>
                  <a:tcPr/>
                </a:tc>
                <a:tc>
                  <a:txBody>
                    <a:bodyPr/>
                    <a:lstStyle/>
                    <a:p>
                      <a:pPr>
                        <a:spcAft>
                          <a:spcPts val="900"/>
                        </a:spcAft>
                      </a:pPr>
                      <a:r>
                        <a:rPr lang="en-US" sz="1200">
                          <a:effectLst/>
                        </a:rPr>
                        <a:t>Potential Related groups</a:t>
                      </a:r>
                      <a:endParaRPr lang="zh-CN" sz="1200">
                        <a:effectLst/>
                        <a:latin typeface="Times New Roman" panose="02020603050405020304" pitchFamily="18" charset="0"/>
                        <a:ea typeface="宋体" panose="02010600030101010101" pitchFamily="2" charset="-122"/>
                      </a:endParaRPr>
                    </a:p>
                  </a:txBody>
                  <a:tcPr/>
                </a:tc>
              </a:tr>
              <a:tr h="1044575">
                <a:tc>
                  <a:txBody>
                    <a:bodyPr/>
                    <a:lstStyle/>
                    <a:p>
                      <a:pPr>
                        <a:spcAft>
                          <a:spcPts val="900"/>
                        </a:spcAft>
                      </a:pPr>
                      <a:r>
                        <a:rPr lang="en-US" sz="1200">
                          <a:effectLst/>
                        </a:rPr>
                        <a:t>FS_eMDAS</a:t>
                      </a:r>
                      <a:endParaRPr lang="zh-CN" sz="1200">
                        <a:effectLst/>
                      </a:endParaRPr>
                    </a:p>
                    <a:p>
                      <a:pPr>
                        <a:spcAft>
                          <a:spcPts val="900"/>
                        </a:spcAft>
                      </a:pPr>
                      <a:r>
                        <a:rPr lang="en-US" sz="1200">
                          <a:effectLst/>
                        </a:rPr>
                        <a:t>(approved in SA#85)</a:t>
                      </a:r>
                      <a:endParaRPr lang="zh-CN" sz="1200">
                        <a:effectLst/>
                        <a:latin typeface="Times New Roman" panose="02020603050405020304" pitchFamily="18" charset="0"/>
                        <a:ea typeface="宋体" panose="02010600030101010101" pitchFamily="2" charset="-122"/>
                      </a:endParaRPr>
                    </a:p>
                  </a:txBody>
                  <a:tcPr/>
                </a:tc>
                <a:tc>
                  <a:txBody>
                    <a:bodyPr/>
                    <a:lstStyle/>
                    <a:p>
                      <a:pPr>
                        <a:spcAft>
                          <a:spcPts val="900"/>
                        </a:spcAft>
                      </a:pPr>
                      <a:r>
                        <a:rPr lang="en-US" sz="1200">
                          <a:effectLst/>
                        </a:rPr>
                        <a:t>Study on enhancement of Management Data Analytics Service</a:t>
                      </a:r>
                      <a:endParaRPr lang="zh-CN" sz="1200">
                        <a:effectLst/>
                      </a:endParaRPr>
                    </a:p>
                    <a:p>
                      <a:pPr>
                        <a:spcAft>
                          <a:spcPts val="900"/>
                        </a:spcAft>
                      </a:pPr>
                      <a:r>
                        <a:rPr lang="en-US" sz="1200">
                          <a:effectLst/>
                        </a:rPr>
                        <a:t>Rel-17 study started on Management data analysis scenarios and solutions. Cooperation with SA2 on the analytics is needed.</a:t>
                      </a:r>
                      <a:endParaRPr lang="zh-CN" sz="1200">
                        <a:effectLst/>
                        <a:latin typeface="Times New Roman" panose="02020603050405020304" pitchFamily="18" charset="0"/>
                        <a:ea typeface="宋体" panose="02010600030101010101" pitchFamily="2" charset="-122"/>
                      </a:endParaRPr>
                    </a:p>
                  </a:txBody>
                  <a:tcPr/>
                </a:tc>
                <a:tc>
                  <a:txBody>
                    <a:bodyPr/>
                    <a:lstStyle/>
                    <a:p>
                      <a:pPr>
                        <a:spcAft>
                          <a:spcPts val="900"/>
                        </a:spcAft>
                      </a:pPr>
                      <a:r>
                        <a:rPr lang="en-US" sz="1200" dirty="0">
                          <a:effectLst/>
                        </a:rPr>
                        <a:t>SA2: Study on Enablers for Network Automation for 5G - phase 2( FS_eNA_Ph2)</a:t>
                      </a:r>
                      <a:endParaRPr lang="zh-CN" sz="1200" dirty="0">
                        <a:effectLst/>
                      </a:endParaRPr>
                    </a:p>
                    <a:p>
                      <a:pPr>
                        <a:spcAft>
                          <a:spcPts val="900"/>
                        </a:spcAft>
                      </a:pPr>
                      <a:r>
                        <a:rPr lang="en-US" sz="1200" b="1" dirty="0">
                          <a:solidFill>
                            <a:srgbClr val="0000FF"/>
                          </a:solidFill>
                          <a:effectLst/>
                        </a:rPr>
                        <a:t>RAN3: TBD</a:t>
                      </a:r>
                      <a:endParaRPr lang="zh-CN" sz="1200" b="1" dirty="0">
                        <a:solidFill>
                          <a:srgbClr val="0000FF"/>
                        </a:solidFill>
                        <a:effectLst/>
                        <a:latin typeface="Times New Roman" panose="02020603050405020304" pitchFamily="18" charset="0"/>
                        <a:ea typeface="宋体" panose="02010600030101010101" pitchFamily="2" charset="-122"/>
                      </a:endParaRPr>
                    </a:p>
                  </a:txBody>
                  <a:tcPr/>
                </a:tc>
              </a:tr>
              <a:tr h="367030">
                <a:tc>
                  <a:txBody>
                    <a:bodyPr/>
                    <a:lstStyle/>
                    <a:p>
                      <a:pPr>
                        <a:spcAft>
                          <a:spcPts val="900"/>
                        </a:spcAft>
                      </a:pPr>
                      <a:r>
                        <a:rPr lang="en-GB" sz="1200">
                          <a:effectLst/>
                        </a:rPr>
                        <a:t>NPM (wait for SA approval)</a:t>
                      </a:r>
                      <a:endParaRPr lang="zh-CN" sz="1200">
                        <a:effectLst/>
                        <a:latin typeface="Times New Roman" panose="02020603050405020304" pitchFamily="18" charset="0"/>
                        <a:ea typeface="宋体" panose="02010600030101010101" pitchFamily="2" charset="-122"/>
                      </a:endParaRPr>
                    </a:p>
                  </a:txBody>
                  <a:tcPr/>
                </a:tc>
                <a:tc>
                  <a:txBody>
                    <a:bodyPr/>
                    <a:lstStyle/>
                    <a:p>
                      <a:pPr>
                        <a:spcAft>
                          <a:spcPts val="900"/>
                        </a:spcAft>
                      </a:pPr>
                      <a:r>
                        <a:rPr lang="en-US" sz="1200" dirty="0">
                          <a:effectLst/>
                        </a:rPr>
                        <a:t>Network policy management for 5G mobile networks</a:t>
                      </a:r>
                      <a:endParaRPr lang="zh-CN" sz="1200" dirty="0">
                        <a:effectLst/>
                      </a:endParaRPr>
                    </a:p>
                    <a:p>
                      <a:pPr>
                        <a:spcAft>
                          <a:spcPts val="900"/>
                        </a:spcAft>
                      </a:pPr>
                      <a:r>
                        <a:rPr lang="en-US" sz="1200" dirty="0">
                          <a:effectLst/>
                        </a:rPr>
                        <a:t>Rel-17 focus on 5G policy management use case and requirement, and related information and management services work.</a:t>
                      </a:r>
                      <a:endParaRPr lang="zh-CN" sz="1200" dirty="0">
                        <a:effectLst/>
                        <a:latin typeface="Times New Roman" panose="02020603050405020304" pitchFamily="18" charset="0"/>
                        <a:ea typeface="宋体" panose="02010600030101010101" pitchFamily="2" charset="-122"/>
                      </a:endParaRPr>
                    </a:p>
                  </a:txBody>
                  <a:tcPr/>
                </a:tc>
                <a:tc>
                  <a:txBody>
                    <a:bodyPr/>
                    <a:lstStyle/>
                    <a:p>
                      <a:pPr>
                        <a:spcAft>
                          <a:spcPts val="900"/>
                        </a:spcAft>
                      </a:pPr>
                      <a:r>
                        <a:rPr lang="en-US" sz="1200">
                          <a:effectLst/>
                        </a:rPr>
                        <a:t>NFV</a:t>
                      </a:r>
                      <a:endParaRPr lang="zh-CN" sz="1200">
                        <a:effectLst/>
                        <a:latin typeface="Times New Roman" panose="02020603050405020304" pitchFamily="18" charset="0"/>
                        <a:ea typeface="宋体" panose="02010600030101010101" pitchFamily="2" charset="-122"/>
                      </a:endParaRPr>
                    </a:p>
                  </a:txBody>
                  <a:tcPr/>
                </a:tc>
              </a:tr>
              <a:tr h="271145">
                <a:tc>
                  <a:txBody>
                    <a:bodyPr/>
                    <a:lstStyle/>
                    <a:p>
                      <a:pPr>
                        <a:spcAft>
                          <a:spcPts val="900"/>
                        </a:spcAft>
                      </a:pPr>
                      <a:r>
                        <a:rPr lang="en-GB" sz="1200">
                          <a:effectLst/>
                        </a:rPr>
                        <a:t>FS_NSMEN</a:t>
                      </a:r>
                      <a:endParaRPr lang="zh-CN" sz="1200">
                        <a:effectLst/>
                      </a:endParaRPr>
                    </a:p>
                    <a:p>
                      <a:pPr>
                        <a:spcAft>
                          <a:spcPts val="900"/>
                        </a:spcAft>
                      </a:pPr>
                      <a:r>
                        <a:rPr lang="en-GB" sz="1200">
                          <a:effectLst/>
                        </a:rPr>
                        <a:t>(wait for SA approval)</a:t>
                      </a:r>
                      <a:endParaRPr lang="zh-CN" sz="1200">
                        <a:effectLst/>
                        <a:latin typeface="Times New Roman" panose="02020603050405020304" pitchFamily="18" charset="0"/>
                        <a:ea typeface="宋体" panose="02010600030101010101" pitchFamily="2" charset="-122"/>
                      </a:endParaRPr>
                    </a:p>
                  </a:txBody>
                  <a:tcPr/>
                </a:tc>
                <a:tc>
                  <a:txBody>
                    <a:bodyPr/>
                    <a:lstStyle/>
                    <a:p>
                      <a:pPr>
                        <a:spcAft>
                          <a:spcPts val="900"/>
                        </a:spcAft>
                      </a:pPr>
                      <a:r>
                        <a:rPr lang="en-US" sz="1200">
                          <a:effectLst/>
                        </a:rPr>
                        <a:t>Network slicing management enhancement</a:t>
                      </a:r>
                      <a:endParaRPr lang="zh-CN" sz="1200">
                        <a:effectLst/>
                      </a:endParaRPr>
                    </a:p>
                    <a:p>
                      <a:pPr>
                        <a:spcAft>
                          <a:spcPts val="900"/>
                        </a:spcAft>
                      </a:pPr>
                      <a:r>
                        <a:rPr lang="en-US" sz="1200">
                          <a:effectLst/>
                        </a:rPr>
                        <a:t>•	Potential network slice information model and management service enhancements to support cross-operator network slice instance management use case (e.g. for V2X, etc.)</a:t>
                      </a:r>
                      <a:endParaRPr lang="zh-CN" sz="1200">
                        <a:effectLst/>
                      </a:endParaRPr>
                    </a:p>
                    <a:p>
                      <a:pPr>
                        <a:spcAft>
                          <a:spcPts val="900"/>
                        </a:spcAft>
                      </a:pPr>
                      <a:r>
                        <a:rPr lang="en-US" sz="1200">
                          <a:effectLst/>
                        </a:rPr>
                        <a:t>•Potential new management capabilities to support end to end network slicing (e.g. identified by end to end network slicing ETSI ZSM work item, GSMA 5GJA work package 1, etc.)</a:t>
                      </a:r>
                      <a:endParaRPr lang="zh-CN" sz="1200">
                        <a:effectLst/>
                        <a:latin typeface="Times New Roman" panose="02020603050405020304" pitchFamily="18" charset="0"/>
                        <a:ea typeface="宋体" panose="02010600030101010101" pitchFamily="2" charset="-122"/>
                      </a:endParaRPr>
                    </a:p>
                  </a:txBody>
                  <a:tcPr/>
                </a:tc>
                <a:tc>
                  <a:txBody>
                    <a:bodyPr/>
                    <a:lstStyle/>
                    <a:p>
                      <a:pPr>
                        <a:spcAft>
                          <a:spcPts val="900"/>
                        </a:spcAft>
                      </a:pPr>
                      <a:r>
                        <a:rPr lang="en-US" sz="1200" dirty="0">
                          <a:effectLst/>
                        </a:rPr>
                        <a:t>SA2: Study on Enhancement of Network Slicing Phase 2 (FS_eNS_Ph2)</a:t>
                      </a:r>
                      <a:endParaRPr lang="zh-CN" sz="1200" dirty="0">
                        <a:effectLst/>
                      </a:endParaRPr>
                    </a:p>
                    <a:p>
                      <a:pPr>
                        <a:spcAft>
                          <a:spcPts val="900"/>
                        </a:spcAft>
                      </a:pPr>
                      <a:r>
                        <a:rPr lang="en-US" sz="1200" dirty="0">
                          <a:effectLst/>
                        </a:rPr>
                        <a:t>ETSI ZSM: ZSM003</a:t>
                      </a:r>
                      <a:endParaRPr lang="zh-CN" sz="1200" dirty="0">
                        <a:effectLst/>
                        <a:latin typeface="Times New Roman" panose="02020603050405020304" pitchFamily="18" charset="0"/>
                        <a:ea typeface="宋体" panose="02010600030101010101" pitchFamily="2" charset="-122"/>
                      </a:endParaRPr>
                    </a:p>
                  </a:txBody>
                  <a:tcPr/>
                </a:tc>
              </a:tr>
            </a:tbl>
          </a:graphicData>
        </a:graphic>
      </p:graphicFrame>
    </p:spTree>
    <p:extLst>
      <p:ext uri="{BB962C8B-B14F-4D97-AF65-F5344CB8AC3E}">
        <p14:creationId xmlns:p14="http://schemas.microsoft.com/office/powerpoint/2010/main" val="284029686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205572" y="4603"/>
            <a:ext cx="10139206" cy="920688"/>
          </a:xfrm>
          <a:prstGeom prst="rect">
            <a:avLst/>
          </a:prstGeom>
        </p:spPr>
        <p:txBody>
          <a:bodyPr/>
          <a:lst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a:lstStyle>
          <a:p>
            <a:r>
              <a:rPr lang="en-US" sz="3200" kern="0" dirty="0" smtClean="0"/>
              <a:t>Potential </a:t>
            </a:r>
            <a:r>
              <a:rPr lang="en-US" altLang="zh-CN" sz="3200" kern="0" dirty="0" smtClean="0"/>
              <a:t>RAN related </a:t>
            </a:r>
            <a:r>
              <a:rPr lang="en-US" sz="3200" kern="0" dirty="0" smtClean="0"/>
              <a:t>Rel-17 </a:t>
            </a:r>
            <a:r>
              <a:rPr lang="en-US" altLang="zh-CN" sz="3200" kern="0" dirty="0" smtClean="0"/>
              <a:t>SA5 </a:t>
            </a:r>
            <a:r>
              <a:rPr lang="en-US" sz="3200" kern="0" dirty="0" smtClean="0"/>
              <a:t>work</a:t>
            </a:r>
            <a:r>
              <a:rPr lang="en-US" altLang="zh-CN" sz="3200" kern="0" dirty="0"/>
              <a:t> </a:t>
            </a:r>
            <a:r>
              <a:rPr lang="en-US" altLang="zh-CN" sz="3200" kern="0" dirty="0" smtClean="0"/>
              <a:t>(2/2</a:t>
            </a:r>
            <a:r>
              <a:rPr lang="en-US" altLang="zh-CN" sz="3200" kern="0" dirty="0"/>
              <a:t>)</a:t>
            </a:r>
            <a:endParaRPr lang="sv-SE" sz="3200" kern="0" dirty="0"/>
          </a:p>
        </p:txBody>
      </p:sp>
      <p:graphicFrame>
        <p:nvGraphicFramePr>
          <p:cNvPr id="6" name="表格 5"/>
          <p:cNvGraphicFramePr>
            <a:graphicFrameLocks noGrp="1"/>
          </p:cNvGraphicFramePr>
          <p:nvPr>
            <p:extLst/>
          </p:nvPr>
        </p:nvGraphicFramePr>
        <p:xfrm>
          <a:off x="283780" y="660168"/>
          <a:ext cx="11676992" cy="5278320"/>
        </p:xfrm>
        <a:graphic>
          <a:graphicData uri="http://schemas.openxmlformats.org/drawingml/2006/table">
            <a:tbl>
              <a:tblPr firstRow="1" bandRow="1">
                <a:tableStyleId>{5C22544A-7EE6-4342-B048-85BDC9FD1C3A}</a:tableStyleId>
              </a:tblPr>
              <a:tblGrid>
                <a:gridCol w="1397599"/>
                <a:gridCol w="7481625"/>
                <a:gridCol w="2797768"/>
              </a:tblGrid>
              <a:tr h="100909">
                <a:tc>
                  <a:txBody>
                    <a:bodyPr/>
                    <a:lstStyle/>
                    <a:p>
                      <a:pPr>
                        <a:spcAft>
                          <a:spcPts val="900"/>
                        </a:spcAft>
                      </a:pPr>
                      <a:r>
                        <a:rPr lang="en-US" sz="1200" dirty="0">
                          <a:effectLst/>
                          <a:latin typeface="+mj-lt"/>
                        </a:rPr>
                        <a:t>Potential topics</a:t>
                      </a:r>
                      <a:endParaRPr lang="zh-CN" sz="1200" dirty="0">
                        <a:effectLst/>
                        <a:latin typeface="+mj-lt"/>
                        <a:ea typeface="宋体" panose="02010600030101010101" pitchFamily="2" charset="-122"/>
                      </a:endParaRPr>
                    </a:p>
                  </a:txBody>
                  <a:tcPr marL="37841" marR="37841" marT="18920" marB="18920"/>
                </a:tc>
                <a:tc>
                  <a:txBody>
                    <a:bodyPr/>
                    <a:lstStyle/>
                    <a:p>
                      <a:pPr>
                        <a:spcAft>
                          <a:spcPts val="900"/>
                        </a:spcAft>
                      </a:pPr>
                      <a:r>
                        <a:rPr lang="en-US" sz="1200">
                          <a:effectLst/>
                          <a:latin typeface="+mj-lt"/>
                        </a:rPr>
                        <a:t>Description</a:t>
                      </a:r>
                      <a:endParaRPr lang="zh-CN" sz="1200">
                        <a:effectLst/>
                        <a:latin typeface="+mj-lt"/>
                        <a:ea typeface="宋体" panose="02010600030101010101" pitchFamily="2" charset="-122"/>
                      </a:endParaRPr>
                    </a:p>
                  </a:txBody>
                  <a:tcPr marL="37841" marR="37841" marT="18920" marB="18920"/>
                </a:tc>
                <a:tc>
                  <a:txBody>
                    <a:bodyPr/>
                    <a:lstStyle/>
                    <a:p>
                      <a:pPr>
                        <a:spcAft>
                          <a:spcPts val="900"/>
                        </a:spcAft>
                      </a:pPr>
                      <a:r>
                        <a:rPr lang="en-US" sz="1200">
                          <a:effectLst/>
                          <a:latin typeface="+mj-lt"/>
                        </a:rPr>
                        <a:t>Related groups</a:t>
                      </a:r>
                      <a:endParaRPr lang="zh-CN" sz="1200">
                        <a:effectLst/>
                        <a:latin typeface="+mj-lt"/>
                        <a:ea typeface="宋体" panose="02010600030101010101" pitchFamily="2" charset="-122"/>
                      </a:endParaRPr>
                    </a:p>
                  </a:txBody>
                  <a:tcPr marL="37841" marR="37841" marT="18920" marB="18920"/>
                </a:tc>
              </a:tr>
              <a:tr h="715824">
                <a:tc>
                  <a:txBody>
                    <a:bodyPr/>
                    <a:lstStyle/>
                    <a:p>
                      <a:pPr>
                        <a:spcAft>
                          <a:spcPts val="900"/>
                        </a:spcAft>
                      </a:pPr>
                      <a:r>
                        <a:rPr lang="en-GB" sz="1200" dirty="0">
                          <a:effectLst/>
                          <a:latin typeface="+mj-lt"/>
                        </a:rPr>
                        <a:t>Autonomous network levels</a:t>
                      </a:r>
                      <a:endParaRPr lang="zh-CN" sz="1200" dirty="0">
                        <a:effectLst/>
                        <a:latin typeface="+mj-lt"/>
                        <a:ea typeface="宋体" panose="02010600030101010101" pitchFamily="2" charset="-122"/>
                      </a:endParaRPr>
                    </a:p>
                  </a:txBody>
                  <a:tcPr marL="37841" marR="37841" marT="18920" marB="18920"/>
                </a:tc>
                <a:tc>
                  <a:txBody>
                    <a:bodyPr/>
                    <a:lstStyle/>
                    <a:p>
                      <a:pPr>
                        <a:spcAft>
                          <a:spcPts val="0"/>
                        </a:spcAft>
                      </a:pPr>
                      <a:r>
                        <a:rPr lang="en-US" sz="1200" dirty="0">
                          <a:effectLst/>
                          <a:latin typeface="+mj-lt"/>
                        </a:rPr>
                        <a:t>Automation as an important feature which needs the coordination between the management and network. With the study on different level of autonomous classification, it could help to investigate how to improve operational efficiency and move from full manual towards autonomous network. SA5 started Rel-16 study to align the concepts and scenarios.</a:t>
                      </a:r>
                      <a:endParaRPr lang="zh-CN" sz="1200" dirty="0">
                        <a:effectLst/>
                        <a:latin typeface="+mj-lt"/>
                      </a:endParaRPr>
                    </a:p>
                    <a:p>
                      <a:pPr>
                        <a:spcAft>
                          <a:spcPts val="0"/>
                        </a:spcAft>
                      </a:pPr>
                      <a:r>
                        <a:rPr lang="en-US" sz="1200" dirty="0">
                          <a:effectLst/>
                          <a:latin typeface="+mj-lt"/>
                        </a:rPr>
                        <a:t>In Rel-17, more work are needed for coordination between management and network on the autonomous mechanism and classify the autonomous level accordingly. External cooperation with other non-3GPP are also needed.</a:t>
                      </a:r>
                      <a:endParaRPr lang="zh-CN" sz="1200" dirty="0">
                        <a:effectLst/>
                        <a:latin typeface="+mj-lt"/>
                        <a:ea typeface="宋体" panose="02010600030101010101" pitchFamily="2" charset="-122"/>
                      </a:endParaRPr>
                    </a:p>
                  </a:txBody>
                  <a:tcPr marL="37841" marR="37841" marT="18920" marB="18920"/>
                </a:tc>
                <a:tc>
                  <a:txBody>
                    <a:bodyPr/>
                    <a:lstStyle/>
                    <a:p>
                      <a:pPr marL="0" algn="l" defTabSz="1219170" rtl="0" eaLnBrk="1" latinLnBrk="0" hangingPunct="1">
                        <a:spcAft>
                          <a:spcPts val="0"/>
                        </a:spcAft>
                      </a:pPr>
                      <a:r>
                        <a:rPr lang="en-US" sz="1200" kern="1200" dirty="0">
                          <a:solidFill>
                            <a:schemeClr val="dk1"/>
                          </a:solidFill>
                          <a:effectLst/>
                          <a:latin typeface="+mj-lt"/>
                          <a:ea typeface="+mn-ea"/>
                          <a:cs typeface="+mn-cs"/>
                        </a:rPr>
                        <a:t>ETSI ZSM: ZSM 009-1/009-2/009-3</a:t>
                      </a:r>
                      <a:endParaRPr lang="zh-CN" sz="1200" kern="1200" dirty="0">
                        <a:solidFill>
                          <a:schemeClr val="dk1"/>
                        </a:solidFill>
                        <a:effectLst/>
                        <a:latin typeface="+mj-lt"/>
                        <a:ea typeface="+mn-ea"/>
                        <a:cs typeface="+mn-cs"/>
                      </a:endParaRPr>
                    </a:p>
                    <a:p>
                      <a:pPr marL="0" algn="l" defTabSz="1219170" rtl="0" eaLnBrk="1" latinLnBrk="0" hangingPunct="1">
                        <a:spcAft>
                          <a:spcPts val="0"/>
                        </a:spcAft>
                      </a:pPr>
                      <a:r>
                        <a:rPr lang="en-US" sz="1200" kern="1200" dirty="0">
                          <a:solidFill>
                            <a:schemeClr val="dk1"/>
                          </a:solidFill>
                          <a:effectLst/>
                          <a:latin typeface="+mj-lt"/>
                          <a:ea typeface="+mn-ea"/>
                          <a:cs typeface="+mn-cs"/>
                        </a:rPr>
                        <a:t>SA2: Study on Enablers for Network Automation for 5G - phase 2( FS_eNA_Ph2)</a:t>
                      </a:r>
                      <a:endParaRPr lang="zh-CN" sz="1200" kern="1200" dirty="0">
                        <a:solidFill>
                          <a:schemeClr val="dk1"/>
                        </a:solidFill>
                        <a:effectLst/>
                        <a:latin typeface="+mj-lt"/>
                        <a:ea typeface="+mn-ea"/>
                        <a:cs typeface="+mn-cs"/>
                      </a:endParaRPr>
                    </a:p>
                    <a:p>
                      <a:pPr marL="0" algn="l" defTabSz="1219170" rtl="0" eaLnBrk="1" latinLnBrk="0" hangingPunct="1">
                        <a:spcAft>
                          <a:spcPts val="0"/>
                        </a:spcAft>
                      </a:pPr>
                      <a:r>
                        <a:rPr lang="en-US" sz="1200" b="1" kern="1200" dirty="0">
                          <a:solidFill>
                            <a:srgbClr val="0000FF"/>
                          </a:solidFill>
                          <a:effectLst/>
                          <a:latin typeface="+mj-lt"/>
                          <a:ea typeface="+mn-ea"/>
                          <a:cs typeface="+mn-cs"/>
                        </a:rPr>
                        <a:t>RAN3: TBD</a:t>
                      </a:r>
                      <a:endParaRPr lang="zh-CN" sz="1200" b="1" kern="1200" dirty="0">
                        <a:solidFill>
                          <a:srgbClr val="0000FF"/>
                        </a:solidFill>
                        <a:effectLst/>
                        <a:latin typeface="+mj-lt"/>
                        <a:ea typeface="+mn-ea"/>
                        <a:cs typeface="+mn-cs"/>
                      </a:endParaRPr>
                    </a:p>
                  </a:txBody>
                  <a:tcPr marL="37841" marR="37841" marT="18920" marB="18920"/>
                </a:tc>
              </a:tr>
              <a:tr h="400483">
                <a:tc>
                  <a:txBody>
                    <a:bodyPr/>
                    <a:lstStyle/>
                    <a:p>
                      <a:pPr>
                        <a:spcAft>
                          <a:spcPts val="900"/>
                        </a:spcAft>
                      </a:pPr>
                      <a:r>
                        <a:rPr lang="en-GB" sz="1200">
                          <a:effectLst/>
                          <a:latin typeface="+mj-lt"/>
                        </a:rPr>
                        <a:t>Closed loop assurance</a:t>
                      </a:r>
                      <a:endParaRPr lang="zh-CN" sz="1200">
                        <a:effectLst/>
                        <a:latin typeface="+mj-lt"/>
                        <a:ea typeface="宋体" panose="02010600030101010101" pitchFamily="2" charset="-122"/>
                      </a:endParaRPr>
                    </a:p>
                  </a:txBody>
                  <a:tcPr marL="37841" marR="37841" marT="18920" marB="18920"/>
                </a:tc>
                <a:tc>
                  <a:txBody>
                    <a:bodyPr/>
                    <a:lstStyle/>
                    <a:p>
                      <a:pPr>
                        <a:spcAft>
                          <a:spcPts val="0"/>
                        </a:spcAft>
                      </a:pPr>
                      <a:r>
                        <a:rPr lang="en-US" sz="1200" dirty="0">
                          <a:effectLst/>
                          <a:latin typeface="+mj-lt"/>
                        </a:rPr>
                        <a:t>Rel-16 close loop assurance focuses on the close loop on the network management aspects to support the communication service assurance. </a:t>
                      </a:r>
                      <a:endParaRPr lang="zh-CN" sz="1200" dirty="0">
                        <a:effectLst/>
                        <a:latin typeface="+mj-lt"/>
                      </a:endParaRPr>
                    </a:p>
                    <a:p>
                      <a:pPr>
                        <a:spcAft>
                          <a:spcPts val="0"/>
                        </a:spcAft>
                      </a:pPr>
                      <a:r>
                        <a:rPr lang="en-US" sz="1200" dirty="0">
                          <a:effectLst/>
                          <a:latin typeface="+mj-lt"/>
                        </a:rPr>
                        <a:t>Rel-17 new management scenarios which need close loop automation, with cooperation with ETSI ZSM.</a:t>
                      </a:r>
                      <a:endParaRPr lang="zh-CN" sz="1200" dirty="0">
                        <a:effectLst/>
                        <a:latin typeface="+mj-lt"/>
                        <a:ea typeface="宋体" panose="02010600030101010101" pitchFamily="2" charset="-122"/>
                      </a:endParaRPr>
                    </a:p>
                  </a:txBody>
                  <a:tcPr marL="37841" marR="37841" marT="18920" marB="18920"/>
                </a:tc>
                <a:tc>
                  <a:txBody>
                    <a:bodyPr/>
                    <a:lstStyle/>
                    <a:p>
                      <a:pPr>
                        <a:spcAft>
                          <a:spcPts val="900"/>
                        </a:spcAft>
                      </a:pPr>
                      <a:r>
                        <a:rPr lang="en-US" sz="1200">
                          <a:effectLst/>
                          <a:latin typeface="+mj-lt"/>
                        </a:rPr>
                        <a:t>ETSI ZSM: ZSM 009-1/009-2/009-3</a:t>
                      </a:r>
                      <a:endParaRPr lang="zh-CN" sz="1200">
                        <a:effectLst/>
                        <a:latin typeface="+mj-lt"/>
                        <a:ea typeface="宋体" panose="02010600030101010101" pitchFamily="2" charset="-122"/>
                      </a:endParaRPr>
                    </a:p>
                  </a:txBody>
                  <a:tcPr marL="37841" marR="37841" marT="18920" marB="18920"/>
                </a:tc>
              </a:tr>
              <a:tr h="295632">
                <a:tc>
                  <a:txBody>
                    <a:bodyPr/>
                    <a:lstStyle/>
                    <a:p>
                      <a:pPr>
                        <a:spcAft>
                          <a:spcPts val="900"/>
                        </a:spcAft>
                      </a:pPr>
                      <a:r>
                        <a:rPr lang="en-GB" sz="1200">
                          <a:effectLst/>
                          <a:latin typeface="+mj-lt"/>
                        </a:rPr>
                        <a:t>Performance assurance</a:t>
                      </a:r>
                      <a:endParaRPr lang="zh-CN" sz="1200">
                        <a:effectLst/>
                        <a:latin typeface="+mj-lt"/>
                        <a:ea typeface="宋体" panose="02010600030101010101" pitchFamily="2" charset="-122"/>
                      </a:endParaRPr>
                    </a:p>
                  </a:txBody>
                  <a:tcPr marL="37841" marR="37841" marT="18920" marB="18920"/>
                </a:tc>
                <a:tc>
                  <a:txBody>
                    <a:bodyPr/>
                    <a:lstStyle/>
                    <a:p>
                      <a:pPr>
                        <a:spcAft>
                          <a:spcPts val="900"/>
                        </a:spcAft>
                      </a:pPr>
                      <a:r>
                        <a:rPr lang="en-US" sz="1200" dirty="0">
                          <a:effectLst/>
                          <a:latin typeface="+mj-lt"/>
                        </a:rPr>
                        <a:t>Standardize new network and service related measurements and KPIs to support 2C/2B services and other new network features, starting with use cases from operators and trigger the related measurements discussion in other 3GPP groups.</a:t>
                      </a:r>
                      <a:endParaRPr lang="zh-CN" sz="1200" dirty="0">
                        <a:effectLst/>
                        <a:latin typeface="+mj-lt"/>
                        <a:ea typeface="宋体" panose="02010600030101010101" pitchFamily="2" charset="-122"/>
                      </a:endParaRPr>
                    </a:p>
                  </a:txBody>
                  <a:tcPr marL="37841" marR="37841" marT="18920" marB="18920"/>
                </a:tc>
                <a:tc>
                  <a:txBody>
                    <a:bodyPr/>
                    <a:lstStyle/>
                    <a:p>
                      <a:pPr marL="0" algn="l" defTabSz="1219170" rtl="0" eaLnBrk="1" latinLnBrk="0" hangingPunct="1">
                        <a:spcAft>
                          <a:spcPts val="0"/>
                        </a:spcAft>
                      </a:pPr>
                      <a:r>
                        <a:rPr lang="en-US" sz="1200" kern="1200" dirty="0">
                          <a:solidFill>
                            <a:schemeClr val="dk1"/>
                          </a:solidFill>
                          <a:effectLst/>
                          <a:latin typeface="+mj-lt"/>
                          <a:ea typeface="+mn-ea"/>
                          <a:cs typeface="+mn-cs"/>
                        </a:rPr>
                        <a:t>SA2: TBD</a:t>
                      </a:r>
                      <a:endParaRPr lang="zh-CN" sz="1200" kern="1200" dirty="0">
                        <a:solidFill>
                          <a:schemeClr val="dk1"/>
                        </a:solidFill>
                        <a:effectLst/>
                        <a:latin typeface="+mj-lt"/>
                        <a:ea typeface="+mn-ea"/>
                        <a:cs typeface="+mn-cs"/>
                      </a:endParaRPr>
                    </a:p>
                    <a:p>
                      <a:pPr marL="0" algn="l" defTabSz="1219170" rtl="0" eaLnBrk="1" latinLnBrk="0" hangingPunct="1">
                        <a:spcAft>
                          <a:spcPts val="0"/>
                        </a:spcAft>
                      </a:pPr>
                      <a:r>
                        <a:rPr lang="en-US" sz="1200" b="1" kern="1200" dirty="0">
                          <a:solidFill>
                            <a:srgbClr val="0000FF"/>
                          </a:solidFill>
                          <a:effectLst/>
                          <a:latin typeface="+mj-lt"/>
                          <a:ea typeface="+mn-ea"/>
                          <a:cs typeface="+mn-cs"/>
                        </a:rPr>
                        <a:t>RAN2:TBD</a:t>
                      </a:r>
                      <a:endParaRPr lang="zh-CN" sz="1200" b="1" kern="1200" dirty="0">
                        <a:solidFill>
                          <a:srgbClr val="0000FF"/>
                        </a:solidFill>
                        <a:effectLst/>
                        <a:latin typeface="+mj-lt"/>
                        <a:ea typeface="+mn-ea"/>
                        <a:cs typeface="+mn-cs"/>
                      </a:endParaRPr>
                    </a:p>
                  </a:txBody>
                  <a:tcPr marL="37841" marR="37841" marT="18920" marB="18920"/>
                </a:tc>
              </a:tr>
              <a:tr h="322173">
                <a:tc>
                  <a:txBody>
                    <a:bodyPr/>
                    <a:lstStyle/>
                    <a:p>
                      <a:pPr>
                        <a:spcAft>
                          <a:spcPts val="900"/>
                        </a:spcAft>
                      </a:pPr>
                      <a:r>
                        <a:rPr lang="en-GB" sz="1200" dirty="0">
                          <a:effectLst/>
                          <a:latin typeface="+mj-lt"/>
                        </a:rPr>
                        <a:t>SON</a:t>
                      </a:r>
                      <a:endParaRPr lang="zh-CN" sz="1200" dirty="0">
                        <a:effectLst/>
                        <a:latin typeface="+mj-lt"/>
                        <a:ea typeface="宋体" panose="02010600030101010101" pitchFamily="2" charset="-122"/>
                      </a:endParaRPr>
                    </a:p>
                  </a:txBody>
                  <a:tcPr marL="37841" marR="37841" marT="18920" marB="18920"/>
                </a:tc>
                <a:tc>
                  <a:txBody>
                    <a:bodyPr/>
                    <a:lstStyle/>
                    <a:p>
                      <a:pPr>
                        <a:spcAft>
                          <a:spcPts val="900"/>
                        </a:spcAft>
                      </a:pPr>
                      <a:r>
                        <a:rPr lang="en-US" sz="1200">
                          <a:effectLst/>
                          <a:latin typeface="+mj-lt"/>
                        </a:rPr>
                        <a:t>Rel-16 only addresses 7 SON management use cases (PnP, ANR, CCO, PCI, RACH, MRO, and LBO), other SON use cases need to be selected and addressed in Rel-17 with coordination with RAN3 work plan.</a:t>
                      </a:r>
                      <a:endParaRPr lang="zh-CN" sz="1200">
                        <a:effectLst/>
                        <a:latin typeface="+mj-lt"/>
                        <a:ea typeface="宋体" panose="02010600030101010101" pitchFamily="2" charset="-122"/>
                      </a:endParaRPr>
                    </a:p>
                  </a:txBody>
                  <a:tcPr marL="37841" marR="37841" marT="18920" marB="18920"/>
                </a:tc>
                <a:tc>
                  <a:txBody>
                    <a:bodyPr/>
                    <a:lstStyle/>
                    <a:p>
                      <a:pPr>
                        <a:spcAft>
                          <a:spcPts val="900"/>
                        </a:spcAft>
                      </a:pPr>
                      <a:r>
                        <a:rPr lang="en-US" sz="1200" b="1" dirty="0">
                          <a:solidFill>
                            <a:srgbClr val="0000FF"/>
                          </a:solidFill>
                          <a:effectLst/>
                          <a:latin typeface="+mj-lt"/>
                        </a:rPr>
                        <a:t>RAN3: TBD</a:t>
                      </a:r>
                      <a:endParaRPr lang="zh-CN" sz="1200" b="1" dirty="0">
                        <a:solidFill>
                          <a:srgbClr val="0000FF"/>
                        </a:solidFill>
                        <a:effectLst/>
                        <a:latin typeface="+mj-lt"/>
                        <a:ea typeface="宋体" panose="02010600030101010101" pitchFamily="2" charset="-122"/>
                      </a:endParaRPr>
                    </a:p>
                  </a:txBody>
                  <a:tcPr marL="37841" marR="37841" marT="18920" marB="18920"/>
                </a:tc>
              </a:tr>
              <a:tr h="463551">
                <a:tc>
                  <a:txBody>
                    <a:bodyPr/>
                    <a:lstStyle/>
                    <a:p>
                      <a:pPr>
                        <a:spcAft>
                          <a:spcPts val="900"/>
                        </a:spcAft>
                      </a:pPr>
                      <a:r>
                        <a:rPr lang="en-GB" sz="1200">
                          <a:effectLst/>
                          <a:latin typeface="+mj-lt"/>
                        </a:rPr>
                        <a:t>Non-public network management</a:t>
                      </a:r>
                      <a:endParaRPr lang="zh-CN" sz="1200">
                        <a:effectLst/>
                        <a:latin typeface="+mj-lt"/>
                        <a:ea typeface="宋体" panose="02010600030101010101" pitchFamily="2" charset="-122"/>
                      </a:endParaRPr>
                    </a:p>
                  </a:txBody>
                  <a:tcPr marL="37841" marR="37841" marT="18920" marB="18920"/>
                </a:tc>
                <a:tc>
                  <a:txBody>
                    <a:bodyPr/>
                    <a:lstStyle/>
                    <a:p>
                      <a:pPr marL="0" algn="l" defTabSz="1219170" rtl="0" eaLnBrk="1" latinLnBrk="0" hangingPunct="1">
                        <a:spcAft>
                          <a:spcPts val="0"/>
                        </a:spcAft>
                      </a:pPr>
                      <a:r>
                        <a:rPr lang="en-US" sz="1200" kern="1200" dirty="0">
                          <a:solidFill>
                            <a:schemeClr val="dk1"/>
                          </a:solidFill>
                          <a:effectLst/>
                          <a:latin typeface="+mj-lt"/>
                          <a:ea typeface="+mn-ea"/>
                          <a:cs typeface="+mn-cs"/>
                        </a:rPr>
                        <a:t>In Rel-16 study phase, Standalone NPN management and </a:t>
                      </a:r>
                      <a:r>
                        <a:rPr lang="en-GB" sz="1200" kern="1200" dirty="0">
                          <a:solidFill>
                            <a:schemeClr val="dk1"/>
                          </a:solidFill>
                          <a:effectLst/>
                          <a:latin typeface="+mj-lt"/>
                          <a:ea typeface="+mn-ea"/>
                          <a:cs typeface="+mn-cs"/>
                        </a:rPr>
                        <a:t>public network </a:t>
                      </a:r>
                      <a:r>
                        <a:rPr lang="en-US" sz="1200" kern="1200" dirty="0">
                          <a:solidFill>
                            <a:schemeClr val="dk1"/>
                          </a:solidFill>
                          <a:effectLst/>
                          <a:latin typeface="+mj-lt"/>
                          <a:ea typeface="+mn-ea"/>
                          <a:cs typeface="+mn-cs"/>
                        </a:rPr>
                        <a:t>integrated NPN management have been recognized as two potential management options based on the progress of SA2 defined network architecture. </a:t>
                      </a:r>
                      <a:r>
                        <a:rPr lang="en-US" sz="1200" kern="1200" dirty="0" smtClean="0">
                          <a:solidFill>
                            <a:schemeClr val="dk1"/>
                          </a:solidFill>
                          <a:effectLst/>
                          <a:latin typeface="+mj-lt"/>
                          <a:ea typeface="+mn-ea"/>
                          <a:cs typeface="+mn-cs"/>
                        </a:rPr>
                        <a:t>Rel-17 </a:t>
                      </a:r>
                      <a:r>
                        <a:rPr lang="en-US" sz="1200" kern="1200" dirty="0">
                          <a:solidFill>
                            <a:schemeClr val="dk1"/>
                          </a:solidFill>
                          <a:effectLst/>
                          <a:latin typeface="+mj-lt"/>
                          <a:ea typeface="+mn-ea"/>
                          <a:cs typeface="+mn-cs"/>
                        </a:rPr>
                        <a:t>needs to start the normative work with supporting the SA2 and RAN3 work.</a:t>
                      </a:r>
                      <a:endParaRPr lang="zh-CN" sz="1200" kern="1200" dirty="0">
                        <a:solidFill>
                          <a:schemeClr val="dk1"/>
                        </a:solidFill>
                        <a:effectLst/>
                        <a:latin typeface="+mj-lt"/>
                        <a:ea typeface="+mn-ea"/>
                        <a:cs typeface="+mn-cs"/>
                      </a:endParaRPr>
                    </a:p>
                  </a:txBody>
                  <a:tcPr marL="37841" marR="37841" marT="18920" marB="18920"/>
                </a:tc>
                <a:tc>
                  <a:txBody>
                    <a:bodyPr/>
                    <a:lstStyle/>
                    <a:p>
                      <a:pPr marL="0" algn="l" defTabSz="1219170" rtl="0" eaLnBrk="1" latinLnBrk="0" hangingPunct="1">
                        <a:spcAft>
                          <a:spcPts val="0"/>
                        </a:spcAft>
                      </a:pPr>
                      <a:r>
                        <a:rPr lang="en-US" sz="1200" kern="1200" dirty="0">
                          <a:solidFill>
                            <a:schemeClr val="dk1"/>
                          </a:solidFill>
                          <a:effectLst/>
                          <a:latin typeface="+mj-lt"/>
                          <a:ea typeface="+mn-ea"/>
                          <a:cs typeface="+mn-cs"/>
                        </a:rPr>
                        <a:t>SA2: Study on enhanced support of Non-Public Networks (</a:t>
                      </a:r>
                      <a:r>
                        <a:rPr lang="en-US" sz="1200" kern="1200" dirty="0" err="1">
                          <a:solidFill>
                            <a:schemeClr val="dk1"/>
                          </a:solidFill>
                          <a:effectLst/>
                          <a:latin typeface="+mj-lt"/>
                          <a:ea typeface="+mn-ea"/>
                          <a:cs typeface="+mn-cs"/>
                        </a:rPr>
                        <a:t>FS_eNPN</a:t>
                      </a:r>
                      <a:r>
                        <a:rPr lang="en-US" sz="1200" kern="1200" dirty="0">
                          <a:solidFill>
                            <a:schemeClr val="dk1"/>
                          </a:solidFill>
                          <a:effectLst/>
                          <a:latin typeface="+mj-lt"/>
                          <a:ea typeface="+mn-ea"/>
                          <a:cs typeface="+mn-cs"/>
                        </a:rPr>
                        <a:t>)</a:t>
                      </a:r>
                      <a:endParaRPr lang="zh-CN" sz="1200" kern="1200" dirty="0">
                        <a:solidFill>
                          <a:schemeClr val="dk1"/>
                        </a:solidFill>
                        <a:effectLst/>
                        <a:latin typeface="+mj-lt"/>
                        <a:ea typeface="+mn-ea"/>
                        <a:cs typeface="+mn-cs"/>
                      </a:endParaRPr>
                    </a:p>
                    <a:p>
                      <a:pPr marL="0" algn="l" defTabSz="1219170" rtl="0" eaLnBrk="1" latinLnBrk="0" hangingPunct="1">
                        <a:spcAft>
                          <a:spcPts val="0"/>
                        </a:spcAft>
                      </a:pPr>
                      <a:r>
                        <a:rPr lang="en-US" sz="1200" b="1" kern="1200" dirty="0">
                          <a:solidFill>
                            <a:srgbClr val="0000FF"/>
                          </a:solidFill>
                          <a:effectLst/>
                          <a:latin typeface="+mj-lt"/>
                          <a:ea typeface="+mn-ea"/>
                          <a:cs typeface="+mn-cs"/>
                        </a:rPr>
                        <a:t>RAN3:TBD</a:t>
                      </a:r>
                      <a:endParaRPr lang="zh-CN" sz="1200" b="1" kern="1200" dirty="0">
                        <a:solidFill>
                          <a:srgbClr val="0000FF"/>
                        </a:solidFill>
                        <a:effectLst/>
                        <a:latin typeface="+mj-lt"/>
                        <a:ea typeface="+mn-ea"/>
                        <a:cs typeface="+mn-cs"/>
                      </a:endParaRPr>
                    </a:p>
                  </a:txBody>
                  <a:tcPr marL="37841" marR="37841" marT="18920" marB="18920"/>
                </a:tc>
              </a:tr>
              <a:tr h="400483">
                <a:tc>
                  <a:txBody>
                    <a:bodyPr/>
                    <a:lstStyle/>
                    <a:p>
                      <a:pPr>
                        <a:spcAft>
                          <a:spcPts val="900"/>
                        </a:spcAft>
                      </a:pPr>
                      <a:r>
                        <a:rPr lang="en-GB" sz="1200">
                          <a:effectLst/>
                          <a:latin typeface="+mj-lt"/>
                        </a:rPr>
                        <a:t>Intent driven management</a:t>
                      </a:r>
                      <a:endParaRPr lang="zh-CN" sz="1200">
                        <a:effectLst/>
                        <a:latin typeface="+mj-lt"/>
                        <a:ea typeface="宋体" panose="02010600030101010101" pitchFamily="2" charset="-122"/>
                      </a:endParaRPr>
                    </a:p>
                  </a:txBody>
                  <a:tcPr marL="37841" marR="37841" marT="18920" marB="18920"/>
                </a:tc>
                <a:tc>
                  <a:txBody>
                    <a:bodyPr/>
                    <a:lstStyle/>
                    <a:p>
                      <a:pPr marL="0" algn="l" defTabSz="1219170" rtl="0" eaLnBrk="1" latinLnBrk="0" hangingPunct="1">
                        <a:spcAft>
                          <a:spcPts val="0"/>
                        </a:spcAft>
                      </a:pPr>
                      <a:r>
                        <a:rPr lang="en-US" sz="1200" kern="1200" dirty="0">
                          <a:solidFill>
                            <a:schemeClr val="dk1"/>
                          </a:solidFill>
                          <a:effectLst/>
                          <a:latin typeface="+mj-lt"/>
                          <a:ea typeface="+mn-ea"/>
                          <a:cs typeface="+mn-cs"/>
                        </a:rPr>
                        <a:t>In Rel-16 study phase, IDM concept and management scenarios are studied and recognized. </a:t>
                      </a:r>
                      <a:endParaRPr lang="zh-CN" sz="1200" kern="1200" dirty="0">
                        <a:solidFill>
                          <a:schemeClr val="dk1"/>
                        </a:solidFill>
                        <a:effectLst/>
                        <a:latin typeface="+mj-lt"/>
                        <a:ea typeface="+mn-ea"/>
                        <a:cs typeface="+mn-cs"/>
                      </a:endParaRPr>
                    </a:p>
                    <a:p>
                      <a:pPr marL="0" algn="l" defTabSz="1219170" rtl="0" eaLnBrk="1" latinLnBrk="0" hangingPunct="1">
                        <a:spcAft>
                          <a:spcPts val="0"/>
                        </a:spcAft>
                      </a:pPr>
                      <a:r>
                        <a:rPr lang="en-US" sz="1200" kern="1200" dirty="0">
                          <a:solidFill>
                            <a:schemeClr val="dk1"/>
                          </a:solidFill>
                          <a:effectLst/>
                          <a:latin typeface="+mj-lt"/>
                          <a:ea typeface="+mn-ea"/>
                          <a:cs typeface="+mn-cs"/>
                        </a:rPr>
                        <a:t>Rel-17 needs to continue the normative work, focusing on cluster based management mechanisms to simplify the integration efforts with Intent-driven management services.</a:t>
                      </a:r>
                      <a:endParaRPr lang="zh-CN" sz="1200" kern="1200" dirty="0">
                        <a:solidFill>
                          <a:schemeClr val="dk1"/>
                        </a:solidFill>
                        <a:effectLst/>
                        <a:latin typeface="+mj-lt"/>
                        <a:ea typeface="+mn-ea"/>
                        <a:cs typeface="+mn-cs"/>
                      </a:endParaRPr>
                    </a:p>
                  </a:txBody>
                  <a:tcPr marL="37841" marR="37841" marT="18920" marB="18920"/>
                </a:tc>
                <a:tc>
                  <a:txBody>
                    <a:bodyPr/>
                    <a:lstStyle/>
                    <a:p>
                      <a:pPr marL="0" algn="l" defTabSz="1219170" rtl="0" eaLnBrk="1" latinLnBrk="0" hangingPunct="1">
                        <a:spcAft>
                          <a:spcPts val="0"/>
                        </a:spcAft>
                      </a:pPr>
                      <a:r>
                        <a:rPr lang="en-US" sz="1200" kern="1200" dirty="0">
                          <a:solidFill>
                            <a:schemeClr val="dk1"/>
                          </a:solidFill>
                          <a:effectLst/>
                          <a:latin typeface="+mj-lt"/>
                          <a:ea typeface="+mn-ea"/>
                          <a:cs typeface="+mn-cs"/>
                        </a:rPr>
                        <a:t>SA2: Study on Enablers for Network Automation for 5G - phase 2( FS_eNA_Ph2)</a:t>
                      </a:r>
                      <a:endParaRPr lang="zh-CN" sz="1200" kern="1200" dirty="0">
                        <a:solidFill>
                          <a:schemeClr val="dk1"/>
                        </a:solidFill>
                        <a:effectLst/>
                        <a:latin typeface="+mj-lt"/>
                        <a:ea typeface="+mn-ea"/>
                        <a:cs typeface="+mn-cs"/>
                      </a:endParaRPr>
                    </a:p>
                    <a:p>
                      <a:pPr marL="0" algn="l" defTabSz="1219170" rtl="0" eaLnBrk="1" latinLnBrk="0" hangingPunct="1">
                        <a:spcAft>
                          <a:spcPts val="0"/>
                        </a:spcAft>
                      </a:pPr>
                      <a:r>
                        <a:rPr lang="en-US" sz="1200" b="1" kern="1200" dirty="0">
                          <a:solidFill>
                            <a:srgbClr val="0000FF"/>
                          </a:solidFill>
                          <a:effectLst/>
                          <a:latin typeface="+mj-lt"/>
                          <a:ea typeface="+mn-ea"/>
                          <a:cs typeface="+mn-cs"/>
                        </a:rPr>
                        <a:t>RAN3:TBD</a:t>
                      </a:r>
                      <a:endParaRPr lang="zh-CN" sz="1200" b="1" kern="1200" dirty="0">
                        <a:solidFill>
                          <a:srgbClr val="0000FF"/>
                        </a:solidFill>
                        <a:effectLst/>
                        <a:latin typeface="+mj-lt"/>
                        <a:ea typeface="+mn-ea"/>
                        <a:cs typeface="+mn-cs"/>
                      </a:endParaRPr>
                    </a:p>
                  </a:txBody>
                  <a:tcPr marL="37841" marR="37841" marT="18920" marB="18920"/>
                </a:tc>
              </a:tr>
              <a:tr h="636989">
                <a:tc>
                  <a:txBody>
                    <a:bodyPr/>
                    <a:lstStyle/>
                    <a:p>
                      <a:pPr>
                        <a:spcAft>
                          <a:spcPts val="900"/>
                        </a:spcAft>
                      </a:pPr>
                      <a:r>
                        <a:rPr lang="en-GB" sz="1200">
                          <a:effectLst/>
                          <a:latin typeface="+mj-lt"/>
                        </a:rPr>
                        <a:t>NRM support</a:t>
                      </a:r>
                      <a:endParaRPr lang="zh-CN" sz="1200">
                        <a:effectLst/>
                        <a:latin typeface="+mj-lt"/>
                        <a:ea typeface="宋体" panose="02010600030101010101" pitchFamily="2" charset="-122"/>
                      </a:endParaRPr>
                    </a:p>
                  </a:txBody>
                  <a:tcPr marL="37841" marR="37841" marT="18920" marB="18920"/>
                </a:tc>
                <a:tc>
                  <a:txBody>
                    <a:bodyPr/>
                    <a:lstStyle/>
                    <a:p>
                      <a:pPr>
                        <a:spcAft>
                          <a:spcPts val="900"/>
                        </a:spcAft>
                      </a:pPr>
                      <a:r>
                        <a:rPr lang="en-US" sz="1200" dirty="0">
                          <a:effectLst/>
                          <a:latin typeface="+mj-lt"/>
                        </a:rPr>
                        <a:t>Standardize management and service model to support new NR and 5GC features in Rel-17, as well as new network and service related requirements to support 2C/2B services and other new network features, starting with use cases from operators. In addition to address modeling requirements from other SDOs to support 5G network and network slice management and orchestration.</a:t>
                      </a:r>
                      <a:endParaRPr lang="zh-CN" sz="1200" dirty="0">
                        <a:effectLst/>
                        <a:latin typeface="+mj-lt"/>
                        <a:ea typeface="宋体" panose="02010600030101010101" pitchFamily="2" charset="-122"/>
                      </a:endParaRPr>
                    </a:p>
                  </a:txBody>
                  <a:tcPr marL="37841" marR="37841" marT="18920" marB="18920"/>
                </a:tc>
                <a:tc>
                  <a:txBody>
                    <a:bodyPr/>
                    <a:lstStyle/>
                    <a:p>
                      <a:pPr>
                        <a:spcAft>
                          <a:spcPts val="0"/>
                        </a:spcAft>
                      </a:pPr>
                      <a:r>
                        <a:rPr lang="en-US" sz="1200" dirty="0">
                          <a:effectLst/>
                          <a:latin typeface="+mj-lt"/>
                        </a:rPr>
                        <a:t>SA2: Architecture enhancements for the support of Integrated access and backhaul (IAB) (</a:t>
                      </a:r>
                      <a:r>
                        <a:rPr lang="en-US" sz="1200" dirty="0" smtClean="0">
                          <a:effectLst/>
                          <a:latin typeface="+mj-lt"/>
                        </a:rPr>
                        <a:t>IABARC)</a:t>
                      </a:r>
                    </a:p>
                    <a:p>
                      <a:pPr>
                        <a:spcAft>
                          <a:spcPts val="0"/>
                        </a:spcAft>
                      </a:pPr>
                      <a:r>
                        <a:rPr lang="en-US" sz="1200" b="1" dirty="0" smtClean="0">
                          <a:solidFill>
                            <a:srgbClr val="0000FF"/>
                          </a:solidFill>
                          <a:effectLst/>
                          <a:latin typeface="+mj-lt"/>
                        </a:rPr>
                        <a:t>RAN3:TBD</a:t>
                      </a:r>
                      <a:endParaRPr lang="zh-CN" sz="1200" b="1" dirty="0">
                        <a:solidFill>
                          <a:srgbClr val="0000FF"/>
                        </a:solidFill>
                        <a:effectLst/>
                        <a:latin typeface="+mj-lt"/>
                      </a:endParaRPr>
                    </a:p>
                    <a:p>
                      <a:pPr>
                        <a:spcAft>
                          <a:spcPts val="0"/>
                        </a:spcAft>
                      </a:pPr>
                      <a:r>
                        <a:rPr lang="en-GB" sz="1200" dirty="0">
                          <a:effectLst/>
                          <a:latin typeface="+mj-lt"/>
                        </a:rPr>
                        <a:t>ETSI ZSM, ORAN, ONAP</a:t>
                      </a:r>
                      <a:endParaRPr lang="zh-CN" sz="1200" dirty="0">
                        <a:effectLst/>
                        <a:latin typeface="+mj-lt"/>
                        <a:ea typeface="宋体" panose="02010600030101010101" pitchFamily="2" charset="-122"/>
                      </a:endParaRPr>
                    </a:p>
                  </a:txBody>
                  <a:tcPr marL="37841" marR="37841" marT="18920" marB="18920"/>
                </a:tc>
              </a:tr>
              <a:tr h="400483">
                <a:tc>
                  <a:txBody>
                    <a:bodyPr/>
                    <a:lstStyle/>
                    <a:p>
                      <a:pPr marL="0" algn="l" defTabSz="1219170" rtl="0" eaLnBrk="1" latinLnBrk="0" hangingPunct="1">
                        <a:spcAft>
                          <a:spcPts val="0"/>
                        </a:spcAft>
                      </a:pPr>
                      <a:r>
                        <a:rPr lang="en-GB" sz="1200" kern="1200">
                          <a:solidFill>
                            <a:schemeClr val="dk1"/>
                          </a:solidFill>
                          <a:effectLst/>
                          <a:latin typeface="+mj-lt"/>
                          <a:ea typeface="+mn-ea"/>
                          <a:cs typeface="+mn-cs"/>
                        </a:rPr>
                        <a:t>Energy saving management support</a:t>
                      </a:r>
                      <a:endParaRPr lang="zh-CN" sz="1200" kern="1200">
                        <a:solidFill>
                          <a:schemeClr val="dk1"/>
                        </a:solidFill>
                        <a:effectLst/>
                        <a:latin typeface="+mj-lt"/>
                        <a:ea typeface="+mn-ea"/>
                        <a:cs typeface="+mn-cs"/>
                      </a:endParaRPr>
                    </a:p>
                  </a:txBody>
                  <a:tcPr marL="37841" marR="37841" marT="18920" marB="18920"/>
                </a:tc>
                <a:tc>
                  <a:txBody>
                    <a:bodyPr/>
                    <a:lstStyle/>
                    <a:p>
                      <a:pPr marL="0" algn="l" defTabSz="1219170" rtl="0" eaLnBrk="1" latinLnBrk="0" hangingPunct="1">
                        <a:spcAft>
                          <a:spcPts val="0"/>
                        </a:spcAft>
                      </a:pPr>
                      <a:r>
                        <a:rPr lang="en-US" sz="1200" kern="1200" dirty="0">
                          <a:solidFill>
                            <a:schemeClr val="dk1"/>
                          </a:solidFill>
                          <a:effectLst/>
                          <a:latin typeface="+mj-lt"/>
                          <a:ea typeface="+mn-ea"/>
                          <a:cs typeface="+mn-cs"/>
                        </a:rPr>
                        <a:t>Rel-16 the basic energy efficiency measurements and reporting mechanisms are specified. </a:t>
                      </a:r>
                      <a:endParaRPr lang="en-US" sz="1200" kern="1200" dirty="0" smtClean="0">
                        <a:solidFill>
                          <a:schemeClr val="dk1"/>
                        </a:solidFill>
                        <a:effectLst/>
                        <a:latin typeface="+mj-lt"/>
                        <a:ea typeface="+mn-ea"/>
                        <a:cs typeface="+mn-cs"/>
                      </a:endParaRPr>
                    </a:p>
                    <a:p>
                      <a:pPr marL="0" algn="l" defTabSz="1219170" rtl="0" eaLnBrk="1" latinLnBrk="0" hangingPunct="1">
                        <a:spcAft>
                          <a:spcPts val="0"/>
                        </a:spcAft>
                      </a:pPr>
                      <a:r>
                        <a:rPr lang="en-US" sz="1200" kern="1200" dirty="0" smtClean="0">
                          <a:solidFill>
                            <a:schemeClr val="dk1"/>
                          </a:solidFill>
                          <a:effectLst/>
                          <a:latin typeface="+mj-lt"/>
                          <a:ea typeface="+mn-ea"/>
                          <a:cs typeface="+mn-cs"/>
                        </a:rPr>
                        <a:t>Rel-17 </a:t>
                      </a:r>
                      <a:r>
                        <a:rPr lang="en-US" sz="1200" kern="1200" dirty="0">
                          <a:solidFill>
                            <a:schemeClr val="dk1"/>
                          </a:solidFill>
                          <a:effectLst/>
                          <a:latin typeface="+mj-lt"/>
                          <a:ea typeface="+mn-ea"/>
                          <a:cs typeface="+mn-cs"/>
                        </a:rPr>
                        <a:t>Use of AI and other mechanisms for 5G energy saving management scenarios and provide management policies or prediction based on the management data analysis.</a:t>
                      </a:r>
                      <a:endParaRPr lang="zh-CN" sz="1200" kern="1200" dirty="0">
                        <a:solidFill>
                          <a:schemeClr val="dk1"/>
                        </a:solidFill>
                        <a:effectLst/>
                        <a:latin typeface="+mj-lt"/>
                        <a:ea typeface="+mn-ea"/>
                        <a:cs typeface="+mn-cs"/>
                      </a:endParaRPr>
                    </a:p>
                  </a:txBody>
                  <a:tcPr marL="37841" marR="37841" marT="18920" marB="18920"/>
                </a:tc>
                <a:tc>
                  <a:txBody>
                    <a:bodyPr/>
                    <a:lstStyle/>
                    <a:p>
                      <a:pPr>
                        <a:spcAft>
                          <a:spcPts val="0"/>
                        </a:spcAft>
                      </a:pPr>
                      <a:r>
                        <a:rPr lang="en-US" sz="1200" b="1" dirty="0">
                          <a:solidFill>
                            <a:srgbClr val="0000FF"/>
                          </a:solidFill>
                          <a:effectLst/>
                          <a:latin typeface="+mj-lt"/>
                        </a:rPr>
                        <a:t>RAN2: TBD </a:t>
                      </a:r>
                      <a:endParaRPr lang="zh-CN" sz="1200" b="1" dirty="0">
                        <a:solidFill>
                          <a:srgbClr val="0000FF"/>
                        </a:solidFill>
                        <a:effectLst/>
                        <a:latin typeface="+mj-lt"/>
                      </a:endParaRPr>
                    </a:p>
                    <a:p>
                      <a:pPr>
                        <a:spcAft>
                          <a:spcPts val="0"/>
                        </a:spcAft>
                      </a:pPr>
                      <a:r>
                        <a:rPr lang="en-US" sz="1200" b="1" dirty="0">
                          <a:solidFill>
                            <a:srgbClr val="0000FF"/>
                          </a:solidFill>
                          <a:effectLst/>
                          <a:latin typeface="+mj-lt"/>
                        </a:rPr>
                        <a:t>RAN3: TBD</a:t>
                      </a:r>
                      <a:endParaRPr lang="zh-CN" sz="1200" b="1" dirty="0">
                        <a:solidFill>
                          <a:srgbClr val="0000FF"/>
                        </a:solidFill>
                        <a:effectLst/>
                        <a:latin typeface="+mj-lt"/>
                      </a:endParaRPr>
                    </a:p>
                    <a:p>
                      <a:pPr>
                        <a:spcAft>
                          <a:spcPts val="0"/>
                        </a:spcAft>
                      </a:pPr>
                      <a:r>
                        <a:rPr lang="en-US" sz="1200" dirty="0">
                          <a:effectLst/>
                          <a:latin typeface="+mj-lt"/>
                        </a:rPr>
                        <a:t>ETSI EE: </a:t>
                      </a:r>
                      <a:endParaRPr lang="zh-CN" sz="1200" dirty="0">
                        <a:effectLst/>
                        <a:latin typeface="+mj-lt"/>
                        <a:ea typeface="宋体" panose="02010600030101010101" pitchFamily="2" charset="-122"/>
                      </a:endParaRPr>
                    </a:p>
                  </a:txBody>
                  <a:tcPr marL="37841" marR="37841" marT="18920" marB="18920"/>
                </a:tc>
              </a:tr>
            </a:tbl>
          </a:graphicData>
        </a:graphic>
      </p:graphicFrame>
    </p:spTree>
    <p:extLst>
      <p:ext uri="{BB962C8B-B14F-4D97-AF65-F5344CB8AC3E}">
        <p14:creationId xmlns:p14="http://schemas.microsoft.com/office/powerpoint/2010/main" val="281992983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p:cNvSpPr>
            <a:spLocks noGrp="1"/>
          </p:cNvSpPr>
          <p:nvPr>
            <p:ph type="title"/>
          </p:nvPr>
        </p:nvSpPr>
        <p:spPr>
          <a:xfrm>
            <a:off x="823913" y="336550"/>
            <a:ext cx="10515600" cy="1325563"/>
          </a:xfrm>
        </p:spPr>
        <p:txBody>
          <a:bodyPr/>
          <a:lstStyle/>
          <a:p>
            <a:r>
              <a:rPr lang="en-US" altLang="en-US" smtClean="0"/>
              <a:t>SA-RAN Rel-16 Coordination </a:t>
            </a:r>
            <a:r>
              <a:rPr lang="en-US" altLang="en-US" sz="1600" smtClean="0"/>
              <a:t>(</a:t>
            </a:r>
            <a:r>
              <a:rPr lang="en-US" altLang="en-US" sz="1600" smtClean="0">
                <a:hlinkClick r:id="rId2"/>
              </a:rPr>
              <a:t>SP-180581</a:t>
            </a:r>
            <a:r>
              <a:rPr lang="en-US" altLang="en-US" sz="1600" smtClean="0"/>
              <a:t>, SA#80)</a:t>
            </a:r>
            <a:endParaRPr lang="en-GB" altLang="en-US" smtClean="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2309331882"/>
              </p:ext>
            </p:extLst>
          </p:nvPr>
        </p:nvGraphicFramePr>
        <p:xfrm>
          <a:off x="250825" y="1808163"/>
          <a:ext cx="10872788" cy="4230688"/>
        </p:xfrm>
        <a:graphic>
          <a:graphicData uri="http://schemas.openxmlformats.org/drawingml/2006/table">
            <a:tbl>
              <a:tblPr firstRow="1" bandRow="1">
                <a:tableStyleId>{5C22544A-7EE6-4342-B048-85BDC9FD1C3A}</a:tableStyleId>
              </a:tblPr>
              <a:tblGrid>
                <a:gridCol w="1348082"/>
                <a:gridCol w="4483152"/>
                <a:gridCol w="2323357"/>
                <a:gridCol w="2718197"/>
              </a:tblGrid>
              <a:tr h="335301">
                <a:tc>
                  <a:txBody>
                    <a:bodyPr/>
                    <a:lstStyle/>
                    <a:p>
                      <a:r>
                        <a:rPr lang="en-US" sz="1400" dirty="0" smtClean="0"/>
                        <a:t>SA Area</a:t>
                      </a:r>
                      <a:endParaRPr lang="en-GB" sz="1400" dirty="0"/>
                    </a:p>
                  </a:txBody>
                  <a:tcPr marL="121933" marR="121933" marT="60964" marB="60964"/>
                </a:tc>
                <a:tc>
                  <a:txBody>
                    <a:bodyPr/>
                    <a:lstStyle/>
                    <a:p>
                      <a:r>
                        <a:rPr lang="en-US" sz="1400" dirty="0" smtClean="0"/>
                        <a:t>Name</a:t>
                      </a:r>
                      <a:endParaRPr lang="en-GB" sz="1400" dirty="0"/>
                    </a:p>
                  </a:txBody>
                  <a:tcPr marL="121933" marR="121933" marT="60964" marB="60964"/>
                </a:tc>
                <a:tc>
                  <a:txBody>
                    <a:bodyPr/>
                    <a:lstStyle/>
                    <a:p>
                      <a:r>
                        <a:rPr lang="en-US" sz="1400" dirty="0" smtClean="0"/>
                        <a:t>RAN</a:t>
                      </a:r>
                      <a:r>
                        <a:rPr lang="en-US" sz="1400" baseline="0" dirty="0" smtClean="0"/>
                        <a:t> Area</a:t>
                      </a:r>
                      <a:endParaRPr lang="en-GB" sz="1400" dirty="0"/>
                    </a:p>
                  </a:txBody>
                  <a:tcPr marL="121933" marR="121933" marT="60964" marB="60964"/>
                </a:tc>
                <a:tc>
                  <a:txBody>
                    <a:bodyPr/>
                    <a:lstStyle/>
                    <a:p>
                      <a:r>
                        <a:rPr lang="en-US" sz="1400" dirty="0" smtClean="0"/>
                        <a:t>Action</a:t>
                      </a:r>
                      <a:endParaRPr lang="en-GB" sz="1400" dirty="0"/>
                    </a:p>
                  </a:txBody>
                  <a:tcPr marL="121933" marR="121933" marT="60964" marB="60964"/>
                </a:tc>
              </a:tr>
              <a:tr h="630975">
                <a:tc>
                  <a:txBody>
                    <a:bodyPr/>
                    <a:lstStyle/>
                    <a:p>
                      <a:pPr marL="0" algn="l" defTabSz="914400" rtl="0" eaLnBrk="1" latinLnBrk="0" hangingPunct="1">
                        <a:lnSpc>
                          <a:spcPct val="115000"/>
                        </a:lnSpc>
                        <a:spcAft>
                          <a:spcPts val="0"/>
                        </a:spcAft>
                      </a:pPr>
                      <a:r>
                        <a:rPr lang="en-GB" sz="1200" b="1" kern="1200" dirty="0">
                          <a:solidFill>
                            <a:schemeClr val="lt1"/>
                          </a:solidFill>
                          <a:effectLst/>
                          <a:latin typeface="+mn-lt"/>
                          <a:ea typeface="+mn-ea"/>
                          <a:cs typeface="+mn-cs"/>
                        </a:rPr>
                        <a:t>FS_5G_URLLC, </a:t>
                      </a:r>
                      <a:r>
                        <a:rPr lang="en-GB" sz="1200" b="1" kern="1200" dirty="0" err="1">
                          <a:solidFill>
                            <a:schemeClr val="lt1"/>
                          </a:solidFill>
                          <a:effectLst/>
                          <a:latin typeface="+mn-lt"/>
                          <a:ea typeface="+mn-ea"/>
                          <a:cs typeface="+mn-cs"/>
                        </a:rPr>
                        <a:t>FS_Vertical_LAN</a:t>
                      </a:r>
                      <a:r>
                        <a:rPr lang="en-GB" sz="1200" b="1" kern="1200" dirty="0">
                          <a:solidFill>
                            <a:schemeClr val="lt1"/>
                          </a:solidFill>
                          <a:effectLst/>
                          <a:latin typeface="+mn-lt"/>
                          <a:ea typeface="+mn-ea"/>
                          <a:cs typeface="+mn-cs"/>
                        </a:rPr>
                        <a:t>, </a:t>
                      </a:r>
                      <a:r>
                        <a:rPr lang="en-GB" sz="1200" b="1" kern="1200" dirty="0" err="1">
                          <a:solidFill>
                            <a:schemeClr val="lt1"/>
                          </a:solidFill>
                          <a:effectLst/>
                          <a:latin typeface="+mn-lt"/>
                          <a:ea typeface="+mn-ea"/>
                          <a:cs typeface="+mn-cs"/>
                        </a:rPr>
                        <a:t>cyberCAV</a:t>
                      </a:r>
                      <a:endParaRPr lang="en-GB" sz="1200" b="1" kern="1200" dirty="0">
                        <a:solidFill>
                          <a:schemeClr val="lt1"/>
                        </a:solidFill>
                        <a:effectLst/>
                        <a:latin typeface="+mn-lt"/>
                        <a:ea typeface="+mn-ea"/>
                        <a:cs typeface="+mn-cs"/>
                      </a:endParaRPr>
                    </a:p>
                  </a:txBody>
                  <a:tcPr marL="91450" marR="91450" marT="0" marB="0">
                    <a:solidFill>
                      <a:schemeClr val="accent1"/>
                    </a:solidFill>
                  </a:tcPr>
                </a:tc>
                <a:tc>
                  <a:txBody>
                    <a:bodyPr/>
                    <a:lstStyle/>
                    <a:p>
                      <a:r>
                        <a:rPr lang="en-GB" sz="1200" dirty="0" smtClean="0"/>
                        <a:t>Enhancement of URLLC supporting in 5G,  5GS Enhanced support of Vertical and LAN Services</a:t>
                      </a:r>
                      <a:endParaRPr lang="en-GB" sz="1200" dirty="0"/>
                    </a:p>
                  </a:txBody>
                  <a:tcPr marL="121933" marR="121933" marT="60964" marB="60964"/>
                </a:tc>
                <a:tc>
                  <a:txBody>
                    <a:bodyPr/>
                    <a:lstStyle/>
                    <a:p>
                      <a:pPr algn="ctr">
                        <a:lnSpc>
                          <a:spcPct val="115000"/>
                        </a:lnSpc>
                        <a:spcAft>
                          <a:spcPts val="900"/>
                        </a:spcAft>
                      </a:pPr>
                      <a:r>
                        <a:rPr lang="en-US" sz="1200" dirty="0" err="1">
                          <a:effectLst/>
                          <a:latin typeface="+mn-lt"/>
                          <a:ea typeface="Malgun Gothic"/>
                        </a:rPr>
                        <a:t>eURLLC</a:t>
                      </a:r>
                      <a:r>
                        <a:rPr lang="en-US" sz="1200" dirty="0">
                          <a:effectLst/>
                          <a:latin typeface="+mn-lt"/>
                          <a:ea typeface="Malgun Gothic"/>
                        </a:rPr>
                        <a:t>, NR-U, Industrial </a:t>
                      </a:r>
                      <a:r>
                        <a:rPr lang="en-US" sz="1200" dirty="0" err="1">
                          <a:effectLst/>
                          <a:latin typeface="+mn-lt"/>
                          <a:ea typeface="Malgun Gothic"/>
                        </a:rPr>
                        <a:t>IoT</a:t>
                      </a:r>
                      <a:r>
                        <a:rPr lang="en-US" sz="1200" dirty="0">
                          <a:effectLst/>
                          <a:latin typeface="+mn-lt"/>
                          <a:ea typeface="Malgun Gothic"/>
                        </a:rPr>
                        <a:t>?</a:t>
                      </a:r>
                      <a:endParaRPr lang="en-GB" sz="1200" dirty="0">
                        <a:effectLst/>
                        <a:latin typeface="+mn-lt"/>
                        <a:ea typeface="Malgun Gothic"/>
                      </a:endParaRPr>
                    </a:p>
                  </a:txBody>
                  <a:tcPr marL="91450" marR="91450" marT="0" marB="0"/>
                </a:tc>
                <a:tc>
                  <a:txBody>
                    <a:bodyPr/>
                    <a:lstStyle/>
                    <a:p>
                      <a:pPr algn="ctr">
                        <a:lnSpc>
                          <a:spcPct val="115000"/>
                        </a:lnSpc>
                        <a:spcAft>
                          <a:spcPts val="900"/>
                        </a:spcAft>
                      </a:pPr>
                      <a:r>
                        <a:rPr lang="en-GB" sz="1200" b="1" dirty="0">
                          <a:effectLst/>
                          <a:latin typeface="+mn-lt"/>
                          <a:ea typeface="Malgun Gothic"/>
                        </a:rPr>
                        <a:t>Coordination </a:t>
                      </a:r>
                      <a:r>
                        <a:rPr lang="en-GB" sz="1200" b="1" dirty="0" smtClean="0">
                          <a:effectLst/>
                          <a:latin typeface="+mn-lt"/>
                          <a:ea typeface="Malgun Gothic"/>
                        </a:rPr>
                        <a:t>needed</a:t>
                      </a:r>
                    </a:p>
                  </a:txBody>
                  <a:tcPr marL="91450" marR="91450" marT="0" marB="0"/>
                </a:tc>
              </a:tr>
              <a:tr h="453102">
                <a:tc>
                  <a:txBody>
                    <a:bodyPr/>
                    <a:lstStyle/>
                    <a:p>
                      <a:pPr marL="0" algn="l" defTabSz="914400" rtl="0" eaLnBrk="1" latinLnBrk="0" hangingPunct="1">
                        <a:lnSpc>
                          <a:spcPct val="115000"/>
                        </a:lnSpc>
                        <a:spcAft>
                          <a:spcPts val="0"/>
                        </a:spcAft>
                      </a:pPr>
                      <a:r>
                        <a:rPr lang="en-GB" sz="1200" b="1" kern="1200" dirty="0">
                          <a:solidFill>
                            <a:schemeClr val="lt1"/>
                          </a:solidFill>
                          <a:effectLst/>
                          <a:latin typeface="+mn-lt"/>
                          <a:ea typeface="+mn-ea"/>
                          <a:cs typeface="+mn-cs"/>
                        </a:rPr>
                        <a:t>FS_eV2XARC</a:t>
                      </a:r>
                    </a:p>
                  </a:txBody>
                  <a:tcPr marL="91450" marR="91450" marT="0" marB="0">
                    <a:solidFill>
                      <a:schemeClr val="accent1"/>
                    </a:solidFill>
                  </a:tcPr>
                </a:tc>
                <a:tc>
                  <a:txBody>
                    <a:bodyPr/>
                    <a:lstStyle/>
                    <a:p>
                      <a:r>
                        <a:rPr lang="en-GB" sz="1200" dirty="0" smtClean="0"/>
                        <a:t>Architecture enhancements for support of advanced V2X services</a:t>
                      </a:r>
                      <a:endParaRPr lang="en-GB" sz="1200" dirty="0"/>
                    </a:p>
                  </a:txBody>
                  <a:tcPr marL="121933" marR="121933" marT="60964" marB="60964"/>
                </a:tc>
                <a:tc>
                  <a:txBody>
                    <a:bodyPr/>
                    <a:lstStyle/>
                    <a:p>
                      <a:pPr algn="ctr">
                        <a:lnSpc>
                          <a:spcPct val="115000"/>
                        </a:lnSpc>
                        <a:spcAft>
                          <a:spcPts val="900"/>
                        </a:spcAft>
                      </a:pPr>
                      <a:r>
                        <a:rPr lang="en-US" sz="1200" dirty="0">
                          <a:effectLst/>
                          <a:latin typeface="+mn-lt"/>
                          <a:ea typeface="Malgun Gothic"/>
                        </a:rPr>
                        <a:t>NR V2X</a:t>
                      </a:r>
                      <a:endParaRPr lang="en-GB" sz="1200" dirty="0">
                        <a:effectLst/>
                        <a:latin typeface="+mn-lt"/>
                        <a:ea typeface="Malgun Gothic"/>
                      </a:endParaRPr>
                    </a:p>
                  </a:txBody>
                  <a:tcPr marL="91450" marR="91450" marT="0" marB="0"/>
                </a:tc>
                <a:tc>
                  <a:txBody>
                    <a:bodyPr/>
                    <a:lstStyle/>
                    <a:p>
                      <a:pPr algn="ctr">
                        <a:lnSpc>
                          <a:spcPct val="115000"/>
                        </a:lnSpc>
                        <a:spcAft>
                          <a:spcPts val="900"/>
                        </a:spcAft>
                      </a:pPr>
                      <a:r>
                        <a:rPr lang="en-GB" sz="1200" b="1" dirty="0">
                          <a:effectLst/>
                          <a:latin typeface="+mn-lt"/>
                          <a:ea typeface="Malgun Gothic"/>
                        </a:rPr>
                        <a:t>Coordination </a:t>
                      </a:r>
                      <a:r>
                        <a:rPr lang="en-GB" sz="1200" b="1" dirty="0" smtClean="0">
                          <a:effectLst/>
                          <a:latin typeface="+mn-lt"/>
                          <a:ea typeface="Malgun Gothic"/>
                        </a:rPr>
                        <a:t>needed</a:t>
                      </a:r>
                      <a:br>
                        <a:rPr lang="en-GB" sz="1200" b="1" dirty="0" smtClean="0">
                          <a:effectLst/>
                          <a:latin typeface="+mn-lt"/>
                          <a:ea typeface="Malgun Gothic"/>
                        </a:rPr>
                      </a:br>
                      <a:endParaRPr lang="en-GB" sz="1200" b="0" dirty="0" smtClean="0">
                        <a:effectLst/>
                        <a:latin typeface="+mn-lt"/>
                        <a:ea typeface="Malgun Gothic"/>
                      </a:endParaRPr>
                    </a:p>
                  </a:txBody>
                  <a:tcPr marL="91450" marR="91450" marT="0" marB="0"/>
                </a:tc>
              </a:tr>
              <a:tr h="627372">
                <a:tc>
                  <a:txBody>
                    <a:bodyPr/>
                    <a:lstStyle/>
                    <a:p>
                      <a:pPr marL="0" algn="l" defTabSz="914400" rtl="0" eaLnBrk="1" latinLnBrk="0" hangingPunct="1">
                        <a:lnSpc>
                          <a:spcPct val="115000"/>
                        </a:lnSpc>
                        <a:spcAft>
                          <a:spcPts val="0"/>
                        </a:spcAft>
                      </a:pPr>
                      <a:r>
                        <a:rPr lang="en-GB" sz="1200" b="1" kern="1200" dirty="0" err="1">
                          <a:solidFill>
                            <a:schemeClr val="lt1"/>
                          </a:solidFill>
                          <a:effectLst/>
                          <a:latin typeface="+mn-lt"/>
                          <a:ea typeface="+mn-ea"/>
                          <a:cs typeface="+mn-cs"/>
                        </a:rPr>
                        <a:t>FS_eLCS</a:t>
                      </a:r>
                      <a:r>
                        <a:rPr lang="en-GB" sz="1200" b="1" kern="1200" dirty="0">
                          <a:solidFill>
                            <a:schemeClr val="lt1"/>
                          </a:solidFill>
                          <a:effectLst/>
                          <a:latin typeface="+mn-lt"/>
                          <a:ea typeface="+mn-ea"/>
                          <a:cs typeface="+mn-cs"/>
                        </a:rPr>
                        <a:t>,</a:t>
                      </a:r>
                      <a:br>
                        <a:rPr lang="en-GB" sz="1200" b="1" kern="1200" dirty="0">
                          <a:solidFill>
                            <a:schemeClr val="lt1"/>
                          </a:solidFill>
                          <a:effectLst/>
                          <a:latin typeface="+mn-lt"/>
                          <a:ea typeface="+mn-ea"/>
                          <a:cs typeface="+mn-cs"/>
                        </a:rPr>
                      </a:br>
                      <a:r>
                        <a:rPr lang="en-GB" sz="1200" b="1" kern="1200" dirty="0">
                          <a:solidFill>
                            <a:schemeClr val="lt1"/>
                          </a:solidFill>
                          <a:effectLst/>
                          <a:latin typeface="+mn-lt"/>
                          <a:ea typeface="+mn-ea"/>
                          <a:cs typeface="+mn-cs"/>
                        </a:rPr>
                        <a:t>5G_HYPOS</a:t>
                      </a:r>
                    </a:p>
                  </a:txBody>
                  <a:tcPr marL="91450" marR="91450" marT="0" marB="0">
                    <a:solidFill>
                      <a:schemeClr val="accent1"/>
                    </a:solidFill>
                  </a:tcPr>
                </a:tc>
                <a:tc>
                  <a:txBody>
                    <a:bodyPr/>
                    <a:lstStyle/>
                    <a:p>
                      <a:r>
                        <a:rPr lang="en-GB" sz="1200" dirty="0" smtClean="0"/>
                        <a:t>Study on Enhancement to the 5GC location services, New WID on 5G positioning services </a:t>
                      </a:r>
                      <a:endParaRPr lang="en-GB" sz="1200" dirty="0"/>
                    </a:p>
                  </a:txBody>
                  <a:tcPr marL="121933" marR="121933" marT="60964" marB="60964"/>
                </a:tc>
                <a:tc>
                  <a:txBody>
                    <a:bodyPr/>
                    <a:lstStyle/>
                    <a:p>
                      <a:pPr algn="ctr">
                        <a:lnSpc>
                          <a:spcPct val="115000"/>
                        </a:lnSpc>
                        <a:spcAft>
                          <a:spcPts val="900"/>
                        </a:spcAft>
                      </a:pPr>
                      <a:r>
                        <a:rPr lang="en-US" sz="1200" dirty="0">
                          <a:effectLst/>
                          <a:latin typeface="+mn-lt"/>
                          <a:ea typeface="Malgun Gothic"/>
                        </a:rPr>
                        <a:t>NR Positioning</a:t>
                      </a:r>
                      <a:endParaRPr lang="en-GB" sz="1200" dirty="0">
                        <a:effectLst/>
                        <a:latin typeface="+mn-lt"/>
                        <a:ea typeface="Malgun Gothic"/>
                      </a:endParaRPr>
                    </a:p>
                    <a:p>
                      <a:pPr>
                        <a:lnSpc>
                          <a:spcPct val="115000"/>
                        </a:lnSpc>
                        <a:spcAft>
                          <a:spcPts val="900"/>
                        </a:spcAft>
                      </a:pPr>
                      <a:r>
                        <a:rPr lang="en-GB" sz="1200" dirty="0">
                          <a:effectLst/>
                          <a:latin typeface="+mn-lt"/>
                          <a:ea typeface="Malgun Gothic"/>
                        </a:rPr>
                        <a:t> </a:t>
                      </a:r>
                    </a:p>
                  </a:txBody>
                  <a:tcPr marL="91450" marR="91450" marT="0" marB="0"/>
                </a:tc>
                <a:tc>
                  <a:txBody>
                    <a:bodyPr/>
                    <a:lstStyle/>
                    <a:p>
                      <a:pPr algn="ctr">
                        <a:lnSpc>
                          <a:spcPct val="115000"/>
                        </a:lnSpc>
                        <a:spcAft>
                          <a:spcPts val="900"/>
                        </a:spcAft>
                      </a:pPr>
                      <a:r>
                        <a:rPr lang="en-GB" sz="1200" b="1" dirty="0">
                          <a:effectLst/>
                          <a:latin typeface="+mn-lt"/>
                          <a:ea typeface="Malgun Gothic"/>
                        </a:rPr>
                        <a:t>Coordination needed</a:t>
                      </a:r>
                    </a:p>
                  </a:txBody>
                  <a:tcPr marL="91450" marR="91450" marT="0" marB="0"/>
                </a:tc>
              </a:tr>
              <a:tr h="424057">
                <a:tc>
                  <a:txBody>
                    <a:bodyPr/>
                    <a:lstStyle/>
                    <a:p>
                      <a:pPr marL="0" algn="l" defTabSz="914400" rtl="0" eaLnBrk="1" latinLnBrk="0" hangingPunct="1">
                        <a:lnSpc>
                          <a:spcPct val="115000"/>
                        </a:lnSpc>
                        <a:spcAft>
                          <a:spcPts val="0"/>
                        </a:spcAft>
                      </a:pPr>
                      <a:r>
                        <a:rPr lang="en-GB" sz="1200" b="1" kern="1200" dirty="0">
                          <a:solidFill>
                            <a:schemeClr val="lt1"/>
                          </a:solidFill>
                          <a:effectLst/>
                          <a:latin typeface="+mn-lt"/>
                          <a:ea typeface="+mn-ea"/>
                          <a:cs typeface="+mn-cs"/>
                        </a:rPr>
                        <a:t>FS_RACS</a:t>
                      </a:r>
                    </a:p>
                  </a:txBody>
                  <a:tcPr marL="91450" marR="91450" marT="0" marB="0">
                    <a:solidFill>
                      <a:schemeClr val="accent1"/>
                    </a:solidFill>
                  </a:tcPr>
                </a:tc>
                <a:tc>
                  <a:txBody>
                    <a:bodyPr/>
                    <a:lstStyle/>
                    <a:p>
                      <a:r>
                        <a:rPr lang="en-GB" sz="1200" i="0" kern="1200" dirty="0" smtClean="0">
                          <a:solidFill>
                            <a:schemeClr val="dk1"/>
                          </a:solidFill>
                          <a:effectLst/>
                          <a:latin typeface="+mn-lt"/>
                          <a:ea typeface="+mn-ea"/>
                          <a:cs typeface="+mn-cs"/>
                        </a:rPr>
                        <a:t>UE capability signalling optimization</a:t>
                      </a:r>
                      <a:endParaRPr lang="en-GB" sz="1200" i="0" dirty="0"/>
                    </a:p>
                  </a:txBody>
                  <a:tcPr marL="121933" marR="121933" marT="60964" marB="60964"/>
                </a:tc>
                <a:tc>
                  <a:txBody>
                    <a:bodyPr/>
                    <a:lstStyle/>
                    <a:p>
                      <a:pPr algn="ctr">
                        <a:lnSpc>
                          <a:spcPct val="115000"/>
                        </a:lnSpc>
                        <a:spcAft>
                          <a:spcPts val="900"/>
                        </a:spcAft>
                      </a:pPr>
                      <a:r>
                        <a:rPr lang="en-US" sz="1200" dirty="0">
                          <a:effectLst/>
                          <a:latin typeface="+mn-lt"/>
                          <a:ea typeface="Malgun Gothic"/>
                        </a:rPr>
                        <a:t>UE Capabilities</a:t>
                      </a:r>
                      <a:endParaRPr lang="en-GB" sz="1200" dirty="0">
                        <a:effectLst/>
                        <a:latin typeface="+mn-lt"/>
                        <a:ea typeface="Malgun Gothic"/>
                      </a:endParaRPr>
                    </a:p>
                  </a:txBody>
                  <a:tcPr marL="91450" marR="91450" marT="0" marB="0"/>
                </a:tc>
                <a:tc>
                  <a:txBody>
                    <a:bodyPr/>
                    <a:lstStyle/>
                    <a:p>
                      <a:pPr algn="ctr">
                        <a:lnSpc>
                          <a:spcPct val="115000"/>
                        </a:lnSpc>
                        <a:spcAft>
                          <a:spcPts val="900"/>
                        </a:spcAft>
                      </a:pPr>
                      <a:r>
                        <a:rPr lang="en-GB" sz="1200" b="1" dirty="0">
                          <a:effectLst/>
                          <a:latin typeface="+mn-lt"/>
                          <a:ea typeface="Malgun Gothic"/>
                        </a:rPr>
                        <a:t>Coordination </a:t>
                      </a:r>
                      <a:r>
                        <a:rPr lang="en-GB" sz="1200" b="1" dirty="0" smtClean="0">
                          <a:effectLst/>
                          <a:latin typeface="+mn-lt"/>
                          <a:ea typeface="Malgun Gothic"/>
                        </a:rPr>
                        <a:t>needed</a:t>
                      </a:r>
                      <a:br>
                        <a:rPr lang="en-GB" sz="1200" b="1" dirty="0" smtClean="0">
                          <a:effectLst/>
                          <a:latin typeface="+mn-lt"/>
                          <a:ea typeface="Malgun Gothic"/>
                        </a:rPr>
                      </a:br>
                      <a:endParaRPr lang="en-GB" sz="1200" b="1" dirty="0">
                        <a:effectLst/>
                        <a:latin typeface="+mn-lt"/>
                        <a:ea typeface="Malgun Gothic"/>
                      </a:endParaRPr>
                    </a:p>
                  </a:txBody>
                  <a:tcPr marL="91450" marR="91450" marT="0" marB="0"/>
                </a:tc>
              </a:tr>
              <a:tr h="424057">
                <a:tc>
                  <a:txBody>
                    <a:bodyPr/>
                    <a:lstStyle/>
                    <a:p>
                      <a:pPr marL="0" algn="l" defTabSz="914400" rtl="0" eaLnBrk="1" latinLnBrk="0" hangingPunct="1">
                        <a:lnSpc>
                          <a:spcPct val="115000"/>
                        </a:lnSpc>
                        <a:spcAft>
                          <a:spcPts val="0"/>
                        </a:spcAft>
                      </a:pPr>
                      <a:r>
                        <a:rPr lang="en-GB" sz="1200" b="1" kern="1200" dirty="0">
                          <a:solidFill>
                            <a:schemeClr val="lt1"/>
                          </a:solidFill>
                          <a:effectLst/>
                          <a:latin typeface="+mn-lt"/>
                          <a:ea typeface="+mn-ea"/>
                          <a:cs typeface="+mn-cs"/>
                        </a:rPr>
                        <a:t>FS_5GSAT_ARCH</a:t>
                      </a:r>
                    </a:p>
                  </a:txBody>
                  <a:tcPr marL="91450" marR="91450" marT="0" marB="0">
                    <a:solidFill>
                      <a:schemeClr val="accent1"/>
                    </a:solidFill>
                  </a:tcPr>
                </a:tc>
                <a:tc>
                  <a:txBody>
                    <a:bodyPr/>
                    <a:lstStyle/>
                    <a:p>
                      <a:r>
                        <a:rPr lang="en-GB" sz="1200" dirty="0" smtClean="0"/>
                        <a:t>Study on using Satellite Access in 5G</a:t>
                      </a:r>
                      <a:endParaRPr lang="en-GB" sz="1200" dirty="0"/>
                    </a:p>
                  </a:txBody>
                  <a:tcPr marL="121933" marR="121933" marT="60964" marB="60964"/>
                </a:tc>
                <a:tc>
                  <a:txBody>
                    <a:bodyPr/>
                    <a:lstStyle/>
                    <a:p>
                      <a:pPr algn="ctr">
                        <a:lnSpc>
                          <a:spcPct val="115000"/>
                        </a:lnSpc>
                        <a:spcAft>
                          <a:spcPts val="900"/>
                        </a:spcAft>
                      </a:pPr>
                      <a:r>
                        <a:rPr lang="en-US" sz="1200" dirty="0">
                          <a:effectLst/>
                          <a:latin typeface="+mn-lt"/>
                          <a:ea typeface="Malgun Gothic"/>
                        </a:rPr>
                        <a:t>NTN</a:t>
                      </a:r>
                      <a:endParaRPr lang="en-GB" sz="1200" dirty="0">
                        <a:effectLst/>
                        <a:latin typeface="+mn-lt"/>
                        <a:ea typeface="Malgun Gothic"/>
                      </a:endParaRPr>
                    </a:p>
                  </a:txBody>
                  <a:tcPr marL="91450" marR="91450" marT="0" marB="0"/>
                </a:tc>
                <a:tc>
                  <a:txBody>
                    <a:bodyPr/>
                    <a:lstStyle/>
                    <a:p>
                      <a:pPr algn="ctr">
                        <a:lnSpc>
                          <a:spcPct val="115000"/>
                        </a:lnSpc>
                        <a:spcAft>
                          <a:spcPts val="900"/>
                        </a:spcAft>
                      </a:pPr>
                      <a:r>
                        <a:rPr lang="en-GB" sz="1200" b="1" dirty="0">
                          <a:effectLst/>
                          <a:latin typeface="+mn-lt"/>
                          <a:ea typeface="Malgun Gothic"/>
                        </a:rPr>
                        <a:t>Coordination </a:t>
                      </a:r>
                      <a:r>
                        <a:rPr lang="en-GB" sz="1200" b="1" dirty="0" smtClean="0">
                          <a:effectLst/>
                          <a:latin typeface="+mn-lt"/>
                          <a:ea typeface="Malgun Gothic"/>
                        </a:rPr>
                        <a:t>needed</a:t>
                      </a:r>
                      <a:endParaRPr lang="en-GB" sz="1200" b="1" dirty="0">
                        <a:effectLst/>
                        <a:latin typeface="+mn-lt"/>
                        <a:ea typeface="Malgun Gothic"/>
                      </a:endParaRPr>
                    </a:p>
                  </a:txBody>
                  <a:tcPr marL="91450" marR="91450" marT="0" marB="0"/>
                </a:tc>
              </a:tr>
              <a:tr h="424057">
                <a:tc>
                  <a:txBody>
                    <a:bodyPr/>
                    <a:lstStyle/>
                    <a:p>
                      <a:pPr marL="0" algn="l" defTabSz="914400" rtl="0" eaLnBrk="1" latinLnBrk="0" hangingPunct="1">
                        <a:lnSpc>
                          <a:spcPct val="115000"/>
                        </a:lnSpc>
                        <a:spcAft>
                          <a:spcPts val="0"/>
                        </a:spcAft>
                      </a:pPr>
                      <a:r>
                        <a:rPr lang="en-GB" sz="1200" b="1" kern="1200" dirty="0" err="1">
                          <a:solidFill>
                            <a:schemeClr val="lt1"/>
                          </a:solidFill>
                          <a:effectLst/>
                          <a:latin typeface="+mn-lt"/>
                          <a:ea typeface="+mn-ea"/>
                          <a:cs typeface="+mn-cs"/>
                        </a:rPr>
                        <a:t>FS_eNA</a:t>
                      </a:r>
                      <a:endParaRPr lang="en-GB" sz="1200" b="1" kern="1200" dirty="0">
                        <a:solidFill>
                          <a:schemeClr val="lt1"/>
                        </a:solidFill>
                        <a:effectLst/>
                        <a:latin typeface="+mn-lt"/>
                        <a:ea typeface="+mn-ea"/>
                        <a:cs typeface="+mn-cs"/>
                      </a:endParaRPr>
                    </a:p>
                  </a:txBody>
                  <a:tcPr marL="91450" marR="91450" marT="0" marB="0">
                    <a:solidFill>
                      <a:schemeClr val="accent1"/>
                    </a:solidFill>
                  </a:tcPr>
                </a:tc>
                <a:tc>
                  <a:txBody>
                    <a:bodyPr/>
                    <a:lstStyle/>
                    <a:p>
                      <a:r>
                        <a:rPr lang="en-GB" sz="1200" dirty="0" smtClean="0"/>
                        <a:t>Enablers for Network Automation Architecture for 5G</a:t>
                      </a:r>
                      <a:endParaRPr lang="en-GB" sz="1200" dirty="0"/>
                    </a:p>
                  </a:txBody>
                  <a:tcPr marL="121933" marR="121933" marT="60964" marB="60964"/>
                </a:tc>
                <a:tc>
                  <a:txBody>
                    <a:bodyPr/>
                    <a:lstStyle/>
                    <a:p>
                      <a:pPr algn="ctr">
                        <a:lnSpc>
                          <a:spcPct val="115000"/>
                        </a:lnSpc>
                        <a:spcAft>
                          <a:spcPts val="900"/>
                        </a:spcAft>
                      </a:pPr>
                      <a:r>
                        <a:rPr lang="en-GB" sz="1200" dirty="0">
                          <a:effectLst/>
                          <a:latin typeface="+mn-lt"/>
                          <a:ea typeface="Malgun Gothic"/>
                        </a:rPr>
                        <a:t>RAN-centric Data Connection?</a:t>
                      </a:r>
                    </a:p>
                  </a:txBody>
                  <a:tcPr marL="91450" marR="91450" marT="0" marB="0"/>
                </a:tc>
                <a:tc>
                  <a:txBody>
                    <a:bodyPr/>
                    <a:lstStyle/>
                    <a:p>
                      <a:pPr algn="ctr">
                        <a:lnSpc>
                          <a:spcPct val="115000"/>
                        </a:lnSpc>
                        <a:spcAft>
                          <a:spcPts val="900"/>
                        </a:spcAft>
                      </a:pPr>
                      <a:r>
                        <a:rPr lang="en-GB" sz="1200" dirty="0">
                          <a:effectLst/>
                          <a:latin typeface="+mn-lt"/>
                          <a:ea typeface="Malgun Gothic"/>
                        </a:rPr>
                        <a:t>Alignment as needed</a:t>
                      </a:r>
                    </a:p>
                  </a:txBody>
                  <a:tcPr marL="91450" marR="91450" marT="0" marB="0"/>
                </a:tc>
              </a:tr>
              <a:tr h="487710">
                <a:tc>
                  <a:txBody>
                    <a:bodyPr/>
                    <a:lstStyle/>
                    <a:p>
                      <a:pPr marL="0" algn="l" defTabSz="914400" rtl="0" eaLnBrk="1" latinLnBrk="0" hangingPunct="1">
                        <a:lnSpc>
                          <a:spcPct val="115000"/>
                        </a:lnSpc>
                        <a:spcAft>
                          <a:spcPts val="0"/>
                        </a:spcAft>
                      </a:pPr>
                      <a:r>
                        <a:rPr lang="en-GB" sz="1200" b="1" kern="1200" dirty="0">
                          <a:solidFill>
                            <a:schemeClr val="lt1"/>
                          </a:solidFill>
                          <a:effectLst/>
                          <a:latin typeface="+mn-lt"/>
                          <a:ea typeface="+mn-ea"/>
                          <a:cs typeface="+mn-cs"/>
                        </a:rPr>
                        <a:t>FS_5WWC</a:t>
                      </a:r>
                    </a:p>
                  </a:txBody>
                  <a:tcPr marL="91450" marR="91450" marT="0" marB="0">
                    <a:solidFill>
                      <a:schemeClr val="accent1"/>
                    </a:solidFill>
                  </a:tcPr>
                </a:tc>
                <a:tc>
                  <a:txBody>
                    <a:bodyPr/>
                    <a:lstStyle/>
                    <a:p>
                      <a:r>
                        <a:rPr lang="en-GB" sz="1200" dirty="0" smtClean="0"/>
                        <a:t>Study on the Wireless and </a:t>
                      </a:r>
                      <a:r>
                        <a:rPr lang="en-GB" sz="1200" dirty="0" err="1" smtClean="0"/>
                        <a:t>Wireline</a:t>
                      </a:r>
                      <a:r>
                        <a:rPr lang="en-GB" sz="1200" dirty="0" smtClean="0"/>
                        <a:t> Convergence Enhancement for the 5G system architecture</a:t>
                      </a:r>
                      <a:endParaRPr lang="en-GB" sz="1200" dirty="0"/>
                    </a:p>
                  </a:txBody>
                  <a:tcPr marL="121933" marR="121933" marT="60964" marB="60964"/>
                </a:tc>
                <a:tc>
                  <a:txBody>
                    <a:bodyPr/>
                    <a:lstStyle/>
                    <a:p>
                      <a:pPr algn="ctr">
                        <a:lnSpc>
                          <a:spcPct val="115000"/>
                        </a:lnSpc>
                        <a:spcAft>
                          <a:spcPts val="900"/>
                        </a:spcAft>
                      </a:pPr>
                      <a:r>
                        <a:rPr lang="en-GB" sz="1200" dirty="0">
                          <a:effectLst/>
                          <a:latin typeface="+mn-lt"/>
                          <a:ea typeface="Malgun Gothic"/>
                        </a:rPr>
                        <a:t>None</a:t>
                      </a:r>
                    </a:p>
                  </a:txBody>
                  <a:tcPr marL="91450" marR="91450" marT="0" marB="0"/>
                </a:tc>
                <a:tc>
                  <a:txBody>
                    <a:bodyPr/>
                    <a:lstStyle/>
                    <a:p>
                      <a:pPr algn="ctr">
                        <a:lnSpc>
                          <a:spcPct val="115000"/>
                        </a:lnSpc>
                        <a:spcAft>
                          <a:spcPts val="900"/>
                        </a:spcAft>
                      </a:pPr>
                      <a:r>
                        <a:rPr lang="en-GB" sz="1200" dirty="0">
                          <a:effectLst/>
                          <a:latin typeface="+mn-lt"/>
                          <a:ea typeface="Malgun Gothic"/>
                        </a:rPr>
                        <a:t>Alignment as needed</a:t>
                      </a:r>
                    </a:p>
                  </a:txBody>
                  <a:tcPr marL="91450" marR="91450" marT="0" marB="0"/>
                </a:tc>
              </a:tr>
              <a:tr h="424057">
                <a:tc>
                  <a:txBody>
                    <a:bodyPr/>
                    <a:lstStyle/>
                    <a:p>
                      <a:pPr marL="0" algn="l" defTabSz="914400" rtl="0" eaLnBrk="1" latinLnBrk="0" hangingPunct="1">
                        <a:lnSpc>
                          <a:spcPct val="115000"/>
                        </a:lnSpc>
                        <a:spcAft>
                          <a:spcPts val="0"/>
                        </a:spcAft>
                      </a:pPr>
                      <a:r>
                        <a:rPr lang="en-GB" sz="1200" b="1" kern="1200" dirty="0">
                          <a:solidFill>
                            <a:schemeClr val="lt1"/>
                          </a:solidFill>
                          <a:effectLst/>
                          <a:latin typeface="+mn-lt"/>
                          <a:ea typeface="+mn-ea"/>
                          <a:cs typeface="+mn-cs"/>
                        </a:rPr>
                        <a:t>FS_CIoT_5G</a:t>
                      </a:r>
                    </a:p>
                  </a:txBody>
                  <a:tcPr marL="91450" marR="91450" marT="0" marB="0">
                    <a:solidFill>
                      <a:schemeClr val="accent1"/>
                    </a:solidFill>
                  </a:tcPr>
                </a:tc>
                <a:tc>
                  <a:txBody>
                    <a:bodyPr/>
                    <a:lstStyle/>
                    <a:p>
                      <a:r>
                        <a:rPr lang="en-GB" sz="1200" dirty="0" smtClean="0"/>
                        <a:t>Study on Cellular </a:t>
                      </a:r>
                      <a:r>
                        <a:rPr lang="en-GB" sz="1200" dirty="0" err="1" smtClean="0"/>
                        <a:t>IoT</a:t>
                      </a:r>
                      <a:r>
                        <a:rPr lang="en-GB" sz="1200" dirty="0" smtClean="0"/>
                        <a:t> support and evolution for the 5G System </a:t>
                      </a:r>
                      <a:endParaRPr lang="en-GB" sz="1200" dirty="0"/>
                    </a:p>
                  </a:txBody>
                  <a:tcPr marL="121933" marR="121933" marT="60964" marB="60964"/>
                </a:tc>
                <a:tc>
                  <a:txBody>
                    <a:bodyPr/>
                    <a:lstStyle/>
                    <a:p>
                      <a:pPr algn="ctr">
                        <a:lnSpc>
                          <a:spcPct val="115000"/>
                        </a:lnSpc>
                        <a:spcAft>
                          <a:spcPts val="900"/>
                        </a:spcAft>
                      </a:pPr>
                      <a:r>
                        <a:rPr lang="en-US" sz="1200" dirty="0" err="1">
                          <a:effectLst/>
                          <a:latin typeface="+mn-lt"/>
                          <a:ea typeface="Malgun Gothic"/>
                        </a:rPr>
                        <a:t>NBIoT</a:t>
                      </a:r>
                      <a:r>
                        <a:rPr lang="en-US" sz="1200" dirty="0">
                          <a:effectLst/>
                          <a:latin typeface="+mn-lt"/>
                          <a:ea typeface="Malgun Gothic"/>
                        </a:rPr>
                        <a:t>, LTE-M</a:t>
                      </a:r>
                      <a:endParaRPr lang="en-GB" sz="1200" dirty="0">
                        <a:effectLst/>
                        <a:latin typeface="+mn-lt"/>
                        <a:ea typeface="Malgun Gothic"/>
                      </a:endParaRPr>
                    </a:p>
                  </a:txBody>
                  <a:tcPr marL="91450" marR="91450" marT="0" marB="0"/>
                </a:tc>
                <a:tc>
                  <a:txBody>
                    <a:bodyPr/>
                    <a:lstStyle/>
                    <a:p>
                      <a:pPr algn="ctr">
                        <a:lnSpc>
                          <a:spcPct val="115000"/>
                        </a:lnSpc>
                        <a:spcAft>
                          <a:spcPts val="900"/>
                        </a:spcAft>
                      </a:pPr>
                      <a:r>
                        <a:rPr lang="en-GB" sz="1200" dirty="0">
                          <a:effectLst/>
                          <a:latin typeface="+mn-lt"/>
                          <a:ea typeface="Malgun Gothic"/>
                        </a:rPr>
                        <a:t>Alignment as needed </a:t>
                      </a:r>
                    </a:p>
                  </a:txBody>
                  <a:tcPr marL="91450" marR="91450" marT="0" marB="0"/>
                </a:tc>
              </a:tr>
            </a:tbl>
          </a:graphicData>
        </a:graphic>
      </p:graphicFrame>
      <p:sp>
        <p:nvSpPr>
          <p:cNvPr id="12343" name="TextBox 4"/>
          <p:cNvSpPr txBox="1">
            <a:spLocks noChangeArrowheads="1"/>
          </p:cNvSpPr>
          <p:nvPr/>
        </p:nvSpPr>
        <p:spPr bwMode="auto">
          <a:xfrm>
            <a:off x="8208963" y="6529388"/>
            <a:ext cx="2160587"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3"/>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en-US" altLang="en-US" sz="1800">
                <a:latin typeface="Arial" panose="020B0604020202020204" pitchFamily="34" charset="0"/>
              </a:rPr>
              <a:t>* Captured in WIDs</a:t>
            </a:r>
            <a:endParaRPr lang="en-GB" altLang="en-US" sz="1800">
              <a:latin typeface="Arial" panose="020B0604020202020204" pitchFamily="34" charset="0"/>
            </a:endParaRPr>
          </a:p>
        </p:txBody>
      </p:sp>
    </p:spTree>
    <p:extLst>
      <p:ext uri="{BB962C8B-B14F-4D97-AF65-F5344CB8AC3E}">
        <p14:creationId xmlns:p14="http://schemas.microsoft.com/office/powerpoint/2010/main" val="1940166852"/>
      </p:ext>
    </p:extLst>
  </p:cSld>
  <p:clrMapOvr>
    <a:masterClrMapping/>
  </p:clrMapOvr>
  <p:transition>
    <p:wipe dir="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Issues for RAN (WGs) Action</a:t>
            </a:r>
            <a:endParaRPr lang="en-US" dirty="0"/>
          </a:p>
        </p:txBody>
      </p:sp>
      <p:sp>
        <p:nvSpPr>
          <p:cNvPr id="3" name="Content Placeholder 2"/>
          <p:cNvSpPr>
            <a:spLocks noGrp="1"/>
          </p:cNvSpPr>
          <p:nvPr>
            <p:ph idx="1"/>
          </p:nvPr>
        </p:nvSpPr>
        <p:spPr/>
        <p:txBody>
          <a:bodyPr/>
          <a:lstStyle/>
          <a:p>
            <a:pPr marL="538163" indent="-538163"/>
            <a:r>
              <a:rPr lang="en-US" sz="2400" dirty="0" smtClean="0"/>
              <a:t>None</a:t>
            </a:r>
            <a:endParaRPr lang="en-US" sz="1800" b="1" dirty="0"/>
          </a:p>
          <a:p>
            <a:endParaRPr lang="en-US" dirty="0"/>
          </a:p>
        </p:txBody>
      </p:sp>
    </p:spTree>
    <p:extLst>
      <p:ext uri="{BB962C8B-B14F-4D97-AF65-F5344CB8AC3E}">
        <p14:creationId xmlns:p14="http://schemas.microsoft.com/office/powerpoint/2010/main" val="3864110270"/>
      </p:ext>
    </p:extLst>
  </p:cSld>
  <p:clrMapOvr>
    <a:masterClrMapping/>
  </p:clrMapOvr>
  <p:transition>
    <p:wipe dir="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a:t>
            </a:r>
            <a:r>
              <a:rPr lang="en-US" dirty="0" smtClean="0"/>
              <a:t>ome more SA </a:t>
            </a:r>
            <a:r>
              <a:rPr lang="en-US" dirty="0" err="1" smtClean="0"/>
              <a:t>tdocs</a:t>
            </a:r>
            <a:r>
              <a:rPr lang="en-US" dirty="0" smtClean="0"/>
              <a:t> 4 Your Attention</a:t>
            </a:r>
            <a:endParaRPr lang="en-US" dirty="0"/>
          </a:p>
        </p:txBody>
      </p:sp>
      <p:sp>
        <p:nvSpPr>
          <p:cNvPr id="3" name="Content Placeholder 2"/>
          <p:cNvSpPr>
            <a:spLocks noGrp="1"/>
          </p:cNvSpPr>
          <p:nvPr>
            <p:ph idx="1"/>
          </p:nvPr>
        </p:nvSpPr>
        <p:spPr/>
        <p:txBody>
          <a:bodyPr/>
          <a:lstStyle/>
          <a:p>
            <a:pPr marL="266700" indent="-266700"/>
            <a:r>
              <a:rPr lang="en-US" sz="1800" dirty="0" smtClean="0"/>
              <a:t>SA1 Report </a:t>
            </a:r>
            <a:r>
              <a:rPr lang="en-US" sz="1800" dirty="0"/>
              <a:t>– </a:t>
            </a:r>
            <a:r>
              <a:rPr lang="en-US" sz="1800" dirty="0">
                <a:hlinkClick r:id="rId2"/>
              </a:rPr>
              <a:t>https://</a:t>
            </a:r>
            <a:r>
              <a:rPr lang="en-US" sz="1800" dirty="0" smtClean="0">
                <a:hlinkClick r:id="rId2"/>
              </a:rPr>
              <a:t>www.3gpp.org/ftp/tsg_sa/TSG_SA/TSGS_85/Docs/SP-191144.zip</a:t>
            </a:r>
            <a:r>
              <a:rPr lang="en-US" sz="1800" dirty="0" smtClean="0"/>
              <a:t>  </a:t>
            </a:r>
          </a:p>
          <a:p>
            <a:pPr marL="266700" indent="-266700"/>
            <a:r>
              <a:rPr lang="en-US" sz="1800" dirty="0" smtClean="0"/>
              <a:t>SA2 Report </a:t>
            </a:r>
            <a:r>
              <a:rPr lang="en-US" sz="1800" dirty="0"/>
              <a:t>– </a:t>
            </a:r>
            <a:r>
              <a:rPr lang="en-US" sz="1800" dirty="0">
                <a:hlinkClick r:id="rId3"/>
              </a:rPr>
              <a:t>https://</a:t>
            </a:r>
            <a:r>
              <a:rPr lang="en-US" sz="1800" dirty="0" smtClean="0">
                <a:hlinkClick r:id="rId3"/>
              </a:rPr>
              <a:t>www.3gpp.org/ftp/tsg_sa/TSG_SA/TSGS_85/Docs/SP-191055.zip</a:t>
            </a:r>
            <a:r>
              <a:rPr lang="en-US" sz="1800" dirty="0" smtClean="0"/>
              <a:t>  	</a:t>
            </a:r>
          </a:p>
          <a:p>
            <a:pPr marL="266700" indent="-266700"/>
            <a:r>
              <a:rPr lang="en-US" sz="1800" dirty="0" smtClean="0"/>
              <a:t>SA3 Report </a:t>
            </a:r>
            <a:r>
              <a:rPr lang="en-US" sz="1800" dirty="0"/>
              <a:t>– </a:t>
            </a:r>
            <a:r>
              <a:rPr lang="en-US" sz="1800" dirty="0">
                <a:hlinkClick r:id="rId4"/>
              </a:rPr>
              <a:t>https://</a:t>
            </a:r>
            <a:r>
              <a:rPr lang="en-US" sz="1800" dirty="0" smtClean="0">
                <a:hlinkClick r:id="rId4"/>
              </a:rPr>
              <a:t>www.3gpp.org/ftp/tsg_sa/TSG_SA/TSGS_85/Docs/SP-191275.zip</a:t>
            </a:r>
            <a:r>
              <a:rPr lang="en-US" sz="1800" dirty="0" smtClean="0"/>
              <a:t>  </a:t>
            </a:r>
          </a:p>
          <a:p>
            <a:pPr marL="266700" indent="-266700"/>
            <a:r>
              <a:rPr lang="en-US" sz="1800" dirty="0" smtClean="0"/>
              <a:t>SA4 Report </a:t>
            </a:r>
            <a:r>
              <a:rPr lang="en-US" sz="1800" dirty="0"/>
              <a:t>– </a:t>
            </a:r>
            <a:r>
              <a:rPr lang="en-US" sz="1800" dirty="0">
                <a:hlinkClick r:id="rId5"/>
              </a:rPr>
              <a:t>https://</a:t>
            </a:r>
            <a:r>
              <a:rPr lang="en-US" sz="1800" dirty="0" smtClean="0">
                <a:hlinkClick r:id="rId5"/>
              </a:rPr>
              <a:t>www.3gpp.org/ftp/tsg_sa/TSG_SA/TSGS_85/Docs/SP-190987.zip</a:t>
            </a:r>
            <a:r>
              <a:rPr lang="en-US" sz="1800" dirty="0" smtClean="0"/>
              <a:t>  </a:t>
            </a:r>
          </a:p>
          <a:p>
            <a:pPr marL="266700" indent="-266700"/>
            <a:r>
              <a:rPr lang="en-US" sz="1800" dirty="0" smtClean="0"/>
              <a:t>SA5 Report </a:t>
            </a:r>
            <a:r>
              <a:rPr lang="en-US" sz="1800" dirty="0"/>
              <a:t>– </a:t>
            </a:r>
            <a:r>
              <a:rPr lang="en-US" sz="1800" dirty="0">
                <a:hlinkClick r:id="rId6"/>
              </a:rPr>
              <a:t>https://</a:t>
            </a:r>
            <a:r>
              <a:rPr lang="en-US" sz="1800" dirty="0" smtClean="0">
                <a:hlinkClick r:id="rId6"/>
              </a:rPr>
              <a:t>www.3gpp.org/ftp/tsg_sa/TSG_SA/TSGS_85/Docs/SP-191121.zip</a:t>
            </a:r>
            <a:r>
              <a:rPr lang="en-US" sz="1800" dirty="0" smtClean="0"/>
              <a:t>  </a:t>
            </a:r>
          </a:p>
          <a:p>
            <a:pPr marL="266700" indent="-266700"/>
            <a:r>
              <a:rPr lang="en-US" sz="1800" dirty="0" smtClean="0"/>
              <a:t>SA6 Report </a:t>
            </a:r>
            <a:r>
              <a:rPr lang="en-US" sz="1800" dirty="0"/>
              <a:t>– </a:t>
            </a:r>
            <a:r>
              <a:rPr lang="en-US" sz="1800" dirty="0">
                <a:hlinkClick r:id="rId7"/>
              </a:rPr>
              <a:t>https://</a:t>
            </a:r>
            <a:r>
              <a:rPr lang="en-US" sz="1800" dirty="0" smtClean="0">
                <a:hlinkClick r:id="rId7"/>
              </a:rPr>
              <a:t>www.3gpp.org/ftp/tsg_sa/TSG_SA/TSGS_85/Docs/SP-191102.zip</a:t>
            </a:r>
            <a:r>
              <a:rPr lang="en-US" sz="1800" dirty="0" smtClean="0"/>
              <a:t>  </a:t>
            </a:r>
          </a:p>
          <a:p>
            <a:pPr marL="266700" indent="-266700"/>
            <a:endParaRPr lang="en-US" sz="1800" dirty="0"/>
          </a:p>
          <a:p>
            <a:pPr marL="0" indent="0">
              <a:buNone/>
            </a:pPr>
            <a:endParaRPr lang="en-US" sz="1800" dirty="0" smtClean="0"/>
          </a:p>
          <a:p>
            <a:endParaRPr lang="en-US" sz="1800" dirty="0"/>
          </a:p>
        </p:txBody>
      </p:sp>
    </p:spTree>
    <p:extLst>
      <p:ext uri="{BB962C8B-B14F-4D97-AF65-F5344CB8AC3E}">
        <p14:creationId xmlns:p14="http://schemas.microsoft.com/office/powerpoint/2010/main" val="3989443960"/>
      </p:ext>
    </p:extLst>
  </p:cSld>
  <p:clrMapOvr>
    <a:masterClrMapping/>
  </p:clrMapOvr>
  <p:transition>
    <p:wipe dir="r"/>
  </p:transition>
  <p:timing>
    <p:tnLst>
      <p:par>
        <p:cTn id="1" dur="indefinite" restart="never" nodeType="tmRoot"/>
      </p:par>
    </p:tnLst>
  </p:timing>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Office Theme</Template>
  <TotalTime>16517</TotalTime>
  <Words>1317</Words>
  <Application>Microsoft Office PowerPoint</Application>
  <PresentationFormat>Widescreen</PresentationFormat>
  <Paragraphs>249</Paragraphs>
  <Slides>10</Slides>
  <Notes>0</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10</vt:i4>
      </vt:variant>
    </vt:vector>
  </HeadingPairs>
  <TitlesOfParts>
    <vt:vector size="18" baseType="lpstr">
      <vt:lpstr>Malgun Gothic</vt:lpstr>
      <vt:lpstr>SimSun</vt:lpstr>
      <vt:lpstr>Arial</vt:lpstr>
      <vt:lpstr>Calibri</vt:lpstr>
      <vt:lpstr>Calibri Light</vt:lpstr>
      <vt:lpstr>Times New Roman</vt:lpstr>
      <vt:lpstr>Wingdings</vt:lpstr>
      <vt:lpstr>Office Theme</vt:lpstr>
      <vt:lpstr>TSG SA Chair’s Report to TSG RAN</vt:lpstr>
      <vt:lpstr>Rel-17 Timeline – SA State of Play</vt:lpstr>
      <vt:lpstr>Items for SA/RAN Coordination </vt:lpstr>
      <vt:lpstr>PowerPoint Presentation</vt:lpstr>
      <vt:lpstr>PowerPoint Presentation</vt:lpstr>
      <vt:lpstr>PowerPoint Presentation</vt:lpstr>
      <vt:lpstr>SA-RAN Rel-16 Coordination (SP-180581, SA#80)</vt:lpstr>
      <vt:lpstr>Issues for RAN (WGs) Action</vt:lpstr>
      <vt:lpstr>some more SA tdocs 4 Your Attention</vt:lpstr>
      <vt:lpstr>Thank You!</vt:lpstr>
    </vt:vector>
  </TitlesOfParts>
  <Company>3GPP</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Georg Mayer</cp:lastModifiedBy>
  <cp:revision>717</cp:revision>
  <dcterms:created xsi:type="dcterms:W3CDTF">2010-02-05T13:52:04Z</dcterms:created>
  <dcterms:modified xsi:type="dcterms:W3CDTF">2019-12-11T16:23:51Z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readonly">
    <vt:lpwstr/>
  </property>
  <property fmtid="{D5CDD505-2E9C-101B-9397-08002B2CF9AE}" pid="3" name="_change">
    <vt:lpwstr/>
  </property>
  <property fmtid="{D5CDD505-2E9C-101B-9397-08002B2CF9AE}" pid="4" name="_full-control">
    <vt:lpwstr/>
  </property>
  <property fmtid="{D5CDD505-2E9C-101B-9397-08002B2CF9AE}" pid="5" name="sflag">
    <vt:lpwstr>1575540893</vt:lpwstr>
  </property>
</Properties>
</file>