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2"/>
  </p:notesMasterIdLst>
  <p:handoutMasterIdLst>
    <p:handoutMasterId r:id="rId13"/>
  </p:handoutMasterIdLst>
  <p:sldIdLst>
    <p:sldId id="362" r:id="rId2"/>
    <p:sldId id="387" r:id="rId3"/>
    <p:sldId id="392" r:id="rId4"/>
    <p:sldId id="389" r:id="rId5"/>
    <p:sldId id="390" r:id="rId6"/>
    <p:sldId id="391" r:id="rId7"/>
    <p:sldId id="379" r:id="rId8"/>
    <p:sldId id="380" r:id="rId9"/>
    <p:sldId id="378" r:id="rId10"/>
    <p:sldId id="381"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7" autoAdjust="0"/>
    <p:restoredTop sz="94679" autoAdjust="0"/>
  </p:normalViewPr>
  <p:slideViewPr>
    <p:cSldViewPr snapToGrid="0">
      <p:cViewPr varScale="1">
        <p:scale>
          <a:sx n="95" d="100"/>
          <a:sy n="95" d="100"/>
        </p:scale>
        <p:origin x="63" y="1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 xmlns:a16="http://schemas.microsoft.com/office/drawing/2014/main"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 xmlns:a16="http://schemas.microsoft.com/office/drawing/2014/main"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 xmlns:a16="http://schemas.microsoft.com/office/drawing/2014/main"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 xmlns:a16="http://schemas.microsoft.com/office/drawing/2014/main"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 xmlns:a16="http://schemas.microsoft.com/office/drawing/2014/main"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 xmlns:a16="http://schemas.microsoft.com/office/drawing/2014/main" id="{DD4D1BA4-21DB-475C-9C62-A7089F1D691E}"/>
              </a:ext>
            </a:extLst>
          </p:cNvPr>
          <p:cNvSpPr>
            <a:spLocks noGrp="1"/>
          </p:cNvSpPr>
          <p:nvPr>
            <p:ph type="ftr" sz="quarter" idx="10"/>
          </p:nvPr>
        </p:nvSpPr>
        <p:spPr>
          <a:xfrm>
            <a:off x="4038600" y="5843588"/>
            <a:ext cx="4114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Slide Number Placeholder 5">
            <a:extLst>
              <a:ext uri="{FF2B5EF4-FFF2-40B4-BE49-F238E27FC236}">
                <a16:creationId xmlns="" xmlns:a16="http://schemas.microsoft.com/office/drawing/2014/main" id="{D3D413DA-8365-4518-A521-FB1D3C17C8AC}"/>
              </a:ext>
            </a:extLst>
          </p:cNvPr>
          <p:cNvSpPr>
            <a:spLocks noGrp="1"/>
          </p:cNvSpPr>
          <p:nvPr>
            <p:ph type="sldNum" sz="quarter" idx="11"/>
          </p:nvPr>
        </p:nvSpPr>
        <p:spPr>
          <a:xfrm>
            <a:off x="8610600" y="6356350"/>
            <a:ext cx="1876425"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C5230B2-FCA4-47DF-9EEB-F1A758954A16}" type="slidenum">
              <a:rPr lang="en-GB" altLang="en-US"/>
              <a:pPr/>
              <a:t>‹#›</a:t>
            </a:fld>
            <a:endParaRPr lang="en-GB" altLang="en-US"/>
          </a:p>
        </p:txBody>
      </p:sp>
    </p:spTree>
    <p:extLst>
      <p:ext uri="{BB962C8B-B14F-4D97-AF65-F5344CB8AC3E}">
        <p14:creationId xmlns:p14="http://schemas.microsoft.com/office/powerpoint/2010/main" val="289058706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5439963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1" name="Rectangle 12">
            <a:extLst>
              <a:ext uri="{FF2B5EF4-FFF2-40B4-BE49-F238E27FC236}">
                <a16:creationId xmlns="" xmlns:a16="http://schemas.microsoft.com/office/drawing/2014/main" id="{6876EEF3-A0BC-4451-8AE0-5DAA69D19FFB}"/>
              </a:ext>
            </a:extLst>
          </p:cNvPr>
          <p:cNvSpPr>
            <a:spLocks noChangeArrowheads="1"/>
          </p:cNvSpPr>
          <p:nvPr userDrawn="1"/>
        </p:nvSpPr>
        <p:spPr bwMode="auto">
          <a:xfrm>
            <a:off x="117475" y="6372225"/>
            <a:ext cx="980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TSG RAN#85</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sa/TSG_SA/TSGS_84/Docs/SP-190394.zip" TargetMode="External"/><Relationship Id="rId2" Type="http://schemas.openxmlformats.org/officeDocument/2006/relationships/hyperlink" Target="http://www.3gpp.org/ftp/tsg_sa/TSG_SA/TSGS_80/Docs/SP-18058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TSG_SA/TSGS_84/Docs/SP-190511.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sa/TSG_SA/TSGS_85/Docs/SP-191055.zip" TargetMode="External"/><Relationship Id="rId7" Type="http://schemas.openxmlformats.org/officeDocument/2006/relationships/hyperlink" Target="https://www.3gpp.org/ftp/tsg_sa/TSG_SA/TSGS_85/Docs/SP-191102.zip" TargetMode="External"/><Relationship Id="rId2" Type="http://schemas.openxmlformats.org/officeDocument/2006/relationships/hyperlink" Target="https://www.3gpp.org/ftp/tsg_sa/TSG_SA/TSGS_85/Docs/SP-191144.zip"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85/Docs/SP-191121.zip" TargetMode="External"/><Relationship Id="rId5" Type="http://schemas.openxmlformats.org/officeDocument/2006/relationships/hyperlink" Target="https://www.3gpp.org/ftp/tsg_sa/TSG_SA/TSGS_85/Docs/SP-190987.zip" TargetMode="External"/><Relationship Id="rId4" Type="http://schemas.openxmlformats.org/officeDocument/2006/relationships/hyperlink" Target="https://www.3gpp.org/ftp/tsg_sa/TSG_SA/TSGS_85/Docs/SP-191275.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87413" y="2324558"/>
            <a:ext cx="10874183" cy="2160798"/>
          </a:xfrm>
        </p:spPr>
        <p:txBody>
          <a:bodyPr/>
          <a:lstStyle/>
          <a:p>
            <a:pPr eaLnBrk="1" hangingPunct="1"/>
            <a:r>
              <a:rPr lang="en-GB" altLang="en-US" dirty="0" smtClean="0"/>
              <a:t>TSG SA Chair’s Report to TSG RAN</a:t>
            </a:r>
          </a:p>
        </p:txBody>
      </p:sp>
      <p:sp>
        <p:nvSpPr>
          <p:cNvPr id="4099" name="Text Placeholder 2">
            <a:extLst>
              <a:ext uri="{FF2B5EF4-FFF2-40B4-BE49-F238E27FC236}">
                <a16:creationId xmlns="" xmlns:a16="http://schemas.microsoft.com/office/drawing/2014/main" id="{65109CE4-3B5E-4CA5-887C-00ECE79A9F63}"/>
              </a:ext>
            </a:extLst>
          </p:cNvPr>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en-GB" altLang="en-US" dirty="0" smtClean="0"/>
              <a:t>Georg Mayer</a:t>
            </a:r>
            <a:br>
              <a:rPr lang="en-GB" altLang="en-US" dirty="0" smtClean="0"/>
            </a:br>
            <a:r>
              <a:rPr lang="en-GB" altLang="en-US" dirty="0" smtClean="0"/>
              <a:t>3GPP TSG SA Chairman</a:t>
            </a:r>
          </a:p>
        </p:txBody>
      </p:sp>
      <p:sp>
        <p:nvSpPr>
          <p:cNvPr id="4" name="Rectangle 3"/>
          <p:cNvSpPr>
            <a:spLocks noChangeArrowheads="1"/>
          </p:cNvSpPr>
          <p:nvPr/>
        </p:nvSpPr>
        <p:spPr bwMode="auto">
          <a:xfrm>
            <a:off x="0" y="55563"/>
            <a:ext cx="9637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tabLst>
                <a:tab pos="9151938" algn="r"/>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9151938" algn="r"/>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9151938" algn="r"/>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9pPr>
          </a:lstStyle>
          <a:p>
            <a:pPr>
              <a:lnSpc>
                <a:spcPct val="100000"/>
              </a:lnSpc>
              <a:spcBef>
                <a:spcPct val="0"/>
              </a:spcBef>
              <a:buFontTx/>
              <a:buNone/>
            </a:pPr>
            <a:r>
              <a:rPr lang="en-GB" altLang="en-US" sz="1800" b="1" dirty="0">
                <a:latin typeface="Arial" panose="020B0604020202020204" pitchFamily="34" charset="0"/>
                <a:cs typeface="Times New Roman" panose="02020603050405020304" pitchFamily="18" charset="0"/>
              </a:rPr>
              <a:t>3GPP TSG </a:t>
            </a:r>
            <a:r>
              <a:rPr lang="en-GB" altLang="en-US" sz="1800" b="1" dirty="0" smtClean="0">
                <a:latin typeface="Arial" panose="020B0604020202020204" pitchFamily="34" charset="0"/>
                <a:cs typeface="Times New Roman" panose="02020603050405020304" pitchFamily="18" charset="0"/>
              </a:rPr>
              <a:t>RAN Meeting </a:t>
            </a:r>
            <a:r>
              <a:rPr lang="en-GB" altLang="en-US" sz="1800" b="1">
                <a:latin typeface="Arial" panose="020B0604020202020204" pitchFamily="34" charset="0"/>
                <a:cs typeface="Times New Roman" panose="02020603050405020304" pitchFamily="18" charset="0"/>
              </a:rPr>
              <a:t>#</a:t>
            </a:r>
            <a:r>
              <a:rPr lang="en-GB" altLang="en-US" sz="1800" b="1" smtClean="0">
                <a:latin typeface="Arial" panose="020B0604020202020204" pitchFamily="34" charset="0"/>
                <a:cs typeface="Times New Roman" panose="02020603050405020304" pitchFamily="18" charset="0"/>
              </a:rPr>
              <a:t>86</a:t>
            </a:r>
            <a:r>
              <a:rPr lang="en-GB" altLang="en-US" sz="1800" b="1" dirty="0">
                <a:latin typeface="Arial" panose="020B0604020202020204" pitchFamily="34" charset="0"/>
                <a:cs typeface="Times New Roman" panose="02020603050405020304" pitchFamily="18" charset="0"/>
              </a:rPr>
              <a:t>	</a:t>
            </a:r>
            <a:endParaRPr lang="en-US" altLang="en-US" sz="1200" dirty="0" smtClean="0">
              <a:latin typeface="Arial" panose="020B0604020202020204" pitchFamily="34" charset="0"/>
              <a:cs typeface="Times New Roman" panose="02020603050405020304" pitchFamily="18" charset="0"/>
            </a:endParaRPr>
          </a:p>
          <a:p>
            <a:pPr>
              <a:lnSpc>
                <a:spcPct val="100000"/>
              </a:lnSpc>
              <a:spcBef>
                <a:spcPct val="0"/>
              </a:spcBef>
              <a:buFontTx/>
              <a:buNone/>
            </a:pPr>
            <a:r>
              <a:rPr lang="en-GB" altLang="en-US" sz="1800" b="1" dirty="0" smtClean="0">
                <a:latin typeface="Arial" panose="020B0604020202020204" pitchFamily="34" charset="0"/>
                <a:cs typeface="Times New Roman" panose="02020603050405020304" pitchFamily="18" charset="0"/>
              </a:rPr>
              <a:t>09-12 December 2019, </a:t>
            </a:r>
            <a:r>
              <a:rPr lang="en-GB" altLang="en-US" sz="1800" b="1" dirty="0" err="1" smtClean="0">
                <a:latin typeface="Arial" panose="020B0604020202020204" pitchFamily="34" charset="0"/>
                <a:cs typeface="Times New Roman" panose="02020603050405020304" pitchFamily="18" charset="0"/>
              </a:rPr>
              <a:t>Sitges</a:t>
            </a:r>
            <a:r>
              <a:rPr lang="en-GB" altLang="en-US" sz="1800" b="1" dirty="0" smtClean="0">
                <a:latin typeface="Arial" panose="020B0604020202020204" pitchFamily="34" charset="0"/>
                <a:cs typeface="Times New Roman" panose="02020603050405020304" pitchFamily="18" charset="0"/>
              </a:rPr>
              <a:t>, Spain	</a:t>
            </a:r>
            <a:r>
              <a:rPr lang="en-GB" altLang="en-US" sz="1800" b="1" dirty="0">
                <a:latin typeface="Arial" panose="020B0604020202020204" pitchFamily="34" charset="0"/>
                <a:cs typeface="Times New Roman" panose="02020603050405020304" pitchFamily="18" charset="0"/>
              </a:rPr>
              <a:t>RP-192370</a:t>
            </a:r>
            <a:endParaRPr lang="en-US" altLang="en-US" sz="1200" dirty="0">
              <a:latin typeface="Arial" panose="020B0604020202020204" pitchFamily="34" charset="0"/>
              <a:cs typeface="Times New Roman" panose="02020603050405020304" pitchFamily="18" charset="0"/>
            </a:endParaRPr>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Thank You!</a:t>
            </a:r>
          </a:p>
        </p:txBody>
      </p:sp>
      <p:sp>
        <p:nvSpPr>
          <p:cNvPr id="30723" name="Content Placeholder 2"/>
          <p:cNvSpPr>
            <a:spLocks noGrp="1"/>
          </p:cNvSpPr>
          <p:nvPr>
            <p:ph idx="1"/>
          </p:nvPr>
        </p:nvSpPr>
        <p:spPr/>
        <p:txBody>
          <a:bodyPr/>
          <a:lstStyle/>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r>
              <a:rPr lang="en-US" altLang="en-US" sz="1600" smtClean="0"/>
              <a:t>Georg Mayer</a:t>
            </a:r>
          </a:p>
          <a:p>
            <a:pPr marL="0" indent="0">
              <a:lnSpc>
                <a:spcPct val="100000"/>
              </a:lnSpc>
              <a:spcBef>
                <a:spcPct val="0"/>
              </a:spcBef>
              <a:buFontTx/>
              <a:buNone/>
            </a:pPr>
            <a:r>
              <a:rPr lang="en-US" altLang="en-US" sz="1600" smtClean="0"/>
              <a:t>3GPP SA Chairman</a:t>
            </a:r>
          </a:p>
          <a:p>
            <a:pPr marL="0" indent="0">
              <a:lnSpc>
                <a:spcPct val="100000"/>
              </a:lnSpc>
              <a:spcBef>
                <a:spcPct val="0"/>
              </a:spcBef>
              <a:buFontTx/>
              <a:buNone/>
            </a:pPr>
            <a:r>
              <a:rPr lang="en-US" altLang="en-US" sz="1600" smtClean="0"/>
              <a:t>mail: </a:t>
            </a:r>
            <a:r>
              <a:rPr lang="en-US" altLang="en-US" sz="1600" smtClean="0">
                <a:hlinkClick r:id="rId2"/>
              </a:rPr>
              <a:t>georg.mayer@huawei.com</a:t>
            </a:r>
            <a:r>
              <a:rPr lang="en-US" altLang="en-US" sz="1600" smtClean="0"/>
              <a:t> </a:t>
            </a:r>
          </a:p>
          <a:p>
            <a:pPr marL="0" indent="0">
              <a:lnSpc>
                <a:spcPct val="100000"/>
              </a:lnSpc>
              <a:spcBef>
                <a:spcPct val="0"/>
              </a:spcBef>
              <a:buFontTx/>
              <a:buNone/>
            </a:pPr>
            <a:r>
              <a:rPr lang="en-US" altLang="en-US" sz="1600" smtClean="0"/>
              <a:t>phone: +43 699 1900 5758</a:t>
            </a:r>
          </a:p>
          <a:p>
            <a:pPr marL="0" indent="0">
              <a:buFontTx/>
              <a:buNone/>
            </a:pPr>
            <a:endParaRPr lang="en-US" altLang="en-US" smtClean="0"/>
          </a:p>
        </p:txBody>
      </p:sp>
    </p:spTree>
    <p:extLst>
      <p:ext uri="{BB962C8B-B14F-4D97-AF65-F5344CB8AC3E}">
        <p14:creationId xmlns:p14="http://schemas.microsoft.com/office/powerpoint/2010/main" val="3154603745"/>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Timeline – SA Way Forward</a:t>
            </a:r>
            <a:endParaRPr lang="en-US" dirty="0"/>
          </a:p>
        </p:txBody>
      </p:sp>
      <p:sp>
        <p:nvSpPr>
          <p:cNvPr id="7" name="Content Placeholder 2"/>
          <p:cNvSpPr>
            <a:spLocks noGrp="1"/>
          </p:cNvSpPr>
          <p:nvPr>
            <p:ph idx="1"/>
          </p:nvPr>
        </p:nvSpPr>
        <p:spPr>
          <a:xfrm>
            <a:off x="838200" y="1825625"/>
            <a:ext cx="10515600" cy="4351338"/>
          </a:xfrm>
        </p:spPr>
        <p:txBody>
          <a:bodyPr/>
          <a:lstStyle/>
          <a:p>
            <a:pPr marL="538163" indent="-538163"/>
            <a:r>
              <a:rPr lang="en-US" sz="2400" dirty="0" smtClean="0"/>
              <a:t>Based on a show of hands (48 companies vs 13 companies) the proposed way forward is to extended the Rel-17 timeline for SA2 completion to December 2020.</a:t>
            </a:r>
          </a:p>
          <a:p>
            <a:pPr marL="538163" indent="-538163"/>
            <a:r>
              <a:rPr lang="en-US" sz="2400" dirty="0" smtClean="0"/>
              <a:t>This leads to a shift of the related CT timelines, so that Rel-17 freeze date will be September 2021.</a:t>
            </a:r>
            <a:endParaRPr lang="en-US" dirty="0"/>
          </a:p>
        </p:txBody>
      </p:sp>
    </p:spTree>
    <p:extLst>
      <p:ext uri="{BB962C8B-B14F-4D97-AF65-F5344CB8AC3E}">
        <p14:creationId xmlns:p14="http://schemas.microsoft.com/office/powerpoint/2010/main" val="276186995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Rel</a:t>
            </a:r>
            <a:r>
              <a:rPr lang="de-DE" dirty="0" smtClean="0"/>
              <a:t>-17 Timeline – Way forward</a:t>
            </a:r>
            <a:endParaRPr lang="en-US" dirty="0"/>
          </a:p>
        </p:txBody>
      </p:sp>
    </p:spTree>
    <p:extLst>
      <p:ext uri="{BB962C8B-B14F-4D97-AF65-F5344CB8AC3E}">
        <p14:creationId xmlns:p14="http://schemas.microsoft.com/office/powerpoint/2010/main" val="2519500777"/>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 for SA/CT Coordination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385994848"/>
              </p:ext>
            </p:extLst>
          </p:nvPr>
        </p:nvGraphicFramePr>
        <p:xfrm>
          <a:off x="838199" y="1602720"/>
          <a:ext cx="8858460" cy="4783013"/>
        </p:xfrm>
        <a:graphic>
          <a:graphicData uri="http://schemas.openxmlformats.org/drawingml/2006/table">
            <a:tbl>
              <a:tblPr>
                <a:tableStyleId>{5C22544A-7EE6-4342-B048-85BDC9FD1C3A}</a:tableStyleId>
              </a:tblPr>
              <a:tblGrid>
                <a:gridCol w="1076139"/>
                <a:gridCol w="5945011"/>
                <a:gridCol w="918655"/>
                <a:gridCol w="918655"/>
              </a:tblGrid>
              <a:tr h="261525">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Acronym</a:t>
                      </a:r>
                    </a:p>
                  </a:txBody>
                  <a:tcPr marL="0" marR="0" marT="0" marB="0"/>
                </a:tc>
                <a:tc>
                  <a:txBody>
                    <a:bodyPr/>
                    <a:lstStyle/>
                    <a:p>
                      <a:pPr algn="l" fontAlgn="t"/>
                      <a:r>
                        <a:rPr lang="en-US" sz="1100" b="1" i="0" u="none" strike="noStrike" kern="1200" dirty="0">
                          <a:solidFill>
                            <a:srgbClr val="000000"/>
                          </a:solidFill>
                          <a:effectLst/>
                          <a:latin typeface="Calibri" panose="020F0502020204030204" pitchFamily="34" charset="0"/>
                          <a:ea typeface="+mn-ea"/>
                          <a:cs typeface="+mn-cs"/>
                        </a:rPr>
                        <a:t>Name</a:t>
                      </a:r>
                    </a:p>
                  </a:txBody>
                  <a:tcPr marL="0" marR="0" marT="0" marB="0"/>
                </a:tc>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RAN </a:t>
                      </a:r>
                      <a:r>
                        <a:rPr lang="en-US" sz="1100" b="1" i="0" u="none" strike="noStrike" kern="1200" dirty="0" err="1">
                          <a:solidFill>
                            <a:srgbClr val="000000"/>
                          </a:solidFill>
                          <a:effectLst/>
                          <a:latin typeface="Calibri" panose="020F0502020204030204" pitchFamily="34" charset="0"/>
                          <a:ea typeface="+mn-ea"/>
                          <a:cs typeface="+mn-cs"/>
                        </a:rPr>
                        <a:t>Coord</a:t>
                      </a:r>
                      <a:endParaRPr lang="en-US" sz="1100" b="1" i="0" u="none" strike="noStrike" kern="1200" dirty="0">
                        <a:solidFill>
                          <a:srgbClr val="000000"/>
                        </a:solidFill>
                        <a:effectLst/>
                        <a:latin typeface="Calibri" panose="020F0502020204030204" pitchFamily="34" charset="0"/>
                        <a:ea typeface="+mn-ea"/>
                        <a:cs typeface="+mn-cs"/>
                      </a:endParaRPr>
                    </a:p>
                  </a:txBody>
                  <a:tcPr marL="0" marR="0" marT="0" marB="0"/>
                </a:tc>
                <a:tc>
                  <a:txBody>
                    <a:bodyPr/>
                    <a:lstStyle/>
                    <a:p>
                      <a:pPr algn="ctr" fontAlgn="ctr"/>
                      <a:r>
                        <a:rPr lang="en-US" sz="1100" b="1" i="0" u="none" strike="noStrike" dirty="0" smtClean="0">
                          <a:solidFill>
                            <a:srgbClr val="000000"/>
                          </a:solidFill>
                          <a:effectLst/>
                          <a:latin typeface="Calibri" panose="020F0502020204030204" pitchFamily="34" charset="0"/>
                        </a:rPr>
                        <a:t>Status</a:t>
                      </a:r>
                      <a:endParaRPr lang="en-US" sz="1100" b="1"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dirty="0" err="1">
                          <a:effectLst/>
                        </a:rPr>
                        <a:t>enh_EC</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Edge Computing in 5GC</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eNPN</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enhanced support of Non-Public Networks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5MBS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Architectural enhancements for 5G multicast-broadcast services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eNA_Ph2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Enablers for Network Automation for 5G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5G_ProSe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System enhancement for Proximity based Services in 5GS (see Note 1)</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eNS_Ph2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Network Slicing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IIoT</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Enhanced support of Industrial IoT - TSC/URLLC enhancements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5G_AIS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5G System Enhancement for Advanced Interactive Services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MUSIM</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Support for Multi-USIM Devices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5GSAT_ARCH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Integration of Satellite in 5G Systems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eV2XARC_Ph2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Architecture enhancements for 3GPP support of advanced V2X services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eATSSS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Extended Access Traffic Steering, Switch and Splitting support in the 5G system architecture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UPCAS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UPF enhancement for control and SBA</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5GLAN_enh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5G LAN-type service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eLCS_ph2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to the 5GC LoCation Services-Phase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ID-UAS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Supporting Unmanned Aerial Systems Connectivity, Identification, and Tracking (see Note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5WWC_enh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b"/>
                      <a:r>
                        <a:rPr lang="en-US" sz="1200" u="none" strike="noStrike">
                          <a:effectLst/>
                        </a:rPr>
                        <a:t>Study on enhancement of support for 5WWC</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MPS2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Multimedia Priority Service (MPS)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dirty="0" smtClean="0">
                          <a:effectLst/>
                        </a:rPr>
                        <a:t>Yes</a:t>
                      </a: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smtClean="0">
                          <a:effectLst/>
                        </a:rPr>
                        <a:t>In*</a:t>
                      </a:r>
                      <a:endParaRPr lang="en-US" sz="1200" b="0" i="0" u="none" strike="noStrike" dirty="0">
                        <a:solidFill>
                          <a:srgbClr val="000000"/>
                        </a:solidFill>
                        <a:effectLst/>
                        <a:latin typeface="Calibri" panose="020F0502020204030204" pitchFamily="34" charset="0"/>
                      </a:endParaRPr>
                    </a:p>
                  </a:txBody>
                  <a:tcPr marL="0" marR="0" marT="0" marB="0" anchor="ctr"/>
                </a:tc>
              </a:tr>
            </a:tbl>
          </a:graphicData>
        </a:graphic>
      </p:graphicFrame>
      <p:sp>
        <p:nvSpPr>
          <p:cNvPr id="5" name="TextBox 4"/>
          <p:cNvSpPr txBox="1"/>
          <p:nvPr/>
        </p:nvSpPr>
        <p:spPr>
          <a:xfrm>
            <a:off x="7712112" y="660757"/>
            <a:ext cx="2074984" cy="646331"/>
          </a:xfrm>
          <a:prstGeom prst="rect">
            <a:avLst/>
          </a:prstGeom>
          <a:noFill/>
        </p:spPr>
        <p:txBody>
          <a:bodyPr wrap="square" rtlCol="0">
            <a:spAutoFit/>
          </a:bodyPr>
          <a:lstStyle/>
          <a:p>
            <a:pPr algn="r"/>
            <a:r>
              <a:rPr lang="en-US" dirty="0" smtClean="0"/>
              <a:t>Proposal by </a:t>
            </a:r>
            <a:br>
              <a:rPr lang="en-US" dirty="0" smtClean="0"/>
            </a:br>
            <a:r>
              <a:rPr lang="en-US" dirty="0" smtClean="0"/>
              <a:t>SA &amp; RAN Chairs</a:t>
            </a:r>
            <a:endParaRPr lang="en-US" dirty="0"/>
          </a:p>
        </p:txBody>
      </p:sp>
    </p:spTree>
    <p:extLst>
      <p:ext uri="{BB962C8B-B14F-4D97-AF65-F5344CB8AC3E}">
        <p14:creationId xmlns:p14="http://schemas.microsoft.com/office/powerpoint/2010/main" val="4045759986"/>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 (</a:t>
            </a:r>
            <a:r>
              <a:rPr lang="en-US" altLang="zh-CN" sz="3200" kern="0" dirty="0" smtClean="0"/>
              <a:t>1/2)</a:t>
            </a:r>
            <a:endParaRPr lang="sv-SE" sz="3200" kern="0" dirty="0"/>
          </a:p>
        </p:txBody>
      </p:sp>
      <p:graphicFrame>
        <p:nvGraphicFramePr>
          <p:cNvPr id="6" name="表格 5"/>
          <p:cNvGraphicFramePr>
            <a:graphicFrameLocks noGrp="1"/>
          </p:cNvGraphicFramePr>
          <p:nvPr>
            <p:extLst/>
          </p:nvPr>
        </p:nvGraphicFramePr>
        <p:xfrm>
          <a:off x="394140" y="4481868"/>
          <a:ext cx="11461529" cy="1721600"/>
        </p:xfrm>
        <a:graphic>
          <a:graphicData uri="http://schemas.openxmlformats.org/drawingml/2006/table">
            <a:tbl>
              <a:tblPr firstRow="1" bandRow="1">
                <a:tableStyleId>{5C22544A-7EE6-4342-B048-85BDC9FD1C3A}</a:tableStyleId>
              </a:tblPr>
              <a:tblGrid>
                <a:gridCol w="1672835"/>
                <a:gridCol w="7042550"/>
                <a:gridCol w="2746144"/>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1094234">
                <a:tc>
                  <a:txBody>
                    <a:bodyPr/>
                    <a:lstStyle/>
                    <a:p>
                      <a:pPr>
                        <a:spcAft>
                          <a:spcPts val="900"/>
                        </a:spcAft>
                      </a:pPr>
                      <a:r>
                        <a:rPr lang="en-GB" sz="1200">
                          <a:effectLst/>
                          <a:latin typeface="+mj-lt"/>
                        </a:rPr>
                        <a:t>SLA management</a:t>
                      </a:r>
                      <a:endParaRPr lang="zh-CN" sz="1200">
                        <a:effectLst/>
                        <a:latin typeface="+mj-lt"/>
                        <a:ea typeface="宋体" panose="02010600030101010101" pitchFamily="2" charset="-122"/>
                      </a:endParaRPr>
                    </a:p>
                  </a:txBody>
                  <a:tcPr marL="37841" marR="37841" marT="18920" marB="18920"/>
                </a:tc>
                <a:tc>
                  <a:txBody>
                    <a:bodyPr/>
                    <a:lstStyle/>
                    <a:p>
                      <a:pPr indent="0">
                        <a:spcAft>
                          <a:spcPts val="0"/>
                        </a:spcAft>
                      </a:pPr>
                      <a:r>
                        <a:rPr lang="en-US" sz="1200" dirty="0">
                          <a:effectLst/>
                          <a:latin typeface="+mj-lt"/>
                        </a:rPr>
                        <a:t>In Rel-16, SA5 has started normative work on GSMA GST analysis and translation from GST to network configuration parameters to support </a:t>
                      </a:r>
                      <a:r>
                        <a:rPr lang="en-US" sz="1200" dirty="0" err="1">
                          <a:effectLst/>
                          <a:latin typeface="+mj-lt"/>
                        </a:rPr>
                        <a:t>eMBB</a:t>
                      </a:r>
                      <a:r>
                        <a:rPr lang="en-US" sz="1200" dirty="0">
                          <a:effectLst/>
                          <a:latin typeface="+mj-lt"/>
                        </a:rPr>
                        <a:t> and URLLC.</a:t>
                      </a:r>
                      <a:endParaRPr lang="zh-CN" sz="1200" dirty="0">
                        <a:effectLst/>
                        <a:latin typeface="+mj-lt"/>
                      </a:endParaRPr>
                    </a:p>
                    <a:p>
                      <a:pPr indent="0">
                        <a:spcAft>
                          <a:spcPts val="0"/>
                        </a:spcAft>
                      </a:pPr>
                      <a:r>
                        <a:rPr lang="en-US" sz="1200" dirty="0">
                          <a:effectLst/>
                          <a:latin typeface="+mj-lt"/>
                        </a:rPr>
                        <a:t>Rel-17 needs to continue this efforts on cooperation with GSMA to support </a:t>
                      </a:r>
                      <a:r>
                        <a:rPr lang="en-US" sz="1200" dirty="0" err="1">
                          <a:effectLst/>
                          <a:latin typeface="+mj-lt"/>
                        </a:rPr>
                        <a:t>mMTC</a:t>
                      </a:r>
                      <a:r>
                        <a:rPr lang="en-US" sz="1200" dirty="0">
                          <a:effectLst/>
                          <a:latin typeface="+mj-lt"/>
                        </a:rPr>
                        <a:t>, V2X and other 2B services. Work also needs to continue on assurance of SLA and related management procedure.</a:t>
                      </a:r>
                      <a:endParaRPr lang="zh-CN" sz="1200" dirty="0">
                        <a:effectLst/>
                        <a:latin typeface="+mj-lt"/>
                      </a:endParaRPr>
                    </a:p>
                    <a:p>
                      <a:pPr indent="0">
                        <a:spcAft>
                          <a:spcPts val="0"/>
                        </a:spcAft>
                      </a:pPr>
                      <a:r>
                        <a:rPr lang="en-US" sz="1200" dirty="0">
                          <a:effectLst/>
                          <a:latin typeface="+mj-lt"/>
                        </a:rPr>
                        <a:t>The following LS have been sent to SA#86 which are related to this topic:</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S5-196891 LS to SA on GSMA GST/NEST translation</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S5-197715 LS on NG.116 GST translation to network parameters</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S5-197802 LS out on GSMA GST  </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GSMA NEST</a:t>
                      </a:r>
                      <a:endParaRPr lang="zh-CN" sz="1200" dirty="0">
                        <a:effectLst/>
                        <a:latin typeface="+mj-lt"/>
                      </a:endParaRPr>
                    </a:p>
                    <a:p>
                      <a:pPr>
                        <a:spcAft>
                          <a:spcPts val="900"/>
                        </a:spcAft>
                      </a:pPr>
                      <a:r>
                        <a:rPr lang="en-US" sz="1200" dirty="0">
                          <a:effectLst/>
                          <a:latin typeface="+mj-lt"/>
                        </a:rPr>
                        <a:t>SA2: Study on Enhancement of Network Slicing Phase 2 (FS_eNS_ph2)</a:t>
                      </a:r>
                      <a:endParaRPr lang="zh-CN" sz="1200" dirty="0">
                        <a:effectLst/>
                        <a:latin typeface="+mj-lt"/>
                      </a:endParaRPr>
                    </a:p>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bl>
          </a:graphicData>
        </a:graphic>
      </p:graphicFrame>
      <p:graphicFrame>
        <p:nvGraphicFramePr>
          <p:cNvPr id="7" name="表格 6"/>
          <p:cNvGraphicFramePr>
            <a:graphicFrameLocks noGrp="1"/>
          </p:cNvGraphicFramePr>
          <p:nvPr>
            <p:extLst/>
          </p:nvPr>
        </p:nvGraphicFramePr>
        <p:xfrm>
          <a:off x="394140" y="625513"/>
          <a:ext cx="9564412" cy="3856355"/>
        </p:xfrm>
        <a:graphic>
          <a:graphicData uri="http://schemas.openxmlformats.org/drawingml/2006/table">
            <a:tbl>
              <a:tblPr firstRow="1" bandRow="1">
                <a:tableStyleId>{5C22544A-7EE6-4342-B048-85BDC9FD1C3A}</a:tableStyleId>
              </a:tblPr>
              <a:tblGrid>
                <a:gridCol w="1751214"/>
                <a:gridCol w="5521595"/>
                <a:gridCol w="2291603"/>
              </a:tblGrid>
              <a:tr h="203835">
                <a:tc>
                  <a:txBody>
                    <a:bodyPr/>
                    <a:lstStyle/>
                    <a:p>
                      <a:pPr>
                        <a:spcAft>
                          <a:spcPts val="900"/>
                        </a:spcAft>
                      </a:pPr>
                      <a:r>
                        <a:rPr lang="en-US" sz="1200" dirty="0">
                          <a:effectLst/>
                        </a:rPr>
                        <a:t>SA5 agreed Rel-17 OAM WI/SI</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Description</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Potential Related groups</a:t>
                      </a:r>
                      <a:endParaRPr lang="zh-CN" sz="1200">
                        <a:effectLst/>
                        <a:latin typeface="Times New Roman" panose="02020603050405020304" pitchFamily="18" charset="0"/>
                        <a:ea typeface="宋体" panose="02010600030101010101" pitchFamily="2" charset="-122"/>
                      </a:endParaRPr>
                    </a:p>
                  </a:txBody>
                  <a:tcPr/>
                </a:tc>
              </a:tr>
              <a:tr h="1044575">
                <a:tc>
                  <a:txBody>
                    <a:bodyPr/>
                    <a:lstStyle/>
                    <a:p>
                      <a:pPr>
                        <a:spcAft>
                          <a:spcPts val="900"/>
                        </a:spcAft>
                      </a:pPr>
                      <a:r>
                        <a:rPr lang="en-US" sz="1200">
                          <a:effectLst/>
                        </a:rPr>
                        <a:t>FS_eMDAS</a:t>
                      </a:r>
                      <a:endParaRPr lang="zh-CN" sz="1200">
                        <a:effectLst/>
                      </a:endParaRPr>
                    </a:p>
                    <a:p>
                      <a:pPr>
                        <a:spcAft>
                          <a:spcPts val="900"/>
                        </a:spcAft>
                      </a:pPr>
                      <a:r>
                        <a:rPr lang="en-US" sz="1200">
                          <a:effectLst/>
                        </a:rPr>
                        <a:t>(approved in SA#85)</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Study on enhancement of Management Data Analytics Service</a:t>
                      </a:r>
                      <a:endParaRPr lang="zh-CN" sz="1200">
                        <a:effectLst/>
                      </a:endParaRPr>
                    </a:p>
                    <a:p>
                      <a:pPr>
                        <a:spcAft>
                          <a:spcPts val="900"/>
                        </a:spcAft>
                      </a:pPr>
                      <a:r>
                        <a:rPr lang="en-US" sz="1200">
                          <a:effectLst/>
                        </a:rPr>
                        <a:t>Rel-17 study started on Management data analysis scenarios and solutions. Cooperation with SA2 on the analytics is needed.</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Enablers for Network Automation for 5G - phase 2( FS_eNA_Ph2)</a:t>
                      </a:r>
                      <a:endParaRPr lang="zh-CN" sz="1200" dirty="0">
                        <a:effectLst/>
                      </a:endParaRPr>
                    </a:p>
                    <a:p>
                      <a:pPr>
                        <a:spcAft>
                          <a:spcPts val="900"/>
                        </a:spcAft>
                      </a:pPr>
                      <a:r>
                        <a:rPr lang="en-US" sz="1200" b="1" dirty="0">
                          <a:solidFill>
                            <a:srgbClr val="0000FF"/>
                          </a:solidFill>
                          <a:effectLst/>
                        </a:rPr>
                        <a:t>RAN3: TBD</a:t>
                      </a:r>
                      <a:endParaRPr lang="zh-CN" sz="1200" b="1" dirty="0">
                        <a:solidFill>
                          <a:srgbClr val="0000FF"/>
                        </a:solidFill>
                        <a:effectLst/>
                        <a:latin typeface="Times New Roman" panose="02020603050405020304" pitchFamily="18" charset="0"/>
                        <a:ea typeface="宋体" panose="02010600030101010101" pitchFamily="2" charset="-122"/>
                      </a:endParaRPr>
                    </a:p>
                  </a:txBody>
                  <a:tcPr/>
                </a:tc>
              </a:tr>
              <a:tr h="367030">
                <a:tc>
                  <a:txBody>
                    <a:bodyPr/>
                    <a:lstStyle/>
                    <a:p>
                      <a:pPr>
                        <a:spcAft>
                          <a:spcPts val="900"/>
                        </a:spcAft>
                      </a:pPr>
                      <a:r>
                        <a:rPr lang="en-GB" sz="1200">
                          <a:effectLst/>
                        </a:rPr>
                        <a:t>NPM (wait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Network policy management for 5G mobile networks</a:t>
                      </a:r>
                      <a:endParaRPr lang="zh-CN" sz="1200" dirty="0">
                        <a:effectLst/>
                      </a:endParaRPr>
                    </a:p>
                    <a:p>
                      <a:pPr>
                        <a:spcAft>
                          <a:spcPts val="900"/>
                        </a:spcAft>
                      </a:pPr>
                      <a:r>
                        <a:rPr lang="en-US" sz="1200" dirty="0">
                          <a:effectLst/>
                        </a:rPr>
                        <a:t>Rel-17 focus on 5G policy management use case and requirement, and related information and management services work.</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NFV</a:t>
                      </a:r>
                      <a:endParaRPr lang="zh-CN" sz="1200">
                        <a:effectLst/>
                        <a:latin typeface="Times New Roman" panose="02020603050405020304" pitchFamily="18" charset="0"/>
                        <a:ea typeface="宋体" panose="02010600030101010101" pitchFamily="2" charset="-122"/>
                      </a:endParaRPr>
                    </a:p>
                  </a:txBody>
                  <a:tcPr/>
                </a:tc>
              </a:tr>
              <a:tr h="271145">
                <a:tc>
                  <a:txBody>
                    <a:bodyPr/>
                    <a:lstStyle/>
                    <a:p>
                      <a:pPr>
                        <a:spcAft>
                          <a:spcPts val="900"/>
                        </a:spcAft>
                      </a:pPr>
                      <a:r>
                        <a:rPr lang="en-GB" sz="1200">
                          <a:effectLst/>
                        </a:rPr>
                        <a:t>FS_NSMEN</a:t>
                      </a:r>
                      <a:endParaRPr lang="zh-CN" sz="1200">
                        <a:effectLst/>
                      </a:endParaRPr>
                    </a:p>
                    <a:p>
                      <a:pPr>
                        <a:spcAft>
                          <a:spcPts val="900"/>
                        </a:spcAft>
                      </a:pPr>
                      <a:r>
                        <a:rPr lang="en-GB" sz="1200">
                          <a:effectLst/>
                        </a:rPr>
                        <a:t>(wait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Network slicing management enhancement</a:t>
                      </a:r>
                      <a:endParaRPr lang="zh-CN" sz="1200">
                        <a:effectLst/>
                      </a:endParaRPr>
                    </a:p>
                    <a:p>
                      <a:pPr>
                        <a:spcAft>
                          <a:spcPts val="900"/>
                        </a:spcAft>
                      </a:pPr>
                      <a:r>
                        <a:rPr lang="en-US" sz="1200">
                          <a:effectLst/>
                        </a:rPr>
                        <a:t>•	Potential network slice information model and management service enhancements to support cross-operator network slice instance management use case (e.g. for V2X, etc.)</a:t>
                      </a:r>
                      <a:endParaRPr lang="zh-CN" sz="1200">
                        <a:effectLst/>
                      </a:endParaRPr>
                    </a:p>
                    <a:p>
                      <a:pPr>
                        <a:spcAft>
                          <a:spcPts val="900"/>
                        </a:spcAft>
                      </a:pPr>
                      <a:r>
                        <a:rPr lang="en-US" sz="1200">
                          <a:effectLst/>
                        </a:rPr>
                        <a:t>•Potential new management capabilities to support end to end network slicing (e.g. identified by end to end network slicing ETSI ZSM work item, GSMA 5GJA work package 1, etc.)</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Enhancement of Network Slicing Phase 2 (FS_eNS_Ph2)</a:t>
                      </a:r>
                      <a:endParaRPr lang="zh-CN" sz="1200" dirty="0">
                        <a:effectLst/>
                      </a:endParaRPr>
                    </a:p>
                    <a:p>
                      <a:pPr>
                        <a:spcAft>
                          <a:spcPts val="900"/>
                        </a:spcAft>
                      </a:pPr>
                      <a:r>
                        <a:rPr lang="en-US" sz="1200" dirty="0">
                          <a:effectLst/>
                        </a:rPr>
                        <a:t>ETSI ZSM: ZSM003</a:t>
                      </a:r>
                      <a:endParaRPr lang="zh-CN" sz="1200" dirty="0">
                        <a:effectLst/>
                        <a:latin typeface="Times New Roman" panose="02020603050405020304" pitchFamily="18" charset="0"/>
                        <a:ea typeface="宋体" panose="02010600030101010101" pitchFamily="2" charset="-122"/>
                      </a:endParaRPr>
                    </a:p>
                  </a:txBody>
                  <a:tcPr/>
                </a:tc>
              </a:tr>
            </a:tbl>
          </a:graphicData>
        </a:graphic>
      </p:graphicFrame>
    </p:spTree>
    <p:extLst>
      <p:ext uri="{BB962C8B-B14F-4D97-AF65-F5344CB8AC3E}">
        <p14:creationId xmlns:p14="http://schemas.microsoft.com/office/powerpoint/2010/main" val="28402968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a:t>
            </a:r>
            <a:r>
              <a:rPr lang="en-US" altLang="zh-CN" sz="3200" kern="0" dirty="0"/>
              <a:t> </a:t>
            </a:r>
            <a:r>
              <a:rPr lang="en-US" altLang="zh-CN" sz="3200" kern="0" dirty="0" smtClean="0"/>
              <a:t>(2/2</a:t>
            </a:r>
            <a:r>
              <a:rPr lang="en-US" altLang="zh-CN" sz="3200" kern="0" dirty="0"/>
              <a:t>)</a:t>
            </a:r>
            <a:endParaRPr lang="sv-SE" sz="3200" kern="0" dirty="0"/>
          </a:p>
        </p:txBody>
      </p:sp>
      <p:graphicFrame>
        <p:nvGraphicFramePr>
          <p:cNvPr id="6" name="表格 5"/>
          <p:cNvGraphicFramePr>
            <a:graphicFrameLocks noGrp="1"/>
          </p:cNvGraphicFramePr>
          <p:nvPr>
            <p:extLst/>
          </p:nvPr>
        </p:nvGraphicFramePr>
        <p:xfrm>
          <a:off x="283780" y="660168"/>
          <a:ext cx="11676992" cy="5278320"/>
        </p:xfrm>
        <a:graphic>
          <a:graphicData uri="http://schemas.openxmlformats.org/drawingml/2006/table">
            <a:tbl>
              <a:tblPr firstRow="1" bandRow="1">
                <a:tableStyleId>{5C22544A-7EE6-4342-B048-85BDC9FD1C3A}</a:tableStyleId>
              </a:tblPr>
              <a:tblGrid>
                <a:gridCol w="1397599"/>
                <a:gridCol w="7481625"/>
                <a:gridCol w="2797768"/>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715824">
                <a:tc>
                  <a:txBody>
                    <a:bodyPr/>
                    <a:lstStyle/>
                    <a:p>
                      <a:pPr>
                        <a:spcAft>
                          <a:spcPts val="900"/>
                        </a:spcAft>
                      </a:pPr>
                      <a:r>
                        <a:rPr lang="en-GB" sz="1200" dirty="0">
                          <a:effectLst/>
                          <a:latin typeface="+mj-lt"/>
                        </a:rPr>
                        <a:t>Autonomous network levels</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Automation as an important feature which needs the coordination between the management and network. With the study on different level of autonomous classification, it could help to investigate how to improve operational efficiency and move from full manual towards autonomous network. SA5 started Rel-16 study to align the concepts and scenarios.</a:t>
                      </a:r>
                      <a:endParaRPr lang="zh-CN" sz="1200" dirty="0">
                        <a:effectLst/>
                        <a:latin typeface="+mj-lt"/>
                      </a:endParaRPr>
                    </a:p>
                    <a:p>
                      <a:pPr>
                        <a:spcAft>
                          <a:spcPts val="0"/>
                        </a:spcAft>
                      </a:pPr>
                      <a:r>
                        <a:rPr lang="en-US" sz="1200" dirty="0">
                          <a:effectLst/>
                          <a:latin typeface="+mj-lt"/>
                        </a:rPr>
                        <a:t>In Rel-17, more work are needed for coordination between management and network on the autonomous mechanism and classify the autonomous level accordingly. External cooperation with other non-3GPP are also needed.</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ETSI ZSM: ZSM 009-1/009-2/009-3</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 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Closed loop assurance</a:t>
                      </a:r>
                      <a:endParaRPr lang="zh-CN" sz="120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Rel-16 close loop assurance focuses on the close loop on the network management aspects to support the communication service assurance. </a:t>
                      </a:r>
                      <a:endParaRPr lang="zh-CN" sz="1200" dirty="0">
                        <a:effectLst/>
                        <a:latin typeface="+mj-lt"/>
                      </a:endParaRPr>
                    </a:p>
                    <a:p>
                      <a:pPr>
                        <a:spcAft>
                          <a:spcPts val="0"/>
                        </a:spcAft>
                      </a:pPr>
                      <a:r>
                        <a:rPr lang="en-US" sz="1200" dirty="0">
                          <a:effectLst/>
                          <a:latin typeface="+mj-lt"/>
                        </a:rPr>
                        <a:t>Rel-17 new management scenarios which need close loop automation, with cooperation with ETSI ZSM.</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ETSI ZSM: ZSM 009-1/009-2/009-3</a:t>
                      </a:r>
                      <a:endParaRPr lang="zh-CN" sz="1200">
                        <a:effectLst/>
                        <a:latin typeface="+mj-lt"/>
                        <a:ea typeface="宋体" panose="02010600030101010101" pitchFamily="2" charset="-122"/>
                      </a:endParaRPr>
                    </a:p>
                  </a:txBody>
                  <a:tcPr marL="37841" marR="37841" marT="18920" marB="18920"/>
                </a:tc>
              </a:tr>
              <a:tr h="295632">
                <a:tc>
                  <a:txBody>
                    <a:bodyPr/>
                    <a:lstStyle/>
                    <a:p>
                      <a:pPr>
                        <a:spcAft>
                          <a:spcPts val="900"/>
                        </a:spcAft>
                      </a:pPr>
                      <a:r>
                        <a:rPr lang="en-GB" sz="1200">
                          <a:effectLst/>
                          <a:latin typeface="+mj-lt"/>
                        </a:rPr>
                        <a:t>Performance assurance</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new network and service related measurements and KPIs to support 2C/2B services and other new network features, starting with use cases from operators and trigger the related measurements discussion in other 3GPP groups.</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TBD</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RAN2:TBD</a:t>
                      </a:r>
                      <a:endParaRPr lang="zh-CN" sz="1200" b="1" kern="1200" dirty="0">
                        <a:solidFill>
                          <a:srgbClr val="0000FF"/>
                        </a:solidFill>
                        <a:effectLst/>
                        <a:latin typeface="+mj-lt"/>
                        <a:ea typeface="+mn-ea"/>
                        <a:cs typeface="+mn-cs"/>
                      </a:endParaRPr>
                    </a:p>
                  </a:txBody>
                  <a:tcPr marL="37841" marR="37841" marT="18920" marB="18920"/>
                </a:tc>
              </a:tr>
              <a:tr h="322173">
                <a:tc>
                  <a:txBody>
                    <a:bodyPr/>
                    <a:lstStyle/>
                    <a:p>
                      <a:pPr>
                        <a:spcAft>
                          <a:spcPts val="900"/>
                        </a:spcAft>
                      </a:pPr>
                      <a:r>
                        <a:rPr lang="en-GB" sz="1200" dirty="0">
                          <a:effectLst/>
                          <a:latin typeface="+mj-lt"/>
                        </a:rPr>
                        <a:t>SON</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Rel-16 only addresses 7 SON management use cases (PnP, ANR, CCO, PCI, RACH, MRO, and LBO), other SON use cases need to be selected and addressed in Rel-17 with coordination with RAN3 work plan.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r h="463551">
                <a:tc>
                  <a:txBody>
                    <a:bodyPr/>
                    <a:lstStyle/>
                    <a:p>
                      <a:pPr>
                        <a:spcAft>
                          <a:spcPts val="900"/>
                        </a:spcAft>
                      </a:pPr>
                      <a:r>
                        <a:rPr lang="en-GB" sz="1200">
                          <a:effectLst/>
                          <a:latin typeface="+mj-lt"/>
                        </a:rPr>
                        <a:t>Non-public network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Standalone NPN management and </a:t>
                      </a:r>
                      <a:r>
                        <a:rPr lang="en-GB" sz="1200" kern="1200" dirty="0">
                          <a:solidFill>
                            <a:schemeClr val="dk1"/>
                          </a:solidFill>
                          <a:effectLst/>
                          <a:latin typeface="+mj-lt"/>
                          <a:ea typeface="+mn-ea"/>
                          <a:cs typeface="+mn-cs"/>
                        </a:rPr>
                        <a:t>public network </a:t>
                      </a:r>
                      <a:r>
                        <a:rPr lang="en-US" sz="1200" kern="1200" dirty="0">
                          <a:solidFill>
                            <a:schemeClr val="dk1"/>
                          </a:solidFill>
                          <a:effectLst/>
                          <a:latin typeface="+mj-lt"/>
                          <a:ea typeface="+mn-ea"/>
                          <a:cs typeface="+mn-cs"/>
                        </a:rPr>
                        <a:t>integrated NPN management have been recognized as two potential management options based on the progress of SA2 defined network architecture. </a:t>
                      </a: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needs to start the normative work with supporting the SA2 and RAN3 work.</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enhanced support of Non-Public Networks (</a:t>
                      </a:r>
                      <a:r>
                        <a:rPr lang="en-US" sz="1200" kern="1200" dirty="0" err="1">
                          <a:solidFill>
                            <a:schemeClr val="dk1"/>
                          </a:solidFill>
                          <a:effectLst/>
                          <a:latin typeface="+mj-lt"/>
                          <a:ea typeface="+mn-ea"/>
                          <a:cs typeface="+mn-cs"/>
                        </a:rPr>
                        <a:t>FS_eNPN</a:t>
                      </a:r>
                      <a:r>
                        <a:rPr lang="en-US" sz="1200" kern="1200" dirty="0">
                          <a:solidFill>
                            <a:schemeClr val="dk1"/>
                          </a:solidFill>
                          <a:effectLst/>
                          <a:latin typeface="+mj-lt"/>
                          <a:ea typeface="+mn-ea"/>
                          <a:cs typeface="+mn-cs"/>
                        </a:rPr>
                        <a:t>)</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Intent driven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IDM concept and management scenarios are studied and recognized. </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Rel-17 needs to continue the normative work, focusing on cluster based management mechanisms to simplify the integration efforts with Intent-driven management services.</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636989">
                <a:tc>
                  <a:txBody>
                    <a:bodyPr/>
                    <a:lstStyle/>
                    <a:p>
                      <a:pPr>
                        <a:spcAft>
                          <a:spcPts val="900"/>
                        </a:spcAft>
                      </a:pPr>
                      <a:r>
                        <a:rPr lang="en-GB" sz="1200">
                          <a:effectLst/>
                          <a:latin typeface="+mj-lt"/>
                        </a:rPr>
                        <a:t>NRM support</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management and service model to support new NR and 5GC features in Rel-17, as well as new network and service related requirements to support 2C/2B services and other new network features, starting with use cases from operators. In addition to address modeling requirements from other SDOs to support 5G network and network slice management and orchestration.</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SA2: Architecture enhancements for the support of Integrated access and backhaul (IAB) (</a:t>
                      </a:r>
                      <a:r>
                        <a:rPr lang="en-US" sz="1200" dirty="0" smtClean="0">
                          <a:effectLst/>
                          <a:latin typeface="+mj-lt"/>
                        </a:rPr>
                        <a:t>IABARC)</a:t>
                      </a:r>
                    </a:p>
                    <a:p>
                      <a:pPr>
                        <a:spcAft>
                          <a:spcPts val="0"/>
                        </a:spcAft>
                      </a:pPr>
                      <a:r>
                        <a:rPr lang="en-US" sz="1200" b="1" dirty="0" smtClean="0">
                          <a:solidFill>
                            <a:srgbClr val="0000FF"/>
                          </a:solidFill>
                          <a:effectLst/>
                          <a:latin typeface="+mj-lt"/>
                        </a:rPr>
                        <a:t>RAN3:TBD</a:t>
                      </a:r>
                      <a:endParaRPr lang="zh-CN" sz="1200" b="1" dirty="0">
                        <a:solidFill>
                          <a:srgbClr val="0000FF"/>
                        </a:solidFill>
                        <a:effectLst/>
                        <a:latin typeface="+mj-lt"/>
                      </a:endParaRPr>
                    </a:p>
                    <a:p>
                      <a:pPr>
                        <a:spcAft>
                          <a:spcPts val="0"/>
                        </a:spcAft>
                      </a:pPr>
                      <a:r>
                        <a:rPr lang="en-GB" sz="1200" dirty="0">
                          <a:effectLst/>
                          <a:latin typeface="+mj-lt"/>
                        </a:rPr>
                        <a:t>ETSI ZSM, ORAN, ONAP</a:t>
                      </a:r>
                      <a:endParaRPr lang="zh-CN" sz="1200" dirty="0">
                        <a:effectLst/>
                        <a:latin typeface="+mj-lt"/>
                        <a:ea typeface="宋体" panose="02010600030101010101" pitchFamily="2" charset="-122"/>
                      </a:endParaRPr>
                    </a:p>
                  </a:txBody>
                  <a:tcPr marL="37841" marR="37841" marT="18920" marB="18920"/>
                </a:tc>
              </a:tr>
              <a:tr h="400483">
                <a:tc>
                  <a:txBody>
                    <a:bodyPr/>
                    <a:lstStyle/>
                    <a:p>
                      <a:pPr marL="0" algn="l" defTabSz="1219170" rtl="0" eaLnBrk="1" latinLnBrk="0" hangingPunct="1">
                        <a:spcAft>
                          <a:spcPts val="0"/>
                        </a:spcAft>
                      </a:pPr>
                      <a:r>
                        <a:rPr lang="en-GB" sz="1200" kern="1200">
                          <a:solidFill>
                            <a:schemeClr val="dk1"/>
                          </a:solidFill>
                          <a:effectLst/>
                          <a:latin typeface="+mj-lt"/>
                          <a:ea typeface="+mn-ea"/>
                          <a:cs typeface="+mn-cs"/>
                        </a:rPr>
                        <a:t>Energy saving management support</a:t>
                      </a:r>
                      <a:endParaRPr lang="zh-CN" sz="1200" kern="120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Rel-16 the basic energy efficiency measurements and reporting mechanisms are specified. </a:t>
                      </a:r>
                      <a:endParaRPr lang="en-US" sz="1200" kern="1200" dirty="0" smtClean="0">
                        <a:solidFill>
                          <a:schemeClr val="dk1"/>
                        </a:solidFill>
                        <a:effectLst/>
                        <a:latin typeface="+mj-lt"/>
                        <a:ea typeface="+mn-ea"/>
                        <a:cs typeface="+mn-cs"/>
                      </a:endParaRPr>
                    </a:p>
                    <a:p>
                      <a:pPr marL="0" algn="l" defTabSz="1219170" rtl="0" eaLnBrk="1" latinLnBrk="0" hangingPunct="1">
                        <a:spcAft>
                          <a:spcPts val="0"/>
                        </a:spcAft>
                      </a:pP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Use of AI and other mechanisms for 5G energy saving management scenarios and provide management policies or prediction based on the management data analysis.</a:t>
                      </a:r>
                      <a:endParaRPr lang="zh-CN" sz="1200" kern="1200" dirty="0">
                        <a:solidFill>
                          <a:schemeClr val="dk1"/>
                        </a:solidFill>
                        <a:effectLst/>
                        <a:latin typeface="+mj-lt"/>
                        <a:ea typeface="+mn-ea"/>
                        <a:cs typeface="+mn-cs"/>
                      </a:endParaRPr>
                    </a:p>
                  </a:txBody>
                  <a:tcPr marL="37841" marR="37841" marT="18920" marB="18920"/>
                </a:tc>
                <a:tc>
                  <a:txBody>
                    <a:bodyPr/>
                    <a:lstStyle/>
                    <a:p>
                      <a:pPr>
                        <a:spcAft>
                          <a:spcPts val="0"/>
                        </a:spcAft>
                      </a:pPr>
                      <a:r>
                        <a:rPr lang="en-US" sz="1200" b="1" dirty="0">
                          <a:solidFill>
                            <a:srgbClr val="0000FF"/>
                          </a:solidFill>
                          <a:effectLst/>
                          <a:latin typeface="+mj-lt"/>
                        </a:rPr>
                        <a:t>RAN2: TBD </a:t>
                      </a:r>
                      <a:endParaRPr lang="zh-CN" sz="1200" b="1" dirty="0">
                        <a:solidFill>
                          <a:srgbClr val="0000FF"/>
                        </a:solidFill>
                        <a:effectLst/>
                        <a:latin typeface="+mj-lt"/>
                      </a:endParaRPr>
                    </a:p>
                    <a:p>
                      <a:pPr>
                        <a:spcAft>
                          <a:spcPts val="0"/>
                        </a:spcAft>
                      </a:pPr>
                      <a:r>
                        <a:rPr lang="en-US" sz="1200" b="1" dirty="0">
                          <a:solidFill>
                            <a:srgbClr val="0000FF"/>
                          </a:solidFill>
                          <a:effectLst/>
                          <a:latin typeface="+mj-lt"/>
                        </a:rPr>
                        <a:t>RAN3: TBD</a:t>
                      </a:r>
                      <a:endParaRPr lang="zh-CN" sz="1200" b="1" dirty="0">
                        <a:solidFill>
                          <a:srgbClr val="0000FF"/>
                        </a:solidFill>
                        <a:effectLst/>
                        <a:latin typeface="+mj-lt"/>
                      </a:endParaRPr>
                    </a:p>
                    <a:p>
                      <a:pPr>
                        <a:spcAft>
                          <a:spcPts val="0"/>
                        </a:spcAft>
                      </a:pPr>
                      <a:r>
                        <a:rPr lang="en-US" sz="1200" dirty="0">
                          <a:effectLst/>
                          <a:latin typeface="+mj-lt"/>
                        </a:rPr>
                        <a:t>ETSI EE: </a:t>
                      </a:r>
                      <a:endParaRPr lang="zh-CN" sz="1200" dirty="0">
                        <a:effectLst/>
                        <a:latin typeface="+mj-lt"/>
                        <a:ea typeface="宋体" panose="02010600030101010101" pitchFamily="2" charset="-122"/>
                      </a:endParaRPr>
                    </a:p>
                  </a:txBody>
                  <a:tcPr marL="37841" marR="37841" marT="18920" marB="18920"/>
                </a:tc>
              </a:tr>
            </a:tbl>
          </a:graphicData>
        </a:graphic>
      </p:graphicFrame>
    </p:spTree>
    <p:extLst>
      <p:ext uri="{BB962C8B-B14F-4D97-AF65-F5344CB8AC3E}">
        <p14:creationId xmlns:p14="http://schemas.microsoft.com/office/powerpoint/2010/main" val="28199298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23913" y="336550"/>
            <a:ext cx="10515600" cy="1325563"/>
          </a:xfrm>
        </p:spPr>
        <p:txBody>
          <a:bodyPr/>
          <a:lstStyle/>
          <a:p>
            <a:r>
              <a:rPr lang="en-US" altLang="en-US" smtClean="0"/>
              <a:t>SA-RAN Rel-16 Coordination </a:t>
            </a:r>
            <a:r>
              <a:rPr lang="en-US" altLang="en-US" sz="1600" smtClean="0"/>
              <a:t>(</a:t>
            </a:r>
            <a:r>
              <a:rPr lang="en-US" altLang="en-US" sz="1600" smtClean="0">
                <a:hlinkClick r:id="rId2"/>
              </a:rPr>
              <a:t>SP-180581</a:t>
            </a:r>
            <a:r>
              <a:rPr lang="en-US" altLang="en-US" sz="1600" smtClean="0"/>
              <a:t>, SA#80)</a:t>
            </a:r>
            <a:endParaRPr lang="en-GB" altLang="en-US"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7829003"/>
              </p:ext>
            </p:extLst>
          </p:nvPr>
        </p:nvGraphicFramePr>
        <p:xfrm>
          <a:off x="250825" y="1808163"/>
          <a:ext cx="10872788" cy="4230688"/>
        </p:xfrm>
        <a:graphic>
          <a:graphicData uri="http://schemas.openxmlformats.org/drawingml/2006/table">
            <a:tbl>
              <a:tblPr firstRow="1" bandRow="1">
                <a:tableStyleId>{5C22544A-7EE6-4342-B048-85BDC9FD1C3A}</a:tableStyleId>
              </a:tblPr>
              <a:tblGrid>
                <a:gridCol w="1348082"/>
                <a:gridCol w="4483152"/>
                <a:gridCol w="2323357"/>
                <a:gridCol w="2718197"/>
              </a:tblGrid>
              <a:tr h="335301">
                <a:tc>
                  <a:txBody>
                    <a:bodyPr/>
                    <a:lstStyle/>
                    <a:p>
                      <a:r>
                        <a:rPr lang="en-US" sz="1400" dirty="0" smtClean="0"/>
                        <a:t>SA Area</a:t>
                      </a:r>
                      <a:endParaRPr lang="en-GB" sz="1400" dirty="0"/>
                    </a:p>
                  </a:txBody>
                  <a:tcPr marL="121933" marR="121933" marT="60964" marB="60964"/>
                </a:tc>
                <a:tc>
                  <a:txBody>
                    <a:bodyPr/>
                    <a:lstStyle/>
                    <a:p>
                      <a:r>
                        <a:rPr lang="en-US" sz="1400" dirty="0" smtClean="0"/>
                        <a:t>Name</a:t>
                      </a:r>
                      <a:endParaRPr lang="en-GB" sz="1400" dirty="0"/>
                    </a:p>
                  </a:txBody>
                  <a:tcPr marL="121933" marR="121933" marT="60964" marB="60964"/>
                </a:tc>
                <a:tc>
                  <a:txBody>
                    <a:bodyPr/>
                    <a:lstStyle/>
                    <a:p>
                      <a:r>
                        <a:rPr lang="en-US" sz="1400" dirty="0" smtClean="0"/>
                        <a:t>RAN</a:t>
                      </a:r>
                      <a:r>
                        <a:rPr lang="en-US" sz="1400" baseline="0" dirty="0" smtClean="0"/>
                        <a:t> Area</a:t>
                      </a:r>
                      <a:endParaRPr lang="en-GB" sz="1400" dirty="0"/>
                    </a:p>
                  </a:txBody>
                  <a:tcPr marL="121933" marR="121933" marT="60964" marB="60964"/>
                </a:tc>
                <a:tc>
                  <a:txBody>
                    <a:bodyPr/>
                    <a:lstStyle/>
                    <a:p>
                      <a:r>
                        <a:rPr lang="en-US" sz="1400" dirty="0" smtClean="0"/>
                        <a:t>Action</a:t>
                      </a:r>
                      <a:endParaRPr lang="en-GB" sz="1400" dirty="0"/>
                    </a:p>
                  </a:txBody>
                  <a:tcPr marL="121933" marR="121933" marT="60964" marB="60964"/>
                </a:tc>
              </a:tr>
              <a:tr h="630975">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FS_5G_URLLC, </a:t>
                      </a:r>
                      <a:r>
                        <a:rPr lang="en-GB" sz="1200" b="1" kern="1200" dirty="0" err="1">
                          <a:solidFill>
                            <a:schemeClr val="lt1"/>
                          </a:solidFill>
                          <a:effectLst/>
                          <a:latin typeface="+mn-lt"/>
                          <a:ea typeface="+mn-ea"/>
                          <a:cs typeface="+mn-cs"/>
                        </a:rPr>
                        <a:t>FS_Vertical_LAN</a:t>
                      </a:r>
                      <a:r>
                        <a:rPr lang="en-GB" sz="1200" b="1" kern="1200" dirty="0">
                          <a:solidFill>
                            <a:schemeClr val="lt1"/>
                          </a:solidFill>
                          <a:effectLst/>
                          <a:latin typeface="+mn-lt"/>
                          <a:ea typeface="+mn-ea"/>
                          <a:cs typeface="+mn-cs"/>
                        </a:rPr>
                        <a:t>, </a:t>
                      </a:r>
                      <a:r>
                        <a:rPr lang="en-GB" sz="1200" b="1" kern="1200" dirty="0" err="1">
                          <a:solidFill>
                            <a:schemeClr val="lt1"/>
                          </a:solidFill>
                          <a:effectLst/>
                          <a:latin typeface="+mn-lt"/>
                          <a:ea typeface="+mn-ea"/>
                          <a:cs typeface="+mn-cs"/>
                        </a:rPr>
                        <a:t>cyberCAV</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Enhancement of URLLC supporting in 5G,  5GS Enhanced support of Vertical and LAN Services</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eURLLC</a:t>
                      </a:r>
                      <a:r>
                        <a:rPr lang="en-US" sz="1200" dirty="0">
                          <a:effectLst/>
                          <a:latin typeface="+mn-lt"/>
                          <a:ea typeface="Malgun Gothic"/>
                        </a:rPr>
                        <a:t>, NR-U, Industrial </a:t>
                      </a:r>
                      <a:r>
                        <a:rPr lang="en-US" sz="1200" dirty="0" err="1">
                          <a:effectLst/>
                          <a:latin typeface="+mn-lt"/>
                          <a:ea typeface="Malgun Gothic"/>
                        </a:rPr>
                        <a:t>IoT</a:t>
                      </a:r>
                      <a:r>
                        <a:rPr lang="en-US" sz="1200" dirty="0">
                          <a:effectLst/>
                          <a:latin typeface="+mn-lt"/>
                          <a:ea typeface="Malgun Gothic"/>
                        </a:rPr>
                        <a:t>?</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p>
                  </a:txBody>
                  <a:tcPr marL="91450" marR="91450" marT="0" marB="0"/>
                </a:tc>
              </a:tr>
              <a:tr h="453102">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FS_eV2XARC</a:t>
                      </a:r>
                    </a:p>
                  </a:txBody>
                  <a:tcPr marL="91450" marR="91450" marT="0" marB="0">
                    <a:solidFill>
                      <a:schemeClr val="accent1"/>
                    </a:solidFill>
                  </a:tcPr>
                </a:tc>
                <a:tc>
                  <a:txBody>
                    <a:bodyPr/>
                    <a:lstStyle/>
                    <a:p>
                      <a:r>
                        <a:rPr lang="en-GB" sz="1200" dirty="0" smtClean="0"/>
                        <a:t>Architecture enhancements for support of advanced V2X services</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V2X</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r>
                        <a:rPr lang="en-GB" sz="1200" b="0" dirty="0" smtClean="0">
                          <a:effectLst/>
                          <a:latin typeface="+mn-lt"/>
                          <a:ea typeface="Malgun Gothic"/>
                        </a:rPr>
                        <a:t>SA#84</a:t>
                      </a:r>
                      <a:r>
                        <a:rPr lang="en-GB" sz="1200" b="0" baseline="0" dirty="0" smtClean="0">
                          <a:effectLst/>
                          <a:latin typeface="+mn-lt"/>
                          <a:ea typeface="Malgun Gothic"/>
                        </a:rPr>
                        <a:t> status report: </a:t>
                      </a:r>
                      <a:r>
                        <a:rPr lang="en-US" sz="1200" b="0" u="sng" kern="1200" dirty="0" smtClean="0">
                          <a:solidFill>
                            <a:schemeClr val="dk1"/>
                          </a:solidFill>
                          <a:effectLst/>
                          <a:latin typeface="+mn-lt"/>
                          <a:ea typeface="+mn-ea"/>
                          <a:cs typeface="+mn-cs"/>
                          <a:hlinkClick r:id="rId3"/>
                        </a:rPr>
                        <a:t>SP-190394</a:t>
                      </a:r>
                      <a:endParaRPr lang="en-GB" sz="1200" b="0" dirty="0" smtClean="0">
                        <a:effectLst/>
                        <a:latin typeface="+mn-lt"/>
                        <a:ea typeface="Malgun Gothic"/>
                      </a:endParaRPr>
                    </a:p>
                  </a:txBody>
                  <a:tcPr marL="91450" marR="91450" marT="0" marB="0"/>
                </a:tc>
              </a:tr>
              <a:tr h="627372">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FS_eLCS</a:t>
                      </a:r>
                      <a:r>
                        <a:rPr lang="en-GB" sz="1200" b="1" kern="1200" dirty="0">
                          <a:solidFill>
                            <a:schemeClr val="lt1"/>
                          </a:solidFill>
                          <a:effectLst/>
                          <a:latin typeface="+mn-lt"/>
                          <a:ea typeface="+mn-ea"/>
                          <a:cs typeface="+mn-cs"/>
                        </a:rPr>
                        <a:t>,</a:t>
                      </a:r>
                      <a:br>
                        <a:rPr lang="en-GB" sz="1200" b="1" kern="1200" dirty="0">
                          <a:solidFill>
                            <a:schemeClr val="lt1"/>
                          </a:solidFill>
                          <a:effectLst/>
                          <a:latin typeface="+mn-lt"/>
                          <a:ea typeface="+mn-ea"/>
                          <a:cs typeface="+mn-cs"/>
                        </a:rPr>
                      </a:br>
                      <a:r>
                        <a:rPr lang="en-GB" sz="1200" b="1" kern="1200" dirty="0">
                          <a:solidFill>
                            <a:schemeClr val="lt1"/>
                          </a:solidFill>
                          <a:effectLst/>
                          <a:latin typeface="+mn-lt"/>
                          <a:ea typeface="+mn-ea"/>
                          <a:cs typeface="+mn-cs"/>
                        </a:rPr>
                        <a:t>5G_HYPOS</a:t>
                      </a:r>
                    </a:p>
                  </a:txBody>
                  <a:tcPr marL="91450" marR="91450" marT="0" marB="0">
                    <a:solidFill>
                      <a:schemeClr val="accent1"/>
                    </a:solidFill>
                  </a:tcPr>
                </a:tc>
                <a:tc>
                  <a:txBody>
                    <a:bodyPr/>
                    <a:lstStyle/>
                    <a:p>
                      <a:r>
                        <a:rPr lang="en-GB" sz="1200" dirty="0" smtClean="0"/>
                        <a:t>Study on Enhancement to the 5GC location services, New WID on 5G positioning services </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Positioning</a:t>
                      </a:r>
                      <a:endParaRPr lang="en-GB" sz="1200" dirty="0">
                        <a:effectLst/>
                        <a:latin typeface="+mn-lt"/>
                        <a:ea typeface="Malgun Gothic"/>
                      </a:endParaRPr>
                    </a:p>
                    <a:p>
                      <a:pPr>
                        <a:lnSpc>
                          <a:spcPct val="115000"/>
                        </a:lnSpc>
                        <a:spcAft>
                          <a:spcPts val="900"/>
                        </a:spcAft>
                      </a:pPr>
                      <a:r>
                        <a:rPr lang="en-GB" sz="1200" dirty="0">
                          <a:effectLst/>
                          <a:latin typeface="+mn-lt"/>
                          <a:ea typeface="Malgun Gothic"/>
                        </a:rPr>
                        <a:t> </a:t>
                      </a: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FS_RACS</a:t>
                      </a:r>
                    </a:p>
                  </a:txBody>
                  <a:tcPr marL="91450" marR="91450" marT="0" marB="0">
                    <a:solidFill>
                      <a:schemeClr val="accent1"/>
                    </a:solidFill>
                  </a:tcPr>
                </a:tc>
                <a:tc>
                  <a:txBody>
                    <a:bodyPr/>
                    <a:lstStyle/>
                    <a:p>
                      <a:r>
                        <a:rPr lang="en-GB" sz="1200" i="0" kern="1200" dirty="0" smtClean="0">
                          <a:solidFill>
                            <a:schemeClr val="dk1"/>
                          </a:solidFill>
                          <a:effectLst/>
                          <a:latin typeface="+mn-lt"/>
                          <a:ea typeface="+mn-ea"/>
                          <a:cs typeface="+mn-cs"/>
                        </a:rPr>
                        <a:t>UE capability signalling optimization</a:t>
                      </a:r>
                      <a:endParaRPr lang="en-GB" sz="1200" i="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UE Capabilities</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r>
                        <a:rPr lang="en-GB" sz="1200" b="0" dirty="0" smtClean="0">
                          <a:effectLst/>
                          <a:latin typeface="+mn-lt"/>
                          <a:ea typeface="Malgun Gothic"/>
                        </a:rPr>
                        <a:t>SA#84</a:t>
                      </a:r>
                      <a:r>
                        <a:rPr lang="en-GB" sz="1200" b="0" baseline="0" dirty="0" smtClean="0">
                          <a:effectLst/>
                          <a:latin typeface="+mn-lt"/>
                          <a:ea typeface="Malgun Gothic"/>
                        </a:rPr>
                        <a:t> status report: </a:t>
                      </a:r>
                      <a:r>
                        <a:rPr lang="en-US" sz="1200" u="sng" kern="1200" dirty="0" smtClean="0">
                          <a:solidFill>
                            <a:schemeClr val="dk1"/>
                          </a:solidFill>
                          <a:effectLst/>
                          <a:latin typeface="+mn-lt"/>
                          <a:ea typeface="+mn-ea"/>
                          <a:cs typeface="+mn-cs"/>
                          <a:hlinkClick r:id="rId4"/>
                        </a:rPr>
                        <a:t>SP-190511</a:t>
                      </a: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FS_5GSAT_ARCH</a:t>
                      </a:r>
                    </a:p>
                  </a:txBody>
                  <a:tcPr marL="91450" marR="91450" marT="0" marB="0">
                    <a:solidFill>
                      <a:schemeClr val="accent1"/>
                    </a:solidFill>
                  </a:tcPr>
                </a:tc>
                <a:tc>
                  <a:txBody>
                    <a:bodyPr/>
                    <a:lstStyle/>
                    <a:p>
                      <a:r>
                        <a:rPr lang="en-GB" sz="1200" dirty="0" smtClean="0"/>
                        <a:t>Study on using Satellite Access in 5G</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NTN</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FS_eNA</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Enablers for Network Automation Architecture for 5G</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RAN-centric Data Connection?</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87710">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FS_5WWC</a:t>
                      </a:r>
                    </a:p>
                  </a:txBody>
                  <a:tcPr marL="91450" marR="91450" marT="0" marB="0">
                    <a:solidFill>
                      <a:schemeClr val="accent1"/>
                    </a:solidFill>
                  </a:tcPr>
                </a:tc>
                <a:tc>
                  <a:txBody>
                    <a:bodyPr/>
                    <a:lstStyle/>
                    <a:p>
                      <a:r>
                        <a:rPr lang="en-GB" sz="1200" dirty="0" smtClean="0"/>
                        <a:t>Study on the Wireless and </a:t>
                      </a:r>
                      <a:r>
                        <a:rPr lang="en-GB" sz="1200" dirty="0" err="1" smtClean="0"/>
                        <a:t>Wireline</a:t>
                      </a:r>
                      <a:r>
                        <a:rPr lang="en-GB" sz="1200" dirty="0" smtClean="0"/>
                        <a:t> Convergence Enhancement for the 5G system architecture</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None</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FS_CIoT_5G</a:t>
                      </a:r>
                    </a:p>
                  </a:txBody>
                  <a:tcPr marL="91450" marR="91450" marT="0" marB="0">
                    <a:solidFill>
                      <a:schemeClr val="accent1"/>
                    </a:solidFill>
                  </a:tcPr>
                </a:tc>
                <a:tc>
                  <a:txBody>
                    <a:bodyPr/>
                    <a:lstStyle/>
                    <a:p>
                      <a:r>
                        <a:rPr lang="en-GB" sz="1200" dirty="0" smtClean="0"/>
                        <a:t>Study on Cellular </a:t>
                      </a:r>
                      <a:r>
                        <a:rPr lang="en-GB" sz="1200" dirty="0" err="1" smtClean="0"/>
                        <a:t>IoT</a:t>
                      </a:r>
                      <a:r>
                        <a:rPr lang="en-GB" sz="1200" dirty="0" smtClean="0"/>
                        <a:t> support and evolution for the 5G System </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NBIoT</a:t>
                      </a:r>
                      <a:r>
                        <a:rPr lang="en-US" sz="1200" dirty="0">
                          <a:effectLst/>
                          <a:latin typeface="+mn-lt"/>
                          <a:ea typeface="Malgun Gothic"/>
                        </a:rPr>
                        <a:t>, LTE-M</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 </a:t>
                      </a:r>
                    </a:p>
                  </a:txBody>
                  <a:tcPr marL="91450" marR="91450" marT="0" marB="0"/>
                </a:tc>
              </a:tr>
            </a:tbl>
          </a:graphicData>
        </a:graphic>
      </p:graphicFrame>
      <p:sp>
        <p:nvSpPr>
          <p:cNvPr id="12343" name="TextBox 4"/>
          <p:cNvSpPr txBox="1">
            <a:spLocks noChangeArrowheads="1"/>
          </p:cNvSpPr>
          <p:nvPr/>
        </p:nvSpPr>
        <p:spPr bwMode="auto">
          <a:xfrm>
            <a:off x="8208963" y="6529388"/>
            <a:ext cx="2160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 Captured in WIDs</a:t>
            </a:r>
            <a:endParaRPr lang="en-GB" altLang="en-US" sz="1800">
              <a:latin typeface="Arial" panose="020B0604020202020204" pitchFamily="34" charset="0"/>
            </a:endParaRPr>
          </a:p>
        </p:txBody>
      </p:sp>
    </p:spTree>
    <p:extLst>
      <p:ext uri="{BB962C8B-B14F-4D97-AF65-F5344CB8AC3E}">
        <p14:creationId xmlns:p14="http://schemas.microsoft.com/office/powerpoint/2010/main" val="194016685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for RAN (WGs) Action</a:t>
            </a:r>
            <a:endParaRPr lang="en-US" dirty="0"/>
          </a:p>
        </p:txBody>
      </p:sp>
      <p:sp>
        <p:nvSpPr>
          <p:cNvPr id="3" name="Content Placeholder 2"/>
          <p:cNvSpPr>
            <a:spLocks noGrp="1"/>
          </p:cNvSpPr>
          <p:nvPr>
            <p:ph idx="1"/>
          </p:nvPr>
        </p:nvSpPr>
        <p:spPr/>
        <p:txBody>
          <a:bodyPr/>
          <a:lstStyle/>
          <a:p>
            <a:pPr marL="538163" indent="-538163"/>
            <a:r>
              <a:rPr lang="en-US" sz="2400" dirty="0" smtClean="0"/>
              <a:t>None</a:t>
            </a:r>
            <a:endParaRPr lang="en-US" sz="1800" b="1" dirty="0"/>
          </a:p>
          <a:p>
            <a:endParaRPr lang="en-US" dirty="0"/>
          </a:p>
        </p:txBody>
      </p:sp>
    </p:spTree>
    <p:extLst>
      <p:ext uri="{BB962C8B-B14F-4D97-AF65-F5344CB8AC3E}">
        <p14:creationId xmlns:p14="http://schemas.microsoft.com/office/powerpoint/2010/main" val="386411027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
            </a:r>
            <a:r>
              <a:rPr lang="en-US" dirty="0" smtClean="0"/>
              <a:t>ome more SA </a:t>
            </a:r>
            <a:r>
              <a:rPr lang="en-US" dirty="0" err="1" smtClean="0"/>
              <a:t>tdocs</a:t>
            </a:r>
            <a:r>
              <a:rPr lang="en-US" dirty="0" smtClean="0"/>
              <a:t> 4 Your Attention</a:t>
            </a:r>
            <a:endParaRPr lang="en-US" dirty="0"/>
          </a:p>
        </p:txBody>
      </p:sp>
      <p:sp>
        <p:nvSpPr>
          <p:cNvPr id="3" name="Content Placeholder 2"/>
          <p:cNvSpPr>
            <a:spLocks noGrp="1"/>
          </p:cNvSpPr>
          <p:nvPr>
            <p:ph idx="1"/>
          </p:nvPr>
        </p:nvSpPr>
        <p:spPr/>
        <p:txBody>
          <a:bodyPr/>
          <a:lstStyle/>
          <a:p>
            <a:pPr marL="266700" indent="-266700"/>
            <a:r>
              <a:rPr lang="en-US" sz="1800" dirty="0" smtClean="0"/>
              <a:t>SA1 Report </a:t>
            </a:r>
            <a:r>
              <a:rPr lang="en-US" sz="1800" dirty="0"/>
              <a:t>– </a:t>
            </a:r>
            <a:r>
              <a:rPr lang="en-US" sz="1800" dirty="0">
                <a:hlinkClick r:id="rId2"/>
              </a:rPr>
              <a:t>https://</a:t>
            </a:r>
            <a:r>
              <a:rPr lang="en-US" sz="1800" dirty="0" smtClean="0">
                <a:hlinkClick r:id="rId2"/>
              </a:rPr>
              <a:t>www.3gpp.org/ftp/tsg_sa/TSG_SA/TSGS_85/Docs/SP-191144.zip</a:t>
            </a:r>
            <a:r>
              <a:rPr lang="en-US" sz="1800" dirty="0" smtClean="0"/>
              <a:t>  </a:t>
            </a:r>
            <a:endParaRPr lang="en-US" sz="1800" dirty="0" smtClean="0"/>
          </a:p>
          <a:p>
            <a:pPr marL="266700" indent="-266700"/>
            <a:r>
              <a:rPr lang="en-US" sz="1800" dirty="0" smtClean="0"/>
              <a:t>SA2 Report </a:t>
            </a:r>
            <a:r>
              <a:rPr lang="en-US" sz="1800" dirty="0"/>
              <a:t>– </a:t>
            </a:r>
            <a:r>
              <a:rPr lang="en-US" sz="1800" dirty="0">
                <a:hlinkClick r:id="rId3"/>
              </a:rPr>
              <a:t>https://</a:t>
            </a:r>
            <a:r>
              <a:rPr lang="en-US" sz="1800" dirty="0" smtClean="0">
                <a:hlinkClick r:id="rId3"/>
              </a:rPr>
              <a:t>www.3gpp.org/ftp/tsg_sa/TSG_SA/TSGS_85/Docs/SP-191055.zip</a:t>
            </a:r>
            <a:r>
              <a:rPr lang="en-US" sz="1800" dirty="0" smtClean="0"/>
              <a:t>  </a:t>
            </a:r>
            <a:r>
              <a:rPr lang="en-US" sz="1800" dirty="0" smtClean="0"/>
              <a:t>	</a:t>
            </a:r>
          </a:p>
          <a:p>
            <a:pPr marL="266700" indent="-266700"/>
            <a:r>
              <a:rPr lang="en-US" sz="1800" dirty="0" smtClean="0"/>
              <a:t>SA3 Report </a:t>
            </a:r>
            <a:r>
              <a:rPr lang="en-US" sz="1800" dirty="0"/>
              <a:t>– </a:t>
            </a:r>
            <a:r>
              <a:rPr lang="en-US" sz="1800" dirty="0">
                <a:hlinkClick r:id="rId4"/>
              </a:rPr>
              <a:t>https://</a:t>
            </a:r>
            <a:r>
              <a:rPr lang="en-US" sz="1800" dirty="0" smtClean="0">
                <a:hlinkClick r:id="rId4"/>
              </a:rPr>
              <a:t>www.3gpp.org/ftp/tsg_sa/TSG_SA/TSGS_85/Docs/SP-191275.zip</a:t>
            </a:r>
            <a:r>
              <a:rPr lang="en-US" sz="1800" dirty="0" smtClean="0"/>
              <a:t>  </a:t>
            </a:r>
            <a:endParaRPr lang="en-US" sz="1800" dirty="0" smtClean="0"/>
          </a:p>
          <a:p>
            <a:pPr marL="266700" indent="-266700"/>
            <a:r>
              <a:rPr lang="en-US" sz="1800" dirty="0" smtClean="0"/>
              <a:t>SA4 Report </a:t>
            </a:r>
            <a:r>
              <a:rPr lang="en-US" sz="1800" dirty="0"/>
              <a:t>– </a:t>
            </a:r>
            <a:r>
              <a:rPr lang="en-US" sz="1800" dirty="0">
                <a:hlinkClick r:id="rId5"/>
              </a:rPr>
              <a:t>https://</a:t>
            </a:r>
            <a:r>
              <a:rPr lang="en-US" sz="1800" dirty="0" smtClean="0">
                <a:hlinkClick r:id="rId5"/>
              </a:rPr>
              <a:t>www.3gpp.org/ftp/tsg_sa/TSG_SA/TSGS_85/Docs/SP-190987.zip</a:t>
            </a:r>
            <a:r>
              <a:rPr lang="en-US" sz="1800" dirty="0" smtClean="0"/>
              <a:t>  </a:t>
            </a:r>
            <a:endParaRPr lang="en-US" sz="1800" dirty="0" smtClean="0"/>
          </a:p>
          <a:p>
            <a:pPr marL="266700" indent="-266700"/>
            <a:r>
              <a:rPr lang="en-US" sz="1800" dirty="0" smtClean="0"/>
              <a:t>SA5 Report </a:t>
            </a:r>
            <a:r>
              <a:rPr lang="en-US" sz="1800" dirty="0"/>
              <a:t>– </a:t>
            </a:r>
            <a:r>
              <a:rPr lang="en-US" sz="1800" dirty="0">
                <a:hlinkClick r:id="rId6"/>
              </a:rPr>
              <a:t>https://</a:t>
            </a:r>
            <a:r>
              <a:rPr lang="en-US" sz="1800" dirty="0" smtClean="0">
                <a:hlinkClick r:id="rId6"/>
              </a:rPr>
              <a:t>www.3gpp.org/ftp/tsg_sa/TSG_SA/TSGS_85/Docs/SP-191121.zip</a:t>
            </a:r>
            <a:r>
              <a:rPr lang="en-US" sz="1800" dirty="0" smtClean="0"/>
              <a:t>  </a:t>
            </a:r>
            <a:endParaRPr lang="en-US" sz="1800" dirty="0" smtClean="0"/>
          </a:p>
          <a:p>
            <a:pPr marL="266700" indent="-266700"/>
            <a:r>
              <a:rPr lang="en-US" sz="1800" dirty="0" smtClean="0"/>
              <a:t>SA6 Report </a:t>
            </a:r>
            <a:r>
              <a:rPr lang="en-US" sz="1800" dirty="0"/>
              <a:t>– </a:t>
            </a:r>
            <a:r>
              <a:rPr lang="en-US" sz="1800" dirty="0">
                <a:hlinkClick r:id="rId7"/>
              </a:rPr>
              <a:t>https://</a:t>
            </a:r>
            <a:r>
              <a:rPr lang="en-US" sz="1800" dirty="0" smtClean="0">
                <a:hlinkClick r:id="rId7"/>
              </a:rPr>
              <a:t>www.3gpp.org/ftp/tsg_sa/TSG_SA/TSGS_85/Docs/SP-191102.zip</a:t>
            </a:r>
            <a:r>
              <a:rPr lang="en-US" sz="1800" dirty="0" smtClean="0"/>
              <a:t>  </a:t>
            </a:r>
            <a:endParaRPr lang="en-US" sz="1800" dirty="0" smtClean="0"/>
          </a:p>
          <a:p>
            <a:pPr marL="266700" indent="-266700"/>
            <a:endParaRPr lang="en-US" sz="1800" dirty="0"/>
          </a:p>
          <a:p>
            <a:pPr marL="0" indent="0">
              <a:buNone/>
            </a:pPr>
            <a:endParaRPr lang="en-US" sz="1800" dirty="0" smtClean="0"/>
          </a:p>
          <a:p>
            <a:endParaRPr lang="en-US" sz="1800" dirty="0"/>
          </a:p>
        </p:txBody>
      </p:sp>
    </p:spTree>
    <p:extLst>
      <p:ext uri="{BB962C8B-B14F-4D97-AF65-F5344CB8AC3E}">
        <p14:creationId xmlns:p14="http://schemas.microsoft.com/office/powerpoint/2010/main" val="398944396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16463</TotalTime>
  <Words>1268</Words>
  <Application>Microsoft Office PowerPoint</Application>
  <PresentationFormat>Widescreen</PresentationFormat>
  <Paragraphs>216</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Malgun Gothic</vt:lpstr>
      <vt:lpstr>SimSun</vt:lpstr>
      <vt:lpstr>Arial</vt:lpstr>
      <vt:lpstr>Calibri</vt:lpstr>
      <vt:lpstr>Calibri Light</vt:lpstr>
      <vt:lpstr>Times New Roman</vt:lpstr>
      <vt:lpstr>Wingdings</vt:lpstr>
      <vt:lpstr>Office Theme</vt:lpstr>
      <vt:lpstr>TSG SA Chair’s Report to TSG RAN</vt:lpstr>
      <vt:lpstr>Rel-17 Timeline – SA Way Forward</vt:lpstr>
      <vt:lpstr>Rel-17 Timeline – Way forward</vt:lpstr>
      <vt:lpstr>Items for SA/CT Coordination </vt:lpstr>
      <vt:lpstr>PowerPoint Presentation</vt:lpstr>
      <vt:lpstr>PowerPoint Presentation</vt:lpstr>
      <vt:lpstr>SA-RAN Rel-16 Coordination (SP-180581, SA#80)</vt:lpstr>
      <vt:lpstr>Issues for RAN (WGs) Action</vt:lpstr>
      <vt:lpstr>some more SA tdocs 4 Your Attention</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710</cp:revision>
  <dcterms:created xsi:type="dcterms:W3CDTF">2010-02-05T13:52:04Z</dcterms:created>
  <dcterms:modified xsi:type="dcterms:W3CDTF">2019-12-11T15:28:49Z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1575540893</vt:lpwstr>
  </property>
</Properties>
</file>