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53"/>
  </p:notesMasterIdLst>
  <p:handoutMasterIdLst>
    <p:handoutMasterId r:id="rId54"/>
  </p:handoutMasterIdLst>
  <p:sldIdLst>
    <p:sldId id="303" r:id="rId7"/>
    <p:sldId id="621" r:id="rId8"/>
    <p:sldId id="920" r:id="rId9"/>
    <p:sldId id="921" r:id="rId10"/>
    <p:sldId id="922" r:id="rId11"/>
    <p:sldId id="923" r:id="rId12"/>
    <p:sldId id="924" r:id="rId13"/>
    <p:sldId id="925" r:id="rId14"/>
    <p:sldId id="926" r:id="rId15"/>
    <p:sldId id="927" r:id="rId16"/>
    <p:sldId id="928" r:id="rId17"/>
    <p:sldId id="910" r:id="rId18"/>
    <p:sldId id="627" r:id="rId19"/>
    <p:sldId id="634" r:id="rId20"/>
    <p:sldId id="635" r:id="rId21"/>
    <p:sldId id="848" r:id="rId22"/>
    <p:sldId id="859" r:id="rId23"/>
    <p:sldId id="860" r:id="rId24"/>
    <p:sldId id="861" r:id="rId25"/>
    <p:sldId id="862" r:id="rId26"/>
    <p:sldId id="863" r:id="rId27"/>
    <p:sldId id="864" r:id="rId28"/>
    <p:sldId id="865" r:id="rId29"/>
    <p:sldId id="868" r:id="rId30"/>
    <p:sldId id="679" r:id="rId31"/>
    <p:sldId id="878" r:id="rId32"/>
    <p:sldId id="929" r:id="rId33"/>
    <p:sldId id="891" r:id="rId34"/>
    <p:sldId id="858" r:id="rId35"/>
    <p:sldId id="930" r:id="rId36"/>
    <p:sldId id="931" r:id="rId37"/>
    <p:sldId id="892" r:id="rId38"/>
    <p:sldId id="893" r:id="rId39"/>
    <p:sldId id="894" r:id="rId40"/>
    <p:sldId id="895" r:id="rId41"/>
    <p:sldId id="896" r:id="rId42"/>
    <p:sldId id="897" r:id="rId43"/>
    <p:sldId id="898" r:id="rId44"/>
    <p:sldId id="899" r:id="rId45"/>
    <p:sldId id="900" r:id="rId46"/>
    <p:sldId id="901" r:id="rId47"/>
    <p:sldId id="913" r:id="rId48"/>
    <p:sldId id="914" r:id="rId49"/>
    <p:sldId id="902" r:id="rId50"/>
    <p:sldId id="912" r:id="rId51"/>
    <p:sldId id="883"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7600F0-55B5-43AF-9C00-79285884DDB9}" v="17" dt="2019-12-05T21:09:56.88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45" autoAdjust="0"/>
    <p:restoredTop sz="92197" autoAdjust="0"/>
  </p:normalViewPr>
  <p:slideViewPr>
    <p:cSldViewPr snapToGrid="0">
      <p:cViewPr varScale="1">
        <p:scale>
          <a:sx n="101" d="100"/>
          <a:sy n="101" d="100"/>
        </p:scale>
        <p:origin x="57" y="3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150" d="100"/>
          <a:sy n="150" d="100"/>
        </p:scale>
        <p:origin x="1239" y="-189"/>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customXml" Target="../customXml/item5.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3A7B9A30-5A43-4CC1-977D-1466FE6E9262}"/>
    <pc:docChg chg="undo modSld">
      <pc:chgData name="Thomas Tovinger" userId="d52090d9-82c6-45ae-b052-95c46e96cc30" providerId="ADAL" clId="{3A7B9A30-5A43-4CC1-977D-1466FE6E9262}" dt="2019-12-05T21:20:42.254" v="56" actId="1076"/>
      <pc:docMkLst>
        <pc:docMk/>
      </pc:docMkLst>
      <pc:sldChg chg="modSp">
        <pc:chgData name="Thomas Tovinger" userId="d52090d9-82c6-45ae-b052-95c46e96cc30" providerId="ADAL" clId="{3A7B9A30-5A43-4CC1-977D-1466FE6E9262}" dt="2019-12-05T13:25:56.463" v="14" actId="20577"/>
        <pc:sldMkLst>
          <pc:docMk/>
          <pc:sldMk cId="1694389165" sldId="637"/>
        </pc:sldMkLst>
        <pc:graphicFrameChg chg="mod modGraphic">
          <ac:chgData name="Thomas Tovinger" userId="d52090d9-82c6-45ae-b052-95c46e96cc30" providerId="ADAL" clId="{3A7B9A30-5A43-4CC1-977D-1466FE6E9262}" dt="2019-12-05T13:25:56.463" v="14" actId="20577"/>
          <ac:graphicFrameMkLst>
            <pc:docMk/>
            <pc:sldMk cId="1694389165" sldId="637"/>
            <ac:graphicFrameMk id="6" creationId="{00000000-0000-0000-0000-000000000000}"/>
          </ac:graphicFrameMkLst>
        </pc:graphicFrameChg>
      </pc:sldChg>
      <pc:sldChg chg="addSp modSp">
        <pc:chgData name="Thomas Tovinger" userId="d52090d9-82c6-45ae-b052-95c46e96cc30" providerId="ADAL" clId="{3A7B9A30-5A43-4CC1-977D-1466FE6E9262}" dt="2019-12-05T13:56:04.418" v="43" actId="1076"/>
        <pc:sldMkLst>
          <pc:docMk/>
          <pc:sldMk cId="3256117263" sldId="883"/>
        </pc:sldMkLst>
        <pc:spChg chg="mod">
          <ac:chgData name="Thomas Tovinger" userId="d52090d9-82c6-45ae-b052-95c46e96cc30" providerId="ADAL" clId="{3A7B9A30-5A43-4CC1-977D-1466FE6E9262}" dt="2019-12-05T13:56:04.418" v="43" actId="1076"/>
          <ac:spMkLst>
            <pc:docMk/>
            <pc:sldMk cId="3256117263" sldId="883"/>
            <ac:spMk id="3" creationId="{B48ABD3F-81B6-4BC4-B6B9-FD7355E2D259}"/>
          </ac:spMkLst>
        </pc:spChg>
        <pc:picChg chg="add mod">
          <ac:chgData name="Thomas Tovinger" userId="d52090d9-82c6-45ae-b052-95c46e96cc30" providerId="ADAL" clId="{3A7B9A30-5A43-4CC1-977D-1466FE6E9262}" dt="2019-12-05T13:56:00.967" v="42" actId="1076"/>
          <ac:picMkLst>
            <pc:docMk/>
            <pc:sldMk cId="3256117263" sldId="883"/>
            <ac:picMk id="4" creationId="{BBED938F-9BED-4F1D-9A7D-CFE56A878273}"/>
          </ac:picMkLst>
        </pc:picChg>
      </pc:sldChg>
      <pc:sldChg chg="modSp">
        <pc:chgData name="Thomas Tovinger" userId="d52090d9-82c6-45ae-b052-95c46e96cc30" providerId="ADAL" clId="{3A7B9A30-5A43-4CC1-977D-1466FE6E9262}" dt="2019-12-05T13:28:49.584" v="32" actId="179"/>
        <pc:sldMkLst>
          <pc:docMk/>
          <pc:sldMk cId="219894305" sldId="887"/>
        </pc:sldMkLst>
        <pc:graphicFrameChg chg="mod modGraphic">
          <ac:chgData name="Thomas Tovinger" userId="d52090d9-82c6-45ae-b052-95c46e96cc30" providerId="ADAL" clId="{3A7B9A30-5A43-4CC1-977D-1466FE6E9262}" dt="2019-12-05T13:28:49.584" v="32" actId="179"/>
          <ac:graphicFrameMkLst>
            <pc:docMk/>
            <pc:sldMk cId="219894305" sldId="887"/>
            <ac:graphicFrameMk id="6" creationId="{00000000-0000-0000-0000-000000000000}"/>
          </ac:graphicFrameMkLst>
        </pc:graphicFrameChg>
      </pc:sldChg>
      <pc:sldChg chg="modSp">
        <pc:chgData name="Thomas Tovinger" userId="d52090d9-82c6-45ae-b052-95c46e96cc30" providerId="ADAL" clId="{3A7B9A30-5A43-4CC1-977D-1466FE6E9262}" dt="2019-12-05T21:20:42.254" v="56" actId="1076"/>
        <pc:sldMkLst>
          <pc:docMk/>
          <pc:sldMk cId="697672828" sldId="913"/>
        </pc:sldMkLst>
        <pc:spChg chg="mod">
          <ac:chgData name="Thomas Tovinger" userId="d52090d9-82c6-45ae-b052-95c46e96cc30" providerId="ADAL" clId="{3A7B9A30-5A43-4CC1-977D-1466FE6E9262}" dt="2019-12-05T21:20:39.535" v="55" actId="1076"/>
          <ac:spMkLst>
            <pc:docMk/>
            <pc:sldMk cId="697672828" sldId="913"/>
            <ac:spMk id="14338" creationId="{00000000-0000-0000-0000-000000000000}"/>
          </ac:spMkLst>
        </pc:spChg>
        <pc:graphicFrameChg chg="mod">
          <ac:chgData name="Thomas Tovinger" userId="d52090d9-82c6-45ae-b052-95c46e96cc30" providerId="ADAL" clId="{3A7B9A30-5A43-4CC1-977D-1466FE6E9262}" dt="2019-12-05T21:20:42.254" v="56" actId="1076"/>
          <ac:graphicFrameMkLst>
            <pc:docMk/>
            <pc:sldMk cId="697672828" sldId="913"/>
            <ac:graphicFrameMk id="6" creationId="{00000000-0000-0000-0000-000000000000}"/>
          </ac:graphicFrameMkLst>
        </pc:graphicFrameChg>
      </pc:sldChg>
      <pc:sldChg chg="modSp">
        <pc:chgData name="Thomas Tovinger" userId="d52090d9-82c6-45ae-b052-95c46e96cc30" providerId="ADAL" clId="{3A7B9A30-5A43-4CC1-977D-1466FE6E9262}" dt="2019-12-05T21:10:01.229" v="49" actId="108"/>
        <pc:sldMkLst>
          <pc:docMk/>
          <pc:sldMk cId="1188902353" sldId="914"/>
        </pc:sldMkLst>
        <pc:spChg chg="mod">
          <ac:chgData name="Thomas Tovinger" userId="d52090d9-82c6-45ae-b052-95c46e96cc30" providerId="ADAL" clId="{3A7B9A30-5A43-4CC1-977D-1466FE6E9262}" dt="2019-12-05T21:09:42.182" v="46" actId="1076"/>
          <ac:spMkLst>
            <pc:docMk/>
            <pc:sldMk cId="1188902353" sldId="914"/>
            <ac:spMk id="14338" creationId="{00000000-0000-0000-0000-000000000000}"/>
          </ac:spMkLst>
        </pc:spChg>
        <pc:graphicFrameChg chg="mod modGraphic">
          <ac:chgData name="Thomas Tovinger" userId="d52090d9-82c6-45ae-b052-95c46e96cc30" providerId="ADAL" clId="{3A7B9A30-5A43-4CC1-977D-1466FE6E9262}" dt="2019-12-05T21:10:01.229" v="49" actId="108"/>
          <ac:graphicFrameMkLst>
            <pc:docMk/>
            <pc:sldMk cId="1188902353" sldId="914"/>
            <ac:graphicFrameMk id="6" creationId="{00000000-0000-0000-0000-000000000000}"/>
          </ac:graphicFrameMkLst>
        </pc:graphicFrameChg>
      </pc:sldChg>
      <pc:sldChg chg="modSp">
        <pc:chgData name="Thomas Tovinger" userId="d52090d9-82c6-45ae-b052-95c46e96cc30" providerId="ADAL" clId="{3A7B9A30-5A43-4CC1-977D-1466FE6E9262}" dt="2019-12-05T13:54:46.072" v="41" actId="108"/>
        <pc:sldMkLst>
          <pc:docMk/>
          <pc:sldMk cId="1800572477" sldId="921"/>
        </pc:sldMkLst>
        <pc:graphicFrameChg chg="modGraphic">
          <ac:chgData name="Thomas Tovinger" userId="d52090d9-82c6-45ae-b052-95c46e96cc30" providerId="ADAL" clId="{3A7B9A30-5A43-4CC1-977D-1466FE6E9262}" dt="2019-12-05T13:54:46.072" v="41" actId="108"/>
          <ac:graphicFrameMkLst>
            <pc:docMk/>
            <pc:sldMk cId="1800572477" sldId="921"/>
            <ac:graphicFrameMk id="28748" creationId="{00000000-0000-0000-0000-000000000000}"/>
          </ac:graphicFrameMkLst>
        </pc:graphicFrameChg>
      </pc:sldChg>
      <pc:sldChg chg="modSp">
        <pc:chgData name="Thomas Tovinger" userId="d52090d9-82c6-45ae-b052-95c46e96cc30" providerId="ADAL" clId="{3A7B9A30-5A43-4CC1-977D-1466FE6E9262}" dt="2019-12-05T13:54:43.142" v="40"/>
        <pc:sldMkLst>
          <pc:docMk/>
          <pc:sldMk cId="420199357" sldId="922"/>
        </pc:sldMkLst>
        <pc:graphicFrameChg chg="mod">
          <ac:chgData name="Thomas Tovinger" userId="d52090d9-82c6-45ae-b052-95c46e96cc30" providerId="ADAL" clId="{3A7B9A30-5A43-4CC1-977D-1466FE6E9262}" dt="2019-12-05T13:54:43.142" v="40"/>
          <ac:graphicFrameMkLst>
            <pc:docMk/>
            <pc:sldMk cId="420199357" sldId="922"/>
            <ac:graphicFrameMk id="28748" creationId="{00000000-0000-0000-0000-000000000000}"/>
          </ac:graphicFrameMkLst>
        </pc:graphicFrameChg>
      </pc:sldChg>
      <pc:sldChg chg="modSp">
        <pc:chgData name="Thomas Tovinger" userId="d52090d9-82c6-45ae-b052-95c46e96cc30" providerId="ADAL" clId="{3A7B9A30-5A43-4CC1-977D-1466FE6E9262}" dt="2019-12-05T21:13:37.791" v="54" actId="20577"/>
        <pc:sldMkLst>
          <pc:docMk/>
          <pc:sldMk cId="4157165843" sldId="924"/>
        </pc:sldMkLst>
        <pc:graphicFrameChg chg="modGraphic">
          <ac:chgData name="Thomas Tovinger" userId="d52090d9-82c6-45ae-b052-95c46e96cc30" providerId="ADAL" clId="{3A7B9A30-5A43-4CC1-977D-1466FE6E9262}" dt="2019-12-05T21:13:37.791" v="54" actId="20577"/>
          <ac:graphicFrameMkLst>
            <pc:docMk/>
            <pc:sldMk cId="4157165843" sldId="924"/>
            <ac:graphicFrameMk id="120529" creationId="{00000000-0000-0000-0000-00000000000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12/10/2019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12/10/2019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54055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24</a:t>
            </a:fld>
            <a:endParaRPr lang="en-GB" dirty="0"/>
          </a:p>
        </p:txBody>
      </p:sp>
    </p:spTree>
    <p:extLst>
      <p:ext uri="{BB962C8B-B14F-4D97-AF65-F5344CB8AC3E}">
        <p14:creationId xmlns:p14="http://schemas.microsoft.com/office/powerpoint/2010/main" val="1722716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0192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85894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12121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16381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81658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2324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06189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55073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710137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7322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solidFill>
                  <a:srgbClr val="000000"/>
                </a:solidFill>
              </a:rPr>
              <a:pPr>
                <a:defRPr/>
              </a:pPr>
              <a:t>7</a:t>
            </a:fld>
            <a:endParaRPr lang="en-GB" altLang="en-US">
              <a:solidFill>
                <a:srgbClr val="000000"/>
              </a:solidFill>
            </a:endParaRPr>
          </a:p>
        </p:txBody>
      </p:sp>
    </p:spTree>
    <p:extLst>
      <p:ext uri="{BB962C8B-B14F-4D97-AF65-F5344CB8AC3E}">
        <p14:creationId xmlns:p14="http://schemas.microsoft.com/office/powerpoint/2010/main" val="866761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63558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415688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155163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67580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solidFill>
                  <a:prstClr val="black"/>
                </a:solidFill>
              </a:rPr>
              <a:pPr>
                <a:defRPr/>
              </a:pPr>
              <a:t>‹#›</a:t>
            </a:fld>
            <a:endParaRPr lang="en-GB" dirty="0">
              <a:solidFill>
                <a:prstClr val="black"/>
              </a:solidFill>
            </a:endParaRPr>
          </a:p>
        </p:txBody>
      </p:sp>
    </p:spTree>
    <p:extLst>
      <p:ext uri="{BB962C8B-B14F-4D97-AF65-F5344CB8AC3E}">
        <p14:creationId xmlns:p14="http://schemas.microsoft.com/office/powerpoint/2010/main" val="245010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SP-191282, </a:t>
            </a:r>
            <a:r>
              <a:rPr lang="en-GB" sz="1100" b="1" spc="300" dirty="0">
                <a:ea typeface="+mn-ea"/>
                <a:cs typeface="Arial" panose="020B0604020202020204" pitchFamily="34" charset="0"/>
              </a:rPr>
              <a:t>TSG SA#86,</a:t>
            </a:r>
            <a:r>
              <a:rPr lang="en-GB" sz="1100" b="1" spc="300" baseline="0" dirty="0">
                <a:ea typeface="+mn-ea"/>
                <a:cs typeface="Arial" panose="020B0604020202020204" pitchFamily="34" charset="0"/>
              </a:rPr>
              <a:t> Sitges, Spain, 10-13 December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www.3gpp.org/ftp/tsg_sa/TSG_SA/TSGS_81/Docs/SP-180813.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www.3gpp.org/ftp/tsg_sa/TSG_SA/TSGS_82/Docs/SP-181070.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www.3gpp.org/ftp/tsg_sa/TSG_SA/TSGS_82/Docs/SP-181071.zip"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85/Docs/SP-190880.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85/Docs/SP-190780.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85/Docs/SP-190788.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www.3gpp.org/ftp/tsg_sa/TSG_SA/TSGS_82/Docs/SP-181065.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85/Docs/SP-190781.zip" TargetMode="External"/><Relationship Id="rId2" Type="http://schemas.openxmlformats.org/officeDocument/2006/relationships/hyperlink" Target="https://www.3gpp.org/ftp/TSG_SA/TSG_SA/TSGS_85/Docs/SP-190789.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83/Docs/SP-190137.zip" TargetMode="External"/><Relationship Id="rId4" Type="http://schemas.openxmlformats.org/officeDocument/2006/relationships/hyperlink" Target="https://www.3gpp.org/ftp/TSG_SA/TSG_SA/TSGS_85/Docs/SP-190786.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85/Docs/SP-190928.zip" TargetMode="External"/><Relationship Id="rId2" Type="http://schemas.openxmlformats.org/officeDocument/2006/relationships/hyperlink" Target="https://www.3gpp.org/ftp/TSG_SA/TSG_SA/TSGS_81/Docs/SP-180899.zip"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85/Docs/SP-190785.zip" TargetMode="External"/><Relationship Id="rId2" Type="http://schemas.openxmlformats.org/officeDocument/2006/relationships/hyperlink" Target="https://www.3gpp.org/ftp/TSG_SA/TSG_SA/TSGS_81/Docs/SP-180827.zip"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TSG_SA/TSGS_85/Docs/SP-190930.zip"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hyperlink" Target="https://www.3gpp.org/ftp/TSG_SA/TSG_SA/TSGS_85/Docs/SP-190881.zip" TargetMode="External"/><Relationship Id="rId3" Type="http://schemas.openxmlformats.org/officeDocument/2006/relationships/hyperlink" Target="https://www.3gpp.org/ftp/TSG_SA/TSG_SA/TSGS_83/Docs/SP-190247.zip" TargetMode="External"/><Relationship Id="rId7" Type="http://schemas.openxmlformats.org/officeDocument/2006/relationships/hyperlink" Target="https://www.3gpp.org/ftp/TSG_SA/TSG_SA/TSGS_82/Docs/SP-181072.zip" TargetMode="External"/><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69.zip" TargetMode="External"/><Relationship Id="rId5" Type="http://schemas.openxmlformats.org/officeDocument/2006/relationships/hyperlink" Target="https://www.3gpp.org/ftp/TSG_SA/TSG_SA/TSGS_85/Docs/SP-190782.zip" TargetMode="External"/><Relationship Id="rId10" Type="http://schemas.openxmlformats.org/officeDocument/2006/relationships/hyperlink" Target="https://www.3gpp.org/ftp/TSG_SA/TSG_SA/TSGS_80/Docs/SP-180597.zip" TargetMode="External"/><Relationship Id="rId4" Type="http://schemas.openxmlformats.org/officeDocument/2006/relationships/hyperlink" Target="https://www.3gpp.org/ftp/TSG_SA/TSG_SA/TSGS_82/Docs/SP-181073.zip" TargetMode="External"/><Relationship Id="rId9" Type="http://schemas.openxmlformats.org/officeDocument/2006/relationships/hyperlink" Target="https://www.3gpp.org/ftp/TSG_SA/TSG_SA/TSGS_83/Docs/SP-190138.zip"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TSG_SA/TSGS_81/Docs/SP-180819.zip"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https://www.3gpp.org/ftp/TSG_SA/TSG_SA/TSGS_83/Docs/SP-190139.zip" TargetMode="Externa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hyperlink" Target="https://www.3gpp.org/ftp/TSG_SA/TSG_SA/TSGS_81/Docs/SP-180821.zip" TargetMode="Externa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Status Report to SA#86</a:t>
            </a:r>
            <a:r>
              <a:rPr lang="en-GB" sz="4800" b="1" i="1" dirty="0"/>
              <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r>
              <a:rPr lang="en-US" sz="4800" dirty="0">
                <a:effectLst>
                  <a:outerShdw blurRad="38100" dist="38100" dir="2700000" algn="tl">
                    <a:srgbClr val="C0C0C0"/>
                  </a:outerShdw>
                </a:effectLst>
                <a:latin typeface="Arial" pitchFamily="34" charset="0"/>
              </a:rPr>
              <a:t/>
            </a:r>
            <a:br>
              <a:rPr lang="en-US" sz="4800" dirty="0">
                <a:effectLst>
                  <a:outerShdw blurRad="38100" dist="38100" dir="2700000" algn="tl">
                    <a:srgbClr val="C0C0C0"/>
                  </a:outerShdw>
                </a:effectLst>
                <a:latin typeface="Arial" pitchFamily="34" charset="0"/>
              </a:rPr>
            </a:b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266700"/>
          <a:ext cx="9925050" cy="7402513"/>
        </p:xfrm>
        <a:graphic>
          <a:graphicData uri="http://schemas.openxmlformats.org/presentationml/2006/ole">
            <mc:AlternateContent xmlns:mc="http://schemas.openxmlformats.org/markup-compatibility/2006">
              <mc:Choice xmlns:v="urn:schemas-microsoft-com:vml" Requires="v">
                <p:oleObj spid="_x0000_s3078" name="Worksheet" r:id="rId4" imgW="8534502" imgH="5715102" progId="Excel.Sheet.8">
                  <p:embed/>
                </p:oleObj>
              </mc:Choice>
              <mc:Fallback>
                <p:oleObj name="Worksheet" r:id="rId4" imgW="8534502" imgH="5715102" progId="Excel.Sheet.8">
                  <p:embed/>
                  <p:pic>
                    <p:nvPicPr>
                      <p:cNvPr id="2050" name="Object 4"/>
                      <p:cNvPicPr>
                        <a:picLocks noGrp="1" noChangeAspect="1" noChangeArrowheads="1"/>
                      </p:cNvPicPr>
                      <p:nvPr/>
                    </p:nvPicPr>
                    <p:blipFill>
                      <a:blip r:embed="rId5"/>
                      <a:srcRect/>
                      <a:stretch>
                        <a:fillRect/>
                      </a:stretch>
                    </p:blipFill>
                    <p:spPr bwMode="auto">
                      <a:xfrm>
                        <a:off x="1633538" y="266700"/>
                        <a:ext cx="9925050" cy="7402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3251318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3" y="519113"/>
          <a:ext cx="8691562" cy="5491162"/>
        </p:xfrm>
        <a:graphic>
          <a:graphicData uri="http://schemas.openxmlformats.org/presentationml/2006/ole">
            <mc:AlternateContent xmlns:mc="http://schemas.openxmlformats.org/markup-compatibility/2006">
              <mc:Choice xmlns:v="urn:schemas-microsoft-com:vml" Requires="v">
                <p:oleObj spid="_x0000_s4102" name="Worksheet" r:id="rId4" imgW="7905737" imgH="5724593" progId="Excel.Sheet.8">
                  <p:embed/>
                </p:oleObj>
              </mc:Choice>
              <mc:Fallback>
                <p:oleObj name="Worksheet" r:id="rId4" imgW="7905737" imgH="5724593" progId="Excel.Sheet.8">
                  <p:embed/>
                  <p:pic>
                    <p:nvPicPr>
                      <p:cNvPr id="3074" name="Object 4"/>
                      <p:cNvPicPr>
                        <a:picLocks noGrp="1" noChangeAspect="1" noChangeArrowheads="1"/>
                      </p:cNvPicPr>
                      <p:nvPr/>
                    </p:nvPicPr>
                    <p:blipFill>
                      <a:blip r:embed="rId5"/>
                      <a:srcRect/>
                      <a:stretch>
                        <a:fillRect/>
                      </a:stretch>
                    </p:blipFill>
                    <p:spPr bwMode="auto">
                      <a:xfrm>
                        <a:off x="1770063" y="519113"/>
                        <a:ext cx="8691562" cy="549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5946458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78C1BF-313B-4838-85C8-7573D7717EE7}"/>
              </a:ext>
            </a:extLst>
          </p:cNvPr>
          <p:cNvSpPr>
            <a:spLocks noGrp="1"/>
          </p:cNvSpPr>
          <p:nvPr>
            <p:ph type="title"/>
          </p:nvPr>
        </p:nvSpPr>
        <p:spPr>
          <a:xfrm>
            <a:off x="1303973" y="2726531"/>
            <a:ext cx="9102725" cy="1143000"/>
          </a:xfrm>
        </p:spPr>
        <p:txBody>
          <a:bodyPr/>
          <a:lstStyle/>
          <a:p>
            <a:r>
              <a:rPr lang="sv-SE" dirty="0"/>
              <a:t>CH WIs/SIs</a:t>
            </a:r>
            <a:endParaRPr lang="en-GB" dirty="0"/>
          </a:p>
        </p:txBody>
      </p:sp>
    </p:spTree>
    <p:extLst>
      <p:ext uri="{BB962C8B-B14F-4D97-AF65-F5344CB8AC3E}">
        <p14:creationId xmlns:p14="http://schemas.microsoft.com/office/powerpoint/2010/main" val="150279986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4283356"/>
              </p:ext>
            </p:extLst>
          </p:nvPr>
        </p:nvGraphicFramePr>
        <p:xfrm>
          <a:off x="843280" y="1260179"/>
          <a:ext cx="8924101" cy="4988220"/>
        </p:xfrm>
        <a:graphic>
          <a:graphicData uri="http://schemas.openxmlformats.org/drawingml/2006/table">
            <a:tbl>
              <a:tblPr firstRow="1" bandRow="1">
                <a:tableStyleId>{5C22544A-7EE6-4342-B048-85BDC9FD1C3A}</a:tableStyleId>
              </a:tblPr>
              <a:tblGrid>
                <a:gridCol w="1320800">
                  <a:extLst>
                    <a:ext uri="{9D8B030D-6E8A-4147-A177-3AD203B41FA5}">
                      <a16:colId xmlns:a16="http://schemas.microsoft.com/office/drawing/2014/main" xmlns="" val="23408469"/>
                    </a:ext>
                  </a:extLst>
                </a:gridCol>
                <a:gridCol w="3905905">
                  <a:extLst>
                    <a:ext uri="{9D8B030D-6E8A-4147-A177-3AD203B41FA5}">
                      <a16:colId xmlns:a16="http://schemas.microsoft.com/office/drawing/2014/main" xmlns="" val="1386727148"/>
                    </a:ext>
                  </a:extLst>
                </a:gridCol>
                <a:gridCol w="1670926">
                  <a:extLst>
                    <a:ext uri="{9D8B030D-6E8A-4147-A177-3AD203B41FA5}">
                      <a16:colId xmlns:a16="http://schemas.microsoft.com/office/drawing/2014/main" xmlns="" val="4240727412"/>
                    </a:ext>
                  </a:extLst>
                </a:gridCol>
                <a:gridCol w="2026470">
                  <a:extLst>
                    <a:ext uri="{9D8B030D-6E8A-4147-A177-3AD203B41FA5}">
                      <a16:colId xmlns:a16="http://schemas.microsoft.com/office/drawing/2014/main" xmlns="" val="1675550634"/>
                    </a:ext>
                  </a:extLst>
                </a:gridCol>
              </a:tblGrid>
              <a:tr h="771132">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xmlns="" val="2515750895"/>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2136051932"/>
                  </a:ext>
                </a:extLst>
              </a:tr>
              <a:tr h="52713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885737022"/>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3714903681"/>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187267562"/>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ETSUN</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Charging aspects of Enhancing Topology of SMF and UPF in 5G </a:t>
                      </a: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0%-&gt;70%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SA#87 (03/2020)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2031638383"/>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Performance and Analytics Charging in 5G System</a:t>
                      </a: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335184597"/>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Management Charging in 5G System</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400" b="0" kern="1200" dirty="0">
                          <a:solidFill>
                            <a:schemeClr val="tx1"/>
                          </a:solidFill>
                          <a:effectLst/>
                          <a:latin typeface="Arial" panose="020B0604020202020204" pitchFamily="34" charset="0"/>
                          <a:ea typeface="+mn-ea"/>
                          <a:cs typeface="Arial" panose="020B0604020202020204" pitchFamily="34" charset="0"/>
                        </a:rPr>
                        <a:t>0%-&gt;5%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3296424987"/>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a:t>
                      </a:r>
                      <a:r>
                        <a:rPr lang="sv-SE" sz="14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128524" y="2073555"/>
          <a:ext cx="9230128" cy="1394224"/>
        </p:xfrm>
        <a:graphic>
          <a:graphicData uri="http://schemas.openxmlformats.org/drawingml/2006/table">
            <a:tbl>
              <a:tblPr/>
              <a:tblGrid>
                <a:gridCol w="1109709">
                  <a:extLst>
                    <a:ext uri="{9D8B030D-6E8A-4147-A177-3AD203B41FA5}">
                      <a16:colId xmlns:a16="http://schemas.microsoft.com/office/drawing/2014/main" xmlns="" val="20000"/>
                    </a:ext>
                  </a:extLst>
                </a:gridCol>
                <a:gridCol w="5960370">
                  <a:extLst>
                    <a:ext uri="{9D8B030D-6E8A-4147-A177-3AD203B41FA5}">
                      <a16:colId xmlns:a16="http://schemas.microsoft.com/office/drawing/2014/main" xmlns="" val="20001"/>
                    </a:ext>
                  </a:extLst>
                </a:gridCol>
                <a:gridCol w="2160049">
                  <a:extLst>
                    <a:ext uri="{9D8B030D-6E8A-4147-A177-3AD203B41FA5}">
                      <a16:colId xmlns:a16="http://schemas.microsoft.com/office/drawing/2014/main" xmlns=""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514232">
                <a:tc>
                  <a:txBody>
                    <a:bodyPr/>
                    <a:lstStyle/>
                    <a:p>
                      <a:pPr algn="l" fontAlgn="t"/>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SP-191183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32.256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 5G connection and mobility domain charging; Stage 2</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600"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14232">
                <a:tc>
                  <a:txBody>
                    <a:bodyPr/>
                    <a:lstStyle/>
                    <a:p>
                      <a:pPr algn="l" fontAlgn="t"/>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SP-191184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32.845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management; Study on charging aspects of network slicing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600"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15281403"/>
                  </a:ext>
                </a:extLst>
              </a:tr>
            </a:tbl>
          </a:graphicData>
        </a:graphic>
      </p:graphicFrame>
    </p:spTree>
    <p:extLst>
      <p:ext uri="{BB962C8B-B14F-4D97-AF65-F5344CB8AC3E}">
        <p14:creationId xmlns:p14="http://schemas.microsoft.com/office/powerpoint/2010/main" val="22077530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384176" y="1899704"/>
          <a:ext cx="8290169" cy="1825898"/>
        </p:xfrm>
        <a:graphic>
          <a:graphicData uri="http://schemas.openxmlformats.org/drawingml/2006/table">
            <a:tbl>
              <a:tblPr/>
              <a:tblGrid>
                <a:gridCol w="1194785">
                  <a:extLst>
                    <a:ext uri="{9D8B030D-6E8A-4147-A177-3AD203B41FA5}">
                      <a16:colId xmlns:a16="http://schemas.microsoft.com/office/drawing/2014/main" xmlns="" val="20000"/>
                    </a:ext>
                  </a:extLst>
                </a:gridCol>
                <a:gridCol w="7095384">
                  <a:extLst>
                    <a:ext uri="{9D8B030D-6E8A-4147-A177-3AD203B41FA5}">
                      <a16:colId xmlns:a16="http://schemas.microsoft.com/office/drawing/2014/main" xmlns=""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New WID on Charging Access Traffic Steering, Switching and Splitting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New WID on Charging Aspect for 5WWC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480726302"/>
                  </a:ext>
                </a:extLst>
              </a:tr>
              <a:tr h="486229">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SP-191189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New WID on CHF-controlled quota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79862472"/>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721895133"/>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extLst>
                    <a:ext uri="{9D8B030D-6E8A-4147-A177-3AD203B41FA5}">
                      <a16:colId xmlns:a16="http://schemas.microsoft.com/office/drawing/2014/main" xmlns="" val="20003"/>
                    </a:ext>
                  </a:extLst>
                </a:gridCol>
                <a:gridCol w="96002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VBCLTE</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Volume Based Charging Aspects for VoLTE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55</a:t>
                      </a:r>
                      <a:r>
                        <a:rPr lang="en-US" altLang="zh-CN" sz="1100" kern="1200" dirty="0">
                          <a:solidFill>
                            <a:schemeClr val="dk1"/>
                          </a:solidFill>
                          <a:effectLst/>
                          <a:latin typeface="Arial" panose="020B0604020202020204" pitchFamily="34" charset="0"/>
                          <a:ea typeface="+mn-ea"/>
                          <a:cs typeface="+mn-cs"/>
                        </a:rPr>
                        <a:t>%-&gt; </a:t>
                      </a:r>
                      <a:r>
                        <a:rPr lang="en-US" altLang="zh-CN" sz="11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sz="110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32.251, TS 32.260, TS 32.299,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SP-180813</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6319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VBCLTE</a:t>
            </a:r>
          </a:p>
        </p:txBody>
      </p:sp>
      <p:sp>
        <p:nvSpPr>
          <p:cNvPr id="9" name="矩形 8"/>
          <p:cNvSpPr/>
          <p:nvPr/>
        </p:nvSpPr>
        <p:spPr>
          <a:xfrm>
            <a:off x="205572" y="3473308"/>
            <a:ext cx="11269350" cy="52322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CRs were agreed on </a:t>
            </a:r>
            <a:r>
              <a:rPr lang="en-US" sz="1400" dirty="0" err="1">
                <a:latin typeface="Calibri" pitchFamily="34" charset="0"/>
                <a:ea typeface="宋体" pitchFamily="2" charset="-122"/>
                <a:cs typeface="Arial" charset="0"/>
              </a:rPr>
              <a:t>i</a:t>
            </a:r>
            <a:r>
              <a:rPr lang="fr-FR" sz="1400" dirty="0" err="1">
                <a:latin typeface="Calibri" pitchFamily="34" charset="0"/>
                <a:ea typeface="宋体" pitchFamily="2" charset="-122"/>
                <a:cs typeface="Arial" charset="0"/>
              </a:rPr>
              <a:t>ntroduction</a:t>
            </a:r>
            <a:r>
              <a:rPr lang="fr-FR" sz="1400" dirty="0">
                <a:latin typeface="Calibri" pitchFamily="34" charset="0"/>
                <a:ea typeface="宋体" pitchFamily="2" charset="-122"/>
                <a:cs typeface="Arial" charset="0"/>
              </a:rPr>
              <a:t> of </a:t>
            </a:r>
            <a:r>
              <a:rPr lang="fr-FR" sz="1400" dirty="0" err="1">
                <a:latin typeface="Calibri" pitchFamily="34" charset="0"/>
                <a:ea typeface="宋体" pitchFamily="2" charset="-122"/>
                <a:cs typeface="Arial" charset="0"/>
              </a:rPr>
              <a:t>called</a:t>
            </a:r>
            <a:r>
              <a:rPr lang="fr-FR" sz="1400" dirty="0">
                <a:latin typeface="Calibri" pitchFamily="34" charset="0"/>
                <a:ea typeface="宋体" pitchFamily="2" charset="-122"/>
                <a:cs typeface="Arial" charset="0"/>
              </a:rPr>
              <a:t> and </a:t>
            </a:r>
            <a:r>
              <a:rPr lang="fr-FR" sz="1400" dirty="0" err="1">
                <a:latin typeface="Calibri" pitchFamily="34" charset="0"/>
                <a:ea typeface="宋体" pitchFamily="2" charset="-122"/>
                <a:cs typeface="Arial" charset="0"/>
              </a:rPr>
              <a:t>callee</a:t>
            </a:r>
            <a:r>
              <a:rPr lang="fr-FR" sz="1400" dirty="0">
                <a:latin typeface="Calibri" pitchFamily="34" charset="0"/>
                <a:ea typeface="宋体" pitchFamily="2" charset="-122"/>
                <a:cs typeface="Arial" charset="0"/>
              </a:rPr>
              <a:t> identification (</a:t>
            </a:r>
            <a:r>
              <a:rPr lang="fr-FR" sz="1400" dirty="0" err="1">
                <a:latin typeface="Calibri" pitchFamily="34" charset="0"/>
                <a:ea typeface="宋体" pitchFamily="2" charset="-122"/>
                <a:cs typeface="Arial" charset="0"/>
              </a:rPr>
              <a:t>under</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VoLTE</a:t>
            </a:r>
            <a:r>
              <a:rPr lang="fr-FR" sz="1400" dirty="0">
                <a:latin typeface="Calibri" pitchFamily="34" charset="0"/>
                <a:ea typeface="宋体" pitchFamily="2" charset="-122"/>
                <a:cs typeface="Arial" charset="0"/>
              </a:rPr>
              <a:t> information) in PS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(offline and online):</a:t>
            </a:r>
          </a:p>
          <a:p>
            <a:pPr marL="742950"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Stage 2 TS 32.251 and stage 3 Rf and Ro TS 32.299, and ASN.1 PGW CDR TS 32.298</a:t>
            </a:r>
            <a:endParaRPr lang="en-US" sz="1400" dirty="0">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569544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901095217"/>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extLst>
                    <a:ext uri="{9D8B030D-6E8A-4147-A177-3AD203B41FA5}">
                      <a16:colId xmlns:a16="http://schemas.microsoft.com/office/drawing/2014/main" xmlns="" val="20003"/>
                    </a:ext>
                  </a:extLst>
                </a:gridCol>
                <a:gridCol w="96002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5GS_Ph1_NEFCH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Exposure Charging in 5G System Architecture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a:t>
                      </a:r>
                      <a:r>
                        <a:rPr lang="en-US" altLang="zh-CN" sz="1100" kern="1200" dirty="0">
                          <a:solidFill>
                            <a:schemeClr val="dk1"/>
                          </a:solidFill>
                          <a:effectLst/>
                          <a:latin typeface="Arial" panose="020B0604020202020204" pitchFamily="34" charset="0"/>
                          <a:ea typeface="+mn-ea"/>
                          <a:cs typeface="+mn-cs"/>
                        </a:rPr>
                        <a:t>%-&gt; </a:t>
                      </a:r>
                      <a:r>
                        <a:rPr lang="en-US" altLang="zh-CN" sz="11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sz="110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32.254, TS 32.290,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SP-181070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6319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5GS_Ph1_NEFCH</a:t>
            </a:r>
          </a:p>
        </p:txBody>
      </p:sp>
      <p:sp>
        <p:nvSpPr>
          <p:cNvPr id="9" name="矩形 8"/>
          <p:cNvSpPr/>
          <p:nvPr/>
        </p:nvSpPr>
        <p:spPr>
          <a:xfrm>
            <a:off x="205572" y="3473308"/>
            <a:ext cx="11269350" cy="95410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 were agreed to stage 3 TS 32.291 on Exposure Function Northbound API:</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Specific Data Type and the corresponding detailed attributes data type</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err="1">
                <a:latin typeface="Calibri" pitchFamily="34" charset="0"/>
                <a:ea typeface="宋体" pitchFamily="2" charset="-122"/>
                <a:cs typeface="Arial" charset="0"/>
              </a:rPr>
              <a:t>yaml</a:t>
            </a:r>
            <a:r>
              <a:rPr lang="en-US" sz="1400" dirty="0">
                <a:latin typeface="Calibri" pitchFamily="34" charset="0"/>
                <a:ea typeface="宋体" pitchFamily="2" charset="-122"/>
                <a:cs typeface="Arial" charset="0"/>
              </a:rPr>
              <a:t> </a:t>
            </a:r>
            <a:r>
              <a:rPr lang="en-US" sz="1400" dirty="0" err="1">
                <a:latin typeface="Calibri" pitchFamily="34" charset="0"/>
                <a:ea typeface="宋体" pitchFamily="2" charset="-122"/>
                <a:cs typeface="Arial" charset="0"/>
              </a:rPr>
              <a:t>OpenAPI</a:t>
            </a:r>
            <a:endParaRPr lang="en-US" sz="14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in TS 32.298 to </a:t>
            </a:r>
            <a:r>
              <a:rPr lang="fr-FR" sz="1400" dirty="0" err="1">
                <a:latin typeface="Calibri" pitchFamily="34" charset="0"/>
                <a:ea typeface="宋体" pitchFamily="2" charset="-122"/>
                <a:cs typeface="Arial" charset="0"/>
              </a:rPr>
              <a:t>introduce</a:t>
            </a:r>
            <a:r>
              <a:rPr lang="fr-FR" sz="1400" dirty="0">
                <a:latin typeface="Calibri" pitchFamily="34" charset="0"/>
                <a:ea typeface="宋体" pitchFamily="2" charset="-122"/>
                <a:cs typeface="Arial" charset="0"/>
              </a:rPr>
              <a:t> </a:t>
            </a:r>
            <a:r>
              <a:rPr lang="en-US" sz="1400" dirty="0">
                <a:latin typeface="Calibri" pitchFamily="34" charset="0"/>
                <a:ea typeface="宋体" pitchFamily="2" charset="-122"/>
                <a:cs typeface="Arial" charset="0"/>
              </a:rPr>
              <a:t>CHF CDR for exposure function northbound API</a:t>
            </a:r>
            <a:r>
              <a:rPr lang="fr-FR" sz="1400" dirty="0">
                <a:latin typeface="Calibri" pitchFamily="34" charset="0"/>
                <a:ea typeface="宋体" pitchFamily="2" charset="-122"/>
                <a:cs typeface="Arial" charset="0"/>
              </a:rPr>
              <a:t> </a:t>
            </a:r>
            <a:endParaRPr lang="en-US" sz="1400" dirty="0">
              <a:highlight>
                <a:srgbClr val="FFFF00"/>
              </a:highlight>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064284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690275342"/>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extLst>
                    <a:ext uri="{9D8B030D-6E8A-4147-A177-3AD203B41FA5}">
                      <a16:colId xmlns:a16="http://schemas.microsoft.com/office/drawing/2014/main" xmlns="" val="20003"/>
                    </a:ext>
                  </a:extLst>
                </a:gridCol>
                <a:gridCol w="96002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5GS_Ph1_AMFCH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AMF in 5G System Architecture Phase 1</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70</a:t>
                      </a:r>
                      <a:r>
                        <a:rPr lang="en-US" altLang="zh-CN" sz="1100" kern="1200" dirty="0">
                          <a:solidFill>
                            <a:schemeClr val="dk1"/>
                          </a:solidFill>
                          <a:effectLst/>
                          <a:latin typeface="Arial" panose="020B0604020202020204" pitchFamily="34" charset="0"/>
                          <a:ea typeface="+mn-ea"/>
                          <a:cs typeface="+mn-cs"/>
                        </a:rPr>
                        <a:t>%-&gt; </a:t>
                      </a:r>
                      <a:r>
                        <a:rPr lang="en-US" altLang="zh-CN" sz="11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sz="120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4769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5GS_Ph1_AMFCH</a:t>
            </a:r>
          </a:p>
        </p:txBody>
      </p:sp>
      <p:sp>
        <p:nvSpPr>
          <p:cNvPr id="9" name="矩形 8"/>
          <p:cNvSpPr/>
          <p:nvPr/>
        </p:nvSpPr>
        <p:spPr>
          <a:xfrm>
            <a:off x="205572" y="3473308"/>
            <a:ext cx="11269350" cy="3447098"/>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were agreed to TS 32.256 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Roaming: inter-PLMN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(New in 5GS) via the Security Edge Protection Proxy (SEPP) specified in TS 23.501</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Completion of Presence Reporting Area (PRA) description (part of location reporting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CDRs generation by CHF for Event Charging with Unit Reservation (ECUR)</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Addition of specific location reporting Charging information description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CHF CDR description for AMF</a:t>
            </a: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of </a:t>
            </a:r>
            <a:r>
              <a:rPr lang="en-US" sz="1400" dirty="0">
                <a:latin typeface="Calibri" pitchFamily="34" charset="0"/>
                <a:ea typeface="宋体" pitchFamily="2" charset="-122"/>
                <a:cs typeface="Arial" charset="0"/>
              </a:rPr>
              <a:t> Message flows for  registration charging in Roaming</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Introduce PSCELL in location charging</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Multiple Unit Usage for Event Charging with Unit Reservation (ECUR)</a:t>
            </a:r>
          </a:p>
          <a:p>
            <a:pPr marL="285750" lvl="0" indent="-285750" defTabSz="1219170" eaLnBrk="1" hangingPunct="1">
              <a:buFont typeface="Wingdings" panose="05000000000000000000" pitchFamily="2" charset="2"/>
              <a:buChar char="Ø"/>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32.291 </a:t>
            </a:r>
            <a:r>
              <a:rPr lang="fr-FR" sz="1400" dirty="0" err="1">
                <a:latin typeface="Calibri" pitchFamily="34" charset="0"/>
                <a:ea typeface="宋体" pitchFamily="2" charset="-122"/>
                <a:cs typeface="Arial" charset="0"/>
              </a:rPr>
              <a:t>Nchf_ConvergedC</a:t>
            </a:r>
            <a:r>
              <a:rPr lang="en-US" sz="1400" dirty="0" err="1">
                <a:latin typeface="Calibri" pitchFamily="34" charset="0"/>
                <a:ea typeface="宋体" pitchFamily="2" charset="-122"/>
                <a:cs typeface="Arial" charset="0"/>
              </a:rPr>
              <a:t>harging</a:t>
            </a:r>
            <a:r>
              <a:rPr lang="en-US" sz="1400" dirty="0">
                <a:latin typeface="Calibri" pitchFamily="34" charset="0"/>
                <a:ea typeface="宋体" pitchFamily="2" charset="-122"/>
                <a:cs typeface="Arial" charset="0"/>
              </a:rPr>
              <a:t> API for AMF charging </a:t>
            </a:r>
            <a:r>
              <a:rPr lang="fr-FR" sz="1400" dirty="0">
                <a:latin typeface="Calibri" pitchFamily="34" charset="0"/>
                <a:ea typeface="宋体" pitchFamily="2" charset="-122"/>
                <a:cs typeface="Arial" charset="0"/>
              </a:rPr>
              <a:t>on:</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Data Model specific types</a:t>
            </a:r>
            <a:endParaRPr lang="fr-FR"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err="1">
                <a:latin typeface="Calibri" pitchFamily="34" charset="0"/>
                <a:ea typeface="宋体" pitchFamily="2" charset="-122"/>
                <a:cs typeface="Arial" charset="0"/>
              </a:rPr>
              <a:t>OpenAPI</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yaml</a:t>
            </a:r>
            <a:r>
              <a:rPr lang="fr-FR" sz="1400" dirty="0">
                <a:latin typeface="Calibri" pitchFamily="34" charset="0"/>
                <a:ea typeface="宋体" pitchFamily="2" charset="-122"/>
                <a:cs typeface="Arial" charset="0"/>
              </a:rPr>
              <a:t> file</a:t>
            </a:r>
            <a:endParaRPr lang="en-US" sz="1400" dirty="0">
              <a:latin typeface="Calibri" pitchFamily="34" charset="0"/>
              <a:ea typeface="宋体" pitchFamily="2" charset="-122"/>
              <a:cs typeface="Arial" charset="0"/>
            </a:endParaRPr>
          </a:p>
          <a:p>
            <a:pPr marL="285750" indent="-285750" defTabSz="1219170" eaLnBrk="1" hangingPunct="1">
              <a:buFont typeface="Wingdings" panose="05000000000000000000" pitchFamily="2" charset="2"/>
              <a:buChar char="Ø"/>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32.298 </a:t>
            </a:r>
            <a:r>
              <a:rPr lang="fr-FR" sz="1400" dirty="0" err="1">
                <a:latin typeface="Calibri" pitchFamily="34" charset="0"/>
                <a:ea typeface="宋体" pitchFamily="2" charset="-122"/>
                <a:cs typeface="Arial" charset="0"/>
              </a:rPr>
              <a:t>introducing</a:t>
            </a:r>
            <a:r>
              <a:rPr lang="fr-FR" sz="1400" dirty="0">
                <a:latin typeface="Calibri" pitchFamily="34" charset="0"/>
                <a:ea typeface="宋体" pitchFamily="2" charset="-122"/>
                <a:cs typeface="Arial" charset="0"/>
              </a:rPr>
              <a:t> AMF CHF CDR (Registration, N2 location, location </a:t>
            </a:r>
            <a:r>
              <a:rPr lang="fr-FR" sz="1400" dirty="0" err="1">
                <a:latin typeface="Calibri" pitchFamily="34" charset="0"/>
                <a:ea typeface="宋体" pitchFamily="2" charset="-122"/>
                <a:cs typeface="Arial" charset="0"/>
              </a:rPr>
              <a:t>reporting</a:t>
            </a:r>
            <a:r>
              <a:rPr lang="fr-FR" sz="1400" dirty="0">
                <a:latin typeface="Calibri" pitchFamily="34" charset="0"/>
                <a:ea typeface="宋体" pitchFamily="2" charset="-122"/>
                <a:cs typeface="Arial" charset="0"/>
              </a:rPr>
              <a:t>) ASN.1</a:t>
            </a: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419768" y="270178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40139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934180624"/>
              </p:ext>
            </p:extLst>
          </p:nvPr>
        </p:nvGraphicFramePr>
        <p:xfrm>
          <a:off x="380975" y="1202677"/>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35843">
                  <a:extLst>
                    <a:ext uri="{9D8B030D-6E8A-4147-A177-3AD203B41FA5}">
                      <a16:colId xmlns:a16="http://schemas.microsoft.com/office/drawing/2014/main" xmlns="" val="20003"/>
                    </a:ext>
                  </a:extLst>
                </a:gridCol>
                <a:gridCol w="98420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T-Mobile US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380975" y="35736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205572" y="357808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CRs were agreed to TS 32.260 introducing:</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IMS charging architecture for service based charging interface with SIP AS/MRFC/S-CSCF IMS-GWF. Use of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by other IMS Nodes is tbc.</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selection for IMS charging (via IMS signaling or local configuration)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err="1">
                <a:latin typeface="Calibri" pitchFamily="34" charset="0"/>
                <a:ea typeface="宋体" pitchFamily="2" charset="-122"/>
                <a:cs typeface="Arial" charset="0"/>
              </a:rPr>
              <a:t>Principle</a:t>
            </a:r>
            <a:r>
              <a:rPr lang="fr-FR" sz="1400" dirty="0">
                <a:latin typeface="Calibri" pitchFamily="34" charset="0"/>
                <a:ea typeface="宋体" pitchFamily="2" charset="-122"/>
                <a:cs typeface="Arial" charset="0"/>
              </a:rPr>
              <a:t> of IMS </a:t>
            </a:r>
            <a:r>
              <a:rPr lang="fr-FR" sz="1400" dirty="0" err="1">
                <a:latin typeface="Calibri" pitchFamily="34" charset="0"/>
                <a:ea typeface="宋体" pitchFamily="2" charset="-122"/>
                <a:cs typeface="Arial" charset="0"/>
              </a:rPr>
              <a:t>Nodes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using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Nchf</a:t>
            </a:r>
            <a:endParaRPr lang="fr-FR"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Preliminary description of Triggers list (SIP </a:t>
            </a:r>
            <a:r>
              <a:rPr lang="fr-FR" sz="1400" dirty="0" err="1">
                <a:latin typeface="Calibri" pitchFamily="34" charset="0"/>
                <a:ea typeface="宋体" pitchFamily="2" charset="-122"/>
                <a:cs typeface="Arial" charset="0"/>
              </a:rPr>
              <a:t>methods</a:t>
            </a:r>
            <a:r>
              <a:rPr lang="fr-FR" sz="1400" dirty="0">
                <a:latin typeface="Calibri" pitchFamily="34" charset="0"/>
                <a:ea typeface="宋体" pitchFamily="2" charset="-122"/>
                <a:cs typeface="Arial" charset="0"/>
              </a:rPr>
              <a:t>) and </a:t>
            </a:r>
            <a:r>
              <a:rPr lang="fr-FR" sz="1400" dirty="0" err="1">
                <a:latin typeface="Calibri" pitchFamily="34" charset="0"/>
                <a:ea typeface="宋体" pitchFamily="2" charset="-122"/>
                <a:cs typeface="Arial" charset="0"/>
              </a:rPr>
              <a:t>corresponding</a:t>
            </a:r>
            <a:r>
              <a:rPr lang="fr-FR" sz="1400" dirty="0">
                <a:latin typeface="Calibri" pitchFamily="34" charset="0"/>
                <a:ea typeface="宋体" pitchFamily="2" charset="-122"/>
                <a:cs typeface="Arial" charset="0"/>
              </a:rPr>
              <a:t> IMS </a:t>
            </a:r>
            <a:r>
              <a:rPr lang="fr-FR" sz="1400" dirty="0" err="1">
                <a:latin typeface="Calibri" pitchFamily="34" charset="0"/>
                <a:ea typeface="宋体" pitchFamily="2" charset="-122"/>
                <a:cs typeface="Arial" charset="0"/>
              </a:rPr>
              <a:t>Nodes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behavior</a:t>
            </a:r>
            <a:r>
              <a:rPr lang="fr-FR" sz="1400" dirty="0">
                <a:latin typeface="Calibri" pitchFamily="34" charset="0"/>
                <a:ea typeface="宋体" pitchFamily="2" charset="-122"/>
                <a:cs typeface="Arial" charset="0"/>
              </a:rPr>
              <a:t> </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 CR was agreed to TS 32.275 (</a:t>
            </a:r>
            <a:r>
              <a:rPr lang="en-US" sz="1400" dirty="0" err="1">
                <a:latin typeface="Calibri" pitchFamily="34" charset="0"/>
                <a:ea typeface="宋体" pitchFamily="2" charset="-122"/>
                <a:cs typeface="Arial" charset="0"/>
              </a:rPr>
              <a:t>MMTel</a:t>
            </a:r>
            <a:r>
              <a:rPr lang="en-US" sz="1400" dirty="0">
                <a:latin typeface="Calibri" pitchFamily="34" charset="0"/>
                <a:ea typeface="宋体" pitchFamily="2" charset="-122"/>
                <a:cs typeface="Arial" charset="0"/>
              </a:rPr>
              <a:t> supplementary services) on message flows for Originating Identification Presentation (OIP) /Originating Identification Restriction (OIR), as a baseline for future flows</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 CR was agreed to TS 32.281  (Announcement) on one on message flows for announcement with </a:t>
            </a:r>
            <a:r>
              <a:rPr lang="en-US" sz="1400" dirty="0" err="1">
                <a:latin typeface="Calibri" pitchFamily="34" charset="0"/>
                <a:ea typeface="宋体" pitchFamily="2" charset="-122"/>
                <a:cs typeface="Arial" charset="0"/>
              </a:rPr>
              <a:t>Nchf</a:t>
            </a:r>
            <a:endParaRPr lang="en-US"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1365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997460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None/>
            </a:pPr>
            <a:endParaRPr lang="en-GB" altLang="zh-CN" sz="2000" dirty="0">
              <a:cs typeface="Times New Roman" pitchFamily="18" charset="0"/>
            </a:endParaRP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zh-CN" sz="1800" dirty="0">
                <a:cs typeface="Times New Roman" pitchFamily="18" charset="0"/>
              </a:rPr>
              <a:t/>
            </a:r>
            <a:br>
              <a:rPr lang="en-GB" altLang="zh-CN" sz="1800" dirty="0">
                <a:cs typeface="Times New Roman" pitchFamily="18" charset="0"/>
              </a:rPr>
            </a:br>
            <a:endParaRPr lang="en-GB" altLang="zh-CN" sz="1800" dirty="0">
              <a:cs typeface="Times New Roman" pitchFamily="18" charset="0"/>
            </a:endParaRPr>
          </a:p>
          <a:p>
            <a:pPr marL="0" indent="0">
              <a:lnSpc>
                <a:spcPct val="90000"/>
              </a:lnSpc>
              <a:buNone/>
            </a:pPr>
            <a:r>
              <a:rPr lang="en-GB" altLang="zh-CN" sz="1600" dirty="0">
                <a:cs typeface="Times New Roman" pitchFamily="18" charset="0"/>
              </a:rPr>
              <a:t/>
            </a: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35843">
                  <a:extLst>
                    <a:ext uri="{9D8B030D-6E8A-4147-A177-3AD203B41FA5}">
                      <a16:colId xmlns:a16="http://schemas.microsoft.com/office/drawing/2014/main" xmlns="" val="20003"/>
                    </a:ext>
                  </a:extLst>
                </a:gridCol>
                <a:gridCol w="98420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ETSUN</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aspects of Enhancing Topology of SMF and UPF in 5G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70%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SP-190880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8198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ETSUN</a:t>
            </a:r>
          </a:p>
        </p:txBody>
      </p:sp>
      <p:sp>
        <p:nvSpPr>
          <p:cNvPr id="9" name="矩形 8"/>
          <p:cNvSpPr/>
          <p:nvPr/>
        </p:nvSpPr>
        <p:spPr>
          <a:xfrm>
            <a:off x="205572" y="3578083"/>
            <a:ext cx="11269350" cy="310854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principle</a:t>
            </a:r>
            <a:r>
              <a:rPr lang="fr-FR" sz="1400" dirty="0">
                <a:latin typeface="Calibri" pitchFamily="34" charset="0"/>
                <a:ea typeface="宋体" pitchFamily="2" charset="-122"/>
                <a:cs typeface="Arial" charset="0"/>
              </a:rPr>
              <a:t> for </a:t>
            </a:r>
            <a:r>
              <a:rPr lang="en-US" sz="1400" dirty="0">
                <a:latin typeface="Calibri" pitchFamily="34" charset="0"/>
                <a:ea typeface="宋体" pitchFamily="2" charset="-122"/>
                <a:cs typeface="Arial" charset="0"/>
              </a:rPr>
              <a:t>PDU session served by I-SMF and SMF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a message flow for PDU session establishment with I-SMF inserted </a:t>
            </a: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Message flows for </a:t>
            </a:r>
            <a:r>
              <a:rPr lang="en-US" sz="1400" dirty="0">
                <a:latin typeface="Calibri" pitchFamily="34" charset="0"/>
                <a:ea typeface="宋体" pitchFamily="2" charset="-122"/>
                <a:cs typeface="Arial" charset="0"/>
              </a:rPr>
              <a:t>PDU session modification/release with I-SMF inserted, and I-SMF insertion/change/removal</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I-SMF triggers ( I-SMF Addition, Removal, Re-allocation) and related actions in SMF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defined as a new situation for "SMF" Serving Network Function Functionality in Charging information description </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Add CDR generation description based on I-SMF triggers</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32.291 </a:t>
            </a:r>
            <a:r>
              <a:rPr lang="fr-FR" sz="1400" dirty="0" err="1">
                <a:latin typeface="Calibri" pitchFamily="34" charset="0"/>
                <a:ea typeface="宋体" pitchFamily="2" charset="-122"/>
                <a:cs typeface="Arial" charset="0"/>
              </a:rPr>
              <a:t>Nchf_ConvergedC</a:t>
            </a:r>
            <a:r>
              <a:rPr lang="en-US" sz="1400" dirty="0" err="1">
                <a:latin typeface="Calibri" pitchFamily="34" charset="0"/>
                <a:ea typeface="宋体" pitchFamily="2" charset="-122"/>
                <a:cs typeface="Arial" charset="0"/>
              </a:rPr>
              <a:t>harging</a:t>
            </a:r>
            <a:r>
              <a:rPr lang="en-US" sz="1400" dirty="0">
                <a:latin typeface="Calibri" pitchFamily="34" charset="0"/>
                <a:ea typeface="宋体" pitchFamily="2" charset="-122"/>
                <a:cs typeface="Arial" charset="0"/>
              </a:rPr>
              <a:t> API for SMF charging when I-SMF </a:t>
            </a:r>
            <a:r>
              <a:rPr lang="fr-FR" sz="1400" dirty="0">
                <a:latin typeface="Calibri" pitchFamily="34" charset="0"/>
                <a:ea typeface="宋体" pitchFamily="2" charset="-122"/>
                <a:cs typeface="Arial" charset="0"/>
              </a:rPr>
              <a:t>on: </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as a serving NF, I-SMF related triggers type in data model and </a:t>
            </a:r>
            <a:r>
              <a:rPr lang="fr-FR" sz="1400" dirty="0" err="1">
                <a:latin typeface="Calibri" pitchFamily="34" charset="0"/>
                <a:ea typeface="宋体" pitchFamily="2" charset="-122"/>
                <a:cs typeface="Arial" charset="0"/>
              </a:rPr>
              <a:t>OpenAPI</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yaml</a:t>
            </a:r>
            <a:endParaRPr lang="fr-FR" sz="14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stage 3 TS 32.298 CHF CDR for SMF on:</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I-SMF as a serving NF, I-SMF related SMF triggers   </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1365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951082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35843">
                  <a:extLst>
                    <a:ext uri="{9D8B030D-6E8A-4147-A177-3AD203B41FA5}">
                      <a16:colId xmlns:a16="http://schemas.microsoft.com/office/drawing/2014/main" xmlns="" val="20003"/>
                    </a:ext>
                  </a:extLst>
                </a:gridCol>
                <a:gridCol w="98420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Performance and Analytics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15%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TS32.240, TS 32.290, TS 32.291, TS 32.298, TS 32.297, TS 28.201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5912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5GS_NSPACH </a:t>
            </a:r>
          </a:p>
        </p:txBody>
      </p:sp>
      <p:sp>
        <p:nvSpPr>
          <p:cNvPr id="9" name="矩形 8"/>
          <p:cNvSpPr/>
          <p:nvPr/>
        </p:nvSpPr>
        <p:spPr>
          <a:xfrm>
            <a:off x="205572" y="3578083"/>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pCRs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approved</a:t>
            </a:r>
            <a:r>
              <a:rPr lang="fr-FR" sz="1400" dirty="0">
                <a:latin typeface="Calibri" pitchFamily="34" charset="0"/>
                <a:ea typeface="宋体" pitchFamily="2" charset="-122"/>
                <a:cs typeface="Arial" charset="0"/>
              </a:rPr>
              <a:t> for draft TS 28.201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A </a:t>
            </a:r>
            <a:r>
              <a:rPr lang="fr-FR" sz="1400" dirty="0" err="1">
                <a:latin typeface="Calibri" pitchFamily="34" charset="0"/>
                <a:ea typeface="宋体" pitchFamily="2" charset="-122"/>
                <a:cs typeface="Arial" charset="0"/>
              </a:rPr>
              <a:t>Converged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architecture for "</a:t>
            </a:r>
            <a:r>
              <a:rPr lang="en-US" sz="1400" dirty="0">
                <a:latin typeface="Calibri" pitchFamily="34" charset="0"/>
                <a:ea typeface="宋体" pitchFamily="2" charset="-122"/>
                <a:cs typeface="Arial" charset="0"/>
              </a:rPr>
              <a:t>network slice performance and analytics charging" which introduces a new entity composed of two new functional blocks (names still tbc): One for consuming services for the required performance and analytics information and one for consuming CHF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services.</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h</a:t>
            </a:r>
            <a:r>
              <a:rPr lang="fr-FR" sz="1400" dirty="0" err="1">
                <a:latin typeface="Calibri" pitchFamily="34" charset="0"/>
                <a:ea typeface="宋体" pitchFamily="2" charset="-122"/>
                <a:cs typeface="Arial" charset="0"/>
              </a:rPr>
              <a:t>igh</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level</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requirements</a:t>
            </a:r>
            <a:endParaRPr lang="fr-FR"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list of information relevant to charging for network slice</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Preliminary CHF selection options to be ffs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Corresponding CHF CDRs generation principle</a:t>
            </a:r>
            <a:endParaRPr lang="fr-FR"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296889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5682847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7"/>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83046">
                  <a:extLst>
                    <a:ext uri="{9D8B030D-6E8A-4147-A177-3AD203B41FA5}">
                      <a16:colId xmlns:a16="http://schemas.microsoft.com/office/drawing/2014/main" xmlns="" val="1386727148"/>
                    </a:ext>
                  </a:extLst>
                </a:gridCol>
                <a:gridCol w="1102507">
                  <a:extLst>
                    <a:ext uri="{9D8B030D-6E8A-4147-A177-3AD203B41FA5}">
                      <a16:colId xmlns:a16="http://schemas.microsoft.com/office/drawing/2014/main" xmlns="" val="4240727412"/>
                    </a:ext>
                  </a:extLst>
                </a:gridCol>
                <a:gridCol w="935843">
                  <a:extLst>
                    <a:ext uri="{9D8B030D-6E8A-4147-A177-3AD203B41FA5}">
                      <a16:colId xmlns:a16="http://schemas.microsoft.com/office/drawing/2014/main" xmlns="" val="20003"/>
                    </a:ext>
                  </a:extLst>
                </a:gridCol>
                <a:gridCol w="98420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Management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 TS 28.202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SP-190788</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7728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5GS_NSMCH</a:t>
            </a:r>
          </a:p>
        </p:txBody>
      </p:sp>
      <p:sp>
        <p:nvSpPr>
          <p:cNvPr id="9" name="矩形 8"/>
          <p:cNvSpPr/>
          <p:nvPr/>
        </p:nvSpPr>
        <p:spPr>
          <a:xfrm>
            <a:off x="205572" y="3578083"/>
            <a:ext cx="11269350" cy="138499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The set of </a:t>
            </a: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to draft TS 28.202 were not pursued:</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Scope for Network slice management charging: disagreement from one company.</a:t>
            </a:r>
          </a:p>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Architecture considerations Network slice management charging: no consensus could be reached.</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93906" y="2988604"/>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1310183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467680247"/>
              </p:ext>
            </p:extLst>
          </p:nvPr>
        </p:nvGraphicFramePr>
        <p:xfrm>
          <a:off x="380975" y="120267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83046">
                  <a:extLst>
                    <a:ext uri="{9D8B030D-6E8A-4147-A177-3AD203B41FA5}">
                      <a16:colId xmlns:a16="http://schemas.microsoft.com/office/drawing/2014/main" xmlns="" val="1386727148"/>
                    </a:ext>
                  </a:extLst>
                </a:gridCol>
                <a:gridCol w="1102507">
                  <a:extLst>
                    <a:ext uri="{9D8B030D-6E8A-4147-A177-3AD203B41FA5}">
                      <a16:colId xmlns:a16="http://schemas.microsoft.com/office/drawing/2014/main" xmlns="" val="4240727412"/>
                    </a:ext>
                  </a:extLst>
                </a:gridCol>
                <a:gridCol w="935843">
                  <a:extLst>
                    <a:ext uri="{9D8B030D-6E8A-4147-A177-3AD203B41FA5}">
                      <a16:colId xmlns:a16="http://schemas.microsoft.com/office/drawing/2014/main" xmlns="" val="20003"/>
                    </a:ext>
                  </a:extLst>
                </a:gridCol>
                <a:gridCol w="98420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FS_NETSLICE_CH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Network Slicing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85</a:t>
                      </a:r>
                      <a:r>
                        <a:rPr lang="en-US" altLang="zh-CN" sz="1100" kern="1200" dirty="0">
                          <a:solidFill>
                            <a:schemeClr val="dk1"/>
                          </a:solidFill>
                          <a:effectLst/>
                          <a:latin typeface="Arial" panose="020B0604020202020204" pitchFamily="34" charset="0"/>
                          <a:ea typeface="+mn-ea"/>
                          <a:cs typeface="+mn-cs"/>
                        </a:rPr>
                        <a:t>%-&gt; </a:t>
                      </a:r>
                      <a:r>
                        <a:rPr lang="en-US" altLang="zh-CN" sz="1100" b="0" kern="1200" dirty="0">
                          <a:solidFill>
                            <a:schemeClr val="tx1"/>
                          </a:solidFill>
                          <a:effectLst/>
                          <a:highlight>
                            <a:srgbClr val="00FF00"/>
                          </a:highlight>
                          <a:latin typeface="Arial" panose="020B0604020202020204" pitchFamily="34" charset="0"/>
                          <a:ea typeface="+mn-ea"/>
                          <a:cs typeface="Arial" panose="020B0604020202020204" pitchFamily="34" charset="0"/>
                        </a:rPr>
                        <a:t>100%</a:t>
                      </a:r>
                      <a:endParaRPr lang="sv-SE" sz="110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smtClean="0">
                          <a:solidFill>
                            <a:schemeClr val="dk1"/>
                          </a:solidFill>
                          <a:effectLst/>
                          <a:latin typeface="Arial" panose="020B0604020202020204" pitchFamily="34" charset="0"/>
                          <a:ea typeface="+mn-ea"/>
                          <a:cs typeface="+mn-cs"/>
                        </a:rPr>
                        <a:t>T</a:t>
                      </a:r>
                      <a:r>
                        <a:rPr lang="en-US" altLang="zh-CN" sz="1100" b="0" kern="1200" dirty="0" smtClean="0">
                          <a:solidFill>
                            <a:schemeClr val="dk1"/>
                          </a:solidFill>
                          <a:effectLst/>
                          <a:latin typeface="Arial" panose="020B0604020202020204" pitchFamily="34" charset="0"/>
                          <a:ea typeface="+mn-ea"/>
                          <a:cs typeface="+mn-cs"/>
                        </a:rPr>
                        <a:t>R 32.845</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SP-181065</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SA#86 (12/2019)</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smtClean="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27728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a:t>
            </a:r>
          </a:p>
        </p:txBody>
      </p:sp>
      <p:sp>
        <p:nvSpPr>
          <p:cNvPr id="9" name="矩形 8"/>
          <p:cNvSpPr/>
          <p:nvPr/>
        </p:nvSpPr>
        <p:spPr>
          <a:xfrm>
            <a:off x="205572" y="3578083"/>
            <a:ext cx="11269350" cy="138499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400" dirty="0" err="1">
                <a:ea typeface="宋体" pitchFamily="2" charset="-122"/>
              </a:rPr>
              <a:t>pCRs</a:t>
            </a:r>
            <a:r>
              <a:rPr lang="en-US" sz="1400" dirty="0">
                <a:ea typeface="宋体" pitchFamily="2" charset="-122"/>
              </a:rPr>
              <a:t> to TR 32.845 and study completion:</a:t>
            </a:r>
          </a:p>
          <a:p>
            <a:pPr marL="285750" lvl="0" indent="-285750" defTabSz="1219170" eaLnBrk="1" fontAlgn="auto" hangingPunct="1">
              <a:spcBef>
                <a:spcPts val="0"/>
              </a:spcBef>
              <a:spcAft>
                <a:spcPts val="0"/>
              </a:spcAft>
              <a:buFont typeface="Arial" panose="020B0604020202020204" pitchFamily="34" charset="0"/>
              <a:buChar char="•"/>
              <a:defRPr/>
            </a:pPr>
            <a:r>
              <a:rPr lang="en-US" sz="1400" dirty="0">
                <a:ea typeface="宋体" pitchFamily="2" charset="-122"/>
              </a:rPr>
              <a:t>Clarified charging requirement on capacity covered under performance aspects</a:t>
            </a:r>
          </a:p>
          <a:p>
            <a:pPr marL="285750" lvl="0" indent="-285750" defTabSz="1219170" eaLnBrk="1" fontAlgn="auto" hangingPunct="1">
              <a:spcBef>
                <a:spcPts val="0"/>
              </a:spcBef>
              <a:spcAft>
                <a:spcPts val="0"/>
              </a:spcAft>
              <a:buFont typeface="Arial" panose="020B0604020202020204" pitchFamily="34" charset="0"/>
              <a:buChar char="•"/>
              <a:defRPr/>
            </a:pPr>
            <a:r>
              <a:rPr lang="en-US" sz="1400" dirty="0">
                <a:ea typeface="宋体" pitchFamily="2" charset="-122"/>
              </a:rPr>
              <a:t>Final conclusions pointing on existing per topic conclusion</a:t>
            </a: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93906" y="2988604"/>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482436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pPr marL="609585" lvl="1" indent="-609585">
              <a:lnSpc>
                <a:spcPct val="80000"/>
              </a:lnSpc>
              <a:buBlip>
                <a:blip r:embed="rId3"/>
              </a:buBlip>
              <a:defRPr/>
            </a:pPr>
            <a:r>
              <a:rPr lang="en-GB" sz="2800" dirty="0">
                <a:ea typeface="+mn-ea"/>
                <a:cs typeface="+mn-cs"/>
              </a:rPr>
              <a:t>ETSI TC LI</a:t>
            </a:r>
          </a:p>
          <a:p>
            <a:pPr marL="609600" lvl="1" indent="0">
              <a:lnSpc>
                <a:spcPct val="80000"/>
              </a:lnSpc>
              <a:buNone/>
              <a:defRPr/>
            </a:pPr>
            <a:r>
              <a:rPr lang="en-US" sz="2400" dirty="0"/>
              <a:t>Exchanges with ETSI TC LI for their Retained Data (RD) specifications, in relation to billing/charging SA5 specifications;</a:t>
            </a:r>
          </a:p>
          <a:p>
            <a:pPr marL="609585" lvl="1" indent="-609585">
              <a:lnSpc>
                <a:spcPct val="80000"/>
              </a:lnSpc>
              <a:buBlip>
                <a:blip r:embed="rId3"/>
              </a:buBlip>
              <a:defRPr/>
            </a:pPr>
            <a:r>
              <a:rPr lang="en-GB" sz="2800" dirty="0"/>
              <a:t>GSMA</a:t>
            </a:r>
          </a:p>
          <a:p>
            <a:pPr marL="609600" lvl="1" indent="0">
              <a:lnSpc>
                <a:spcPct val="80000"/>
              </a:lnSpc>
              <a:buNone/>
              <a:defRPr/>
            </a:pPr>
            <a:r>
              <a:rPr lang="en-GB" sz="2400" dirty="0"/>
              <a:t>Exchanges with GSMA NG RILTE </a:t>
            </a:r>
            <a:r>
              <a:rPr lang="en-US" sz="2400" dirty="0"/>
              <a:t>for charging aspects of VoWiFi – VoLTE handover</a:t>
            </a:r>
            <a:endParaRPr lang="en-GB" sz="2400" dirty="0"/>
          </a:p>
          <a:p>
            <a:r>
              <a:rPr lang="en-GB" altLang="zh-CN" sz="2800" dirty="0"/>
              <a:t>Open Mobile Alliance (OMA) </a:t>
            </a:r>
          </a:p>
          <a:p>
            <a:pPr marL="609600" lvl="1" indent="0">
              <a:lnSpc>
                <a:spcPct val="80000"/>
              </a:lnSpc>
              <a:buNone/>
              <a:defRPr/>
            </a:pPr>
            <a:r>
              <a:rPr lang="en-GB" altLang="zh-CN" sz="2400" dirty="0"/>
              <a:t>OMA ARC maintains the OMA Data Definition Specification (DDS) based on the SA5 specification for Diameter AVP code definitions (TS 32.299).</a:t>
            </a:r>
          </a:p>
          <a:p>
            <a:pPr marL="0" lvl="1" indent="0">
              <a:lnSpc>
                <a:spcPct val="80000"/>
              </a:lnSpc>
              <a:buNone/>
              <a:defRPr/>
            </a:pPr>
            <a:endParaRPr lang="en-GB" altLang="zh-CN" sz="2800" dirty="0">
              <a:ea typeface="+mn-ea"/>
              <a:cs typeface="+mn-cs"/>
            </a:endParaRP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106710699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436221184"/>
              </p:ext>
            </p:extLst>
          </p:nvPr>
        </p:nvGraphicFramePr>
        <p:xfrm>
          <a:off x="1050914" y="1994758"/>
          <a:ext cx="9000373" cy="1772219"/>
        </p:xfrm>
        <a:graphic>
          <a:graphicData uri="http://schemas.openxmlformats.org/drawingml/2006/table">
            <a:tbl>
              <a:tblPr/>
              <a:tblGrid>
                <a:gridCol w="1439196">
                  <a:extLst>
                    <a:ext uri="{9D8B030D-6E8A-4147-A177-3AD203B41FA5}">
                      <a16:colId xmlns:a16="http://schemas.microsoft.com/office/drawing/2014/main" xmlns="" val="20000"/>
                    </a:ext>
                  </a:extLst>
                </a:gridCol>
                <a:gridCol w="7561177">
                  <a:extLst>
                    <a:ext uri="{9D8B030D-6E8A-4147-A177-3AD203B41FA5}">
                      <a16:colId xmlns:a16="http://schemas.microsoft.com/office/drawing/2014/main" xmlns=""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25435">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SP-191157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Rel-11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797139871"/>
                  </a:ext>
                </a:extLst>
              </a:tr>
              <a:tr h="425435">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SP-191158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244272097"/>
                  </a:ext>
                </a:extLst>
              </a:tr>
              <a:tr h="425435">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SP-191159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Rel-16 </a:t>
                      </a:r>
                      <a:r>
                        <a:rPr lang="fr-FR" sz="1600" kern="1200" dirty="0" err="1">
                          <a:solidFill>
                            <a:schemeClr val="tx1"/>
                          </a:solidFill>
                          <a:effectLst/>
                          <a:latin typeface="Calibri" panose="020F0502020204030204" pitchFamily="34" charset="0"/>
                          <a:ea typeface="DengXian" panose="02010600030101010101" pitchFamily="2" charset="-122"/>
                          <a:cs typeface="+mn-cs"/>
                        </a:rPr>
                        <a:t>CRs</a:t>
                      </a:r>
                      <a:r>
                        <a:rPr lang="fr-FR" sz="1600" kern="1200" dirty="0">
                          <a:solidFill>
                            <a:schemeClr val="tx1"/>
                          </a:solidFill>
                          <a:effectLst/>
                          <a:latin typeface="Calibri" panose="020F0502020204030204" pitchFamily="34" charset="0"/>
                          <a:ea typeface="DengXian" panose="02010600030101010101" pitchFamily="2" charset="-122"/>
                          <a:cs typeface="+mn-cs"/>
                        </a:rPr>
                        <a:t>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800698263"/>
                  </a:ext>
                </a:extLst>
              </a:tr>
            </a:tbl>
          </a:graphicData>
        </a:graphic>
      </p:graphicFrame>
    </p:spTree>
    <p:extLst>
      <p:ext uri="{BB962C8B-B14F-4D97-AF65-F5344CB8AC3E}">
        <p14:creationId xmlns:p14="http://schemas.microsoft.com/office/powerpoint/2010/main" val="308852701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(1/2)</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581721" y="1608192"/>
          <a:ext cx="7972744" cy="3654688"/>
        </p:xfrm>
        <a:graphic>
          <a:graphicData uri="http://schemas.openxmlformats.org/drawingml/2006/table">
            <a:tbl>
              <a:tblPr/>
              <a:tblGrid>
                <a:gridCol w="1274874">
                  <a:extLst>
                    <a:ext uri="{9D8B030D-6E8A-4147-A177-3AD203B41FA5}">
                      <a16:colId xmlns:a16="http://schemas.microsoft.com/office/drawing/2014/main" xmlns="" val="20000"/>
                    </a:ext>
                  </a:extLst>
                </a:gridCol>
                <a:gridCol w="6697870">
                  <a:extLst>
                    <a:ext uri="{9D8B030D-6E8A-4147-A177-3AD203B41FA5}">
                      <a16:colId xmlns:a16="http://schemas.microsoft.com/office/drawing/2014/main" xmlns=""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Enhancement of 5GC interworking with EPC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9488153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AMF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909558169"/>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Network Exposure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337392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Data Charging in 5G System Architecture Phase 1 -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41651542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Data Charging in 5G System Architecture Phase 1 -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577241924"/>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185681950"/>
                  </a:ext>
                </a:extLst>
              </a:tr>
              <a:tr h="606164">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814386338"/>
                  </a:ext>
                </a:extLst>
              </a:tr>
            </a:tbl>
          </a:graphicData>
        </a:graphic>
      </p:graphicFrame>
    </p:spTree>
    <p:extLst>
      <p:ext uri="{BB962C8B-B14F-4D97-AF65-F5344CB8AC3E}">
        <p14:creationId xmlns:p14="http://schemas.microsoft.com/office/powerpoint/2010/main" val="287014532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(2/2)</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581721" y="1608192"/>
          <a:ext cx="7972744" cy="3048524"/>
        </p:xfrm>
        <a:graphic>
          <a:graphicData uri="http://schemas.openxmlformats.org/drawingml/2006/table">
            <a:tbl>
              <a:tblPr/>
              <a:tblGrid>
                <a:gridCol w="1274874">
                  <a:extLst>
                    <a:ext uri="{9D8B030D-6E8A-4147-A177-3AD203B41FA5}">
                      <a16:colId xmlns:a16="http://schemas.microsoft.com/office/drawing/2014/main" xmlns="" val="20000"/>
                    </a:ext>
                  </a:extLst>
                </a:gridCol>
                <a:gridCol w="6697870">
                  <a:extLst>
                    <a:ext uri="{9D8B030D-6E8A-4147-A177-3AD203B41FA5}">
                      <a16:colId xmlns:a16="http://schemas.microsoft.com/office/drawing/2014/main" xmlns=""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Service Based Interface for 5G Charging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9488153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Rel-15 CRs on SMS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909558169"/>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IMS Charging in 5G System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3373921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Charging aspects of ETSUN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416515422"/>
                  </a:ext>
                </a:extLst>
              </a:tr>
              <a:tr h="425435">
                <a:tc>
                  <a:txBody>
                    <a:bodyPr/>
                    <a:lstStyle/>
                    <a:p>
                      <a:pPr marL="0" algn="l" defTabSz="1219170" rtl="0" eaLnBrk="1" fontAlgn="t" latinLnBrk="0" hangingPunct="1">
                        <a:spcAft>
                          <a:spcPts val="900"/>
                        </a:spcAft>
                      </a:pPr>
                      <a:r>
                        <a:rPr lang="fr-FR" sz="1600" kern="1200">
                          <a:solidFill>
                            <a:schemeClr val="tx1"/>
                          </a:solidFill>
                          <a:effectLst/>
                          <a:latin typeface="Calibri" panose="020F0502020204030204" pitchFamily="34" charset="0"/>
                          <a:ea typeface="DengXian" panose="02010600030101010101" pitchFamily="2" charset="-122"/>
                          <a:cs typeface="+mn-cs"/>
                        </a:rPr>
                        <a:t>SP-191177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a:solidFill>
                            <a:schemeClr val="tx1"/>
                          </a:solidFill>
                          <a:effectLst/>
                          <a:latin typeface="Calibri" panose="020F0502020204030204" pitchFamily="34" charset="0"/>
                          <a:ea typeface="DengXian" panose="02010600030101010101" pitchFamily="2" charset="-122"/>
                          <a:cs typeface="+mn-cs"/>
                        </a:rPr>
                        <a:t>Rel-16 CRs on Nchf Online and Offline charging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577241924"/>
                  </a:ext>
                </a:extLst>
              </a:tr>
              <a:tr h="425435">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SP-191182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Rel-16 CRs on Volume Based Charging Aspects for VoLTE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185681950"/>
                  </a:ext>
                </a:extLst>
              </a:tr>
            </a:tbl>
          </a:graphicData>
        </a:graphic>
      </p:graphicFrame>
    </p:spTree>
    <p:extLst>
      <p:ext uri="{BB962C8B-B14F-4D97-AF65-F5344CB8AC3E}">
        <p14:creationId xmlns:p14="http://schemas.microsoft.com/office/powerpoint/2010/main" val="14769701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78C1BF-313B-4838-85C8-7573D7717EE7}"/>
              </a:ext>
            </a:extLst>
          </p:cNvPr>
          <p:cNvSpPr>
            <a:spLocks noGrp="1"/>
          </p:cNvSpPr>
          <p:nvPr>
            <p:ph type="title"/>
          </p:nvPr>
        </p:nvSpPr>
        <p:spPr>
          <a:xfrm>
            <a:off x="1189673" y="2075021"/>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54465207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987428" y="1177160"/>
            <a:ext cx="8359915" cy="5076992"/>
          </a:xfrm>
          <a:prstGeom prst="rect">
            <a:avLst/>
          </a:prstGeom>
        </p:spPr>
      </p:pic>
      <p:sp>
        <p:nvSpPr>
          <p:cNvPr id="5" name="标题 1"/>
          <p:cNvSpPr>
            <a:spLocks noGrp="1"/>
          </p:cNvSpPr>
          <p:nvPr>
            <p:ph type="title"/>
          </p:nvPr>
        </p:nvSpPr>
        <p:spPr>
          <a:xfrm>
            <a:off x="120651" y="0"/>
            <a:ext cx="9759950" cy="1016000"/>
          </a:xfrm>
        </p:spPr>
        <p:txBody>
          <a:bodyPr/>
          <a:lstStyle/>
          <a:p>
            <a:pPr algn="l"/>
            <a:r>
              <a:rPr lang="en-US" sz="3600" dirty="0"/>
              <a:t>Overview of SA5 OAM ongoing WIs/SIs progress</a:t>
            </a:r>
          </a:p>
        </p:txBody>
      </p:sp>
      <p:sp>
        <p:nvSpPr>
          <p:cNvPr id="4" name="文本框 3"/>
          <p:cNvSpPr txBox="1"/>
          <p:nvPr/>
        </p:nvSpPr>
        <p:spPr>
          <a:xfrm>
            <a:off x="9347343" y="2603727"/>
            <a:ext cx="2644458" cy="3539430"/>
          </a:xfrm>
          <a:prstGeom prst="rect">
            <a:avLst/>
          </a:prstGeom>
          <a:noFill/>
        </p:spPr>
        <p:txBody>
          <a:bodyPr wrap="square" rtlCol="0">
            <a:spAutoFit/>
          </a:bodyPr>
          <a:lstStyle/>
          <a:p>
            <a:r>
              <a:rPr lang="en-US" altLang="zh-CN" sz="1600" b="1" dirty="0">
                <a:solidFill>
                  <a:srgbClr val="0000FF"/>
                </a:solidFill>
              </a:rPr>
              <a:t>32 WIs/SIs: </a:t>
            </a:r>
          </a:p>
          <a:p>
            <a:r>
              <a:rPr lang="en-US" altLang="zh-CN" sz="1600" b="1" dirty="0">
                <a:solidFill>
                  <a:srgbClr val="0000FF"/>
                </a:solidFill>
              </a:rPr>
              <a:t>Rel-16:</a:t>
            </a:r>
          </a:p>
          <a:p>
            <a:pPr marL="285750" indent="-285750">
              <a:buFont typeface="Wingdings" panose="05000000000000000000" pitchFamily="2" charset="2"/>
              <a:buChar char="Ø"/>
            </a:pPr>
            <a:r>
              <a:rPr lang="en-US" altLang="zh-CN" sz="1600" b="1" dirty="0">
                <a:solidFill>
                  <a:srgbClr val="0000FF"/>
                </a:solidFill>
              </a:rPr>
              <a:t>15 ongoing WIs </a:t>
            </a:r>
          </a:p>
          <a:p>
            <a:pPr marL="285750" indent="-285750">
              <a:buFont typeface="Wingdings" panose="05000000000000000000" pitchFamily="2" charset="2"/>
              <a:buChar char="Ø"/>
            </a:pPr>
            <a:r>
              <a:rPr lang="en-US" altLang="zh-CN" sz="1600" b="1" dirty="0">
                <a:solidFill>
                  <a:srgbClr val="0000FF"/>
                </a:solidFill>
              </a:rPr>
              <a:t>5 ongoing SIs </a:t>
            </a:r>
          </a:p>
          <a:p>
            <a:pPr marL="285750" indent="-285750">
              <a:buFont typeface="Wingdings" panose="05000000000000000000" pitchFamily="2" charset="2"/>
              <a:buChar char="Ø"/>
            </a:pPr>
            <a:r>
              <a:rPr lang="en-US" altLang="zh-CN" sz="1600" b="1" dirty="0">
                <a:solidFill>
                  <a:srgbClr val="0000FF"/>
                </a:solidFill>
              </a:rPr>
              <a:t>8 finished Rel-16 WIs/Sis</a:t>
            </a:r>
          </a:p>
          <a:p>
            <a:pPr marL="285750" indent="-285750">
              <a:buFont typeface="Wingdings" panose="05000000000000000000" pitchFamily="2" charset="2"/>
              <a:buChar char="Ø"/>
            </a:pPr>
            <a:r>
              <a:rPr lang="en-US" altLang="zh-CN" sz="1600" b="1" dirty="0">
                <a:solidFill>
                  <a:srgbClr val="0000FF"/>
                </a:solidFill>
              </a:rPr>
              <a:t>1 preliminary work before SA approval WI</a:t>
            </a:r>
          </a:p>
          <a:p>
            <a:endParaRPr lang="en-US" altLang="zh-CN" sz="1600" b="1" dirty="0">
              <a:solidFill>
                <a:srgbClr val="0000FF"/>
              </a:solidFill>
            </a:endParaRPr>
          </a:p>
          <a:p>
            <a:r>
              <a:rPr lang="en-US" altLang="zh-CN" sz="1600" b="1" dirty="0">
                <a:solidFill>
                  <a:srgbClr val="0000FF"/>
                </a:solidFill>
              </a:rPr>
              <a:t>Rel-17:</a:t>
            </a:r>
          </a:p>
          <a:p>
            <a:pPr marL="285750" indent="-285750">
              <a:buFont typeface="Wingdings" panose="05000000000000000000" pitchFamily="2" charset="2"/>
              <a:buChar char="Ø"/>
            </a:pPr>
            <a:r>
              <a:rPr lang="en-US" altLang="zh-CN" sz="1600" b="1" dirty="0">
                <a:solidFill>
                  <a:srgbClr val="0000FF"/>
                </a:solidFill>
              </a:rPr>
              <a:t>1 ongoing SI</a:t>
            </a:r>
          </a:p>
          <a:p>
            <a:pPr marL="285750" indent="-285750">
              <a:buFont typeface="Wingdings" panose="05000000000000000000" pitchFamily="2" charset="2"/>
              <a:buChar char="Ø"/>
            </a:pPr>
            <a:r>
              <a:rPr lang="en-US" altLang="zh-CN" sz="1600" b="1" dirty="0">
                <a:solidFill>
                  <a:srgbClr val="0000FF"/>
                </a:solidFill>
              </a:rPr>
              <a:t>2 WI wait for SA approval</a:t>
            </a:r>
          </a:p>
          <a:p>
            <a:endParaRPr lang="zh-CN" altLang="en-US" sz="1600" b="1" dirty="0">
              <a:solidFill>
                <a:srgbClr val="0000FF"/>
              </a:solidFill>
            </a:endParaRPr>
          </a:p>
        </p:txBody>
      </p:sp>
      <p:cxnSp>
        <p:nvCxnSpPr>
          <p:cNvPr id="8" name="直接连接符 7"/>
          <p:cNvCxnSpPr/>
          <p:nvPr/>
        </p:nvCxnSpPr>
        <p:spPr bwMode="auto">
          <a:xfrm flipV="1">
            <a:off x="219705" y="4989915"/>
            <a:ext cx="8759538" cy="18393"/>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9" name="文本框 8"/>
          <p:cNvSpPr txBox="1"/>
          <p:nvPr/>
        </p:nvSpPr>
        <p:spPr>
          <a:xfrm>
            <a:off x="325300" y="5060860"/>
            <a:ext cx="686406" cy="292388"/>
          </a:xfrm>
          <a:prstGeom prst="rect">
            <a:avLst/>
          </a:prstGeom>
          <a:noFill/>
        </p:spPr>
        <p:txBody>
          <a:bodyPr wrap="none" rtlCol="0">
            <a:spAutoFit/>
          </a:bodyPr>
          <a:lstStyle/>
          <a:p>
            <a:r>
              <a:rPr lang="en-US" altLang="zh-CN" b="1" dirty="0">
                <a:solidFill>
                  <a:srgbClr val="0000FF"/>
                </a:solidFill>
              </a:rPr>
              <a:t>Rel-17</a:t>
            </a:r>
            <a:endParaRPr lang="zh-CN" altLang="en-US" b="1" dirty="0">
              <a:solidFill>
                <a:srgbClr val="0000FF"/>
              </a:solidFill>
            </a:endParaRPr>
          </a:p>
        </p:txBody>
      </p:sp>
      <p:sp>
        <p:nvSpPr>
          <p:cNvPr id="10" name="文本框 9"/>
          <p:cNvSpPr txBox="1"/>
          <p:nvPr/>
        </p:nvSpPr>
        <p:spPr>
          <a:xfrm>
            <a:off x="325300" y="4697527"/>
            <a:ext cx="686406" cy="292388"/>
          </a:xfrm>
          <a:prstGeom prst="rect">
            <a:avLst/>
          </a:prstGeom>
          <a:noFill/>
        </p:spPr>
        <p:txBody>
          <a:bodyPr wrap="none" rtlCol="0">
            <a:spAutoFit/>
          </a:bodyPr>
          <a:lstStyle/>
          <a:p>
            <a:r>
              <a:rPr lang="en-US" altLang="zh-CN" b="1" dirty="0">
                <a:solidFill>
                  <a:srgbClr val="0000FF"/>
                </a:solidFill>
              </a:rPr>
              <a:t>Rel-16</a:t>
            </a:r>
            <a:endParaRPr lang="zh-CN" altLang="en-US" b="1" dirty="0">
              <a:solidFill>
                <a:srgbClr val="0000FF"/>
              </a:solidFill>
            </a:endParaRPr>
          </a:p>
        </p:txBody>
      </p:sp>
    </p:spTree>
    <p:extLst>
      <p:ext uri="{BB962C8B-B14F-4D97-AF65-F5344CB8AC3E}">
        <p14:creationId xmlns:p14="http://schemas.microsoft.com/office/powerpoint/2010/main" val="3612905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78C1BF-313B-4838-85C8-7573D7717EE7}"/>
              </a:ext>
            </a:extLst>
          </p:cNvPr>
          <p:cNvSpPr>
            <a:spLocks noGrp="1"/>
          </p:cNvSpPr>
          <p:nvPr>
            <p:ph type="title"/>
          </p:nvPr>
        </p:nvSpPr>
        <p:spPr>
          <a:xfrm>
            <a:off x="1303973" y="2726531"/>
            <a:ext cx="9102725" cy="1143000"/>
          </a:xfrm>
        </p:spPr>
        <p:txBody>
          <a:bodyPr/>
          <a:lstStyle/>
          <a:p>
            <a:r>
              <a:rPr lang="sv-SE" dirty="0"/>
              <a:t>SA5 calendar and statistics</a:t>
            </a:r>
            <a:endParaRPr lang="en-GB" dirty="0"/>
          </a:p>
        </p:txBody>
      </p:sp>
    </p:spTree>
    <p:extLst>
      <p:ext uri="{BB962C8B-B14F-4D97-AF65-F5344CB8AC3E}">
        <p14:creationId xmlns:p14="http://schemas.microsoft.com/office/powerpoint/2010/main" val="153402364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460118"/>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85956020"/>
              </p:ext>
            </p:extLst>
          </p:nvPr>
        </p:nvGraphicFramePr>
        <p:xfrm>
          <a:off x="1092980" y="1576842"/>
          <a:ext cx="9491200" cy="1977200"/>
        </p:xfrm>
        <a:graphic>
          <a:graphicData uri="http://schemas.openxmlformats.org/drawingml/2006/table">
            <a:tbl>
              <a:tblPr/>
              <a:tblGrid>
                <a:gridCol w="1077235">
                  <a:extLst>
                    <a:ext uri="{9D8B030D-6E8A-4147-A177-3AD203B41FA5}">
                      <a16:colId xmlns:a16="http://schemas.microsoft.com/office/drawing/2014/main" xmlns="" val="20000"/>
                    </a:ext>
                  </a:extLst>
                </a:gridCol>
                <a:gridCol w="6396824">
                  <a:extLst>
                    <a:ext uri="{9D8B030D-6E8A-4147-A177-3AD203B41FA5}">
                      <a16:colId xmlns:a16="http://schemas.microsoft.com/office/drawing/2014/main" xmlns="" val="20001"/>
                    </a:ext>
                  </a:extLst>
                </a:gridCol>
                <a:gridCol w="2017141">
                  <a:extLst>
                    <a:ext uri="{9D8B030D-6E8A-4147-A177-3AD203B41FA5}">
                      <a16:colId xmlns:a16="http://schemas.microsoft.com/office/drawing/2014/main" xmlns="" val="3746330575"/>
                    </a:ext>
                  </a:extLst>
                </a:gridCol>
              </a:tblGrid>
              <a:tr h="4570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91719">
                <a:tc>
                  <a:txBody>
                    <a:bodyPr/>
                    <a:lstStyle/>
                    <a:p>
                      <a:pPr algn="l" fontAlgn="t"/>
                      <a:r>
                        <a:rPr lang="en-GB" sz="1600" b="0" i="0" u="none" strike="noStrike" dirty="0">
                          <a:solidFill>
                            <a:srgbClr val="000000"/>
                          </a:solidFill>
                          <a:effectLst/>
                          <a:latin typeface="+mj-lt"/>
                        </a:rPr>
                        <a:t>SP-191185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mj-lt"/>
                          <a:ea typeface="+mn-ea"/>
                          <a:cs typeface="+mn-cs"/>
                        </a:rPr>
                        <a:t>TS </a:t>
                      </a:r>
                      <a:r>
                        <a:rPr lang="en-US" sz="1600" b="0" i="0" u="none" strike="noStrike" kern="1200" baseline="0" dirty="0">
                          <a:solidFill>
                            <a:schemeClr val="dk1"/>
                          </a:solidFill>
                          <a:latin typeface="+mj-lt"/>
                          <a:ea typeface="+mn-ea"/>
                          <a:cs typeface="+mn-cs"/>
                        </a:rPr>
                        <a:t>28.311 </a:t>
                      </a:r>
                      <a:r>
                        <a:rPr lang="en-US" altLang="zh-CN" sz="1600" dirty="0" smtClean="0">
                          <a:latin typeface="+mj-lt"/>
                        </a:rPr>
                        <a:t>Policy management for Network Function Virtualization (NFV) based mobile networks</a:t>
                      </a:r>
                      <a:endParaRPr lang="en-US" sz="1600" b="0" i="0" u="none" strike="noStrike" kern="1200" baseline="0" dirty="0">
                        <a:solidFill>
                          <a:schemeClr val="dk1"/>
                        </a:solidFill>
                        <a:latin typeface="+mj-lt"/>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600" b="0" i="0" u="none" strike="noStrike" kern="1200" baseline="0" dirty="0">
                          <a:solidFill>
                            <a:schemeClr val="dk1"/>
                          </a:solidFill>
                          <a:latin typeface="+mj-lt"/>
                          <a:ea typeface="+mn-ea"/>
                          <a:cs typeface="+mn-cs"/>
                        </a:rPr>
                        <a:t>Information and approval </a:t>
                      </a:r>
                      <a:endParaRPr lang="sv-SE" sz="1600" dirty="0">
                        <a:solidFill>
                          <a:schemeClr val="tx1"/>
                        </a:solidFill>
                        <a:effectLst/>
                        <a:latin typeface="+mj-lt"/>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91719">
                <a:tc>
                  <a:txBody>
                    <a:bodyPr/>
                    <a:lstStyle/>
                    <a:p>
                      <a:pPr algn="l" fontAlgn="t"/>
                      <a:r>
                        <a:rPr lang="en-GB" sz="1600" b="0" i="0" u="none" strike="noStrike" dirty="0">
                          <a:solidFill>
                            <a:srgbClr val="000000"/>
                          </a:solidFill>
                          <a:effectLst/>
                          <a:latin typeface="+mj-lt"/>
                        </a:rPr>
                        <a:t>SP-191186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mj-lt"/>
                          <a:ea typeface="+mn-ea"/>
                          <a:cs typeface="+mn-cs"/>
                        </a:rPr>
                        <a:t>TS </a:t>
                      </a:r>
                      <a:r>
                        <a:rPr lang="en-US" sz="1600" b="0" i="0" u="none" strike="noStrike" kern="1200" baseline="0" dirty="0">
                          <a:solidFill>
                            <a:schemeClr val="dk1"/>
                          </a:solidFill>
                          <a:latin typeface="+mj-lt"/>
                          <a:ea typeface="+mn-ea"/>
                          <a:cs typeface="+mn-cs"/>
                        </a:rPr>
                        <a:t>28.535 </a:t>
                      </a:r>
                      <a:r>
                        <a:rPr lang="en-US" sz="1600" b="0" i="0" u="none" strike="noStrike" kern="1200" baseline="0" dirty="0" smtClean="0">
                          <a:solidFill>
                            <a:schemeClr val="dk1"/>
                          </a:solidFill>
                          <a:latin typeface="+mj-lt"/>
                          <a:ea typeface="+mn-ea"/>
                          <a:cs typeface="+mn-cs"/>
                        </a:rPr>
                        <a:t>Management services for communication service assurance; Requirements</a:t>
                      </a:r>
                      <a:endParaRPr lang="en-US" sz="1600" b="0" i="0" u="none" strike="noStrike" kern="1200" baseline="0" dirty="0">
                        <a:solidFill>
                          <a:schemeClr val="dk1"/>
                        </a:solidFill>
                        <a:latin typeface="+mj-lt"/>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600" b="0" i="0" u="none" strike="noStrike" kern="1200" baseline="0" dirty="0">
                          <a:solidFill>
                            <a:schemeClr val="dk1"/>
                          </a:solidFill>
                          <a:latin typeface="+mj-lt"/>
                          <a:ea typeface="+mn-ea"/>
                          <a:cs typeface="+mn-cs"/>
                        </a:rPr>
                        <a:t>Information </a:t>
                      </a:r>
                      <a:endParaRPr lang="sv-SE" sz="1600" dirty="0">
                        <a:solidFill>
                          <a:schemeClr val="tx1"/>
                        </a:solidFill>
                        <a:effectLst/>
                        <a:latin typeface="+mj-lt"/>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60821185"/>
                  </a:ext>
                </a:extLst>
              </a:tr>
              <a:tr h="491719">
                <a:tc>
                  <a:txBody>
                    <a:bodyPr/>
                    <a:lstStyle/>
                    <a:p>
                      <a:pPr marL="95250" marR="0" indent="-95250" algn="l" defTabSz="1219170" rtl="0" eaLnBrk="1" latinLnBrk="0" hangingPunct="1">
                        <a:spcAft>
                          <a:spcPts val="0"/>
                        </a:spcAft>
                      </a:pPr>
                      <a:r>
                        <a:rPr lang="en-GB" sz="1600" b="0" i="0" u="none" strike="noStrike" kern="1200" dirty="0">
                          <a:solidFill>
                            <a:srgbClr val="000000"/>
                          </a:solidFill>
                          <a:effectLst/>
                          <a:latin typeface="+mj-lt"/>
                          <a:ea typeface="+mn-ea"/>
                          <a:cs typeface="+mn-cs"/>
                        </a:rPr>
                        <a:t>SP-191210 </a:t>
                      </a:r>
                      <a:endParaRPr lang="sv-SE" sz="1600" b="0" i="0" u="none" strike="noStrike" kern="1200" dirty="0">
                        <a:solidFill>
                          <a:srgbClr val="000000"/>
                        </a:solidFill>
                        <a:effectLst/>
                        <a:latin typeface="+mj-lt"/>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latinLnBrk="0" hangingPunct="1"/>
                      <a:r>
                        <a:rPr lang="en-US" sz="1600" b="0" i="0" u="none" strike="noStrike" kern="1200" dirty="0" smtClean="0">
                          <a:solidFill>
                            <a:srgbClr val="000000"/>
                          </a:solidFill>
                          <a:effectLst/>
                          <a:latin typeface="+mj-lt"/>
                          <a:ea typeface="+mn-ea"/>
                          <a:cs typeface="+mn-cs"/>
                        </a:rPr>
                        <a:t>TR </a:t>
                      </a:r>
                      <a:r>
                        <a:rPr lang="en-US" sz="1600" b="0" i="0" u="none" strike="noStrike" kern="1200" dirty="0">
                          <a:solidFill>
                            <a:srgbClr val="000000"/>
                          </a:solidFill>
                          <a:effectLst/>
                          <a:latin typeface="+mj-lt"/>
                          <a:ea typeface="+mn-ea"/>
                          <a:cs typeface="+mn-cs"/>
                        </a:rPr>
                        <a:t>28.861 </a:t>
                      </a:r>
                      <a:r>
                        <a:rPr lang="en-US" sz="1600" b="0" i="0" u="none" strike="noStrike" kern="1200" dirty="0" smtClean="0">
                          <a:solidFill>
                            <a:srgbClr val="000000"/>
                          </a:solidFill>
                          <a:effectLst/>
                          <a:latin typeface="+mj-lt"/>
                          <a:ea typeface="+mn-ea"/>
                          <a:cs typeface="+mn-cs"/>
                        </a:rPr>
                        <a:t>Telecommunication management; Study on the Self-Organizing Networks (SON) for 5G networks</a:t>
                      </a:r>
                      <a:endParaRPr lang="en-US" sz="1600" b="0" i="0" u="none" strike="noStrike" kern="1200" dirty="0">
                        <a:solidFill>
                          <a:srgbClr val="000000"/>
                        </a:solidFill>
                        <a:effectLst/>
                        <a:latin typeface="+mj-lt"/>
                        <a:ea typeface="+mn-ea"/>
                        <a:cs typeface="+mn-cs"/>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spcAft>
                          <a:spcPts val="0"/>
                        </a:spcAft>
                      </a:pPr>
                      <a:r>
                        <a:rPr lang="en-US" sz="1600" b="0" i="0" u="none" strike="noStrike" kern="1200" baseline="0" dirty="0">
                          <a:solidFill>
                            <a:schemeClr val="dk1"/>
                          </a:solidFill>
                          <a:latin typeface="+mj-lt"/>
                          <a:ea typeface="+mn-ea"/>
                          <a:cs typeface="+mn-cs"/>
                        </a:rPr>
                        <a:t>Approval </a:t>
                      </a:r>
                      <a:endParaRPr lang="sv-SE" sz="1600" dirty="0">
                        <a:solidFill>
                          <a:schemeClr val="tx1"/>
                        </a:solidFill>
                        <a:effectLst/>
                        <a:latin typeface="+mj-lt"/>
                        <a:ea typeface="Calibri" panose="020F0502020204030204" pitchFamily="34" charset="0"/>
                        <a:cs typeface="Calibri" panose="020F0502020204030204" pitchFamily="34" charset="0"/>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287600480"/>
                  </a:ext>
                </a:extLst>
              </a:tr>
            </a:tbl>
          </a:graphicData>
        </a:graphic>
      </p:graphicFrame>
    </p:spTree>
    <p:extLst>
      <p:ext uri="{BB962C8B-B14F-4D97-AF65-F5344CB8AC3E}">
        <p14:creationId xmlns:p14="http://schemas.microsoft.com/office/powerpoint/2010/main" val="321876292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36322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rPr>
              <a:t>OAM WID/SIDs</a:t>
            </a:r>
          </a:p>
        </p:txBody>
      </p:sp>
      <p:graphicFrame>
        <p:nvGraphicFramePr>
          <p:cNvPr id="6" name="Group 76"/>
          <p:cNvGraphicFramePr>
            <a:graphicFrameLocks/>
          </p:cNvGraphicFramePr>
          <p:nvPr>
            <p:extLst>
              <p:ext uri="{D42A27DB-BD31-4B8C-83A1-F6EECF244321}">
                <p14:modId xmlns:p14="http://schemas.microsoft.com/office/powerpoint/2010/main" val="1884105228"/>
              </p:ext>
            </p:extLst>
          </p:nvPr>
        </p:nvGraphicFramePr>
        <p:xfrm>
          <a:off x="573206" y="1397185"/>
          <a:ext cx="9679505" cy="4553827"/>
        </p:xfrm>
        <a:graphic>
          <a:graphicData uri="http://schemas.openxmlformats.org/drawingml/2006/table">
            <a:tbl>
              <a:tblPr/>
              <a:tblGrid>
                <a:gridCol w="1079262">
                  <a:extLst>
                    <a:ext uri="{9D8B030D-6E8A-4147-A177-3AD203B41FA5}">
                      <a16:colId xmlns:a16="http://schemas.microsoft.com/office/drawing/2014/main" xmlns="" val="20000"/>
                    </a:ext>
                  </a:extLst>
                </a:gridCol>
                <a:gridCol w="989703">
                  <a:extLst>
                    <a:ext uri="{9D8B030D-6E8A-4147-A177-3AD203B41FA5}">
                      <a16:colId xmlns:a16="http://schemas.microsoft.com/office/drawing/2014/main" xmlns="" val="20002"/>
                    </a:ext>
                  </a:extLst>
                </a:gridCol>
                <a:gridCol w="1001216">
                  <a:extLst>
                    <a:ext uri="{9D8B030D-6E8A-4147-A177-3AD203B41FA5}">
                      <a16:colId xmlns:a16="http://schemas.microsoft.com/office/drawing/2014/main" xmlns="" val="20003"/>
                    </a:ext>
                  </a:extLst>
                </a:gridCol>
                <a:gridCol w="4301265">
                  <a:extLst>
                    <a:ext uri="{9D8B030D-6E8A-4147-A177-3AD203B41FA5}">
                      <a16:colId xmlns:a16="http://schemas.microsoft.com/office/drawing/2014/main" xmlns="" val="20001"/>
                    </a:ext>
                  </a:extLst>
                </a:gridCol>
                <a:gridCol w="2308059">
                  <a:extLst>
                    <a:ext uri="{9D8B030D-6E8A-4147-A177-3AD203B41FA5}">
                      <a16:colId xmlns:a16="http://schemas.microsoft.com/office/drawing/2014/main" xmlns="" val="20005"/>
                    </a:ext>
                  </a:extLst>
                </a:gridCol>
              </a:tblGrid>
              <a:tr h="66638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596238">
                <a:tc>
                  <a:txBody>
                    <a:bodyPr/>
                    <a:lstStyle/>
                    <a:p>
                      <a:pPr marL="0" indent="0" algn="l" fontAlgn="t"/>
                      <a:r>
                        <a:rPr lang="en-GB" sz="1600" b="0" i="0" u="none" strike="noStrike" dirty="0">
                          <a:solidFill>
                            <a:srgbClr val="000000"/>
                          </a:solidFill>
                          <a:effectLst/>
                          <a:latin typeface="+mn-lt"/>
                        </a:rPr>
                        <a:t>SP-191211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WID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Network policy management for 5G mobile networks based on NFV scenarios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a:solidFill>
                            <a:srgbClr val="000000"/>
                          </a:solidFill>
                          <a:effectLst/>
                          <a:latin typeface="+mn-lt"/>
                          <a:ea typeface="+mn-ea"/>
                          <a:cs typeface="+mn-cs"/>
                        </a:rPr>
                        <a:t>SA2, ETSI NFV</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26589821"/>
                  </a:ext>
                </a:extLst>
              </a:tr>
              <a:tr h="395606">
                <a:tc>
                  <a:txBody>
                    <a:bodyPr/>
                    <a:lstStyle/>
                    <a:p>
                      <a:pPr algn="l" fontAlgn="t"/>
                      <a:r>
                        <a:rPr lang="en-GB" sz="1600" b="0" i="0" u="none" strike="noStrike" dirty="0">
                          <a:solidFill>
                            <a:srgbClr val="000000"/>
                          </a:solidFill>
                          <a:effectLst/>
                          <a:latin typeface="+mn-lt"/>
                        </a:rPr>
                        <a:t>SP-191192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SID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Network slice management enhancements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600" b="0" i="0" u="none" strike="noStrike" kern="1200" dirty="0">
                          <a:solidFill>
                            <a:srgbClr val="000000"/>
                          </a:solidFill>
                          <a:effectLst/>
                          <a:latin typeface="+mn-lt"/>
                          <a:ea typeface="+mn-ea"/>
                          <a:cs typeface="+mn-cs"/>
                        </a:rPr>
                        <a:t>SA2, RAN3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584883703"/>
                  </a:ext>
                </a:extLst>
              </a:tr>
              <a:tr h="350728">
                <a:tc>
                  <a:txBody>
                    <a:bodyPr/>
                    <a:lstStyle/>
                    <a:p>
                      <a:pPr algn="l" fontAlgn="t"/>
                      <a:r>
                        <a:rPr lang="en-GB" sz="1600" b="0" i="0" u="none" strike="noStrike" dirty="0">
                          <a:solidFill>
                            <a:srgbClr val="000000"/>
                          </a:solidFill>
                          <a:effectLst/>
                          <a:latin typeface="+mn-lt"/>
                        </a:rPr>
                        <a:t>SP-191190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New WID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Management of MDT in 5G </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600" b="0" i="0" u="none" strike="noStrike" dirty="0">
                          <a:solidFill>
                            <a:srgbClr val="000000"/>
                          </a:solidFill>
                          <a:effectLst/>
                          <a:latin typeface="+mn-lt"/>
                        </a:rPr>
                        <a:t>SA2, RAN3, RAN2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70513213"/>
                  </a:ext>
                </a:extLst>
              </a:tr>
              <a:tr h="350728">
                <a:tc>
                  <a:txBody>
                    <a:bodyPr/>
                    <a:lstStyle/>
                    <a:p>
                      <a:pPr algn="l" fontAlgn="t"/>
                      <a:r>
                        <a:rPr lang="en-GB" sz="1600" b="0" i="0" u="none" strike="noStrike" dirty="0">
                          <a:solidFill>
                            <a:srgbClr val="000000"/>
                          </a:solidFill>
                          <a:effectLst/>
                          <a:latin typeface="+mn-lt"/>
                        </a:rPr>
                        <a:t>SP-191195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R16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New WID on 5G management capabilities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fr-FR"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1214691"/>
                  </a:ext>
                </a:extLst>
              </a:tr>
              <a:tr h="350728">
                <a:tc>
                  <a:txBody>
                    <a:bodyPr/>
                    <a:lstStyle/>
                    <a:p>
                      <a:pPr algn="l" fontAlgn="t"/>
                      <a:r>
                        <a:rPr lang="en-GB" sz="1600" b="0" i="0" u="none" strike="noStrike" dirty="0">
                          <a:solidFill>
                            <a:srgbClr val="000000"/>
                          </a:solidFill>
                          <a:effectLst/>
                          <a:latin typeface="+mn-lt"/>
                        </a:rPr>
                        <a:t>SP-191193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600" b="0" i="0" u="none" strike="noStrike" kern="1200" dirty="0">
                          <a:solidFill>
                            <a:srgbClr val="000000"/>
                          </a:solidFill>
                          <a:effectLst/>
                          <a:latin typeface="+mn-lt"/>
                          <a:ea typeface="+mn-ea"/>
                          <a:cs typeface="+mn-cs"/>
                        </a:rPr>
                        <a:t>WID revised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Revised WID on energy efficiency of 5G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sz="1600" b="0" i="0" u="none" strike="noStrike" kern="1200" dirty="0">
                          <a:solidFill>
                            <a:srgbClr val="000000"/>
                          </a:solidFill>
                          <a:effectLst/>
                          <a:latin typeface="+mn-lt"/>
                          <a:ea typeface="+mn-ea"/>
                          <a:cs typeface="+mn-cs"/>
                        </a:rPr>
                        <a:t>ETSI EE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913796275"/>
                  </a:ext>
                </a:extLst>
              </a:tr>
              <a:tr h="350728">
                <a:tc>
                  <a:txBody>
                    <a:bodyPr/>
                    <a:lstStyle/>
                    <a:p>
                      <a:pPr algn="l" fontAlgn="t"/>
                      <a:r>
                        <a:rPr lang="en-GB" sz="1600" b="0" i="0" u="none" strike="noStrike" dirty="0">
                          <a:solidFill>
                            <a:srgbClr val="000000"/>
                          </a:solidFill>
                          <a:effectLst/>
                          <a:latin typeface="+mn-lt"/>
                        </a:rPr>
                        <a:t>SP-191194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WID revised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mn-lt"/>
                          <a:ea typeface="+mn-ea"/>
                          <a:cs typeface="+mn-cs"/>
                        </a:rPr>
                        <a:t>Revised WID on network policy management for mobile networks based on NFV scenarios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600" b="0" i="0" u="none" strike="noStrike" dirty="0">
                          <a:solidFill>
                            <a:srgbClr val="000000"/>
                          </a:solidFill>
                          <a:effectLst/>
                          <a:latin typeface="+mn-lt"/>
                        </a:rPr>
                        <a:t>ETSI NFV</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01728687"/>
                  </a:ext>
                </a:extLst>
              </a:tr>
              <a:tr h="350728">
                <a:tc>
                  <a:txBody>
                    <a:bodyPr/>
                    <a:lstStyle/>
                    <a:p>
                      <a:pPr algn="l" fontAlgn="t"/>
                      <a:r>
                        <a:rPr lang="en-GB" sz="1600" b="0" i="0" u="none" strike="noStrike" dirty="0">
                          <a:solidFill>
                            <a:srgbClr val="000000"/>
                          </a:solidFill>
                          <a:effectLst/>
                          <a:latin typeface="+mn-lt"/>
                        </a:rPr>
                        <a:t>SP-191196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n-lt"/>
                          <a:ea typeface="+mn-ea"/>
                          <a:cs typeface="+mn-cs"/>
                        </a:rPr>
                        <a:t>WID revised</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600" b="0" i="0" u="none" strike="noStrike" kern="1200" dirty="0">
                          <a:solidFill>
                            <a:srgbClr val="000000"/>
                          </a:solidFill>
                          <a:effectLst/>
                          <a:latin typeface="+mn-lt"/>
                          <a:ea typeface="+mn-ea"/>
                          <a:cs typeface="+mn-cs"/>
                        </a:rPr>
                        <a:t>R16</a:t>
                      </a:r>
                      <a:endParaRPr lang="en-US" sz="16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err="1">
                          <a:solidFill>
                            <a:srgbClr val="000000"/>
                          </a:solidFill>
                          <a:effectLst/>
                          <a:latin typeface="+mn-lt"/>
                          <a:ea typeface="+mn-ea"/>
                          <a:cs typeface="+mn-cs"/>
                        </a:rPr>
                        <a:t>WI_revised_Management</a:t>
                      </a:r>
                      <a:r>
                        <a:rPr lang="en-US" sz="1600" b="0" i="0" u="none" strike="noStrike" kern="1200" dirty="0">
                          <a:solidFill>
                            <a:srgbClr val="000000"/>
                          </a:solidFill>
                          <a:effectLst/>
                          <a:latin typeface="+mn-lt"/>
                          <a:ea typeface="+mn-ea"/>
                          <a:cs typeface="+mn-cs"/>
                        </a:rPr>
                        <a:t> Aspects of 5G Service-Level Agreement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endParaRPr lang="fr-FR"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216622079"/>
                  </a:ext>
                </a:extLst>
              </a:tr>
            </a:tbl>
          </a:graphicData>
        </a:graphic>
      </p:graphicFrame>
    </p:spTree>
    <p:extLst>
      <p:ext uri="{BB962C8B-B14F-4D97-AF65-F5344CB8AC3E}">
        <p14:creationId xmlns:p14="http://schemas.microsoft.com/office/powerpoint/2010/main" val="239308258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MA5SLA/COSLA/MEMTANE/FS_OAM_NPN</a:t>
            </a:r>
            <a:endParaRPr lang="sv-SE" sz="3200" kern="0" dirty="0"/>
          </a:p>
        </p:txBody>
      </p:sp>
      <p:graphicFrame>
        <p:nvGraphicFramePr>
          <p:cNvPr id="7" name="Content Placeholder 3"/>
          <p:cNvGraphicFramePr>
            <a:graphicFrameLocks/>
          </p:cNvGraphicFramePr>
          <p:nvPr>
            <p:extLst/>
          </p:nvPr>
        </p:nvGraphicFramePr>
        <p:xfrm>
          <a:off x="185898" y="533743"/>
          <a:ext cx="11554137" cy="2624614"/>
        </p:xfrm>
        <a:graphic>
          <a:graphicData uri="http://schemas.openxmlformats.org/drawingml/2006/table">
            <a:tbl>
              <a:tblPr firstRow="1" bandRow="1">
                <a:tableStyleId>{5C22544A-7EE6-4342-B048-85BDC9FD1C3A}</a:tableStyleId>
              </a:tblPr>
              <a:tblGrid>
                <a:gridCol w="779696">
                  <a:extLst>
                    <a:ext uri="{9D8B030D-6E8A-4147-A177-3AD203B41FA5}">
                      <a16:colId xmlns:a16="http://schemas.microsoft.com/office/drawing/2014/main" xmlns="" val="23408469"/>
                    </a:ext>
                  </a:extLst>
                </a:gridCol>
                <a:gridCol w="2370730">
                  <a:extLst>
                    <a:ext uri="{9D8B030D-6E8A-4147-A177-3AD203B41FA5}">
                      <a16:colId xmlns:a16="http://schemas.microsoft.com/office/drawing/2014/main" xmlns="" val="1386727148"/>
                    </a:ext>
                  </a:extLst>
                </a:gridCol>
                <a:gridCol w="1372310">
                  <a:extLst>
                    <a:ext uri="{9D8B030D-6E8A-4147-A177-3AD203B41FA5}">
                      <a16:colId xmlns:a16="http://schemas.microsoft.com/office/drawing/2014/main" xmlns="" val="20002"/>
                    </a:ext>
                  </a:extLst>
                </a:gridCol>
                <a:gridCol w="1823971">
                  <a:extLst>
                    <a:ext uri="{9D8B030D-6E8A-4147-A177-3AD203B41FA5}">
                      <a16:colId xmlns:a16="http://schemas.microsoft.com/office/drawing/2014/main" xmlns="" val="4240727412"/>
                    </a:ext>
                  </a:extLst>
                </a:gridCol>
                <a:gridCol w="996779">
                  <a:extLst>
                    <a:ext uri="{9D8B030D-6E8A-4147-A177-3AD203B41FA5}">
                      <a16:colId xmlns:a16="http://schemas.microsoft.com/office/drawing/2014/main" xmlns="" val="20006"/>
                    </a:ext>
                  </a:extLst>
                </a:gridCol>
                <a:gridCol w="1445673">
                  <a:extLst>
                    <a:ext uri="{9D8B030D-6E8A-4147-A177-3AD203B41FA5}">
                      <a16:colId xmlns:a16="http://schemas.microsoft.com/office/drawing/2014/main" xmlns="" val="1675550634"/>
                    </a:ext>
                  </a:extLst>
                </a:gridCol>
                <a:gridCol w="762777">
                  <a:extLst>
                    <a:ext uri="{9D8B030D-6E8A-4147-A177-3AD203B41FA5}">
                      <a16:colId xmlns:a16="http://schemas.microsoft.com/office/drawing/2014/main" xmlns="" val="20007"/>
                    </a:ext>
                  </a:extLst>
                </a:gridCol>
                <a:gridCol w="1140693">
                  <a:extLst>
                    <a:ext uri="{9D8B030D-6E8A-4147-A177-3AD203B41FA5}">
                      <a16:colId xmlns:a16="http://schemas.microsoft.com/office/drawing/2014/main" xmlns="" val="20004"/>
                    </a:ext>
                  </a:extLst>
                </a:gridCol>
                <a:gridCol w="861508">
                  <a:extLst>
                    <a:ext uri="{9D8B030D-6E8A-4147-A177-3AD203B41FA5}">
                      <a16:colId xmlns:a16="http://schemas.microsoft.com/office/drawing/2014/main" xmlns="" val="20005"/>
                    </a:ext>
                  </a:extLst>
                </a:gridCol>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43005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MA5SLA</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aspects of 5G Service-Level Agreement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%-&gt;60%</a:t>
                      </a:r>
                      <a:endParaRPr lang="sv-SE" altLang="zh-CN" sz="110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2"/>
                        </a:rPr>
                        <a:t>SP-190789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CMCC</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GSMA, 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526224">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COSLA</a:t>
                      </a: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Closed loop SLS assurance</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%-&gt;45%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a:solidFill>
                            <a:schemeClr val="dk1"/>
                          </a:solidFill>
                          <a:effectLst/>
                          <a:latin typeface="Arial" panose="020B0604020202020204" pitchFamily="34" charset="0"/>
                          <a:ea typeface="+mn-ea"/>
                          <a:cs typeface="+mn-cs"/>
                        </a:rPr>
                        <a:t>TS 28.535</a:t>
                      </a:r>
                      <a:r>
                        <a:rPr lang="en-US" altLang="zh-CN" sz="1100" kern="1200" dirty="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3"/>
                        </a:rPr>
                        <a:t>SP-190781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NWDAF, RAN intelligence</a:t>
                      </a:r>
                      <a:r>
                        <a:rPr lang="sv-SE" altLang="zh-CN" sz="1100" kern="1200" dirty="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MEMTANE</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a:solidFill>
                            <a:schemeClr val="dk1"/>
                          </a:solidFill>
                          <a:effectLst/>
                          <a:latin typeface="Arial" panose="020B0604020202020204" pitchFamily="34" charset="0"/>
                          <a:ea typeface="+mn-ea"/>
                          <a:cs typeface="+mn-cs"/>
                        </a:rPr>
                        <a:t>enhancement 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a:t>
                      </a: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%-&gt;35%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l"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4"/>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251976">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10</a:t>
                      </a:r>
                      <a:r>
                        <a:rPr lang="en-US" altLang="zh-CN" sz="1100" kern="1200" dirty="0">
                          <a:solidFill>
                            <a:schemeClr val="dk1"/>
                          </a:solidFill>
                          <a:effectLst/>
                          <a:latin typeface="Arial" panose="020B0604020202020204" pitchFamily="34" charset="0"/>
                          <a:ea typeface="+mn-ea"/>
                          <a:cs typeface="+mn-cs"/>
                        </a:rPr>
                        <a:t>%-&gt;</a:t>
                      </a:r>
                      <a:r>
                        <a:rPr kumimoji="0" lang="en-US"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2</a:t>
                      </a: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0%-&gt;50%</a:t>
                      </a:r>
                    </a:p>
                    <a:p>
                      <a:pPr marL="0" marR="0" lvl="0" indent="0" algn="l" defTabSz="1219170" rtl="0" eaLnBrk="1" fontAlgn="auto" latinLnBrk="0" hangingPunct="1">
                        <a:lnSpc>
                          <a:spcPct val="100000"/>
                        </a:lnSpc>
                        <a:spcBef>
                          <a:spcPts val="0"/>
                        </a:spcBef>
                        <a:spcAft>
                          <a:spcPts val="900"/>
                        </a:spcAft>
                        <a:buClrTx/>
                        <a:buSzTx/>
                        <a:buFontTx/>
                        <a:buNone/>
                        <a:tabLst/>
                        <a:defRPr/>
                      </a:pP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5"/>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p>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-&gt;</a:t>
                      </a: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extLst>
                  <a:ext uri="{0D108BD9-81ED-4DB2-BD59-A6C34878D82A}">
                    <a16:rowId xmlns:a16="http://schemas.microsoft.com/office/drawing/2014/main" xmlns="" val="10004"/>
                  </a:ext>
                </a:extLst>
              </a:tr>
            </a:tbl>
          </a:graphicData>
        </a:graphic>
      </p:graphicFrame>
      <p:sp>
        <p:nvSpPr>
          <p:cNvPr id="8" name="矩形 7"/>
          <p:cNvSpPr/>
          <p:nvPr/>
        </p:nvSpPr>
        <p:spPr>
          <a:xfrm>
            <a:off x="246994" y="3507842"/>
            <a:ext cx="5676012" cy="2677656"/>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MA5SLA: </a:t>
            </a:r>
            <a:r>
              <a:rPr lang="en-US" altLang="zh-CN" sz="1200" dirty="0">
                <a:solidFill>
                  <a:prstClr val="black"/>
                </a:solidFill>
                <a:latin typeface="Calibri" pitchFamily="34" charset="0"/>
                <a:cs typeface="Arial" charset="0"/>
              </a:rPr>
              <a:t>The group approved the following topics:</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the </a:t>
            </a:r>
            <a:r>
              <a:rPr lang="en-US" altLang="zh-CN" sz="1200" dirty="0" err="1">
                <a:solidFill>
                  <a:prstClr val="black"/>
                </a:solidFill>
                <a:latin typeface="Calibri" pitchFamily="34" charset="0"/>
                <a:cs typeface="Arial" charset="0"/>
              </a:rPr>
              <a:t>serviceprofile</a:t>
            </a:r>
            <a:r>
              <a:rPr lang="en-US" altLang="zh-CN" sz="1200" dirty="0">
                <a:solidFill>
                  <a:prstClr val="black"/>
                </a:solidFill>
                <a:latin typeface="Calibri" pitchFamily="34" charset="0"/>
                <a:cs typeface="Arial" charset="0"/>
              </a:rPr>
              <a:t> to include the GSMA GST attributes (e.g. </a:t>
            </a:r>
            <a:r>
              <a:rPr lang="en-US" altLang="zh-CN" sz="1200" dirty="0" err="1">
                <a:solidFill>
                  <a:prstClr val="black"/>
                </a:solidFill>
                <a:latin typeface="Calibri" pitchFamily="34" charset="0"/>
                <a:cs typeface="Arial" charset="0"/>
              </a:rPr>
              <a:t>coverageArea</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DelayTolerance</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ThptPerSlic</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ThptPerUE</a:t>
            </a:r>
            <a:r>
              <a:rPr lang="en-US" altLang="zh-CN" sz="1200" dirty="0">
                <a:solidFill>
                  <a:prstClr val="black"/>
                </a:solidFill>
                <a:latin typeface="Calibri" pitchFamily="34" charset="0"/>
                <a:cs typeface="Arial" charset="0"/>
              </a:rPr>
              <a:t>, </a:t>
            </a:r>
            <a:r>
              <a:rPr lang="en-US" altLang="zh-CN" sz="1200" dirty="0" err="1">
                <a:solidFill>
                  <a:prstClr val="black"/>
                </a:solidFill>
                <a:latin typeface="Calibri" pitchFamily="34" charset="0"/>
                <a:cs typeface="Arial" charset="0"/>
              </a:rPr>
              <a:t>maxNumberofConns</a:t>
            </a:r>
            <a:r>
              <a:rPr lang="en-US" altLang="zh-CN" sz="1200" dirty="0">
                <a:solidFill>
                  <a:prstClr val="black"/>
                </a:solidFill>
                <a:latin typeface="Calibri" pitchFamily="34" charset="0"/>
                <a:cs typeface="Arial" charset="0"/>
              </a:rPr>
              <a:t> etc.)</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the corresponding XML and JSON definitions of </a:t>
            </a:r>
            <a:r>
              <a:rPr lang="en-US" altLang="zh-CN" sz="1200" dirty="0" err="1">
                <a:solidFill>
                  <a:prstClr val="black"/>
                </a:solidFill>
                <a:latin typeface="Calibri" pitchFamily="34" charset="0"/>
                <a:cs typeface="Arial" charset="0"/>
              </a:rPr>
              <a:t>ServiceProfile</a:t>
            </a:r>
            <a:r>
              <a:rPr lang="en-US" altLang="zh-CN" sz="1200" dirty="0">
                <a:solidFill>
                  <a:prstClr val="black"/>
                </a:solidFill>
                <a:latin typeface="Calibri" pitchFamily="34" charset="0"/>
                <a:cs typeface="Arial" charset="0"/>
              </a:rPr>
              <a:t> NRM</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Living document regarding the GSMA GST analysis which contains the analysis with potential related domains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Further cooperation with SA2/RAN/GSMA are needed for SLA requirements fulfillment with working progress.</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MEMTANE: </a:t>
            </a:r>
            <a:r>
              <a:rPr lang="en-US" altLang="zh-CN" sz="1200" dirty="0">
                <a:solidFill>
                  <a:prstClr val="black"/>
                </a:solidFill>
                <a:latin typeface="Calibri" pitchFamily="34" charset="0"/>
                <a:cs typeface="Arial" charset="0"/>
              </a:rPr>
              <a:t>The group approved the contribution related to the following topics: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concept description for tenant information and </a:t>
            </a:r>
            <a:r>
              <a:rPr lang="fr-FR" altLang="zh-CN" sz="1200" dirty="0">
                <a:latin typeface="Calibri" pitchFamily="34" charset="0"/>
                <a:cs typeface="Arial" charset="0"/>
              </a:rPr>
              <a:t>Management </a:t>
            </a:r>
            <a:r>
              <a:rPr lang="fr-FR" altLang="zh-CN" sz="1200" dirty="0" err="1">
                <a:latin typeface="Calibri" pitchFamily="34" charset="0"/>
                <a:cs typeface="Arial" charset="0"/>
              </a:rPr>
              <a:t>capability</a:t>
            </a:r>
            <a:r>
              <a:rPr lang="fr-FR" altLang="zh-CN" sz="1200" dirty="0">
                <a:latin typeface="Calibri" pitchFamily="34" charset="0"/>
                <a:cs typeface="Arial" charset="0"/>
              </a:rPr>
              <a:t> support in multiple tenant environnent</a:t>
            </a:r>
            <a:endParaRPr lang="en-US" altLang="zh-CN" sz="1200" dirty="0">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Calibri" pitchFamily="34" charset="0"/>
                <a:cs typeface="Arial" charset="0"/>
              </a:rPr>
              <a:t>Performance management service enhancement for tenant support</a:t>
            </a:r>
            <a:endParaRPr lang="en-US" altLang="zh-CN" sz="12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fault management service </a:t>
            </a:r>
            <a:r>
              <a:rPr lang="en-US" altLang="zh-CN" sz="1200" dirty="0">
                <a:latin typeface="Calibri" pitchFamily="34" charset="0"/>
                <a:cs typeface="Arial" charset="0"/>
              </a:rPr>
              <a:t>enhancement </a:t>
            </a:r>
            <a:r>
              <a:rPr lang="en-US" altLang="zh-CN" sz="1200" dirty="0">
                <a:solidFill>
                  <a:prstClr val="black"/>
                </a:solidFill>
                <a:latin typeface="Calibri" pitchFamily="34" charset="0"/>
                <a:cs typeface="Arial" charset="0"/>
              </a:rPr>
              <a:t>for tenant support</a:t>
            </a:r>
          </a:p>
        </p:txBody>
      </p:sp>
      <p:sp>
        <p:nvSpPr>
          <p:cNvPr id="9" name="矩形 8"/>
          <p:cNvSpPr/>
          <p:nvPr/>
        </p:nvSpPr>
        <p:spPr>
          <a:xfrm>
            <a:off x="5923006" y="3486826"/>
            <a:ext cx="6071286" cy="2862322"/>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COSLA: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Concept of lifecycle of a communication service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The use cases and requirements related to communication service quality assurance are approved including interaction with core network for service assurance, obtaining resource requirements for a communication service, Communication service assurance for shared resources and Communication service quality assurance and optimization of communication services.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stage 2 work has started with overall solution and information flows between management services and control steps to assure the communication service.</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FS_OAM_NPN: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NPN management roles, use cases and potential requirements for management of SNPN and public network integrated 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Management support of RAN sharing between PLMNs and Non-Public Networks and management of CAG, LSs are sent to SA2 and RAN2 for further cooperation.</a:t>
            </a:r>
          </a:p>
        </p:txBody>
      </p:sp>
      <p:sp>
        <p:nvSpPr>
          <p:cNvPr id="10" name="文本框 9"/>
          <p:cNvSpPr txBox="1"/>
          <p:nvPr/>
        </p:nvSpPr>
        <p:spPr>
          <a:xfrm>
            <a:off x="205572" y="3194438"/>
            <a:ext cx="1155413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562390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01795" y="31035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IDMS_</a:t>
            </a:r>
            <a:r>
              <a:rPr lang="en-US" altLang="zh-CN" sz="3200" kern="0" dirty="0"/>
              <a:t>MN/FS_ANL</a:t>
            </a:r>
            <a:endParaRPr lang="sv-SE" sz="3200" kern="0" dirty="0"/>
          </a:p>
        </p:txBody>
      </p:sp>
      <p:sp>
        <p:nvSpPr>
          <p:cNvPr id="6" name="矩形 5"/>
          <p:cNvSpPr/>
          <p:nvPr/>
        </p:nvSpPr>
        <p:spPr>
          <a:xfrm>
            <a:off x="264727" y="3277362"/>
            <a:ext cx="5380676" cy="2708434"/>
          </a:xfrm>
          <a:prstGeom prst="rect">
            <a:avLst/>
          </a:prstGeom>
          <a:noFill/>
          <a:ln>
            <a:noFill/>
          </a:ln>
        </p:spPr>
        <p:txBody>
          <a:bodyPr wrap="square">
            <a:spAutoFit/>
          </a:bodyPr>
          <a:lstStyle/>
          <a:p>
            <a:r>
              <a:rPr lang="en-US" altLang="zh-CN" sz="1600" b="1" dirty="0">
                <a:solidFill>
                  <a:prstClr val="black"/>
                </a:solidFill>
              </a:rPr>
              <a:t>IDMS_MN:</a:t>
            </a:r>
            <a:r>
              <a:rPr lang="en-GB" altLang="zh-CN" sz="1600" b="1" dirty="0">
                <a:solidFill>
                  <a:prstClr val="black"/>
                </a:solidFill>
              </a:rPr>
              <a:t>The following topics are approved</a:t>
            </a:r>
            <a:endParaRPr lang="en-US" altLang="zh-CN" sz="1400" dirty="0">
              <a:solidFill>
                <a:prstClr val="black"/>
              </a:solidFill>
            </a:endParaRPr>
          </a:p>
          <a:p>
            <a:pPr marL="171450" lvl="0" indent="-171450">
              <a:buFont typeface="Wingdings" panose="05000000000000000000" pitchFamily="2" charset="2"/>
              <a:buChar char="Ø"/>
            </a:pPr>
            <a:r>
              <a:rPr lang="en-GB" altLang="zh-CN" sz="1400" dirty="0"/>
              <a:t>New </a:t>
            </a:r>
            <a:r>
              <a:rPr lang="en-US" altLang="zh-CN" sz="1400" dirty="0"/>
              <a:t>scenario</a:t>
            </a:r>
            <a:r>
              <a:rPr lang="en-GB" altLang="zh-CN" sz="1400" dirty="0"/>
              <a:t> for </a:t>
            </a:r>
            <a:r>
              <a:rPr lang="en-US" altLang="zh-CN" sz="1400" dirty="0"/>
              <a:t>Intent driven coverage optimization</a:t>
            </a:r>
            <a:endParaRPr lang="zh-CN" altLang="zh-CN" sz="1400" dirty="0"/>
          </a:p>
          <a:p>
            <a:pPr marL="171450" lvl="0" indent="-171450">
              <a:buFont typeface="Wingdings" panose="05000000000000000000" pitchFamily="2" charset="2"/>
              <a:buChar char="Ø"/>
            </a:pPr>
            <a:r>
              <a:rPr lang="en-US" altLang="zh-CN" sz="1400" dirty="0">
                <a:solidFill>
                  <a:prstClr val="black"/>
                </a:solidFill>
              </a:rPr>
              <a:t>Concept of intent driven object</a:t>
            </a:r>
            <a:endParaRPr lang="en-GB" altLang="zh-CN" sz="1400" dirty="0"/>
          </a:p>
          <a:p>
            <a:pPr marL="171450" lvl="0" indent="-171450">
              <a:buFont typeface="Wingdings" panose="05000000000000000000" pitchFamily="2" charset="2"/>
              <a:buChar char="Ø"/>
            </a:pPr>
            <a:r>
              <a:rPr lang="en-GB" altLang="zh-CN" sz="1400" dirty="0"/>
              <a:t>Relationship of Intent Driven </a:t>
            </a:r>
            <a:r>
              <a:rPr lang="en-GB" altLang="zh-CN" sz="1400" dirty="0" err="1"/>
              <a:t>MnS</a:t>
            </a:r>
            <a:r>
              <a:rPr lang="en-GB" altLang="zh-CN" sz="1400" dirty="0"/>
              <a:t> and SON are clarified,</a:t>
            </a:r>
            <a:r>
              <a:rPr lang="en-US" altLang="zh-CN" sz="1400" dirty="0">
                <a:solidFill>
                  <a:prstClr val="black"/>
                </a:solidFill>
              </a:rPr>
              <a:t>the Intent Driven </a:t>
            </a:r>
            <a:r>
              <a:rPr lang="en-US" altLang="zh-CN" sz="1400" dirty="0" err="1">
                <a:solidFill>
                  <a:prstClr val="black"/>
                </a:solidFill>
              </a:rPr>
              <a:t>MnS</a:t>
            </a:r>
            <a:r>
              <a:rPr lang="en-US" altLang="zh-CN" sz="1400" dirty="0">
                <a:solidFill>
                  <a:prstClr val="black"/>
                </a:solidFill>
              </a:rPr>
              <a:t> can be used to control SON Functions and SON target information can be derived from Intent</a:t>
            </a:r>
            <a:endParaRPr lang="en-GB" altLang="zh-CN" sz="1400" dirty="0"/>
          </a:p>
          <a:p>
            <a:pPr marL="171450" indent="-171450">
              <a:buFont typeface="Wingdings" panose="05000000000000000000" pitchFamily="2" charset="2"/>
              <a:buChar char="Ø"/>
            </a:pPr>
            <a:r>
              <a:rPr lang="en-US" altLang="zh-CN" sz="1400" dirty="0"/>
              <a:t>New requirements are added for the Intent-CSC, Intent-CSP and Intent-NOP scenarios.</a:t>
            </a:r>
            <a:r>
              <a:rPr lang="en-US" altLang="zh-CN" sz="1400" dirty="0">
                <a:solidFill>
                  <a:prstClr val="black"/>
                </a:solidFill>
              </a:rPr>
              <a:t> New requirements are added for intent lifecycle management (</a:t>
            </a:r>
            <a:r>
              <a:rPr lang="en-US" altLang="zh-CN" sz="1400" dirty="0" err="1">
                <a:solidFill>
                  <a:prstClr val="black"/>
                </a:solidFill>
              </a:rPr>
              <a:t>e.g</a:t>
            </a:r>
            <a:r>
              <a:rPr lang="en-US" altLang="zh-CN" sz="1400" dirty="0">
                <a:solidFill>
                  <a:prstClr val="black"/>
                </a:solidFill>
              </a:rPr>
              <a:t>, create/delete/query intent)</a:t>
            </a:r>
            <a:endParaRPr lang="zh-CN" altLang="zh-CN" sz="1400" dirty="0"/>
          </a:p>
          <a:p>
            <a:pPr marL="171450" indent="-171450">
              <a:buFont typeface="Wingdings" panose="05000000000000000000" pitchFamily="2" charset="2"/>
              <a:buChar char="Ø"/>
            </a:pPr>
            <a:r>
              <a:rPr lang="en-US" altLang="zh-CN" sz="1400" dirty="0">
                <a:solidFill>
                  <a:prstClr val="black"/>
                </a:solidFill>
              </a:rPr>
              <a:t>The solution for area-based radio network deployment intent</a:t>
            </a:r>
          </a:p>
          <a:p>
            <a:pPr marL="171450" indent="-171450">
              <a:buFont typeface="Wingdings" panose="05000000000000000000" pitchFamily="2" charset="2"/>
              <a:buChar char="Ø"/>
            </a:pPr>
            <a:r>
              <a:rPr lang="en-US" altLang="zh-CN" sz="1400" dirty="0">
                <a:solidFill>
                  <a:prstClr val="black"/>
                </a:solidFill>
              </a:rPr>
              <a:t>The solution for intent of communication service deployment at edge</a:t>
            </a:r>
            <a:endParaRPr lang="en-US" altLang="zh-CN" sz="1600" dirty="0">
              <a:solidFill>
                <a:prstClr val="black"/>
              </a:solidFill>
            </a:endParaRPr>
          </a:p>
        </p:txBody>
      </p:sp>
      <p:graphicFrame>
        <p:nvGraphicFramePr>
          <p:cNvPr id="8" name="Content Placeholder 3"/>
          <p:cNvGraphicFramePr>
            <a:graphicFrameLocks/>
          </p:cNvGraphicFramePr>
          <p:nvPr>
            <p:extLst/>
          </p:nvPr>
        </p:nvGraphicFramePr>
        <p:xfrm>
          <a:off x="264727" y="1231042"/>
          <a:ext cx="11625478" cy="1107495"/>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2146370">
                  <a:extLst>
                    <a:ext uri="{9D8B030D-6E8A-4147-A177-3AD203B41FA5}">
                      <a16:colId xmlns:a16="http://schemas.microsoft.com/office/drawing/2014/main" xmlns="" val="1386727148"/>
                    </a:ext>
                  </a:extLst>
                </a:gridCol>
                <a:gridCol w="1444387">
                  <a:extLst>
                    <a:ext uri="{9D8B030D-6E8A-4147-A177-3AD203B41FA5}">
                      <a16:colId xmlns:a16="http://schemas.microsoft.com/office/drawing/2014/main" xmlns="" val="4240727412"/>
                    </a:ext>
                  </a:extLst>
                </a:gridCol>
                <a:gridCol w="1207360">
                  <a:extLst>
                    <a:ext uri="{9D8B030D-6E8A-4147-A177-3AD203B41FA5}">
                      <a16:colId xmlns:a16="http://schemas.microsoft.com/office/drawing/2014/main" xmlns="" val="20003"/>
                    </a:ext>
                  </a:extLst>
                </a:gridCol>
                <a:gridCol w="1133752">
                  <a:extLst>
                    <a:ext uri="{9D8B030D-6E8A-4147-A177-3AD203B41FA5}">
                      <a16:colId xmlns:a16="http://schemas.microsoft.com/office/drawing/2014/main" xmlns="" val="20006"/>
                    </a:ext>
                  </a:extLst>
                </a:gridCol>
                <a:gridCol w="1723833">
                  <a:extLst>
                    <a:ext uri="{9D8B030D-6E8A-4147-A177-3AD203B41FA5}">
                      <a16:colId xmlns:a16="http://schemas.microsoft.com/office/drawing/2014/main" xmlns="" val="1675550634"/>
                    </a:ext>
                  </a:extLst>
                </a:gridCol>
                <a:gridCol w="1066876">
                  <a:extLst>
                    <a:ext uri="{9D8B030D-6E8A-4147-A177-3AD203B41FA5}">
                      <a16:colId xmlns:a16="http://schemas.microsoft.com/office/drawing/2014/main" xmlns="" val="20007"/>
                    </a:ext>
                  </a:extLst>
                </a:gridCol>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589335">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IDMS_MN</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45%-&gt;50%-&gt;55%</a:t>
                      </a:r>
                    </a:p>
                  </a:txBody>
                  <a:tcPr marL="68580" marR="68580" marT="0" marB="0" anchor="ctr">
                    <a:solidFill>
                      <a:srgbClr val="FFFFCC"/>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TR 28.812/</a:t>
                      </a:r>
                      <a:r>
                        <a:rPr lang="sv-SE" sz="1100" b="0" kern="1200" baseline="0" dirty="0">
                          <a:solidFill>
                            <a:schemeClr val="tx1"/>
                          </a:solidFill>
                          <a:effectLst/>
                          <a:latin typeface="Arial" panose="020B0604020202020204" pitchFamily="34" charset="0"/>
                          <a:ea typeface="+mn-ea"/>
                          <a:cs typeface="Arial" panose="020B0604020202020204" pitchFamily="34" charset="0"/>
                        </a:rPr>
                        <a:t> </a:t>
                      </a:r>
                      <a:r>
                        <a:rPr lang="sv-SE" sz="1100" b="0" kern="1200" dirty="0">
                          <a:solidFill>
                            <a:schemeClr val="tx1"/>
                          </a:solidFill>
                          <a:effectLst/>
                          <a:latin typeface="Arial" panose="020B0604020202020204" pitchFamily="34" charset="0"/>
                          <a:ea typeface="+mn-ea"/>
                          <a:cs typeface="Arial" panose="020B0604020202020204" pitchFamily="34" charset="0"/>
                        </a:rPr>
                        <a:t>TS 28.312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hlinkClick r:id="rId2"/>
                        </a:rPr>
                        <a:t>SP-180899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RAN3, SA2 (potentially)</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Realization</a:t>
                      </a:r>
                      <a:r>
                        <a:rPr lang="sv-SE" sz="1100" b="0" kern="1200" baseline="0" dirty="0">
                          <a:solidFill>
                            <a:schemeClr val="tx1"/>
                          </a:solidFill>
                          <a:effectLst/>
                          <a:latin typeface="Arial" panose="020B0604020202020204" pitchFamily="34" charset="0"/>
                          <a:ea typeface="+mn-ea"/>
                          <a:cs typeface="Arial" panose="020B0604020202020204" pitchFamily="34" charset="0"/>
                        </a:rPr>
                        <a:t> of intent on RAN or CN side</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0002"/>
                  </a:ext>
                </a:extLst>
              </a:tr>
            </a:tbl>
          </a:graphicData>
        </a:graphic>
      </p:graphicFrame>
      <p:sp>
        <p:nvSpPr>
          <p:cNvPr id="9" name="文本框 8"/>
          <p:cNvSpPr txBox="1"/>
          <p:nvPr/>
        </p:nvSpPr>
        <p:spPr>
          <a:xfrm>
            <a:off x="290176" y="2903582"/>
            <a:ext cx="1155413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11" name="Content Placeholder 3"/>
          <p:cNvGraphicFramePr>
            <a:graphicFrameLocks/>
          </p:cNvGraphicFramePr>
          <p:nvPr>
            <p:extLst/>
          </p:nvPr>
        </p:nvGraphicFramePr>
        <p:xfrm>
          <a:off x="290176" y="2338537"/>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xmlns="" val="23408469"/>
                    </a:ext>
                  </a:extLst>
                </a:gridCol>
                <a:gridCol w="2283021">
                  <a:extLst>
                    <a:ext uri="{9D8B030D-6E8A-4147-A177-3AD203B41FA5}">
                      <a16:colId xmlns:a16="http://schemas.microsoft.com/office/drawing/2014/main" xmlns="" val="1386727148"/>
                    </a:ext>
                  </a:extLst>
                </a:gridCol>
                <a:gridCol w="1268749">
                  <a:extLst>
                    <a:ext uri="{9D8B030D-6E8A-4147-A177-3AD203B41FA5}">
                      <a16:colId xmlns:a16="http://schemas.microsoft.com/office/drawing/2014/main" xmlns="" val="4240727412"/>
                    </a:ext>
                  </a:extLst>
                </a:gridCol>
                <a:gridCol w="1268749">
                  <a:extLst>
                    <a:ext uri="{9D8B030D-6E8A-4147-A177-3AD203B41FA5}">
                      <a16:colId xmlns:a16="http://schemas.microsoft.com/office/drawing/2014/main" xmlns="" val="20003"/>
                    </a:ext>
                  </a:extLst>
                </a:gridCol>
                <a:gridCol w="1121443">
                  <a:extLst>
                    <a:ext uri="{9D8B030D-6E8A-4147-A177-3AD203B41FA5}">
                      <a16:colId xmlns:a16="http://schemas.microsoft.com/office/drawing/2014/main" xmlns="" val="20006"/>
                    </a:ext>
                  </a:extLst>
                </a:gridCol>
                <a:gridCol w="1723490">
                  <a:extLst>
                    <a:ext uri="{9D8B030D-6E8A-4147-A177-3AD203B41FA5}">
                      <a16:colId xmlns:a16="http://schemas.microsoft.com/office/drawing/2014/main" xmlns="" val="1675550634"/>
                    </a:ext>
                  </a:extLst>
                </a:gridCol>
                <a:gridCol w="1070919">
                  <a:extLst>
                    <a:ext uri="{9D8B030D-6E8A-4147-A177-3AD203B41FA5}">
                      <a16:colId xmlns:a16="http://schemas.microsoft.com/office/drawing/2014/main" xmlns="" val="20007"/>
                    </a:ext>
                  </a:extLst>
                </a:gridCol>
                <a:gridCol w="1005214">
                  <a:extLst>
                    <a:ext uri="{9D8B030D-6E8A-4147-A177-3AD203B41FA5}">
                      <a16:colId xmlns:a16="http://schemas.microsoft.com/office/drawing/2014/main" xmlns="" val="20004"/>
                    </a:ext>
                  </a:extLst>
                </a:gridCol>
                <a:gridCol w="1039213">
                  <a:extLst>
                    <a:ext uri="{9D8B030D-6E8A-4147-A177-3AD203B41FA5}">
                      <a16:colId xmlns:a16="http://schemas.microsoft.com/office/drawing/2014/main" xmlns="" val="20005"/>
                    </a:ext>
                  </a:extLst>
                </a:gridCol>
              </a:tblGrid>
              <a:tr h="339511">
                <a:tc>
                  <a:txBody>
                    <a:bodyPr/>
                    <a:lstStyle/>
                    <a:p>
                      <a:pPr algn="ctr">
                        <a:spcAft>
                          <a:spcPts val="900"/>
                        </a:spcAft>
                      </a:pPr>
                      <a:r>
                        <a:rPr lang="sv-SE" sz="1100" b="0" kern="1200" dirty="0">
                          <a:solidFill>
                            <a:schemeClr val="dk1"/>
                          </a:solidFill>
                          <a:effectLst/>
                          <a:latin typeface="Arial" panose="020B0604020202020204" pitchFamily="34" charset="0"/>
                          <a:ea typeface="+mn-ea"/>
                          <a:cs typeface="+mn-cs"/>
                        </a:rPr>
                        <a:t>FS_ANL</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levels of autonomous network</a:t>
                      </a: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a:solidFill>
                            <a:schemeClr val="dk1"/>
                          </a:solidFill>
                          <a:effectLst/>
                          <a:latin typeface="Arial" panose="020B0604020202020204" pitchFamily="34" charset="0"/>
                          <a:ea typeface="+mn-ea"/>
                          <a:cs typeface="+mn-cs"/>
                        </a:rPr>
                        <a:t>5%-&gt;25%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3"/>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CMCC,Huawei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Tbd</a:t>
                      </a:r>
                    </a:p>
                  </a:txBody>
                  <a:tcPr marL="68580" marR="68580" marT="0" marB="0" anchor="ctr">
                    <a:solidFill>
                      <a:srgbClr val="FFFFCC"/>
                    </a:solidFill>
                  </a:tcPr>
                </a:tc>
                <a:extLst>
                  <a:ext uri="{0D108BD9-81ED-4DB2-BD59-A6C34878D82A}">
                    <a16:rowId xmlns:a16="http://schemas.microsoft.com/office/drawing/2014/main" xmlns="" val="10000"/>
                  </a:ext>
                </a:extLst>
              </a:tr>
            </a:tbl>
          </a:graphicData>
        </a:graphic>
      </p:graphicFrame>
      <p:sp>
        <p:nvSpPr>
          <p:cNvPr id="12" name="矩形 11"/>
          <p:cNvSpPr/>
          <p:nvPr/>
        </p:nvSpPr>
        <p:spPr>
          <a:xfrm>
            <a:off x="5645403" y="3215237"/>
            <a:ext cx="6056446" cy="3139321"/>
          </a:xfrm>
          <a:prstGeom prst="rect">
            <a:avLst/>
          </a:prstGeom>
        </p:spPr>
        <p:txBody>
          <a:bodyPr wrap="square">
            <a:spAutoFit/>
          </a:bodyPr>
          <a:lstStyle/>
          <a:p>
            <a:pPr defTabSz="1219170" eaLnBrk="1" fontAlgn="auto" hangingPunct="1">
              <a:spcBef>
                <a:spcPts val="0"/>
              </a:spcBef>
              <a:spcAft>
                <a:spcPts val="0"/>
              </a:spcAft>
              <a:defRPr/>
            </a:pPr>
            <a:r>
              <a:rPr lang="sv-SE" altLang="zh-CN" sz="1600" b="1" dirty="0">
                <a:solidFill>
                  <a:prstClr val="black"/>
                </a:solidFill>
              </a:rPr>
              <a:t>FS_ANL</a:t>
            </a:r>
            <a:r>
              <a:rPr lang="zh-CN" altLang="en-US" sz="1600" b="1" dirty="0">
                <a:solidFill>
                  <a:prstClr val="black"/>
                </a:solidFill>
              </a:rPr>
              <a:t>：</a:t>
            </a:r>
            <a:r>
              <a:rPr lang="en-GB" altLang="zh-CN" sz="1600" b="1" dirty="0">
                <a:solidFill>
                  <a:prstClr val="black"/>
                </a:solidFill>
              </a:rPr>
              <a:t>The following aspects are discussed and agreed</a:t>
            </a:r>
            <a:endParaRPr lang="en-US" altLang="zh-CN" sz="1600" b="1"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Background and significance for classification of network autonomy level</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Investigation on network autonomy level discussion in other SDOs (e.g. GSMA, ITU-T).</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Concept of network autonomy and network autonomy level.</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Potential dimensions for classification of network autonomy level (workflow and management scope).</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Four scenarios (i.e. fault RCA and recovery scenario, NE deployment scenario, coverage optimization scenario, multi-domain/layer/technology orchestration automation) are identified for further study of classification of network autonomy.</a:t>
            </a:r>
            <a:endParaRPr lang="zh-CN" altLang="zh-CN" sz="1400" dirty="0">
              <a:solidFill>
                <a:prstClr val="black"/>
              </a:solidFill>
            </a:endParaRPr>
          </a:p>
          <a:p>
            <a:pPr marL="285750" indent="-285750">
              <a:buFont typeface="Wingdings" panose="05000000000000000000" pitchFamily="2" charset="2"/>
              <a:buChar char="Ø"/>
            </a:pPr>
            <a:r>
              <a:rPr lang="en-GB" altLang="zh-CN" sz="1400" dirty="0">
                <a:solidFill>
                  <a:prstClr val="black"/>
                </a:solidFill>
              </a:rPr>
              <a:t>An initial framework approach for classification of network autonomy level is identified for further study.</a:t>
            </a:r>
            <a:endParaRPr lang="en-US" altLang="zh-CN" sz="1600" b="1" dirty="0">
              <a:solidFill>
                <a:prstClr val="black"/>
              </a:solidFill>
            </a:endParaRPr>
          </a:p>
        </p:txBody>
      </p:sp>
    </p:spTree>
    <p:extLst>
      <p:ext uri="{BB962C8B-B14F-4D97-AF65-F5344CB8AC3E}">
        <p14:creationId xmlns:p14="http://schemas.microsoft.com/office/powerpoint/2010/main" val="3676125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5100" y="3059274"/>
            <a:ext cx="11331383" cy="2677656"/>
          </a:xfrm>
          <a:prstGeom prst="rect">
            <a:avLst/>
          </a:prstGeom>
          <a:noFill/>
          <a:ln>
            <a:noFill/>
          </a:ln>
        </p:spPr>
        <p:txBody>
          <a:bodyPr wrap="square">
            <a:spAutoFit/>
          </a:bodyPr>
          <a:lstStyle/>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r>
              <a:rPr lang="en-GB" altLang="zh-CN" sz="1400" b="1" dirty="0">
                <a:solidFill>
                  <a:prstClr val="black"/>
                </a:solidFill>
              </a:rPr>
              <a:t>FS_SON_5G: </a:t>
            </a:r>
            <a:r>
              <a:rPr lang="en-GB" altLang="zh-CN" sz="1400" dirty="0">
                <a:solidFill>
                  <a:prstClr val="black"/>
                </a:solidFill>
              </a:rPr>
              <a:t>The group agreed to send TR 28.861 for approval and close the Rel-16 study. The study captured the study for the following SON cases :Self-establishment of non-virtualized NFs, ANR, PCI configuration, LBO, RACH optimization, CCO, SON for AAS-based Deployments, Trace and MDT, MRO and Energy saving. </a:t>
            </a:r>
            <a:endParaRPr lang="en-US" altLang="zh-CN" sz="1400" dirty="0">
              <a:solidFill>
                <a:prstClr val="black"/>
              </a:solidFill>
            </a:endParaRPr>
          </a:p>
          <a:p>
            <a:endParaRPr lang="sv-SE" altLang="zh-CN" sz="1400" dirty="0">
              <a:solidFill>
                <a:prstClr val="black"/>
              </a:solidFill>
            </a:endParaRPr>
          </a:p>
          <a:p>
            <a:r>
              <a:rPr lang="en-US" altLang="zh-CN" sz="1400" b="1" dirty="0">
                <a:solidFill>
                  <a:prstClr val="black"/>
                </a:solidFill>
              </a:rPr>
              <a:t>SON_5G</a:t>
            </a:r>
            <a:r>
              <a:rPr lang="zh-CN" altLang="en-US" sz="1400" b="1" dirty="0">
                <a:solidFill>
                  <a:prstClr val="black"/>
                </a:solidFill>
              </a:rPr>
              <a:t>：</a:t>
            </a:r>
            <a:r>
              <a:rPr lang="en-GB" altLang="zh-CN" sz="1400" b="1" dirty="0">
                <a:solidFill>
                  <a:prstClr val="black"/>
                </a:solidFill>
              </a:rPr>
              <a:t>The group approved the contribution related to the following topics:</a:t>
            </a:r>
            <a:endParaRPr lang="zh-CN" altLang="zh-CN" sz="1400" b="1" dirty="0">
              <a:solidFill>
                <a:prstClr val="black"/>
              </a:solidFill>
            </a:endParaRPr>
          </a:p>
          <a:p>
            <a:pPr lvl="1">
              <a:buFont typeface="Wingdings" panose="05000000000000000000" pitchFamily="2" charset="2"/>
              <a:buChar char="Ø"/>
            </a:pPr>
            <a:r>
              <a:rPr lang="en-US" sz="1400" dirty="0" err="1"/>
              <a:t>Usecase</a:t>
            </a:r>
            <a:r>
              <a:rPr lang="en-US" sz="1400" dirty="0"/>
              <a:t> and requirements</a:t>
            </a:r>
            <a:r>
              <a:rPr lang="en-GB" altLang="zh-CN" sz="1400" dirty="0">
                <a:solidFill>
                  <a:prstClr val="black"/>
                </a:solidFill>
              </a:rPr>
              <a:t>,  procedure for self-establishment of new NE in network. R16 focus on self-establishment for the </a:t>
            </a:r>
            <a:r>
              <a:rPr lang="it-IT" altLang="zh-CN" sz="1400" dirty="0">
                <a:solidFill>
                  <a:prstClr val="black"/>
                </a:solidFill>
              </a:rPr>
              <a:t>gNB in non-split scenario and gNB-DU in split scenario.</a:t>
            </a:r>
            <a:r>
              <a:rPr lang="en-GB" altLang="zh-CN" sz="1400" dirty="0">
                <a:solidFill>
                  <a:prstClr val="black"/>
                </a:solidFill>
              </a:rPr>
              <a:t> </a:t>
            </a:r>
          </a:p>
          <a:p>
            <a:pPr lvl="1">
              <a:buFont typeface="Wingdings" panose="05000000000000000000" pitchFamily="2" charset="2"/>
              <a:buChar char="Ø"/>
            </a:pPr>
            <a:r>
              <a:rPr lang="en-GB" altLang="zh-CN" sz="1400" dirty="0">
                <a:solidFill>
                  <a:prstClr val="black"/>
                </a:solidFill>
              </a:rPr>
              <a:t>Use cases and requirements: C-SON PCI configuration, D-SON PCI configuration, LBO, establishment of new NF in network, NCR remove blacklisting and whitelisting, cross-slice network resource optimization</a:t>
            </a:r>
          </a:p>
          <a:p>
            <a:pPr lvl="1">
              <a:buFont typeface="Wingdings" panose="05000000000000000000" pitchFamily="2" charset="2"/>
              <a:buChar char="Ø"/>
            </a:pPr>
            <a:r>
              <a:rPr lang="en-GB" altLang="zh-CN" sz="1400" dirty="0">
                <a:solidFill>
                  <a:prstClr val="black"/>
                </a:solidFill>
              </a:rPr>
              <a:t>Procedures: C-SON PCI configuration, D-SON PCI configuration, LBO, establishment of new NF in network</a:t>
            </a:r>
          </a:p>
          <a:p>
            <a:pPr lvl="1">
              <a:buFont typeface="Wingdings" panose="05000000000000000000" pitchFamily="2" charset="2"/>
              <a:buChar char="Ø"/>
            </a:pPr>
            <a:r>
              <a:rPr lang="en-GB" altLang="zh-CN" sz="1400" dirty="0">
                <a:solidFill>
                  <a:prstClr val="black"/>
                </a:solidFill>
              </a:rPr>
              <a:t>Information to support SON: C-SON PCI configuration, D-SON PCI configuration, LBO, ANR</a:t>
            </a:r>
          </a:p>
        </p:txBody>
      </p:sp>
      <p:sp>
        <p:nvSpPr>
          <p:cNvPr id="7" name="Title 1"/>
          <p:cNvSpPr txBox="1">
            <a:spLocks/>
          </p:cNvSpPr>
          <p:nvPr/>
        </p:nvSpPr>
        <p:spPr>
          <a:xfrm>
            <a:off x="262722" y="323566"/>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FS_SON_5G/SON_5G</a:t>
            </a:r>
            <a:endParaRPr lang="sv-SE" sz="3200" kern="0" dirty="0"/>
          </a:p>
        </p:txBody>
      </p:sp>
      <p:sp>
        <p:nvSpPr>
          <p:cNvPr id="8" name="文本框 7"/>
          <p:cNvSpPr txBox="1"/>
          <p:nvPr/>
        </p:nvSpPr>
        <p:spPr>
          <a:xfrm>
            <a:off x="364575" y="2766886"/>
            <a:ext cx="1159961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5" name="Content Placeholder 3"/>
          <p:cNvGraphicFramePr>
            <a:graphicFrameLocks/>
          </p:cNvGraphicFramePr>
          <p:nvPr>
            <p:extLst/>
          </p:nvPr>
        </p:nvGraphicFramePr>
        <p:xfrm>
          <a:off x="364575" y="1294844"/>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1955906">
                  <a:extLst>
                    <a:ext uri="{9D8B030D-6E8A-4147-A177-3AD203B41FA5}">
                      <a16:colId xmlns:a16="http://schemas.microsoft.com/office/drawing/2014/main" xmlns="" val="1386727148"/>
                    </a:ext>
                  </a:extLst>
                </a:gridCol>
                <a:gridCol w="1634851">
                  <a:extLst>
                    <a:ext uri="{9D8B030D-6E8A-4147-A177-3AD203B41FA5}">
                      <a16:colId xmlns:a16="http://schemas.microsoft.com/office/drawing/2014/main" xmlns="" val="4240727412"/>
                    </a:ext>
                  </a:extLst>
                </a:gridCol>
                <a:gridCol w="1207360">
                  <a:extLst>
                    <a:ext uri="{9D8B030D-6E8A-4147-A177-3AD203B41FA5}">
                      <a16:colId xmlns:a16="http://schemas.microsoft.com/office/drawing/2014/main" xmlns="" val="20003"/>
                    </a:ext>
                  </a:extLst>
                </a:gridCol>
                <a:gridCol w="1133752">
                  <a:extLst>
                    <a:ext uri="{9D8B030D-6E8A-4147-A177-3AD203B41FA5}">
                      <a16:colId xmlns:a16="http://schemas.microsoft.com/office/drawing/2014/main" xmlns="" val="20006"/>
                    </a:ext>
                  </a:extLst>
                </a:gridCol>
                <a:gridCol w="1723833">
                  <a:extLst>
                    <a:ext uri="{9D8B030D-6E8A-4147-A177-3AD203B41FA5}">
                      <a16:colId xmlns:a16="http://schemas.microsoft.com/office/drawing/2014/main" xmlns="" val="1675550634"/>
                    </a:ext>
                  </a:extLst>
                </a:gridCol>
                <a:gridCol w="1066876">
                  <a:extLst>
                    <a:ext uri="{9D8B030D-6E8A-4147-A177-3AD203B41FA5}">
                      <a16:colId xmlns:a16="http://schemas.microsoft.com/office/drawing/2014/main" xmlns="" val="20007"/>
                    </a:ext>
                  </a:extLst>
                </a:gridCol>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3543161913"/>
              </p:ext>
            </p:extLst>
          </p:nvPr>
        </p:nvGraphicFramePr>
        <p:xfrm>
          <a:off x="364576" y="1863594"/>
          <a:ext cx="11599615" cy="679022"/>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xmlns="" val="23408469"/>
                    </a:ext>
                  </a:extLst>
                </a:gridCol>
                <a:gridCol w="1971074">
                  <a:extLst>
                    <a:ext uri="{9D8B030D-6E8A-4147-A177-3AD203B41FA5}">
                      <a16:colId xmlns:a16="http://schemas.microsoft.com/office/drawing/2014/main" xmlns="" val="1386727148"/>
                    </a:ext>
                  </a:extLst>
                </a:gridCol>
                <a:gridCol w="1588632">
                  <a:extLst>
                    <a:ext uri="{9D8B030D-6E8A-4147-A177-3AD203B41FA5}">
                      <a16:colId xmlns:a16="http://schemas.microsoft.com/office/drawing/2014/main" xmlns="" val="4240727412"/>
                    </a:ext>
                  </a:extLst>
                </a:gridCol>
                <a:gridCol w="1271584">
                  <a:extLst>
                    <a:ext uri="{9D8B030D-6E8A-4147-A177-3AD203B41FA5}">
                      <a16:colId xmlns:a16="http://schemas.microsoft.com/office/drawing/2014/main" xmlns="" val="20003"/>
                    </a:ext>
                  </a:extLst>
                </a:gridCol>
                <a:gridCol w="1123949">
                  <a:extLst>
                    <a:ext uri="{9D8B030D-6E8A-4147-A177-3AD203B41FA5}">
                      <a16:colId xmlns:a16="http://schemas.microsoft.com/office/drawing/2014/main" xmlns="" val="20006"/>
                    </a:ext>
                  </a:extLst>
                </a:gridCol>
                <a:gridCol w="1382081">
                  <a:extLst>
                    <a:ext uri="{9D8B030D-6E8A-4147-A177-3AD203B41FA5}">
                      <a16:colId xmlns:a16="http://schemas.microsoft.com/office/drawing/2014/main" xmlns="" val="1675550634"/>
                    </a:ext>
                  </a:extLst>
                </a:gridCol>
                <a:gridCol w="1107369">
                  <a:extLst>
                    <a:ext uri="{9D8B030D-6E8A-4147-A177-3AD203B41FA5}">
                      <a16:colId xmlns:a16="http://schemas.microsoft.com/office/drawing/2014/main" xmlns="" val="20007"/>
                    </a:ext>
                  </a:extLst>
                </a:gridCol>
                <a:gridCol w="1318663">
                  <a:extLst>
                    <a:ext uri="{9D8B030D-6E8A-4147-A177-3AD203B41FA5}">
                      <a16:colId xmlns:a16="http://schemas.microsoft.com/office/drawing/2014/main" xmlns="" val="20004"/>
                    </a:ext>
                  </a:extLst>
                </a:gridCol>
                <a:gridCol w="1041535">
                  <a:extLst>
                    <a:ext uri="{9D8B030D-6E8A-4147-A177-3AD203B41FA5}">
                      <a16:colId xmlns:a16="http://schemas.microsoft.com/office/drawing/2014/main" xmlns="" val="20005"/>
                    </a:ext>
                  </a:extLst>
                </a:gridCol>
              </a:tblGrid>
              <a:tr h="339511">
                <a:tc>
                  <a:txBody>
                    <a:bodyPr/>
                    <a:lstStyle/>
                    <a:p>
                      <a:pPr algn="ctr">
                        <a:spcAft>
                          <a:spcPts val="900"/>
                        </a:spcAft>
                      </a:pPr>
                      <a:r>
                        <a:rPr lang="en-GB" sz="1100" b="0" kern="1200" dirty="0">
                          <a:solidFill>
                            <a:schemeClr val="dk1"/>
                          </a:solidFill>
                          <a:effectLst/>
                          <a:latin typeface="Arial" panose="020B0604020202020204" pitchFamily="34" charset="0"/>
                          <a:ea typeface="+mn-ea"/>
                          <a:cs typeface="+mn-cs"/>
                        </a:rPr>
                        <a:t>FS_SON_5G</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Study on Self-Organizing Networks (SON) for 5G</a:t>
                      </a:r>
                      <a:endParaRPr lang="en-GB"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80</a:t>
                      </a:r>
                      <a:r>
                        <a:rPr lang="sv-SE" sz="1100" kern="1200" dirty="0">
                          <a:solidFill>
                            <a:schemeClr val="dk1"/>
                          </a:solidFill>
                          <a:effectLst/>
                          <a:latin typeface="Arial" panose="020B0604020202020204" pitchFamily="34" charset="0"/>
                          <a:ea typeface="+mn-ea"/>
                          <a:cs typeface="+mn-cs"/>
                        </a:rPr>
                        <a:t>%-&gt;</a:t>
                      </a:r>
                      <a:r>
                        <a:rPr lang="sv-SE" sz="1100" b="0" kern="1200" dirty="0">
                          <a:solidFill>
                            <a:schemeClr val="tx1"/>
                          </a:solidFill>
                          <a:effectLst/>
                          <a:latin typeface="Arial" panose="020B0604020202020204" pitchFamily="34" charset="0"/>
                          <a:ea typeface="+mn-ea"/>
                          <a:cs typeface="Arial" panose="020B0604020202020204" pitchFamily="34" charset="0"/>
                        </a:rPr>
                        <a:t>85</a:t>
                      </a:r>
                      <a:r>
                        <a:rPr lang="sv-SE" sz="1100" b="0" kern="1200" dirty="0">
                          <a:solidFill>
                            <a:schemeClr val="dk1"/>
                          </a:solidFill>
                          <a:effectLst/>
                          <a:latin typeface="Arial" panose="020B0604020202020204" pitchFamily="34" charset="0"/>
                          <a:ea typeface="+mn-ea"/>
                          <a:cs typeface="+mn-cs"/>
                        </a:rPr>
                        <a:t>%-&gt;</a:t>
                      </a:r>
                      <a:r>
                        <a:rPr lang="sv-SE" sz="1100" b="0" kern="1200" dirty="0">
                          <a:solidFill>
                            <a:schemeClr val="dk1"/>
                          </a:solidFill>
                          <a:effectLst/>
                          <a:highlight>
                            <a:srgbClr val="00FF00"/>
                          </a:highlight>
                          <a:latin typeface="Arial" panose="020B0604020202020204" pitchFamily="34" charset="0"/>
                          <a:ea typeface="+mn-ea"/>
                          <a:cs typeface="+mn-cs"/>
                        </a:rPr>
                        <a:t>100</a:t>
                      </a:r>
                      <a:r>
                        <a:rPr lang="sv-SE" sz="1100" b="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28.861</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2"/>
                        </a:rPr>
                        <a:t>SP-180827</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r>
                        <a:rPr lang="en-GB" sz="1100" b="0" kern="1200" dirty="0">
                          <a:solidFill>
                            <a:schemeClr val="dk1"/>
                          </a:solidFill>
                          <a:effectLst/>
                          <a:latin typeface="Arial" panose="020B0604020202020204" pitchFamily="34" charset="0"/>
                          <a:ea typeface="+mn-ea"/>
                          <a:cs typeface="+mn-cs"/>
                        </a:rPr>
                        <a:t> </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Intel</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SON, RLF report  </a:t>
                      </a:r>
                    </a:p>
                  </a:txBody>
                  <a:tcPr marL="68580" marR="68580" marT="0" marB="0" anchor="ctr">
                    <a:solidFill>
                      <a:srgbClr val="FFFFCC"/>
                    </a:solidFill>
                  </a:tcPr>
                </a:tc>
                <a:extLst>
                  <a:ext uri="{0D108BD9-81ED-4DB2-BD59-A6C34878D82A}">
                    <a16:rowId xmlns:a16="http://schemas.microsoft.com/office/drawing/2014/main" xmlns="" val="10003"/>
                  </a:ext>
                </a:extLst>
              </a:tr>
              <a:tr h="339511">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SON_5G</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Self-Organizing Networks (SON) for 5G networks</a:t>
                      </a: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%-&gt;15%-&gt;30%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TS 28.313/28.544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3"/>
                        </a:rPr>
                        <a:t>SP-190785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Intel</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6041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nvPr>
        </p:nvGraphicFramePr>
        <p:xfrm>
          <a:off x="380975" y="1202678"/>
          <a:ext cx="11295212" cy="803311"/>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extLst>
                    <a:ext uri="{9D8B030D-6E8A-4147-A177-3AD203B41FA5}">
                      <a16:colId xmlns:a16="http://schemas.microsoft.com/office/drawing/2014/main" xmlns="" val="20003"/>
                    </a:ext>
                  </a:extLst>
                </a:gridCol>
                <a:gridCol w="960023">
                  <a:extLst>
                    <a:ext uri="{9D8B030D-6E8A-4147-A177-3AD203B41FA5}">
                      <a16:colId xmlns:a16="http://schemas.microsoft.com/office/drawing/2014/main" xmlns="" val="20006"/>
                    </a:ext>
                  </a:extLst>
                </a:gridCol>
                <a:gridCol w="1053949">
                  <a:extLst>
                    <a:ext uri="{9D8B030D-6E8A-4147-A177-3AD203B41FA5}">
                      <a16:colId xmlns:a16="http://schemas.microsoft.com/office/drawing/2014/main" xmlns="" val="1675550634"/>
                    </a:ext>
                  </a:extLst>
                </a:gridCol>
                <a:gridCol w="1053949">
                  <a:extLst>
                    <a:ext uri="{9D8B030D-6E8A-4147-A177-3AD203B41FA5}">
                      <a16:colId xmlns:a16="http://schemas.microsoft.com/office/drawing/2014/main" xmlns="" val="20007"/>
                    </a:ext>
                  </a:extLst>
                </a:gridCol>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30457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346111">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FS_eMDAS</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Management Data Analytics Service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%-&gt;5%-&gt;20%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TR 28.809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SP-190930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SA#89 (9/2020)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Intel,NEC</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NWDAF, RAN intelligence,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380975" y="2819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FS_eMDAS</a:t>
            </a:r>
            <a:endParaRPr lang="sv-SE" sz="3200" kern="0" dirty="0"/>
          </a:p>
        </p:txBody>
      </p:sp>
      <p:sp>
        <p:nvSpPr>
          <p:cNvPr id="9" name="矩形 8"/>
          <p:cNvSpPr/>
          <p:nvPr/>
        </p:nvSpPr>
        <p:spPr>
          <a:xfrm>
            <a:off x="380975" y="2283376"/>
            <a:ext cx="11269350" cy="2893100"/>
          </a:xfrm>
          <a:prstGeom prst="rect">
            <a:avLst/>
          </a:prstGeom>
          <a:noFill/>
          <a:ln>
            <a:noFill/>
          </a:ln>
        </p:spPr>
        <p:txBody>
          <a:bodyPr wrap="square">
            <a:spAutoFit/>
          </a:bodyPr>
          <a:lstStyle/>
          <a:p>
            <a:r>
              <a:rPr lang="en-US" altLang="zh-CN" sz="1400" b="1" dirty="0" err="1">
                <a:solidFill>
                  <a:prstClr val="black"/>
                </a:solidFill>
                <a:latin typeface="Calibri" pitchFamily="34" charset="0"/>
                <a:cs typeface="Arial" charset="0"/>
              </a:rPr>
              <a:t>FS_eMDAS</a:t>
            </a:r>
            <a:r>
              <a:rPr lang="en-US" altLang="zh-CN" sz="1400" b="1" dirty="0">
                <a:solidFill>
                  <a:prstClr val="black"/>
                </a:solidFill>
                <a:latin typeface="Calibri" pitchFamily="34" charset="0"/>
                <a:cs typeface="Arial" charset="0"/>
              </a:rPr>
              <a:t>:</a:t>
            </a:r>
            <a:r>
              <a:rPr lang="en-GB" altLang="zh-CN" sz="1400" dirty="0">
                <a:solidFill>
                  <a:prstClr val="black"/>
                </a:solidFill>
              </a:rPr>
              <a:t> The discussion evolved around contributions to the TR 28.809 addressing the following aspects</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MDA role in the management loop</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Addressed the following use cases :</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User data congestion</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Coverage-related data analytics</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Network resource usage analytics</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Faults management analytics</a:t>
            </a:r>
            <a:endParaRPr lang="zh-CN" altLang="zh-CN" sz="1400" dirty="0">
              <a:solidFill>
                <a:prstClr val="black"/>
              </a:solidFill>
            </a:endParaRPr>
          </a:p>
          <a:p>
            <a:pPr lvl="2">
              <a:buFont typeface="Wingdings" panose="05000000000000000000" pitchFamily="2" charset="2"/>
              <a:buChar char="ü"/>
            </a:pPr>
            <a:r>
              <a:rPr lang="en-GB" altLang="zh-CN" sz="1400" dirty="0" err="1">
                <a:solidFill>
                  <a:prstClr val="black"/>
                </a:solidFill>
              </a:rPr>
              <a:t>EtE</a:t>
            </a:r>
            <a:r>
              <a:rPr lang="en-GB" altLang="zh-CN" sz="1400" dirty="0">
                <a:solidFill>
                  <a:prstClr val="black"/>
                </a:solidFill>
              </a:rPr>
              <a:t> Latency management</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Handover/mobility management</a:t>
            </a:r>
            <a:endParaRPr lang="zh-CN" altLang="zh-CN" sz="1400" dirty="0">
              <a:solidFill>
                <a:prstClr val="black"/>
              </a:solidFill>
            </a:endParaRPr>
          </a:p>
          <a:p>
            <a:pPr lvl="2">
              <a:buFont typeface="Wingdings" panose="05000000000000000000" pitchFamily="2" charset="2"/>
              <a:buChar char="ü"/>
            </a:pPr>
            <a:r>
              <a:rPr lang="en-GB" altLang="zh-CN" sz="1400" dirty="0">
                <a:solidFill>
                  <a:prstClr val="black"/>
                </a:solidFill>
              </a:rPr>
              <a:t>MDA assisted Energy saving</a:t>
            </a:r>
            <a:endParaRPr lang="zh-CN" altLang="zh-CN" sz="1400" dirty="0">
              <a:solidFill>
                <a:prstClr val="black"/>
              </a:solidFill>
            </a:endParaRPr>
          </a:p>
          <a:p>
            <a:pPr marL="893763" lvl="1" indent="-285750">
              <a:buFont typeface="Wingdings" panose="05000000000000000000" pitchFamily="2" charset="2"/>
              <a:buChar char="Ø"/>
            </a:pPr>
            <a:r>
              <a:rPr lang="en-GB" altLang="zh-CN" sz="1400" dirty="0">
                <a:solidFill>
                  <a:prstClr val="black"/>
                </a:solidFill>
              </a:rPr>
              <a:t>MDAS management interaction with NWDAF</a:t>
            </a:r>
          </a:p>
          <a:p>
            <a:pPr marL="893763" lvl="1" indent="-285750">
              <a:buFont typeface="Wingdings" panose="05000000000000000000" pitchFamily="2" charset="2"/>
              <a:buChar char="Ø"/>
            </a:pPr>
            <a:r>
              <a:rPr lang="en-GB" altLang="zh-CN" sz="1400" dirty="0">
                <a:solidFill>
                  <a:prstClr val="black"/>
                </a:solidFill>
              </a:rPr>
              <a:t>Both incoming LSs (from SA2 and RAN3) regarding user data congestion were discussed and the group decided to postpone the reply to future meeting. </a:t>
            </a:r>
            <a:endParaRPr lang="zh-CN" altLang="zh-CN" sz="1400" dirty="0">
              <a:solidFill>
                <a:prstClr val="black"/>
              </a:solidFill>
            </a:endParaRPr>
          </a:p>
        </p:txBody>
      </p:sp>
      <p:sp>
        <p:nvSpPr>
          <p:cNvPr id="10" name="文本框 9"/>
          <p:cNvSpPr txBox="1"/>
          <p:nvPr/>
        </p:nvSpPr>
        <p:spPr>
          <a:xfrm>
            <a:off x="380975" y="2005989"/>
            <a:ext cx="11269350"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4405379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eNRM</a:t>
            </a:r>
            <a:r>
              <a:rPr lang="en-US" altLang="zh-CN" sz="3200" kern="0" dirty="0"/>
              <a:t>/5G_SLICE_ePA/TM_SBMA/QOED/5GDMS/5G_SLICE_ePA_KPI/OAM_RTT/FS_5GSAT_MO/FS_PROTIMP</a:t>
            </a:r>
            <a:endParaRPr lang="sv-SE" sz="3200" kern="0" dirty="0"/>
          </a:p>
        </p:txBody>
      </p:sp>
      <p:graphicFrame>
        <p:nvGraphicFramePr>
          <p:cNvPr id="7" name="表格 6"/>
          <p:cNvGraphicFramePr>
            <a:graphicFrameLocks noGrp="1"/>
          </p:cNvGraphicFramePr>
          <p:nvPr>
            <p:extLst>
              <p:ext uri="{D42A27DB-BD31-4B8C-83A1-F6EECF244321}">
                <p14:modId xmlns:p14="http://schemas.microsoft.com/office/powerpoint/2010/main" val="518594659"/>
              </p:ext>
            </p:extLst>
          </p:nvPr>
        </p:nvGraphicFramePr>
        <p:xfrm>
          <a:off x="205572" y="1045359"/>
          <a:ext cx="11644808" cy="519700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xmlns="" val="20000"/>
                    </a:ext>
                  </a:extLst>
                </a:gridCol>
                <a:gridCol w="2249792">
                  <a:extLst>
                    <a:ext uri="{9D8B030D-6E8A-4147-A177-3AD203B41FA5}">
                      <a16:colId xmlns:a16="http://schemas.microsoft.com/office/drawing/2014/main" xmlns="" val="20001"/>
                    </a:ext>
                  </a:extLst>
                </a:gridCol>
                <a:gridCol w="1040463">
                  <a:extLst>
                    <a:ext uri="{9D8B030D-6E8A-4147-A177-3AD203B41FA5}">
                      <a16:colId xmlns:a16="http://schemas.microsoft.com/office/drawing/2014/main" xmlns="" val="20002"/>
                    </a:ext>
                  </a:extLst>
                </a:gridCol>
                <a:gridCol w="1327610">
                  <a:extLst>
                    <a:ext uri="{9D8B030D-6E8A-4147-A177-3AD203B41FA5}">
                      <a16:colId xmlns:a16="http://schemas.microsoft.com/office/drawing/2014/main" xmlns="" val="20006"/>
                    </a:ext>
                  </a:extLst>
                </a:gridCol>
                <a:gridCol w="974709">
                  <a:extLst>
                    <a:ext uri="{9D8B030D-6E8A-4147-A177-3AD203B41FA5}">
                      <a16:colId xmlns:a16="http://schemas.microsoft.com/office/drawing/2014/main" xmlns="" val="20007"/>
                    </a:ext>
                  </a:extLst>
                </a:gridCol>
                <a:gridCol w="1261856">
                  <a:extLst>
                    <a:ext uri="{9D8B030D-6E8A-4147-A177-3AD203B41FA5}">
                      <a16:colId xmlns:a16="http://schemas.microsoft.com/office/drawing/2014/main" xmlns="" val="20003"/>
                    </a:ext>
                  </a:extLst>
                </a:gridCol>
                <a:gridCol w="1016968">
                  <a:extLst>
                    <a:ext uri="{9D8B030D-6E8A-4147-A177-3AD203B41FA5}">
                      <a16:colId xmlns:a16="http://schemas.microsoft.com/office/drawing/2014/main" xmlns="" val="20008"/>
                    </a:ext>
                  </a:extLst>
                </a:gridCol>
                <a:gridCol w="1506744">
                  <a:extLst>
                    <a:ext uri="{9D8B030D-6E8A-4147-A177-3AD203B41FA5}">
                      <a16:colId xmlns:a16="http://schemas.microsoft.com/office/drawing/2014/main" xmlns="" val="20004"/>
                    </a:ext>
                  </a:extLst>
                </a:gridCol>
                <a:gridCol w="1261856">
                  <a:extLst>
                    <a:ext uri="{9D8B030D-6E8A-4147-A177-3AD203B41FA5}">
                      <a16:colId xmlns:a16="http://schemas.microsoft.com/office/drawing/2014/main" xmlns=""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40%-&gt;</a:t>
                      </a:r>
                      <a:r>
                        <a:rPr lang="en-US" altLang="zh-CN" sz="1100" b="0" kern="1200" dirty="0">
                          <a:solidFill>
                            <a:schemeClr val="tx1"/>
                          </a:solidFill>
                          <a:effectLst/>
                          <a:latin typeface="Arial" panose="020B0604020202020204" pitchFamily="34" charset="0"/>
                          <a:ea typeface="+mn-ea"/>
                          <a:cs typeface="Arial" panose="020B0604020202020204" pitchFamily="34" charset="0"/>
                        </a:rPr>
                        <a:t>8</a:t>
                      </a:r>
                      <a:r>
                        <a:rPr lang="sv-SE" sz="1100" b="0" kern="1200" dirty="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a:solidFill>
                            <a:schemeClr val="tx1"/>
                          </a:solidFill>
                          <a:effectLst/>
                          <a:latin typeface="Arial" panose="020B0604020202020204" pitchFamily="34" charset="0"/>
                          <a:ea typeface="+mn-ea"/>
                          <a:cs typeface="Arial" panose="020B0604020202020204" pitchFamily="34" charset="0"/>
                        </a:rPr>
                        <a:t>9</a:t>
                      </a:r>
                      <a:r>
                        <a:rPr lang="sv-SE" sz="1100" b="0" kern="1200" dirty="0">
                          <a:solidFill>
                            <a:schemeClr val="tx1"/>
                          </a:solidFill>
                          <a:effectLst/>
                          <a:latin typeface="Arial" panose="020B0604020202020204" pitchFamily="34" charset="0"/>
                          <a:ea typeface="+mn-ea"/>
                          <a:cs typeface="Arial" panose="020B0604020202020204" pitchFamily="34" charset="0"/>
                        </a:rPr>
                        <a:t>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SimSun" panose="02010600030101010101" pitchFamily="2" charset="-122"/>
                          <a:cs typeface="+mn-cs"/>
                        </a:rPr>
                        <a:t>5G_SLICE_ePA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85</a:t>
                      </a:r>
                      <a:r>
                        <a:rPr lang="sv-SE" sz="1100" kern="1200" dirty="0">
                          <a:solidFill>
                            <a:schemeClr val="dk1"/>
                          </a:solidFill>
                          <a:effectLst/>
                          <a:latin typeface="Arial" panose="020B0604020202020204" pitchFamily="34" charset="0"/>
                          <a:ea typeface="SimSun" panose="02010600030101010101" pitchFamily="2" charset="-122"/>
                          <a:cs typeface="+mn-cs"/>
                        </a:rPr>
                        <a:t>%-&gt;90%-&gt;95%</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3"/>
                        </a:rPr>
                        <a:t>SP-190247</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Intel</a:t>
                      </a:r>
                      <a:r>
                        <a:rPr lang="en-US" sz="1100" kern="1200" dirty="0">
                          <a:solidFill>
                            <a:schemeClr val="dk1"/>
                          </a:solidFill>
                          <a:effectLst/>
                          <a:latin typeface="Arial" panose="020B0604020202020204" pitchFamily="34" charset="0"/>
                          <a:ea typeface="SimSun" panose="02010600030101010101" pitchFamily="2" charset="-122"/>
                          <a:cs typeface="+mn-cs"/>
                        </a:rPr>
                        <a:t>,CMCC</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mn-ea"/>
                          <a:cs typeface="+mn-cs"/>
                        </a:rPr>
                        <a:t>TM_SBMA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1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rgbClr val="000000"/>
                          </a:solidFill>
                          <a:effectLst/>
                          <a:latin typeface="Arial" panose="020B0604020202020204" pitchFamily="34" charset="0"/>
                          <a:ea typeface="+mn-ea"/>
                          <a:cs typeface="+mn-cs"/>
                        </a:rPr>
                        <a:t>10%-&gt;10%-&gt;50%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100" kern="1200" dirty="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4"/>
                        </a:rPr>
                        <a:t>SP-181073</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SA#85 (09/2019)</a:t>
                      </a:r>
                      <a:r>
                        <a:rPr lang="en-GB" altLang="zh-CN" sz="1100" b="0" kern="1200" dirty="0">
                          <a:solidFill>
                            <a:schemeClr val="tx1"/>
                          </a:solidFill>
                          <a:effectLst/>
                          <a:latin typeface="Arial" panose="020B0604020202020204" pitchFamily="34" charset="0"/>
                          <a:ea typeface="+mn-ea"/>
                          <a:cs typeface="Arial" panose="020B0604020202020204" pitchFamily="34" charset="0"/>
                        </a:rPr>
                        <a:t> -&gt; 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SimSun" panose="02010600030101010101" pitchFamily="2" charset="-122"/>
                          <a:cs typeface="+mn-cs"/>
                        </a:rPr>
                        <a:t>RAN3, RAN2, SA2</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OAM_RTT</a:t>
                      </a:r>
                    </a:p>
                  </a:txBody>
                  <a:tcPr marL="68580" marR="68580" marT="0" marB="0" anchor="ctr">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Streaming 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0%-&gt;25%-&gt;25%</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32.421/32.422/32.423/28.532/28.533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5"/>
                        </a:rPr>
                        <a:t>SP-190782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Trace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7"/>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QOED</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70%-&gt;75%-&gt;75%</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28.404/28.405/28.406/28.307/28.308/28.309</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6"/>
                        </a:rPr>
                        <a:t>SP-181069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-&gt; </a:t>
                      </a: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algn="ctr">
                        <a:spcAft>
                          <a:spcPts val="0"/>
                        </a:spcAft>
                      </a:pP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algn="ctr">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SA4, CT1, RAN2, RAN3,CT4</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329477">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5GDMS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Discovery of management services in 5G</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65%-&gt;70%-&gt;80%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7"/>
                        </a:rPr>
                        <a:t>SP-181072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SA#86 (12/2019)</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-&gt; </a:t>
                      </a:r>
                      <a:r>
                        <a:rPr lang="en-GB" altLang="zh-CN" sz="1100" kern="1200" dirty="0">
                          <a:solidFill>
                            <a:schemeClr val="dk1"/>
                          </a:solidFill>
                          <a:effectLst/>
                          <a:latin typeface="Arial" panose="020B0604020202020204" pitchFamily="34" charset="0"/>
                          <a:ea typeface="+mn-ea"/>
                          <a:cs typeface="+mn-cs"/>
                        </a:rPr>
                        <a:t>SA#87 (3/2020)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5"/>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5G_SLICE_ePA-KPI</a:t>
                      </a:r>
                    </a:p>
                  </a:txBody>
                  <a:tcPr marL="68580" marR="68580" marT="0" marB="0" anchor="ctr">
                    <a:solidFill>
                      <a:schemeClr val="tx2">
                        <a:lumMod val="20000"/>
                        <a:lumOff val="80000"/>
                      </a:schemeClr>
                    </a:solidFill>
                  </a:tcPr>
                </a:tc>
                <a:tc>
                  <a:txBody>
                    <a:bodyPr/>
                    <a:lstStyle/>
                    <a:p>
                      <a:pPr marL="0" indent="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mn-ea"/>
                          <a:cs typeface="+mn-cs"/>
                        </a:rPr>
                        <a:t>KPI reporting</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0%-&gt;15%-&gt;60%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TS 28.550/28.554</a:t>
                      </a:r>
                    </a:p>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28.622/28.532</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8"/>
                        </a:rPr>
                        <a:t>SP-190881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ZTE</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KPI</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9"/>
                  </a:ext>
                </a:extLst>
              </a:tr>
              <a:tr h="495958">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5GMDT (preliminary)</a:t>
                      </a:r>
                    </a:p>
                  </a:txBody>
                  <a:tcPr marL="68580" marR="68580" marT="0" marB="0" anchor="ctr">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of MDT in 5G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0%-&gt;20%</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TS 32.421/32.422/ 32.423/ 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S5-196584</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MDT</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10"/>
                  </a:ext>
                </a:extLst>
              </a:tr>
              <a:tr h="49421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1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Study on management and orchestration aspects with integrated satellite components in a 5G network</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30%-&gt;45%-&gt;60%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9"/>
                        </a:rPr>
                        <a:t>SP-190138</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effectLst/>
                          <a:latin typeface="Arial" panose="020B0604020202020204" pitchFamily="34" charset="0"/>
                          <a:ea typeface="+mn-ea"/>
                          <a:cs typeface="+mn-cs"/>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Thales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SA2,RAN3, RAN1, RAN2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Satellite</a:t>
                      </a:r>
                      <a:r>
                        <a:rPr lang="sv-SE" sz="1100" kern="1200" baseline="0" dirty="0">
                          <a:solidFill>
                            <a:schemeClr val="dk1"/>
                          </a:solidFill>
                          <a:effectLst/>
                          <a:latin typeface="Arial" panose="020B0604020202020204" pitchFamily="34" charset="0"/>
                          <a:ea typeface="+mn-ea"/>
                          <a:cs typeface="+mn-cs"/>
                        </a:rPr>
                        <a:t> modelling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10006"/>
                  </a:ext>
                </a:extLst>
              </a:tr>
              <a:tr h="381160">
                <a:tc>
                  <a:txBody>
                    <a:bodyPr/>
                    <a:lstStyle/>
                    <a:p>
                      <a:pPr algn="ctr">
                        <a:spcAft>
                          <a:spcPts val="900"/>
                        </a:spcAft>
                      </a:pPr>
                      <a:r>
                        <a:rPr lang="en-US" sz="1100" kern="1200" dirty="0">
                          <a:solidFill>
                            <a:schemeClr val="dk1"/>
                          </a:solidFill>
                          <a:effectLst/>
                          <a:latin typeface="Arial" panose="020B0604020202020204" pitchFamily="34" charset="0"/>
                          <a:ea typeface="+mn-ea"/>
                          <a:cs typeface="+mn-cs"/>
                        </a:rPr>
                        <a:t>FS_PROTIMP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l">
                        <a:spcAft>
                          <a:spcPts val="0"/>
                        </a:spcAft>
                      </a:pPr>
                      <a:r>
                        <a:rPr lang="en-GB" sz="1100" kern="1200" dirty="0">
                          <a:solidFill>
                            <a:schemeClr val="dk1"/>
                          </a:solidFill>
                          <a:effectLst/>
                          <a:latin typeface="Arial" panose="020B0604020202020204" pitchFamily="34" charset="0"/>
                          <a:ea typeface="+mn-ea"/>
                          <a:cs typeface="+mn-cs"/>
                        </a:rPr>
                        <a:t>Study on protocol enhancement for real time communication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0%-&gt;0%-&gt;0</a:t>
                      </a:r>
                      <a:r>
                        <a:rPr lang="en-GB"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TR 28.823</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hlinkClick r:id="rId10"/>
                        </a:rPr>
                        <a:t>SP-180597</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639988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1839" y="1474942"/>
            <a:ext cx="11374413" cy="3739485"/>
          </a:xfrm>
          <a:prstGeom prst="rect">
            <a:avLst/>
          </a:prstGeom>
          <a:noFill/>
          <a:ln>
            <a:noFill/>
          </a:ln>
        </p:spPr>
        <p:txBody>
          <a:bodyPr wrap="square">
            <a:spAutoFit/>
          </a:bodyPr>
          <a:lstStyle/>
          <a:p>
            <a:r>
              <a:rPr lang="en-GB" altLang="zh-CN" sz="1400" b="1" dirty="0" err="1">
                <a:solidFill>
                  <a:prstClr val="black"/>
                </a:solidFill>
              </a:rPr>
              <a:t>eNRM</a:t>
            </a:r>
            <a:r>
              <a:rPr lang="zh-CN" altLang="en-US" sz="1400" b="1" dirty="0">
                <a:solidFill>
                  <a:prstClr val="black"/>
                </a:solidFill>
              </a:rPr>
              <a:t>：</a:t>
            </a:r>
            <a:endParaRPr lang="en-US" altLang="zh-CN" sz="1400" b="1"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For 5G NRM, agreement related to </a:t>
            </a:r>
            <a:r>
              <a:rPr lang="en-GB" altLang="zh-CN" sz="1200" dirty="0" err="1">
                <a:solidFill>
                  <a:prstClr val="black"/>
                </a:solidFill>
              </a:rPr>
              <a:t>RRMPolicy</a:t>
            </a:r>
            <a:r>
              <a:rPr lang="en-GB" altLang="zh-CN" sz="1200" dirty="0">
                <a:solidFill>
                  <a:prstClr val="black"/>
                </a:solidFill>
              </a:rPr>
              <a:t> modelling was agreed. </a:t>
            </a:r>
          </a:p>
          <a:p>
            <a:pPr marL="628650" indent="-171450">
              <a:spcAft>
                <a:spcPts val="300"/>
              </a:spcAft>
              <a:buFont typeface="Wingdings" panose="05000000000000000000" pitchFamily="2" charset="2"/>
              <a:buChar char="Ø"/>
            </a:pPr>
            <a:r>
              <a:rPr lang="en-GB" altLang="zh-CN" sz="1200" dirty="0">
                <a:solidFill>
                  <a:prstClr val="black"/>
                </a:solidFill>
              </a:rPr>
              <a:t>Beam modelling was finally agreed for both stage 2 and 3. SBA related modelling was almost completed after this meeting. </a:t>
            </a:r>
          </a:p>
          <a:p>
            <a:pPr marL="628650" indent="-171450">
              <a:spcAft>
                <a:spcPts val="300"/>
              </a:spcAft>
              <a:buFont typeface="Wingdings" panose="05000000000000000000" pitchFamily="2" charset="2"/>
              <a:buChar char="Ø"/>
            </a:pPr>
            <a:r>
              <a:rPr lang="en-GB" altLang="zh-CN" sz="1200" dirty="0">
                <a:solidFill>
                  <a:prstClr val="black"/>
                </a:solidFill>
              </a:rPr>
              <a:t>NRM for new features, such as RIM, AAS, were reviewed and partially agreed. </a:t>
            </a:r>
          </a:p>
          <a:p>
            <a:pPr marL="628650" indent="-171450">
              <a:spcAft>
                <a:spcPts val="300"/>
              </a:spcAft>
              <a:buFont typeface="Wingdings" panose="05000000000000000000" pitchFamily="2" charset="2"/>
              <a:buChar char="Ø"/>
            </a:pPr>
            <a:r>
              <a:rPr lang="en-GB" altLang="zh-CN" sz="1200" dirty="0">
                <a:solidFill>
                  <a:prstClr val="black"/>
                </a:solidFill>
              </a:rPr>
              <a:t>Align of slice related concept was discussed and will be followed up continuously.  </a:t>
            </a:r>
            <a:endParaRPr lang="zh-CN" altLang="zh-CN" sz="1200"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For generic NRM, change proposals related to heartbeat, subscription and notification were agreed. </a:t>
            </a:r>
          </a:p>
          <a:p>
            <a:pPr marL="628650" indent="-171450">
              <a:spcAft>
                <a:spcPts val="300"/>
              </a:spcAft>
              <a:buFont typeface="Wingdings" panose="05000000000000000000" pitchFamily="2" charset="2"/>
              <a:buChar char="Ø"/>
            </a:pPr>
            <a:r>
              <a:rPr lang="en-GB" altLang="zh-CN" sz="1200" dirty="0">
                <a:solidFill>
                  <a:prstClr val="black"/>
                </a:solidFill>
              </a:rPr>
              <a:t>VNF touchpoint change was agreed and related LS sent to NFV. </a:t>
            </a:r>
            <a:endParaRPr lang="zh-CN" altLang="zh-CN" sz="1200" dirty="0">
              <a:solidFill>
                <a:prstClr val="black"/>
              </a:solidFill>
            </a:endParaRPr>
          </a:p>
          <a:p>
            <a:pPr lvl="1"/>
            <a:r>
              <a:rPr lang="en-GB" altLang="zh-CN" sz="1400" b="1" dirty="0">
                <a:solidFill>
                  <a:prstClr val="black"/>
                </a:solidFill>
              </a:rPr>
              <a:t>Outstanding issues:</a:t>
            </a:r>
            <a:endParaRPr lang="zh-CN" altLang="zh-CN" sz="1400" b="1"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Split modelling in SA5 NRM for non-split </a:t>
            </a:r>
            <a:r>
              <a:rPr lang="en-GB" altLang="zh-CN" sz="1200" dirty="0" err="1">
                <a:solidFill>
                  <a:prstClr val="black"/>
                </a:solidFill>
              </a:rPr>
              <a:t>gNB</a:t>
            </a:r>
            <a:r>
              <a:rPr lang="en-GB" altLang="zh-CN" sz="1200" dirty="0">
                <a:solidFill>
                  <a:prstClr val="black"/>
                </a:solidFill>
              </a:rPr>
              <a:t> deployment is not well understood by RAN2 and RAN3.</a:t>
            </a:r>
            <a:endParaRPr lang="zh-CN" altLang="zh-CN" sz="1200" dirty="0">
              <a:solidFill>
                <a:prstClr val="black"/>
              </a:solidFill>
            </a:endParaRPr>
          </a:p>
          <a:p>
            <a:pPr marL="628650" indent="-171450">
              <a:spcAft>
                <a:spcPts val="300"/>
              </a:spcAft>
              <a:buFont typeface="Wingdings" panose="05000000000000000000" pitchFamily="2" charset="2"/>
              <a:buChar char="Ø"/>
            </a:pPr>
            <a:r>
              <a:rPr lang="en-GB" altLang="zh-CN" sz="1200" dirty="0">
                <a:solidFill>
                  <a:prstClr val="black"/>
                </a:solidFill>
              </a:rPr>
              <a:t>The question w.r.t repository of handing of stage 3 code was raised and need further discussion.</a:t>
            </a:r>
            <a:endParaRPr lang="zh-CN" altLang="zh-CN" sz="1200" dirty="0">
              <a:solidFill>
                <a:prstClr val="black"/>
              </a:solidFill>
            </a:endParaRPr>
          </a:p>
          <a:p>
            <a:endParaRPr lang="en-GB" altLang="zh-CN" sz="1400" b="1" dirty="0">
              <a:solidFill>
                <a:prstClr val="black"/>
              </a:solidFill>
            </a:endParaRPr>
          </a:p>
          <a:p>
            <a:r>
              <a:rPr lang="en-GB" altLang="zh-CN" sz="1400" b="1" dirty="0">
                <a:solidFill>
                  <a:prstClr val="black"/>
                </a:solidFill>
              </a:rPr>
              <a:t>5G_SLICE_ePA: </a:t>
            </a:r>
            <a:endParaRPr lang="en-GB" altLang="zh-CN" sz="1200" dirty="0">
              <a:solidFill>
                <a:prstClr val="black"/>
              </a:solidFill>
            </a:endParaRPr>
          </a:p>
          <a:p>
            <a:pPr marL="628650" lvl="1" indent="-171450">
              <a:spcAft>
                <a:spcPts val="300"/>
              </a:spcAft>
              <a:buFont typeface="Wingdings" panose="05000000000000000000" pitchFamily="2" charset="2"/>
              <a:buChar char="Ø"/>
            </a:pPr>
            <a:r>
              <a:rPr lang="en-US" altLang="zh-CN" sz="1200" dirty="0">
                <a:solidFill>
                  <a:prstClr val="black"/>
                </a:solidFill>
              </a:rPr>
              <a:t>Measurements related to </a:t>
            </a:r>
            <a:r>
              <a:rPr lang="en-US" altLang="zh-CN" sz="1200" dirty="0" err="1">
                <a:solidFill>
                  <a:prstClr val="black"/>
                </a:solidFill>
              </a:rPr>
              <a:t>QoS</a:t>
            </a:r>
            <a:r>
              <a:rPr lang="en-US" altLang="zh-CN" sz="1200" dirty="0">
                <a:solidFill>
                  <a:prstClr val="black"/>
                </a:solidFill>
              </a:rPr>
              <a:t> Flow Setup, Unregistered subscribers measurements for UDM, handover between 5GS and EPS, registration via trusted non-3GPP access, handover between 5GS and EPS via N26 interface,</a:t>
            </a:r>
            <a:r>
              <a:rPr lang="en-US" sz="1200" dirty="0"/>
              <a:t> NF service registration and update, NF service discovery, UE policy association, PFD management are agreed.</a:t>
            </a:r>
            <a:endParaRPr lang="en-US" altLang="zh-CN" sz="1200" dirty="0">
              <a:solidFill>
                <a:prstClr val="black"/>
              </a:solidFill>
            </a:endParaRPr>
          </a:p>
          <a:p>
            <a:pPr marL="628650" lvl="1" indent="-171450">
              <a:spcAft>
                <a:spcPts val="300"/>
              </a:spcAft>
              <a:buFont typeface="Wingdings" panose="05000000000000000000" pitchFamily="2" charset="2"/>
              <a:buChar char="Ø"/>
            </a:pPr>
            <a:r>
              <a:rPr lang="en-US" altLang="zh-CN" sz="1200" dirty="0">
                <a:solidFill>
                  <a:prstClr val="black"/>
                </a:solidFill>
              </a:rPr>
              <a:t>KPI Mean number of successful periodic registration updates, successful rate of mobility registration updates of Single Network Slice Instance are agreed. </a:t>
            </a:r>
          </a:p>
          <a:p>
            <a:pPr marL="628650" lvl="1" indent="-171450">
              <a:spcAft>
                <a:spcPts val="300"/>
              </a:spcAft>
              <a:buFont typeface="Wingdings" panose="05000000000000000000" pitchFamily="2" charset="2"/>
              <a:buChar char="Ø"/>
            </a:pPr>
            <a:r>
              <a:rPr lang="en-US" altLang="zh-CN" sz="1200" dirty="0">
                <a:solidFill>
                  <a:prstClr val="black"/>
                </a:solidFill>
              </a:rPr>
              <a:t>New use cases QCI1 E-RAB establishment via Initial Context Setup into A2, extended 5QI 1 </a:t>
            </a:r>
            <a:r>
              <a:rPr lang="en-US" altLang="zh-CN" sz="1200" dirty="0" err="1">
                <a:solidFill>
                  <a:prstClr val="black"/>
                </a:solidFill>
              </a:rPr>
              <a:t>QoS</a:t>
            </a:r>
            <a:r>
              <a:rPr lang="en-US" altLang="zh-CN" sz="1200" dirty="0">
                <a:solidFill>
                  <a:prstClr val="black"/>
                </a:solidFill>
              </a:rPr>
              <a:t> Flow </a:t>
            </a:r>
            <a:r>
              <a:rPr lang="en-US" altLang="zh-CN" sz="1200" dirty="0" err="1">
                <a:solidFill>
                  <a:prstClr val="black"/>
                </a:solidFill>
              </a:rPr>
              <a:t>Retainability</a:t>
            </a:r>
            <a:r>
              <a:rPr lang="en-US" altLang="zh-CN" sz="1200" dirty="0">
                <a:solidFill>
                  <a:prstClr val="black"/>
                </a:solidFill>
              </a:rPr>
              <a:t> monitoring into A30 are agreed.</a:t>
            </a:r>
            <a:endParaRPr lang="en-GB" altLang="zh-CN" sz="1200" dirty="0">
              <a:solidFill>
                <a:prstClr val="black"/>
              </a:solidFill>
            </a:endParaRPr>
          </a:p>
        </p:txBody>
      </p:sp>
      <p:sp>
        <p:nvSpPr>
          <p:cNvPr id="7" name="文本框 6"/>
          <p:cNvSpPr txBox="1"/>
          <p:nvPr/>
        </p:nvSpPr>
        <p:spPr>
          <a:xfrm>
            <a:off x="291839" y="1076671"/>
            <a:ext cx="977662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5" name="Title 1"/>
          <p:cNvSpPr txBox="1">
            <a:spLocks/>
          </p:cNvSpPr>
          <p:nvPr/>
        </p:nvSpPr>
        <p:spPr>
          <a:xfrm>
            <a:off x="306841" y="26862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eNRM</a:t>
            </a:r>
            <a:r>
              <a:rPr lang="en-US" altLang="zh-CN" sz="3200" kern="0" dirty="0"/>
              <a:t>/5G_SLICE_ePA</a:t>
            </a:r>
            <a:endParaRPr lang="sv-SE" sz="3200" kern="0" dirty="0"/>
          </a:p>
        </p:txBody>
      </p:sp>
    </p:spTree>
    <p:extLst>
      <p:ext uri="{BB962C8B-B14F-4D97-AF65-F5344CB8AC3E}">
        <p14:creationId xmlns:p14="http://schemas.microsoft.com/office/powerpoint/2010/main" val="30841784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652" y="1489683"/>
            <a:ext cx="11513880" cy="4339650"/>
          </a:xfrm>
          <a:prstGeom prst="rect">
            <a:avLst/>
          </a:prstGeom>
          <a:noFill/>
          <a:ln>
            <a:noFill/>
          </a:ln>
        </p:spPr>
        <p:txBody>
          <a:bodyPr wrap="square">
            <a:spAutoFit/>
          </a:bodyPr>
          <a:lstStyle/>
          <a:p>
            <a:r>
              <a:rPr lang="en-GB" altLang="zh-CN" sz="1200" b="1" dirty="0">
                <a:solidFill>
                  <a:prstClr val="black"/>
                </a:solidFill>
              </a:rPr>
              <a:t>TM_SBMA</a:t>
            </a:r>
          </a:p>
          <a:p>
            <a:pPr marL="893763" lvl="1" indent="-285750">
              <a:buFont typeface="Wingdings" panose="05000000000000000000" pitchFamily="2" charset="2"/>
              <a:buChar char="Ø"/>
            </a:pPr>
            <a:r>
              <a:rPr lang="en-US" altLang="zh-CN" sz="1200" dirty="0">
                <a:solidFill>
                  <a:prstClr val="black"/>
                </a:solidFill>
              </a:rPr>
              <a:t>Completed changes to TS 32.421 and 32.422 for the service based trace mechanism.</a:t>
            </a:r>
          </a:p>
          <a:p>
            <a:pPr marL="893763" lvl="1" indent="-285750">
              <a:buFont typeface="Wingdings" panose="05000000000000000000" pitchFamily="2" charset="2"/>
              <a:buChar char="Ø"/>
            </a:pPr>
            <a:r>
              <a:rPr lang="en-US" altLang="zh-CN" sz="1200" dirty="0">
                <a:solidFill>
                  <a:prstClr val="black"/>
                </a:solidFill>
              </a:rPr>
              <a:t>Outstanding issues: Trace control NRM fragment in TS 28.622 to be defined.</a:t>
            </a:r>
            <a:endParaRPr lang="en-GB" altLang="zh-CN" sz="1200" b="1" dirty="0">
              <a:solidFill>
                <a:prstClr val="black"/>
              </a:solidFill>
            </a:endParaRPr>
          </a:p>
          <a:p>
            <a:r>
              <a:rPr lang="zh-CN" altLang="zh-CN" sz="1200" b="1" dirty="0">
                <a:solidFill>
                  <a:prstClr val="black"/>
                </a:solidFill>
              </a:rPr>
              <a:t>OAM_RTT</a:t>
            </a:r>
            <a:r>
              <a:rPr lang="en-US" altLang="zh-CN" sz="1200" b="1" dirty="0">
                <a:solidFill>
                  <a:prstClr val="black"/>
                </a:solidFill>
              </a:rPr>
              <a:t>:</a:t>
            </a:r>
          </a:p>
          <a:p>
            <a:pPr marL="893763" lvl="1" indent="-285750">
              <a:buFont typeface="Wingdings" panose="05000000000000000000" pitchFamily="2" charset="2"/>
              <a:buChar char="Ø"/>
            </a:pPr>
            <a:r>
              <a:rPr lang="en-US" altLang="zh-CN" sz="1200" dirty="0">
                <a:solidFill>
                  <a:prstClr val="black"/>
                </a:solidFill>
              </a:rPr>
              <a:t>Completed changes to TS 32.421 and 32.422 for  trace configuration and streaming trace reporting description.</a:t>
            </a:r>
          </a:p>
          <a:p>
            <a:pPr marL="893763" lvl="1" indent="-285750">
              <a:buFont typeface="Wingdings" panose="05000000000000000000" pitchFamily="2" charset="2"/>
              <a:buChar char="Ø"/>
            </a:pPr>
            <a:r>
              <a:rPr lang="en-US" altLang="zh-CN" sz="1200" dirty="0">
                <a:solidFill>
                  <a:prstClr val="black"/>
                </a:solidFill>
              </a:rPr>
              <a:t>Outstanding issues: define streaming trace reporting </a:t>
            </a:r>
            <a:r>
              <a:rPr lang="en-US" altLang="zh-CN" sz="1200" dirty="0" err="1">
                <a:solidFill>
                  <a:prstClr val="black"/>
                </a:solidFill>
              </a:rPr>
              <a:t>MnS</a:t>
            </a:r>
            <a:r>
              <a:rPr lang="en-US" altLang="zh-CN" sz="1200" dirty="0">
                <a:solidFill>
                  <a:prstClr val="black"/>
                </a:solidFill>
              </a:rPr>
              <a:t> in TS 28.532, define streaming trace reporting format in TS 32.423</a:t>
            </a:r>
            <a:endParaRPr lang="en-GB" altLang="zh-CN" sz="1200" b="1" dirty="0">
              <a:solidFill>
                <a:prstClr val="black"/>
              </a:solidFill>
            </a:endParaRPr>
          </a:p>
          <a:p>
            <a:r>
              <a:rPr lang="en-GB" altLang="zh-CN" sz="1200" b="1" dirty="0">
                <a:solidFill>
                  <a:prstClr val="black"/>
                </a:solidFill>
              </a:rPr>
              <a:t>5GDMS: </a:t>
            </a:r>
            <a:r>
              <a:rPr lang="en-GB" altLang="zh-CN" sz="1200" dirty="0">
                <a:solidFill>
                  <a:prstClr val="black"/>
                </a:solidFill>
              </a:rPr>
              <a:t>The group discussed the following</a:t>
            </a:r>
            <a:endParaRPr lang="zh-CN" altLang="zh-CN" sz="1200"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How </a:t>
            </a:r>
            <a:r>
              <a:rPr lang="en-US" altLang="zh-CN" sz="1200" dirty="0" err="1">
                <a:solidFill>
                  <a:prstClr val="black"/>
                </a:solidFill>
              </a:rPr>
              <a:t>MnS</a:t>
            </a:r>
            <a:r>
              <a:rPr lang="en-US" altLang="zh-CN" sz="1200" dirty="0">
                <a:solidFill>
                  <a:prstClr val="black"/>
                </a:solidFill>
              </a:rPr>
              <a:t> consumer can discover resource URI to interact with </a:t>
            </a:r>
            <a:r>
              <a:rPr lang="en-US" altLang="zh-CN" sz="1200" dirty="0" err="1">
                <a:solidFill>
                  <a:prstClr val="black"/>
                </a:solidFill>
              </a:rPr>
              <a:t>MnS</a:t>
            </a:r>
            <a:r>
              <a:rPr lang="en-US" altLang="zh-CN" sz="1200" dirty="0">
                <a:solidFill>
                  <a:prstClr val="black"/>
                </a:solidFill>
              </a:rPr>
              <a:t> instance</a:t>
            </a:r>
          </a:p>
          <a:p>
            <a:pPr marL="893763" lvl="1" indent="-285750">
              <a:buFont typeface="Wingdings" panose="05000000000000000000" pitchFamily="2" charset="2"/>
              <a:buChar char="Ø"/>
            </a:pPr>
            <a:r>
              <a:rPr lang="en-US" altLang="zh-CN" sz="1200" dirty="0">
                <a:solidFill>
                  <a:prstClr val="black"/>
                </a:solidFill>
              </a:rPr>
              <a:t>Stage 2 and stage 3 definition of </a:t>
            </a:r>
            <a:r>
              <a:rPr lang="en-US" altLang="zh-CN" sz="1200" dirty="0" err="1">
                <a:solidFill>
                  <a:prstClr val="black"/>
                </a:solidFill>
              </a:rPr>
              <a:t>MnS</a:t>
            </a:r>
            <a:r>
              <a:rPr lang="en-US" altLang="zh-CN" sz="1200" dirty="0">
                <a:solidFill>
                  <a:prstClr val="black"/>
                </a:solidFill>
              </a:rPr>
              <a:t> discovery service</a:t>
            </a:r>
          </a:p>
          <a:p>
            <a:pPr marL="893763" lvl="1" indent="-285750">
              <a:buFont typeface="Wingdings" panose="05000000000000000000" pitchFamily="2" charset="2"/>
              <a:buChar char="Ø"/>
            </a:pPr>
            <a:r>
              <a:rPr lang="en-US" altLang="zh-CN" sz="1200" dirty="0">
                <a:solidFill>
                  <a:prstClr val="black"/>
                </a:solidFill>
              </a:rPr>
              <a:t>URI resource record optional usage in </a:t>
            </a:r>
            <a:r>
              <a:rPr lang="en-US" altLang="zh-CN" sz="1200" dirty="0" err="1">
                <a:solidFill>
                  <a:prstClr val="black"/>
                </a:solidFill>
              </a:rPr>
              <a:t>MnS</a:t>
            </a:r>
            <a:r>
              <a:rPr lang="en-US" altLang="zh-CN" sz="1200" dirty="0">
                <a:solidFill>
                  <a:prstClr val="black"/>
                </a:solidFill>
              </a:rPr>
              <a:t> instance discovery</a:t>
            </a:r>
          </a:p>
          <a:p>
            <a:pPr marL="893763" lvl="1" indent="-285750">
              <a:buFont typeface="Wingdings" panose="05000000000000000000" pitchFamily="2" charset="2"/>
              <a:buChar char="Ø"/>
            </a:pPr>
            <a:r>
              <a:rPr lang="en-US" altLang="zh-CN" sz="1200" dirty="0">
                <a:solidFill>
                  <a:prstClr val="black"/>
                </a:solidFill>
              </a:rPr>
              <a:t>Concepts of </a:t>
            </a:r>
            <a:r>
              <a:rPr lang="en-US" altLang="zh-CN" sz="1200" dirty="0" err="1">
                <a:solidFill>
                  <a:prstClr val="black"/>
                </a:solidFill>
              </a:rPr>
              <a:t>MnS</a:t>
            </a:r>
            <a:r>
              <a:rPr lang="en-US" altLang="zh-CN" sz="1200" dirty="0">
                <a:solidFill>
                  <a:prstClr val="black"/>
                </a:solidFill>
              </a:rPr>
              <a:t> profile meta data and service identifiers</a:t>
            </a:r>
          </a:p>
          <a:p>
            <a:r>
              <a:rPr lang="zh-CN" altLang="zh-CN" sz="1200" b="1" dirty="0">
                <a:solidFill>
                  <a:prstClr val="black"/>
                </a:solidFill>
              </a:rPr>
              <a:t>5G_SLICE_ePA-KPI:</a:t>
            </a:r>
            <a:endParaRPr lang="en-US" altLang="zh-CN" sz="1200" b="1"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The group agreed on KPI control UC, enhancement of measurement of control related operation, KPI template. </a:t>
            </a:r>
          </a:p>
          <a:p>
            <a:pPr marL="893763" lvl="1" indent="-285750">
              <a:buFont typeface="Wingdings" panose="05000000000000000000" pitchFamily="2" charset="2"/>
              <a:buChar char="Ø"/>
            </a:pPr>
            <a:r>
              <a:rPr lang="en-US" altLang="zh-CN" sz="1200" dirty="0">
                <a:solidFill>
                  <a:prstClr val="black"/>
                </a:solidFill>
              </a:rPr>
              <a:t>KPI NRM fragment was discussed and noted.</a:t>
            </a:r>
          </a:p>
          <a:p>
            <a:r>
              <a:rPr lang="en-GB" altLang="zh-CN" sz="1200" b="1" dirty="0">
                <a:solidFill>
                  <a:prstClr val="black"/>
                </a:solidFill>
              </a:rPr>
              <a:t>5GMDT (preliminary work before SA approval):</a:t>
            </a:r>
          </a:p>
          <a:p>
            <a:pPr marL="893763" lvl="1" indent="-285750">
              <a:buFont typeface="Wingdings" panose="05000000000000000000" pitchFamily="2" charset="2"/>
              <a:buChar char="Ø"/>
            </a:pPr>
            <a:r>
              <a:rPr lang="en-US" altLang="zh-CN" sz="1200" dirty="0">
                <a:solidFill>
                  <a:prstClr val="black"/>
                </a:solidFill>
              </a:rPr>
              <a:t>The agreed CRs added two new requirements base on corresponding MDT study in RAN2 (Approved running CR R2-1915986 in RAN2#108) and added 5G support in existing MDT requirements.</a:t>
            </a:r>
          </a:p>
          <a:p>
            <a:pPr marL="893763" lvl="1" indent="-285750">
              <a:buFont typeface="Wingdings" panose="05000000000000000000" pitchFamily="2" charset="2"/>
              <a:buChar char="Ø"/>
            </a:pPr>
            <a:r>
              <a:rPr lang="en-US" altLang="zh-CN" sz="1200" dirty="0">
                <a:solidFill>
                  <a:prstClr val="black"/>
                </a:solidFill>
              </a:rPr>
              <a:t>MDT support for LTE already exists in relevant specifications. There is no big effort to reach the same level of support for 5G as it is for LTE. With that assumption, there is no risk for this WI to be ready at proposed completion date. </a:t>
            </a:r>
            <a:endParaRPr lang="en-GB" altLang="zh-CN" sz="1200" b="1" dirty="0">
              <a:solidFill>
                <a:prstClr val="black"/>
              </a:solidFill>
            </a:endParaRPr>
          </a:p>
          <a:p>
            <a:r>
              <a:rPr lang="en-GB" altLang="zh-CN" sz="1200" b="1" dirty="0">
                <a:solidFill>
                  <a:prstClr val="black"/>
                </a:solidFill>
              </a:rPr>
              <a:t>FS_5GSAT_MO:</a:t>
            </a:r>
          </a:p>
          <a:p>
            <a:pPr marL="893763" lvl="1" indent="-285750">
              <a:buFont typeface="Wingdings" panose="05000000000000000000" pitchFamily="2" charset="2"/>
              <a:buChar char="Ø"/>
            </a:pPr>
            <a:r>
              <a:rPr lang="en-US" altLang="zh-CN" sz="1200" dirty="0">
                <a:solidFill>
                  <a:prstClr val="black"/>
                </a:solidFill>
              </a:rPr>
              <a:t>use cases are approved regarding multi-RAT load-balancing associated with both a Satellite RAN and a Terrestrial RAN has been introduced with the associated potential requirements, </a:t>
            </a:r>
            <a:r>
              <a:rPr lang="en-US" sz="1200" dirty="0"/>
              <a:t>creation of a network slice instance associated with a Satellite RAN and a Terrestrial RAN. </a:t>
            </a:r>
            <a:endParaRPr lang="en-US" altLang="zh-CN" sz="1200" dirty="0">
              <a:solidFill>
                <a:prstClr val="black"/>
              </a:solidFill>
            </a:endParaRPr>
          </a:p>
          <a:p>
            <a:pPr marL="893763" lvl="1" indent="-285750">
              <a:buFont typeface="Wingdings" panose="05000000000000000000" pitchFamily="2" charset="2"/>
              <a:buChar char="Ø"/>
            </a:pPr>
            <a:r>
              <a:rPr lang="en-US" altLang="zh-CN" sz="1200" dirty="0">
                <a:solidFill>
                  <a:prstClr val="black"/>
                </a:solidFill>
              </a:rPr>
              <a:t>Solution to allow a network slice instance to be associated with both a Satellite RAN and a Terrestrial RAN has been agreed.</a:t>
            </a:r>
            <a:endParaRPr lang="zh-CN" altLang="zh-CN" sz="1200" b="1" dirty="0">
              <a:solidFill>
                <a:prstClr val="black"/>
              </a:solidFill>
            </a:endParaRPr>
          </a:p>
        </p:txBody>
      </p:sp>
      <p:sp>
        <p:nvSpPr>
          <p:cNvPr id="7" name="文本框 6"/>
          <p:cNvSpPr txBox="1"/>
          <p:nvPr/>
        </p:nvSpPr>
        <p:spPr>
          <a:xfrm>
            <a:off x="272652" y="1061293"/>
            <a:ext cx="977662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TM_SBMA/QOED/5GDMS/5G_SLICE_ePA_KPI/</a:t>
            </a:r>
          </a:p>
          <a:p>
            <a:r>
              <a:rPr lang="en-US" altLang="zh-CN" sz="3200" kern="0" dirty="0"/>
              <a:t>OAM_RTT/FS_5GSAT_MO</a:t>
            </a:r>
            <a:endParaRPr lang="sv-SE" sz="3200" kern="0" dirty="0"/>
          </a:p>
        </p:txBody>
      </p:sp>
    </p:spTree>
    <p:extLst>
      <p:ext uri="{BB962C8B-B14F-4D97-AF65-F5344CB8AC3E}">
        <p14:creationId xmlns:p14="http://schemas.microsoft.com/office/powerpoint/2010/main" val="76760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35030" y="3475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EE_5G</a:t>
            </a:r>
            <a:endParaRPr lang="sv-SE" sz="3200" kern="0" dirty="0"/>
          </a:p>
        </p:txBody>
      </p:sp>
      <p:graphicFrame>
        <p:nvGraphicFramePr>
          <p:cNvPr id="7" name="表格 6"/>
          <p:cNvGraphicFramePr>
            <a:graphicFrameLocks noGrp="1"/>
          </p:cNvGraphicFramePr>
          <p:nvPr>
            <p:extLst/>
          </p:nvPr>
        </p:nvGraphicFramePr>
        <p:xfrm>
          <a:off x="330512" y="1417609"/>
          <a:ext cx="11273564" cy="1249680"/>
        </p:xfrm>
        <a:graphic>
          <a:graphicData uri="http://schemas.openxmlformats.org/drawingml/2006/table">
            <a:tbl>
              <a:tblPr firstRow="1" bandRow="1">
                <a:tableStyleId>{5C22544A-7EE6-4342-B048-85BDC9FD1C3A}</a:tableStyleId>
              </a:tblPr>
              <a:tblGrid>
                <a:gridCol w="719728">
                  <a:extLst>
                    <a:ext uri="{9D8B030D-6E8A-4147-A177-3AD203B41FA5}">
                      <a16:colId xmlns:a16="http://schemas.microsoft.com/office/drawing/2014/main" xmlns="" val="20000"/>
                    </a:ext>
                  </a:extLst>
                </a:gridCol>
                <a:gridCol w="1890668">
                  <a:extLst>
                    <a:ext uri="{9D8B030D-6E8A-4147-A177-3AD203B41FA5}">
                      <a16:colId xmlns:a16="http://schemas.microsoft.com/office/drawing/2014/main" xmlns="" val="20001"/>
                    </a:ext>
                  </a:extLst>
                </a:gridCol>
                <a:gridCol w="1484656">
                  <a:extLst>
                    <a:ext uri="{9D8B030D-6E8A-4147-A177-3AD203B41FA5}">
                      <a16:colId xmlns:a16="http://schemas.microsoft.com/office/drawing/2014/main" xmlns="" val="20002"/>
                    </a:ext>
                  </a:extLst>
                </a:gridCol>
                <a:gridCol w="992011">
                  <a:extLst>
                    <a:ext uri="{9D8B030D-6E8A-4147-A177-3AD203B41FA5}">
                      <a16:colId xmlns:a16="http://schemas.microsoft.com/office/drawing/2014/main" xmlns="" val="20006"/>
                    </a:ext>
                  </a:extLst>
                </a:gridCol>
                <a:gridCol w="1374127">
                  <a:extLst>
                    <a:ext uri="{9D8B030D-6E8A-4147-A177-3AD203B41FA5}">
                      <a16:colId xmlns:a16="http://schemas.microsoft.com/office/drawing/2014/main" xmlns="" val="20007"/>
                    </a:ext>
                  </a:extLst>
                </a:gridCol>
                <a:gridCol w="1374127">
                  <a:extLst>
                    <a:ext uri="{9D8B030D-6E8A-4147-A177-3AD203B41FA5}">
                      <a16:colId xmlns:a16="http://schemas.microsoft.com/office/drawing/2014/main" xmlns="" val="20003"/>
                    </a:ext>
                  </a:extLst>
                </a:gridCol>
                <a:gridCol w="1067071">
                  <a:extLst>
                    <a:ext uri="{9D8B030D-6E8A-4147-A177-3AD203B41FA5}">
                      <a16:colId xmlns:a16="http://schemas.microsoft.com/office/drawing/2014/main" xmlns="" val="20008"/>
                    </a:ext>
                  </a:extLst>
                </a:gridCol>
                <a:gridCol w="1339116">
                  <a:extLst>
                    <a:ext uri="{9D8B030D-6E8A-4147-A177-3AD203B41FA5}">
                      <a16:colId xmlns:a16="http://schemas.microsoft.com/office/drawing/2014/main" xmlns="" val="20004"/>
                    </a:ext>
                  </a:extLst>
                </a:gridCol>
                <a:gridCol w="1032060">
                  <a:extLst>
                    <a:ext uri="{9D8B030D-6E8A-4147-A177-3AD203B41FA5}">
                      <a16:colId xmlns:a16="http://schemas.microsoft.com/office/drawing/2014/main" xmlns="" val="20005"/>
                    </a:ext>
                  </a:extLst>
                </a:gridCol>
              </a:tblGrid>
              <a:tr h="309099">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err="1">
                          <a:solidFill>
                            <a:schemeClr val="lt1"/>
                          </a:solidFill>
                          <a:latin typeface="+mn-lt"/>
                          <a:ea typeface="+mn-ea"/>
                          <a:cs typeface="+mn-cs"/>
                        </a:rPr>
                        <a:t>Completion</a:t>
                      </a:r>
                      <a:r>
                        <a:rPr lang="sv-SE" sz="14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b="1" kern="1200" dirty="0">
                          <a:solidFill>
                            <a:schemeClr val="lt1"/>
                          </a:solidFill>
                          <a:latin typeface="+mn-lt"/>
                          <a:ea typeface="+mn-ea"/>
                          <a:cs typeface="+mn-cs"/>
                        </a:rPr>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4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Rapporteur</a:t>
                      </a:r>
                    </a:p>
                    <a:p>
                      <a:pPr marL="0" algn="ctr" defTabSz="1219170" rtl="0" eaLnBrk="1" latinLnBrk="0" hangingPunct="1"/>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a:solidFill>
                            <a:schemeClr val="lt1"/>
                          </a:solidFill>
                          <a:latin typeface="+mn-lt"/>
                          <a:ea typeface="+mn-ea"/>
                          <a:cs typeface="+mn-cs"/>
                        </a:rPr>
                        <a:t>Related </a:t>
                      </a:r>
                      <a:r>
                        <a:rPr lang="en-US" altLang="zh-CN" sz="1400" dirty="0"/>
                        <a:t>topic</a:t>
                      </a:r>
                      <a:endParaRPr lang="sv-SE" sz="14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09099">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70%-&gt;90%-&gt;92%</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TS 28.310</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hlinkClick r:id="rId2"/>
                        </a:rPr>
                        <a:t>SP-180819</a:t>
                      </a:r>
                      <a:endParaRPr lang="sv-SE" sz="12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8" name="矩形 7"/>
          <p:cNvSpPr/>
          <p:nvPr/>
        </p:nvSpPr>
        <p:spPr>
          <a:xfrm>
            <a:off x="445969" y="2990455"/>
            <a:ext cx="11042650" cy="1815882"/>
          </a:xfrm>
          <a:prstGeom prst="rect">
            <a:avLst/>
          </a:prstGeom>
        </p:spPr>
        <p:txBody>
          <a:bodyPr wrap="square">
            <a:spAutoFit/>
          </a:bodyPr>
          <a:lstStyle/>
          <a:p>
            <a:pPr marL="342900" indent="-342900">
              <a:buFont typeface="Wingdings" panose="05000000000000000000" pitchFamily="2" charset="2"/>
              <a:buChar char="Ø"/>
            </a:pPr>
            <a:r>
              <a:rPr lang="en-US" altLang="zh-CN" sz="1600" dirty="0">
                <a:solidFill>
                  <a:prstClr val="black"/>
                </a:solidFill>
              </a:rPr>
              <a:t>Some cleanup has been done </a:t>
            </a:r>
            <a:r>
              <a:rPr lang="en-US" altLang="zh-CN" sz="1600" dirty="0" err="1">
                <a:solidFill>
                  <a:prstClr val="black"/>
                </a:solidFill>
              </a:rPr>
              <a:t>wrt</a:t>
            </a:r>
            <a:r>
              <a:rPr lang="en-US" altLang="zh-CN" sz="1600" dirty="0">
                <a:solidFill>
                  <a:prstClr val="black"/>
                </a:solidFill>
              </a:rPr>
              <a:t>. the usage of energy saving mode vs. </a:t>
            </a:r>
            <a:r>
              <a:rPr lang="en-US" altLang="zh-CN" sz="1600" dirty="0" err="1">
                <a:solidFill>
                  <a:prstClr val="black"/>
                </a:solidFill>
              </a:rPr>
              <a:t>energySaving</a:t>
            </a:r>
            <a:r>
              <a:rPr lang="en-US" altLang="zh-CN" sz="1600" dirty="0">
                <a:solidFill>
                  <a:prstClr val="black"/>
                </a:solidFill>
              </a:rPr>
              <a:t> state, and </a:t>
            </a:r>
            <a:r>
              <a:rPr lang="en-US" altLang="zh-CN" sz="1600" dirty="0" err="1">
                <a:solidFill>
                  <a:prstClr val="black"/>
                </a:solidFill>
              </a:rPr>
              <a:t>wrt</a:t>
            </a:r>
            <a:r>
              <a:rPr lang="en-US" altLang="zh-CN" sz="1600" dirty="0">
                <a:solidFill>
                  <a:prstClr val="black"/>
                </a:solidFill>
              </a:rPr>
              <a:t>. the usage of OAM vs. </a:t>
            </a:r>
            <a:r>
              <a:rPr lang="en-US" altLang="zh-CN" sz="1600" dirty="0" err="1">
                <a:solidFill>
                  <a:prstClr val="black"/>
                </a:solidFill>
              </a:rPr>
              <a:t>MnS</a:t>
            </a:r>
            <a:r>
              <a:rPr lang="en-US" altLang="zh-CN" sz="1600" dirty="0">
                <a:solidFill>
                  <a:prstClr val="black"/>
                </a:solidFill>
              </a:rPr>
              <a:t> producer(s).</a:t>
            </a:r>
          </a:p>
          <a:p>
            <a:pPr marL="342900" indent="-342900">
              <a:buFont typeface="Wingdings" panose="05000000000000000000" pitchFamily="2" charset="2"/>
              <a:buChar char="Ø"/>
            </a:pPr>
            <a:r>
              <a:rPr lang="en-US" altLang="zh-CN" sz="1600" dirty="0">
                <a:solidFill>
                  <a:prstClr val="black"/>
                </a:solidFill>
              </a:rPr>
              <a:t>The WID has been revised to reflect that this WI is now dependent on the Rel-16 WI on SON, in which a SON NRM fragment is to be defined. For ES, it’s likely that some ES-specific attributes will have to be added to this SON NRM fragment. Due to this, the expected completion date has been shifted from Dec. 2019 to March 2020.</a:t>
            </a:r>
          </a:p>
          <a:p>
            <a:pPr marL="342900" indent="-342900">
              <a:buFont typeface="Wingdings" panose="05000000000000000000" pitchFamily="2" charset="2"/>
              <a:buChar char="Ø"/>
            </a:pPr>
            <a:r>
              <a:rPr lang="en-US" altLang="zh-CN" sz="1600" dirty="0">
                <a:solidFill>
                  <a:prstClr val="black"/>
                </a:solidFill>
              </a:rPr>
              <a:t>A paper on the usage of NWDAF for energy saving purpose in NG-RAN has been discussed. It has been agreed that this discussion should be addressed in the Rel-17 study on enhancement of MDAS.</a:t>
            </a:r>
          </a:p>
        </p:txBody>
      </p:sp>
      <p:sp>
        <p:nvSpPr>
          <p:cNvPr id="9" name="文本框 8"/>
          <p:cNvSpPr txBox="1"/>
          <p:nvPr/>
        </p:nvSpPr>
        <p:spPr>
          <a:xfrm>
            <a:off x="330512" y="2682678"/>
            <a:ext cx="1127356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633378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777864134"/>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xmlns="" val="20000"/>
                    </a:ext>
                  </a:extLst>
                </a:gridCol>
                <a:gridCol w="2097938">
                  <a:extLst>
                    <a:ext uri="{9D8B030D-6E8A-4147-A177-3AD203B41FA5}">
                      <a16:colId xmlns:a16="http://schemas.microsoft.com/office/drawing/2014/main" xmlns="" val="20001"/>
                    </a:ext>
                  </a:extLst>
                </a:gridCol>
                <a:gridCol w="1790464">
                  <a:extLst>
                    <a:ext uri="{9D8B030D-6E8A-4147-A177-3AD203B41FA5}">
                      <a16:colId xmlns:a16="http://schemas.microsoft.com/office/drawing/2014/main" xmlns="" val="20002"/>
                    </a:ext>
                  </a:extLst>
                </a:gridCol>
                <a:gridCol w="1124245">
                  <a:extLst>
                    <a:ext uri="{9D8B030D-6E8A-4147-A177-3AD203B41FA5}">
                      <a16:colId xmlns:a16="http://schemas.microsoft.com/office/drawing/2014/main" xmlns="" val="20003"/>
                    </a:ext>
                  </a:extLst>
                </a:gridCol>
                <a:gridCol w="1207522">
                  <a:extLst>
                    <a:ext uri="{9D8B030D-6E8A-4147-A177-3AD203B41FA5}">
                      <a16:colId xmlns:a16="http://schemas.microsoft.com/office/drawing/2014/main" xmlns="" val="20004"/>
                    </a:ext>
                  </a:extLst>
                </a:gridCol>
                <a:gridCol w="1332439">
                  <a:extLst>
                    <a:ext uri="{9D8B030D-6E8A-4147-A177-3AD203B41FA5}">
                      <a16:colId xmlns:a16="http://schemas.microsoft.com/office/drawing/2014/main" xmlns=""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宋体" pitchFamily="2" charset="-122"/>
                          <a:cs typeface="Arial" panose="020B0604020202020204" pitchFamily="34" charset="0"/>
                        </a:rPr>
                        <a:t>ChT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Zhuhai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1800572477"/>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79355" y="305898"/>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ONAP3GPP</a:t>
            </a:r>
            <a:endParaRPr lang="sv-SE" sz="3200" kern="0" dirty="0"/>
          </a:p>
        </p:txBody>
      </p:sp>
      <p:graphicFrame>
        <p:nvGraphicFramePr>
          <p:cNvPr id="7" name="Content Placeholder 3"/>
          <p:cNvGraphicFramePr>
            <a:graphicFrameLocks/>
          </p:cNvGraphicFramePr>
          <p:nvPr>
            <p:extLst/>
          </p:nvPr>
        </p:nvGraphicFramePr>
        <p:xfrm>
          <a:off x="324160" y="1281277"/>
          <a:ext cx="11273568" cy="1249680"/>
        </p:xfrm>
        <a:graphic>
          <a:graphicData uri="http://schemas.openxmlformats.org/drawingml/2006/table">
            <a:tbl>
              <a:tblPr firstRow="1" bandRow="1">
                <a:tableStyleId>{5C22544A-7EE6-4342-B048-85BDC9FD1C3A}</a:tableStyleId>
              </a:tblPr>
              <a:tblGrid>
                <a:gridCol w="730816">
                  <a:extLst>
                    <a:ext uri="{9D8B030D-6E8A-4147-A177-3AD203B41FA5}">
                      <a16:colId xmlns:a16="http://schemas.microsoft.com/office/drawing/2014/main" xmlns="" val="23408469"/>
                    </a:ext>
                  </a:extLst>
                </a:gridCol>
                <a:gridCol w="2264053">
                  <a:extLst>
                    <a:ext uri="{9D8B030D-6E8A-4147-A177-3AD203B41FA5}">
                      <a16:colId xmlns:a16="http://schemas.microsoft.com/office/drawing/2014/main" xmlns="" val="1386727148"/>
                    </a:ext>
                  </a:extLst>
                </a:gridCol>
                <a:gridCol w="1058775">
                  <a:extLst>
                    <a:ext uri="{9D8B030D-6E8A-4147-A177-3AD203B41FA5}">
                      <a16:colId xmlns:a16="http://schemas.microsoft.com/office/drawing/2014/main" xmlns="" val="4240727412"/>
                    </a:ext>
                  </a:extLst>
                </a:gridCol>
                <a:gridCol w="1111784">
                  <a:extLst>
                    <a:ext uri="{9D8B030D-6E8A-4147-A177-3AD203B41FA5}">
                      <a16:colId xmlns:a16="http://schemas.microsoft.com/office/drawing/2014/main" xmlns="" val="20003"/>
                    </a:ext>
                  </a:extLst>
                </a:gridCol>
                <a:gridCol w="1221628">
                  <a:extLst>
                    <a:ext uri="{9D8B030D-6E8A-4147-A177-3AD203B41FA5}">
                      <a16:colId xmlns:a16="http://schemas.microsoft.com/office/drawing/2014/main" xmlns="" val="20006"/>
                    </a:ext>
                  </a:extLst>
                </a:gridCol>
                <a:gridCol w="1221628">
                  <a:extLst>
                    <a:ext uri="{9D8B030D-6E8A-4147-A177-3AD203B41FA5}">
                      <a16:colId xmlns:a16="http://schemas.microsoft.com/office/drawing/2014/main" xmlns="" val="1675550634"/>
                    </a:ext>
                  </a:extLst>
                </a:gridCol>
                <a:gridCol w="1221628">
                  <a:extLst>
                    <a:ext uri="{9D8B030D-6E8A-4147-A177-3AD203B41FA5}">
                      <a16:colId xmlns:a16="http://schemas.microsoft.com/office/drawing/2014/main" xmlns="" val="20007"/>
                    </a:ext>
                  </a:extLst>
                </a:gridCol>
                <a:gridCol w="1221628">
                  <a:extLst>
                    <a:ext uri="{9D8B030D-6E8A-4147-A177-3AD203B41FA5}">
                      <a16:colId xmlns:a16="http://schemas.microsoft.com/office/drawing/2014/main" xmlns="" val="20004"/>
                    </a:ext>
                  </a:extLst>
                </a:gridCol>
                <a:gridCol w="1221628">
                  <a:extLst>
                    <a:ext uri="{9D8B030D-6E8A-4147-A177-3AD203B41FA5}">
                      <a16:colId xmlns:a16="http://schemas.microsoft.com/office/drawing/2014/main" xmlns="" val="20005"/>
                    </a:ext>
                  </a:extLst>
                </a:gridCol>
              </a:tblGrid>
              <a:tr h="294686">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Rapporteur</a:t>
                      </a:r>
                    </a:p>
                    <a:p>
                      <a:pPr algn="ctr"/>
                      <a:endParaRPr lang="sv-SE" sz="1400" dirty="0"/>
                    </a:p>
                  </a:txBody>
                  <a:tcPr anchor="ctr">
                    <a:solidFill>
                      <a:srgbClr val="C1E442"/>
                    </a:solidFill>
                  </a:tcPr>
                </a:tc>
                <a:tc>
                  <a:txBody>
                    <a:bodyPr/>
                    <a:lstStyle/>
                    <a:p>
                      <a:pPr algn="ctr"/>
                      <a:r>
                        <a:rPr lang="sv-SE" sz="1400" dirty="0"/>
                        <a:t>Related groups</a:t>
                      </a:r>
                    </a:p>
                  </a:txBody>
                  <a:tcPr anchor="ctr">
                    <a:solidFill>
                      <a:srgbClr val="C1E442"/>
                    </a:solidFill>
                  </a:tcPr>
                </a:tc>
                <a:tc>
                  <a:txBody>
                    <a:bodyPr/>
                    <a:lstStyle/>
                    <a:p>
                      <a:pPr algn="ct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369852">
                <a:tc>
                  <a:txBody>
                    <a:bodyPr/>
                    <a:lstStyle/>
                    <a:p>
                      <a:pPr algn="ctr">
                        <a:spcAft>
                          <a:spcPts val="900"/>
                        </a:spcAft>
                      </a:pPr>
                      <a:r>
                        <a:rPr lang="en-GB" sz="1200" kern="1200" dirty="0">
                          <a:solidFill>
                            <a:schemeClr val="dk1"/>
                          </a:solidFill>
                          <a:effectLst/>
                          <a:latin typeface="Arial" panose="020B0604020202020204" pitchFamily="34" charset="0"/>
                          <a:ea typeface="+mn-ea"/>
                          <a:cs typeface="+mn-cs"/>
                        </a:rPr>
                        <a:t>ONAP3GPP</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0"/>
                        </a:spcAft>
                      </a:pPr>
                      <a:r>
                        <a:rPr lang="en-US" sz="1200" kern="1200" dirty="0">
                          <a:solidFill>
                            <a:schemeClr val="dk1"/>
                          </a:solidFill>
                          <a:effectLst/>
                          <a:latin typeface="Arial" panose="020B0604020202020204" pitchFamily="34" charset="0"/>
                          <a:ea typeface="+mn-ea"/>
                          <a:cs typeface="+mn-cs"/>
                        </a:rPr>
                        <a:t>Integration of ONAP and 3GPP 5G management framework</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25%-&gt;40%</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-&gt;65%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TS 28.540/28.622/28.623/28.532</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hlinkClick r:id="rId2"/>
                        </a:rPr>
                        <a:t>SP-190139</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GB" altLang="zh-CN" sz="1200" b="0" kern="1200" dirty="0">
                          <a:solidFill>
                            <a:schemeClr val="tx1"/>
                          </a:solidFill>
                          <a:effectLst/>
                          <a:latin typeface="Arial" panose="020B0604020202020204" pitchFamily="34" charset="0"/>
                          <a:ea typeface="+mn-ea"/>
                          <a:cs typeface="Arial" panose="020B0604020202020204" pitchFamily="34" charset="0"/>
                        </a:rPr>
                        <a:t>SA#87 (03/2020)</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Orange, AT&amp;T</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ONAP, ETSI ZSM</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3GPP-ONAP Integration</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8" name="文本框 7"/>
          <p:cNvSpPr txBox="1"/>
          <p:nvPr/>
        </p:nvSpPr>
        <p:spPr>
          <a:xfrm>
            <a:off x="324160" y="2594555"/>
            <a:ext cx="11273566"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9" name="矩形 8"/>
          <p:cNvSpPr/>
          <p:nvPr/>
        </p:nvSpPr>
        <p:spPr>
          <a:xfrm>
            <a:off x="324160" y="2996325"/>
            <a:ext cx="11162988" cy="2062103"/>
          </a:xfrm>
          <a:prstGeom prst="rect">
            <a:avLst/>
          </a:prstGeom>
        </p:spPr>
        <p:txBody>
          <a:bodyPr wrap="square">
            <a:spAutoFit/>
          </a:bodyPr>
          <a:lstStyle/>
          <a:p>
            <a:pPr marL="285750" indent="-285750">
              <a:buFont typeface="Wingdings" panose="05000000000000000000" pitchFamily="2" charset="2"/>
              <a:buChar char="Ø"/>
            </a:pPr>
            <a:r>
              <a:rPr lang="en-US" altLang="zh-CN" sz="1600" dirty="0">
                <a:solidFill>
                  <a:prstClr val="black"/>
                </a:solidFill>
              </a:rPr>
              <a:t>It was agreed to open a new WID to capture the Heartbeat Stage 1 since this new specification will contain more than just ONAP-related management services.  Heartbeat stage 1 content for this specification was agreed.</a:t>
            </a:r>
          </a:p>
          <a:p>
            <a:pPr marL="285750" indent="-285750">
              <a:buFont typeface="Wingdings" panose="05000000000000000000" pitchFamily="2" charset="2"/>
              <a:buChar char="Ø"/>
            </a:pPr>
            <a:r>
              <a:rPr lang="en-US" altLang="zh-CN" sz="1600" dirty="0">
                <a:solidFill>
                  <a:prstClr val="black"/>
                </a:solidFill>
              </a:rPr>
              <a:t>CR to TS 28.532 containing Heartbeat stage 2 and stage 3 was agreed.</a:t>
            </a:r>
          </a:p>
          <a:p>
            <a:pPr marL="285750" indent="-285750">
              <a:buFont typeface="Wingdings" panose="05000000000000000000" pitchFamily="2" charset="2"/>
              <a:buChar char="Ø"/>
            </a:pPr>
            <a:r>
              <a:rPr lang="en-US" altLang="zh-CN" sz="1600" dirty="0">
                <a:solidFill>
                  <a:prstClr val="black"/>
                </a:solidFill>
              </a:rPr>
              <a:t>Significant progress was made in understanding and agreeing an approach to integrating 3GPP notifications with ONAP VES Common Event Header so that a 3GPP </a:t>
            </a:r>
            <a:r>
              <a:rPr lang="en-US" altLang="zh-CN" sz="1600" dirty="0" err="1">
                <a:solidFill>
                  <a:prstClr val="black"/>
                </a:solidFill>
              </a:rPr>
              <a:t>MnS</a:t>
            </a:r>
            <a:r>
              <a:rPr lang="en-US" altLang="zh-CN" sz="1600" dirty="0">
                <a:solidFill>
                  <a:prstClr val="black"/>
                </a:solidFill>
              </a:rPr>
              <a:t> Producer may communicate with the ONAP VES Collector.  The endorsed approach de-couples the 3GPP payload specification from the ONAP CEH so that the two organizations may evolve their specifications separately and still maintain compatibility. A corresponding LS to ONAP was created and approved.</a:t>
            </a:r>
          </a:p>
        </p:txBody>
      </p:sp>
    </p:spTree>
    <p:extLst>
      <p:ext uri="{BB962C8B-B14F-4D97-AF65-F5344CB8AC3E}">
        <p14:creationId xmlns:p14="http://schemas.microsoft.com/office/powerpoint/2010/main" val="2816947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80492" y="179399"/>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NETPOL</a:t>
            </a:r>
            <a:endParaRPr lang="sv-SE" sz="3200" kern="0" dirty="0"/>
          </a:p>
        </p:txBody>
      </p:sp>
      <p:graphicFrame>
        <p:nvGraphicFramePr>
          <p:cNvPr id="6" name="表格 5"/>
          <p:cNvGraphicFramePr>
            <a:graphicFrameLocks noGrp="1"/>
          </p:cNvGraphicFramePr>
          <p:nvPr>
            <p:extLst>
              <p:ext uri="{D42A27DB-BD31-4B8C-83A1-F6EECF244321}">
                <p14:modId xmlns:p14="http://schemas.microsoft.com/office/powerpoint/2010/main" val="3956988070"/>
              </p:ext>
            </p:extLst>
          </p:nvPr>
        </p:nvGraphicFramePr>
        <p:xfrm>
          <a:off x="280492" y="1155217"/>
          <a:ext cx="11644808" cy="96012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xmlns="" val="20000"/>
                    </a:ext>
                  </a:extLst>
                </a:gridCol>
                <a:gridCol w="2249792">
                  <a:extLst>
                    <a:ext uri="{9D8B030D-6E8A-4147-A177-3AD203B41FA5}">
                      <a16:colId xmlns:a16="http://schemas.microsoft.com/office/drawing/2014/main" xmlns="" val="20001"/>
                    </a:ext>
                  </a:extLst>
                </a:gridCol>
                <a:gridCol w="1040463">
                  <a:extLst>
                    <a:ext uri="{9D8B030D-6E8A-4147-A177-3AD203B41FA5}">
                      <a16:colId xmlns:a16="http://schemas.microsoft.com/office/drawing/2014/main" xmlns="" val="20002"/>
                    </a:ext>
                  </a:extLst>
                </a:gridCol>
                <a:gridCol w="1327610">
                  <a:extLst>
                    <a:ext uri="{9D8B030D-6E8A-4147-A177-3AD203B41FA5}">
                      <a16:colId xmlns:a16="http://schemas.microsoft.com/office/drawing/2014/main" xmlns="" val="20006"/>
                    </a:ext>
                  </a:extLst>
                </a:gridCol>
                <a:gridCol w="974709">
                  <a:extLst>
                    <a:ext uri="{9D8B030D-6E8A-4147-A177-3AD203B41FA5}">
                      <a16:colId xmlns:a16="http://schemas.microsoft.com/office/drawing/2014/main" xmlns="" val="20007"/>
                    </a:ext>
                  </a:extLst>
                </a:gridCol>
                <a:gridCol w="1261856">
                  <a:extLst>
                    <a:ext uri="{9D8B030D-6E8A-4147-A177-3AD203B41FA5}">
                      <a16:colId xmlns:a16="http://schemas.microsoft.com/office/drawing/2014/main" xmlns="" val="20003"/>
                    </a:ext>
                  </a:extLst>
                </a:gridCol>
                <a:gridCol w="1016968">
                  <a:extLst>
                    <a:ext uri="{9D8B030D-6E8A-4147-A177-3AD203B41FA5}">
                      <a16:colId xmlns:a16="http://schemas.microsoft.com/office/drawing/2014/main" xmlns="" val="20008"/>
                    </a:ext>
                  </a:extLst>
                </a:gridCol>
                <a:gridCol w="1506744">
                  <a:extLst>
                    <a:ext uri="{9D8B030D-6E8A-4147-A177-3AD203B41FA5}">
                      <a16:colId xmlns:a16="http://schemas.microsoft.com/office/drawing/2014/main" xmlns="" val="20004"/>
                    </a:ext>
                  </a:extLst>
                </a:gridCol>
                <a:gridCol w="1261856">
                  <a:extLst>
                    <a:ext uri="{9D8B030D-6E8A-4147-A177-3AD203B41FA5}">
                      <a16:colId xmlns:a16="http://schemas.microsoft.com/office/drawing/2014/main" xmlns=""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NETPOL</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85%-&gt;90%</a:t>
                      </a:r>
                      <a:r>
                        <a:rPr lang="sv-SE" sz="1100" b="0" kern="1200" baseline="0" dirty="0">
                          <a:solidFill>
                            <a:schemeClr val="tx1"/>
                          </a:solidFill>
                          <a:effectLst/>
                          <a:latin typeface="Arial" panose="020B0604020202020204" pitchFamily="34" charset="0"/>
                          <a:ea typeface="+mn-ea"/>
                          <a:cs typeface="Arial" panose="020B0604020202020204" pitchFamily="34" charset="0"/>
                        </a:rPr>
                        <a:t> </a:t>
                      </a:r>
                    </a:p>
                    <a:p>
                      <a:pPr algn="ctr">
                        <a:spcBef>
                          <a:spcPts val="1200"/>
                        </a:spcBef>
                        <a:spcAft>
                          <a:spcPts val="0"/>
                        </a:spcAft>
                      </a:pPr>
                      <a:r>
                        <a:rPr lang="sv-SE" sz="1100" b="0" kern="1200" baseline="0" dirty="0">
                          <a:solidFill>
                            <a:schemeClr val="tx1"/>
                          </a:solidFill>
                          <a:effectLst/>
                          <a:latin typeface="Arial" panose="020B0604020202020204" pitchFamily="34" charset="0"/>
                          <a:ea typeface="+mn-ea"/>
                          <a:cs typeface="Arial" panose="020B0604020202020204" pitchFamily="34" charset="0"/>
                        </a:rPr>
                        <a:t>-&gt;</a:t>
                      </a:r>
                      <a:r>
                        <a:rPr lang="sv-SE" sz="1100" b="0" kern="1200" baseline="0" dirty="0">
                          <a:solidFill>
                            <a:schemeClr val="tx1"/>
                          </a:solidFill>
                          <a:effectLst/>
                          <a:highlight>
                            <a:srgbClr val="00FF00"/>
                          </a:highlight>
                          <a:latin typeface="Arial" panose="020B0604020202020204" pitchFamily="34" charset="0"/>
                          <a:ea typeface="+mn-ea"/>
                          <a:cs typeface="Arial" panose="020B0604020202020204" pitchFamily="34" charset="0"/>
                        </a:rPr>
                        <a:t>100</a:t>
                      </a:r>
                      <a:r>
                        <a:rPr lang="sv-SE" sz="1100" b="0" kern="1200" baseline="0" dirty="0">
                          <a:solidFill>
                            <a:schemeClr val="tx1"/>
                          </a:solidFill>
                          <a:effectLst/>
                          <a:latin typeface="Arial" panose="020B0604020202020204" pitchFamily="34" charset="0"/>
                          <a:ea typeface="+mn-ea"/>
                          <a:cs typeface="Arial" panose="020B0604020202020204" pitchFamily="34" charset="0"/>
                        </a:rPr>
                        <a:t>%</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28.311</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2"/>
                        </a:rPr>
                        <a:t>SP-180821</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altLang="zh-CN"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CMCC</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algn="l">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Virtualization</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
        <p:nvSpPr>
          <p:cNvPr id="7" name="矩形 6"/>
          <p:cNvSpPr/>
          <p:nvPr/>
        </p:nvSpPr>
        <p:spPr>
          <a:xfrm>
            <a:off x="280492" y="2533224"/>
            <a:ext cx="11545614" cy="738664"/>
          </a:xfrm>
          <a:prstGeom prst="rect">
            <a:avLst/>
          </a:prstGeom>
        </p:spPr>
        <p:txBody>
          <a:bodyPr wrap="square">
            <a:spAutoFit/>
          </a:bodyPr>
          <a:lstStyle/>
          <a:p>
            <a:pPr marL="285750" indent="-285750">
              <a:buFont typeface="Wingdings" panose="05000000000000000000" pitchFamily="2" charset="2"/>
              <a:buChar char="Ø"/>
            </a:pPr>
            <a:r>
              <a:rPr lang="en-US" altLang="zh-CN" sz="1400" dirty="0">
                <a:solidFill>
                  <a:prstClr val="black"/>
                </a:solidFill>
              </a:rPr>
              <a:t>The group agreed to send TS 28.311 for approval in SA#86.</a:t>
            </a:r>
          </a:p>
          <a:p>
            <a:pPr marL="285750" indent="-285750">
              <a:buFont typeface="Wingdings" panose="05000000000000000000" pitchFamily="2" charset="2"/>
              <a:buChar char="Ø"/>
            </a:pPr>
            <a:r>
              <a:rPr lang="en-US" altLang="zh-CN" sz="1400" dirty="0">
                <a:solidFill>
                  <a:prstClr val="black"/>
                </a:solidFill>
              </a:rPr>
              <a:t>Stage 3 XML, SOAP solution set are approved.</a:t>
            </a:r>
          </a:p>
          <a:p>
            <a:pPr marL="285750" indent="-285750">
              <a:buFont typeface="Wingdings" panose="05000000000000000000" pitchFamily="2" charset="2"/>
              <a:buChar char="Ø"/>
            </a:pPr>
            <a:r>
              <a:rPr lang="en-US" altLang="zh-CN" sz="1400" dirty="0">
                <a:solidFill>
                  <a:prstClr val="black"/>
                </a:solidFill>
              </a:rPr>
              <a:t>Update WID’s scope by adding XML definition, adding SOAP Solution Set of 28.311 are approved.</a:t>
            </a:r>
            <a:endParaRPr lang="zh-CN" altLang="en-US" dirty="0">
              <a:solidFill>
                <a:prstClr val="black"/>
              </a:solidFill>
            </a:endParaRPr>
          </a:p>
        </p:txBody>
      </p:sp>
      <p:sp>
        <p:nvSpPr>
          <p:cNvPr id="8" name="文本框 7"/>
          <p:cNvSpPr txBox="1"/>
          <p:nvPr/>
        </p:nvSpPr>
        <p:spPr>
          <a:xfrm>
            <a:off x="280492" y="2185706"/>
            <a:ext cx="11644808" cy="292388"/>
          </a:xfrm>
          <a:prstGeom prst="rect">
            <a:avLst/>
          </a:prstGeom>
          <a:solidFill>
            <a:srgbClr val="C1E442"/>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Tree>
    <p:extLst>
      <p:ext uri="{BB962C8B-B14F-4D97-AF65-F5344CB8AC3E}">
        <p14:creationId xmlns:p14="http://schemas.microsoft.com/office/powerpoint/2010/main" val="285874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050724" y="260022"/>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rPr>
              <a:t>OAM&amp;P CRs (1/2)</a:t>
            </a:r>
          </a:p>
        </p:txBody>
      </p:sp>
      <p:graphicFrame>
        <p:nvGraphicFramePr>
          <p:cNvPr id="6" name="Group 76"/>
          <p:cNvGraphicFramePr>
            <a:graphicFrameLocks/>
          </p:cNvGraphicFramePr>
          <p:nvPr>
            <p:extLst>
              <p:ext uri="{D42A27DB-BD31-4B8C-83A1-F6EECF244321}">
                <p14:modId xmlns:p14="http://schemas.microsoft.com/office/powerpoint/2010/main" val="3639913938"/>
              </p:ext>
            </p:extLst>
          </p:nvPr>
        </p:nvGraphicFramePr>
        <p:xfrm>
          <a:off x="1637886" y="1023495"/>
          <a:ext cx="8188500" cy="5052835"/>
        </p:xfrm>
        <a:graphic>
          <a:graphicData uri="http://schemas.openxmlformats.org/drawingml/2006/table">
            <a:tbl>
              <a:tblPr/>
              <a:tblGrid>
                <a:gridCol w="1300482">
                  <a:extLst>
                    <a:ext uri="{9D8B030D-6E8A-4147-A177-3AD203B41FA5}">
                      <a16:colId xmlns:a16="http://schemas.microsoft.com/office/drawing/2014/main" xmlns="" val="20000"/>
                    </a:ext>
                  </a:extLst>
                </a:gridCol>
                <a:gridCol w="6888018">
                  <a:extLst>
                    <a:ext uri="{9D8B030D-6E8A-4147-A177-3AD203B41FA5}">
                      <a16:colId xmlns:a16="http://schemas.microsoft.com/office/drawing/2014/main" xmlns=""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39621">
                <a:tc>
                  <a:txBody>
                    <a:bodyPr/>
                    <a:lstStyle/>
                    <a:p>
                      <a:pPr algn="l" fontAlgn="t"/>
                      <a:r>
                        <a:rPr lang="en-GB" sz="1600" b="0" i="0" u="none" strike="noStrike" dirty="0">
                          <a:solidFill>
                            <a:srgbClr val="000000"/>
                          </a:solidFill>
                          <a:effectLst/>
                          <a:latin typeface="+mn-lt"/>
                        </a:rPr>
                        <a:t>SP-191149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performance assurance for 5G networks including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24453518"/>
                  </a:ext>
                </a:extLst>
              </a:tr>
              <a:tr h="439621">
                <a:tc>
                  <a:txBody>
                    <a:bodyPr/>
                    <a:lstStyle/>
                    <a:p>
                      <a:pPr algn="l" fontAlgn="t"/>
                      <a:r>
                        <a:rPr lang="en-GB" sz="1600" b="0" i="0" u="none" strike="noStrike">
                          <a:solidFill>
                            <a:srgbClr val="000000"/>
                          </a:solidFill>
                          <a:effectLst/>
                          <a:latin typeface="+mn-lt"/>
                        </a:rPr>
                        <a:t>SP-191150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Enhancement of performance assurance for 5G networks including network slicing-KPI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220309487"/>
                  </a:ext>
                </a:extLst>
              </a:tr>
              <a:tr h="439621">
                <a:tc>
                  <a:txBody>
                    <a:bodyPr/>
                    <a:lstStyle/>
                    <a:p>
                      <a:pPr algn="l" fontAlgn="t"/>
                      <a:r>
                        <a:rPr lang="en-GB" sz="1600" b="0" i="0" u="none" strike="noStrike">
                          <a:solidFill>
                            <a:srgbClr val="000000"/>
                          </a:solidFill>
                          <a:effectLst/>
                          <a:latin typeface="+mn-lt"/>
                        </a:rPr>
                        <a:t>SP-191152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Discovery of management services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728321394"/>
                  </a:ext>
                </a:extLst>
              </a:tr>
              <a:tr h="439621">
                <a:tc>
                  <a:txBody>
                    <a:bodyPr/>
                    <a:lstStyle/>
                    <a:p>
                      <a:pPr algn="l" fontAlgn="t"/>
                      <a:r>
                        <a:rPr lang="en-GB" sz="1600" b="0" i="0" u="none" strike="noStrike">
                          <a:solidFill>
                            <a:srgbClr val="000000"/>
                          </a:solidFill>
                          <a:effectLst/>
                          <a:latin typeface="+mn-lt"/>
                        </a:rPr>
                        <a:t>SP-191165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31078505"/>
                  </a:ext>
                </a:extLst>
              </a:tr>
              <a:tr h="439621">
                <a:tc>
                  <a:txBody>
                    <a:bodyPr/>
                    <a:lstStyle/>
                    <a:p>
                      <a:pPr algn="l" fontAlgn="t"/>
                      <a:r>
                        <a:rPr lang="en-GB" sz="1600" b="0" i="0" u="none" strike="noStrike">
                          <a:solidFill>
                            <a:srgbClr val="000000"/>
                          </a:solidFill>
                          <a:effectLst/>
                          <a:latin typeface="+mn-lt"/>
                        </a:rPr>
                        <a:t>SP-191166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dirty="0">
                          <a:solidFill>
                            <a:srgbClr val="000000"/>
                          </a:solidFill>
                          <a:effectLst/>
                          <a:latin typeface="+mn-lt"/>
                        </a:rPr>
                        <a:t>Rel-16 CRs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918193608"/>
                  </a:ext>
                </a:extLst>
              </a:tr>
              <a:tr h="439621">
                <a:tc>
                  <a:txBody>
                    <a:bodyPr/>
                    <a:lstStyle/>
                    <a:p>
                      <a:pPr algn="l" fontAlgn="t"/>
                      <a:r>
                        <a:rPr lang="en-GB" sz="1600" b="0" i="0" u="none" strike="noStrike">
                          <a:solidFill>
                            <a:srgbClr val="000000"/>
                          </a:solidFill>
                          <a:effectLst/>
                          <a:latin typeface="+mn-lt"/>
                        </a:rPr>
                        <a:t>SP-191168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Study on management aspects of communication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796012428"/>
                  </a:ext>
                </a:extLst>
              </a:tr>
              <a:tr h="439621">
                <a:tc>
                  <a:txBody>
                    <a:bodyPr/>
                    <a:lstStyle/>
                    <a:p>
                      <a:pPr algn="l" fontAlgn="t"/>
                      <a:r>
                        <a:rPr lang="en-GB" sz="1600" b="0" i="0" u="none" strike="noStrike">
                          <a:solidFill>
                            <a:srgbClr val="000000"/>
                          </a:solidFill>
                          <a:effectLst/>
                          <a:latin typeface="+mn-lt"/>
                        </a:rPr>
                        <a:t>SP-191169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Study on non-file-based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360964790"/>
                  </a:ext>
                </a:extLst>
              </a:tr>
              <a:tr h="439621">
                <a:tc>
                  <a:txBody>
                    <a:bodyPr/>
                    <a:lstStyle/>
                    <a:p>
                      <a:pPr algn="l" fontAlgn="t"/>
                      <a:r>
                        <a:rPr lang="en-GB" sz="1600" b="0" i="0" u="none" strike="noStrike">
                          <a:solidFill>
                            <a:srgbClr val="000000"/>
                          </a:solidFill>
                          <a:effectLst/>
                          <a:latin typeface="+mn-lt"/>
                        </a:rPr>
                        <a:t>SP-191170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Management Aspects of 5G Service-Level Agreement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48281644"/>
                  </a:ext>
                </a:extLst>
              </a:tr>
              <a:tr h="439621">
                <a:tc>
                  <a:txBody>
                    <a:bodyPr/>
                    <a:lstStyle/>
                    <a:p>
                      <a:pPr algn="l" fontAlgn="t"/>
                      <a:r>
                        <a:rPr lang="en-GB" sz="1600" b="0" i="0" u="none" strike="noStrike">
                          <a:solidFill>
                            <a:srgbClr val="000000"/>
                          </a:solidFill>
                          <a:effectLst/>
                          <a:latin typeface="+mn-lt"/>
                        </a:rPr>
                        <a:t>SP-191171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Enhancement of 3GPP management system for multiple tenant environment support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330375398"/>
                  </a:ext>
                </a:extLst>
              </a:tr>
              <a:tr h="439621">
                <a:tc>
                  <a:txBody>
                    <a:bodyPr/>
                    <a:lstStyle/>
                    <a:p>
                      <a:pPr algn="l" fontAlgn="t"/>
                      <a:r>
                        <a:rPr lang="en-GB" sz="1600" b="0" i="0" u="none" strike="noStrike">
                          <a:solidFill>
                            <a:srgbClr val="000000"/>
                          </a:solidFill>
                          <a:effectLst/>
                          <a:latin typeface="+mn-lt"/>
                        </a:rPr>
                        <a:t>SP-191172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Methodology for 5G management specifications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62474681"/>
                  </a:ext>
                </a:extLst>
              </a:tr>
            </a:tbl>
          </a:graphicData>
        </a:graphic>
      </p:graphicFrame>
    </p:spTree>
    <p:extLst>
      <p:ext uri="{BB962C8B-B14F-4D97-AF65-F5344CB8AC3E}">
        <p14:creationId xmlns:p14="http://schemas.microsoft.com/office/powerpoint/2010/main" val="69767282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52422" y="222544"/>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rPr>
              <a:t>OAM&amp;P CRs (2/2)</a:t>
            </a:r>
          </a:p>
        </p:txBody>
      </p:sp>
      <p:graphicFrame>
        <p:nvGraphicFramePr>
          <p:cNvPr id="6" name="Group 76"/>
          <p:cNvGraphicFramePr>
            <a:graphicFrameLocks/>
          </p:cNvGraphicFramePr>
          <p:nvPr>
            <p:extLst>
              <p:ext uri="{D42A27DB-BD31-4B8C-83A1-F6EECF244321}">
                <p14:modId xmlns:p14="http://schemas.microsoft.com/office/powerpoint/2010/main" val="882153820"/>
              </p:ext>
            </p:extLst>
          </p:nvPr>
        </p:nvGraphicFramePr>
        <p:xfrm>
          <a:off x="1166404" y="895726"/>
          <a:ext cx="8934863" cy="5492456"/>
        </p:xfrm>
        <a:graphic>
          <a:graphicData uri="http://schemas.openxmlformats.org/drawingml/2006/table">
            <a:tbl>
              <a:tblPr/>
              <a:tblGrid>
                <a:gridCol w="2702678">
                  <a:extLst>
                    <a:ext uri="{9D8B030D-6E8A-4147-A177-3AD203B41FA5}">
                      <a16:colId xmlns:a16="http://schemas.microsoft.com/office/drawing/2014/main" xmlns="" val="20000"/>
                    </a:ext>
                  </a:extLst>
                </a:gridCol>
                <a:gridCol w="6232185">
                  <a:extLst>
                    <a:ext uri="{9D8B030D-6E8A-4147-A177-3AD203B41FA5}">
                      <a16:colId xmlns:a16="http://schemas.microsoft.com/office/drawing/2014/main" xmlns=""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39621">
                <a:tc>
                  <a:txBody>
                    <a:bodyPr/>
                    <a:lstStyle/>
                    <a:p>
                      <a:pPr algn="l" fontAlgn="t"/>
                      <a:r>
                        <a:rPr lang="en-GB" sz="1600" b="0" i="0" u="none" strike="noStrike">
                          <a:solidFill>
                            <a:srgbClr val="000000"/>
                          </a:solidFill>
                          <a:effectLst/>
                          <a:latin typeface="+mn-lt"/>
                        </a:rPr>
                        <a:t>SP-191173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Rel-15 CRs on Network Resource Model (NRM)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10015491"/>
                  </a:ext>
                </a:extLst>
              </a:tr>
              <a:tr h="439621">
                <a:tc>
                  <a:txBody>
                    <a:bodyPr/>
                    <a:lstStyle/>
                    <a:p>
                      <a:pPr algn="l" fontAlgn="t"/>
                      <a:r>
                        <a:rPr lang="en-GB" sz="1600" b="0" i="0" u="none" strike="noStrike" dirty="0">
                          <a:solidFill>
                            <a:srgbClr val="000000"/>
                          </a:solidFill>
                          <a:effectLst/>
                          <a:latin typeface="+mn-lt"/>
                        </a:rPr>
                        <a:t>SP-191174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Performance Assurance for 5G networks including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184537781"/>
                  </a:ext>
                </a:extLst>
              </a:tr>
              <a:tr h="439621">
                <a:tc>
                  <a:txBody>
                    <a:bodyPr/>
                    <a:lstStyle/>
                    <a:p>
                      <a:pPr algn="l" fontAlgn="t"/>
                      <a:r>
                        <a:rPr lang="en-GB" sz="1600" b="0" i="0" u="none" strike="noStrike">
                          <a:solidFill>
                            <a:srgbClr val="000000"/>
                          </a:solidFill>
                          <a:effectLst/>
                          <a:latin typeface="+mn-lt"/>
                        </a:rPr>
                        <a:t>SP-191175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Rel-15 CRs on Provisioning of network slicing for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752198184"/>
                  </a:ext>
                </a:extLst>
              </a:tr>
              <a:tr h="439621">
                <a:tc>
                  <a:txBody>
                    <a:bodyPr/>
                    <a:lstStyle/>
                    <a:p>
                      <a:pPr algn="l" fontAlgn="t"/>
                      <a:r>
                        <a:rPr lang="en-GB" sz="1600" b="0" i="0" u="none" strike="noStrike" dirty="0">
                          <a:solidFill>
                            <a:srgbClr val="000000"/>
                          </a:solidFill>
                          <a:effectLst/>
                          <a:latin typeface="+mn-lt"/>
                        </a:rPr>
                        <a:t>SP-191176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Streaming trace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120673368"/>
                  </a:ext>
                </a:extLst>
              </a:tr>
              <a:tr h="439621">
                <a:tc>
                  <a:txBody>
                    <a:bodyPr/>
                    <a:lstStyle/>
                    <a:p>
                      <a:pPr algn="l" fontAlgn="t"/>
                      <a:r>
                        <a:rPr lang="en-GB" sz="1600" b="0" i="0" u="none" strike="noStrike">
                          <a:solidFill>
                            <a:srgbClr val="000000"/>
                          </a:solidFill>
                          <a:effectLst/>
                          <a:latin typeface="+mn-lt"/>
                        </a:rPr>
                        <a:t>SP-191178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Integration of ONAP and 3GPP 5G management framework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947663321"/>
                  </a:ext>
                </a:extLst>
              </a:tr>
              <a:tr h="439621">
                <a:tc>
                  <a:txBody>
                    <a:bodyPr/>
                    <a:lstStyle/>
                    <a:p>
                      <a:pPr algn="l" fontAlgn="t"/>
                      <a:r>
                        <a:rPr lang="en-GB" sz="1600" b="0" i="0" u="none" strike="noStrike">
                          <a:solidFill>
                            <a:srgbClr val="000000"/>
                          </a:solidFill>
                          <a:effectLst/>
                          <a:latin typeface="+mn-lt"/>
                        </a:rPr>
                        <a:t>SP-191179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Management of QoE measurement collection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84099264"/>
                  </a:ext>
                </a:extLst>
              </a:tr>
              <a:tr h="439621">
                <a:tc>
                  <a:txBody>
                    <a:bodyPr/>
                    <a:lstStyle/>
                    <a:p>
                      <a:pPr algn="l" fontAlgn="t"/>
                      <a:r>
                        <a:rPr lang="en-GB" sz="1600" b="0" i="0" u="none" strike="noStrike">
                          <a:solidFill>
                            <a:srgbClr val="000000"/>
                          </a:solidFill>
                          <a:effectLst/>
                          <a:latin typeface="+mn-lt"/>
                        </a:rPr>
                        <a:t>SP-191180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Rel-16 CRs on Self-Organizing Networks (SON)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431428756"/>
                  </a:ext>
                </a:extLst>
              </a:tr>
              <a:tr h="439621">
                <a:tc>
                  <a:txBody>
                    <a:bodyPr/>
                    <a:lstStyle/>
                    <a:p>
                      <a:pPr algn="l" fontAlgn="t"/>
                      <a:r>
                        <a:rPr lang="en-GB" sz="1600" b="0" i="0" u="none" strike="noStrike">
                          <a:solidFill>
                            <a:srgbClr val="000000"/>
                          </a:solidFill>
                          <a:effectLst/>
                          <a:latin typeface="+mn-lt"/>
                        </a:rPr>
                        <a:t>SP-191181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Trace Management in the context of Services 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614970330"/>
                  </a:ext>
                </a:extLst>
              </a:tr>
              <a:tr h="439621">
                <a:tc>
                  <a:txBody>
                    <a:bodyPr/>
                    <a:lstStyle/>
                    <a:p>
                      <a:pPr algn="l" fontAlgn="t"/>
                      <a:r>
                        <a:rPr lang="en-GB" sz="1600" b="0" i="0" u="none" strike="noStrike" dirty="0">
                          <a:solidFill>
                            <a:srgbClr val="000000"/>
                          </a:solidFill>
                          <a:effectLst/>
                          <a:latin typeface="+mn-lt"/>
                        </a:rPr>
                        <a:t>SP-191191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Management of MDT in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201073760"/>
                  </a:ext>
                </a:extLst>
              </a:tr>
              <a:tr h="439621">
                <a:tc>
                  <a:txBody>
                    <a:bodyPr/>
                    <a:lstStyle/>
                    <a:p>
                      <a:pPr algn="l" fontAlgn="t"/>
                      <a:r>
                        <a:rPr lang="en-GB" sz="1600" b="0" i="0" u="none" strike="noStrike" kern="1200" dirty="0">
                          <a:solidFill>
                            <a:srgbClr val="000000"/>
                          </a:solidFill>
                          <a:effectLst/>
                          <a:latin typeface="+mn-lt"/>
                          <a:ea typeface="+mn-ea"/>
                          <a:cs typeface="+mn-cs"/>
                        </a:rPr>
                        <a:t>SP-191219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kern="1200" dirty="0">
                          <a:solidFill>
                            <a:srgbClr val="000000"/>
                          </a:solidFill>
                          <a:effectLst/>
                          <a:latin typeface="+mn-lt"/>
                          <a:ea typeface="+mn-ea"/>
                          <a:cs typeface="+mn-cs"/>
                        </a:rPr>
                        <a:t>Rel-15 CRs of General aspects of NETSLICE</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983962540"/>
                  </a:ext>
                </a:extLst>
              </a:tr>
              <a:tr h="439621">
                <a:tc>
                  <a:txBody>
                    <a:bodyPr/>
                    <a:lstStyle/>
                    <a:p>
                      <a:pPr>
                        <a:spcAft>
                          <a:spcPts val="0"/>
                        </a:spcAft>
                      </a:pPr>
                      <a:r>
                        <a:rPr lang="en-GB" sz="1600" b="0" i="0" u="none" strike="noStrike" kern="1200">
                          <a:solidFill>
                            <a:srgbClr val="000000"/>
                          </a:solidFill>
                          <a:effectLst/>
                          <a:latin typeface="+mn-lt"/>
                          <a:ea typeface="+mn-ea"/>
                          <a:cs typeface="+mn-cs"/>
                        </a:rPr>
                        <a:t>SP-191220</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GB" sz="1600" b="0" i="0" u="none" strike="noStrike" kern="1200" dirty="0">
                          <a:solidFill>
                            <a:srgbClr val="000000"/>
                          </a:solidFill>
                          <a:effectLst/>
                          <a:latin typeface="+mn-lt"/>
                          <a:ea typeface="+mn-ea"/>
                          <a:cs typeface="+mn-cs"/>
                        </a:rPr>
                        <a:t>Rel-15 CRs on REST Solution Sets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102533932"/>
                  </a:ext>
                </a:extLst>
              </a:tr>
            </a:tbl>
          </a:graphicData>
        </a:graphic>
      </p:graphicFrame>
    </p:spTree>
    <p:extLst>
      <p:ext uri="{BB962C8B-B14F-4D97-AF65-F5344CB8AC3E}">
        <p14:creationId xmlns:p14="http://schemas.microsoft.com/office/powerpoint/2010/main" val="118890235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656131" y="304531"/>
            <a:ext cx="8990717" cy="649287"/>
          </a:xfrm>
        </p:spPr>
        <p:txBody>
          <a:bodyPr/>
          <a:lstStyle/>
          <a:p>
            <a:r>
              <a:rPr lang="en-GB" altLang="zh-CN" sz="3600" dirty="0"/>
              <a:t>OAM&amp;P cooperation with non-3GPP groups</a:t>
            </a:r>
          </a:p>
        </p:txBody>
      </p:sp>
      <p:sp>
        <p:nvSpPr>
          <p:cNvPr id="43011" name="Rectangle 3"/>
          <p:cNvSpPr>
            <a:spLocks noGrp="1"/>
          </p:cNvSpPr>
          <p:nvPr>
            <p:ph type="body" idx="1"/>
          </p:nvPr>
        </p:nvSpPr>
        <p:spPr>
          <a:xfrm>
            <a:off x="930451" y="1272826"/>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 on virtualization management related topics.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GSMA, ETSI ZSM, BBF, MEF, NGMN, ETSI ISG NFV </a:t>
            </a:r>
          </a:p>
          <a:p>
            <a:pPr marL="914400" lvl="1" indent="-457200">
              <a:defRPr/>
            </a:pPr>
            <a:r>
              <a:rPr lang="en-GB" altLang="zh-CN" sz="2000" dirty="0">
                <a:ea typeface="宋体" pitchFamily="2" charset="-122"/>
              </a:rPr>
              <a:t>Regular LSs exchanges on Network Slicing.</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914400" lvl="1" indent="-457200">
              <a:defRPr/>
            </a:pPr>
            <a:r>
              <a:rPr lang="en-US" sz="2000" dirty="0"/>
              <a:t>LS exchange initiated related to integration of ONAP and 3GPP 5G management frameworks</a:t>
            </a:r>
          </a:p>
          <a:p>
            <a:pPr marL="534972" indent="-457200">
              <a:defRPr/>
            </a:pPr>
            <a:r>
              <a:rPr lang="en-US" sz="2500" dirty="0"/>
              <a:t>ORAN</a:t>
            </a:r>
          </a:p>
          <a:p>
            <a:pPr marL="914400" lvl="1" indent="-457200">
              <a:defRPr/>
            </a:pPr>
            <a:r>
              <a:rPr lang="en-US" sz="2000" dirty="0"/>
              <a:t>LSs exchanges on cooperation on Management Services </a:t>
            </a: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878009199"/>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1282" y="2332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Potential Rel-17 work (OAM)</a:t>
            </a:r>
            <a:endParaRPr lang="sv-SE" sz="3200" kern="0" dirty="0"/>
          </a:p>
        </p:txBody>
      </p:sp>
      <p:sp>
        <p:nvSpPr>
          <p:cNvPr id="3" name="矩形 2"/>
          <p:cNvSpPr/>
          <p:nvPr/>
        </p:nvSpPr>
        <p:spPr>
          <a:xfrm>
            <a:off x="289375" y="1234084"/>
            <a:ext cx="11325976" cy="4770537"/>
          </a:xfrm>
          <a:prstGeom prst="rect">
            <a:avLst/>
          </a:prstGeom>
        </p:spPr>
        <p:txBody>
          <a:bodyPr wrap="square">
            <a:spAutoFit/>
          </a:bodyPr>
          <a:lstStyle/>
          <a:p>
            <a:r>
              <a:rPr lang="en-US" sz="1600" b="1" dirty="0">
                <a:solidFill>
                  <a:prstClr val="black"/>
                </a:solidFill>
              </a:rPr>
              <a:t>The following aspects are potentially considered in Rel-17 SA5 work and communicate with SA for opinions: </a:t>
            </a:r>
            <a:endParaRPr lang="en-US" sz="1600" dirty="0">
              <a:solidFill>
                <a:prstClr val="black"/>
              </a:solidFill>
            </a:endParaRPr>
          </a:p>
          <a:p>
            <a:pPr marL="893763" lvl="1" indent="-285750">
              <a:buFont typeface="Wingdings" panose="05000000000000000000" pitchFamily="2" charset="2"/>
              <a:buChar char="Ø"/>
            </a:pPr>
            <a:r>
              <a:rPr lang="en-US" sz="1600" dirty="0">
                <a:solidFill>
                  <a:prstClr val="black"/>
                </a:solidFill>
              </a:rPr>
              <a:t>SLA management</a:t>
            </a:r>
          </a:p>
          <a:p>
            <a:pPr marL="893763" lvl="1" indent="-285750">
              <a:buFont typeface="Wingdings" panose="05000000000000000000" pitchFamily="2" charset="2"/>
              <a:buChar char="Ø"/>
            </a:pPr>
            <a:r>
              <a:rPr lang="en-US" sz="1600" dirty="0">
                <a:solidFill>
                  <a:prstClr val="black"/>
                </a:solidFill>
              </a:rPr>
              <a:t>Autonomous network levels</a:t>
            </a:r>
          </a:p>
          <a:p>
            <a:pPr marL="893763" lvl="1" indent="-285750">
              <a:buFont typeface="Wingdings" panose="05000000000000000000" pitchFamily="2" charset="2"/>
              <a:buChar char="Ø"/>
            </a:pPr>
            <a:r>
              <a:rPr lang="en-US" sz="1600" dirty="0">
                <a:solidFill>
                  <a:prstClr val="black"/>
                </a:solidFill>
              </a:rPr>
              <a:t>Performance assurance</a:t>
            </a:r>
          </a:p>
          <a:p>
            <a:pPr marL="893763" lvl="1" indent="-285750">
              <a:buFont typeface="Wingdings" panose="05000000000000000000" pitchFamily="2" charset="2"/>
              <a:buChar char="Ø"/>
            </a:pPr>
            <a:r>
              <a:rPr lang="en-US" sz="1600" dirty="0">
                <a:solidFill>
                  <a:prstClr val="black"/>
                </a:solidFill>
              </a:rPr>
              <a:t>SON</a:t>
            </a:r>
          </a:p>
          <a:p>
            <a:pPr marL="893763" lvl="1" indent="-285750">
              <a:buFont typeface="Wingdings" panose="05000000000000000000" pitchFamily="2" charset="2"/>
              <a:buChar char="Ø"/>
            </a:pPr>
            <a:r>
              <a:rPr lang="en-US" sz="1600" dirty="0">
                <a:solidFill>
                  <a:prstClr val="black"/>
                </a:solidFill>
              </a:rPr>
              <a:t>Closed loop assurance</a:t>
            </a:r>
          </a:p>
          <a:p>
            <a:pPr marL="893763" lvl="1" indent="-285750">
              <a:buFont typeface="Wingdings" panose="05000000000000000000" pitchFamily="2" charset="2"/>
              <a:buChar char="Ø"/>
            </a:pPr>
            <a:r>
              <a:rPr lang="en-US" sz="1600" dirty="0">
                <a:solidFill>
                  <a:prstClr val="black"/>
                </a:solidFill>
              </a:rPr>
              <a:t>Non-public network management</a:t>
            </a:r>
          </a:p>
          <a:p>
            <a:pPr marL="893763" lvl="1" indent="-285750">
              <a:buFont typeface="Wingdings" panose="05000000000000000000" pitchFamily="2" charset="2"/>
              <a:buChar char="Ø"/>
            </a:pPr>
            <a:r>
              <a:rPr lang="en-US" sz="1600" dirty="0">
                <a:solidFill>
                  <a:prstClr val="black"/>
                </a:solidFill>
              </a:rPr>
              <a:t>Intent driven management</a:t>
            </a:r>
          </a:p>
          <a:p>
            <a:pPr marL="893763" lvl="1" indent="-285750">
              <a:buFont typeface="Wingdings" panose="05000000000000000000" pitchFamily="2" charset="2"/>
              <a:buChar char="Ø"/>
            </a:pPr>
            <a:r>
              <a:rPr lang="en-US" sz="1600" dirty="0">
                <a:solidFill>
                  <a:prstClr val="black"/>
                </a:solidFill>
              </a:rPr>
              <a:t>NRM support</a:t>
            </a:r>
          </a:p>
          <a:p>
            <a:pPr marL="893763" lvl="1" indent="-285750">
              <a:buFont typeface="Wingdings" panose="05000000000000000000" pitchFamily="2" charset="2"/>
              <a:buChar char="Ø"/>
            </a:pPr>
            <a:r>
              <a:rPr lang="en-US" sz="1600" dirty="0">
                <a:solidFill>
                  <a:prstClr val="black"/>
                </a:solidFill>
              </a:rPr>
              <a:t>Enhancement of network slicing</a:t>
            </a:r>
          </a:p>
          <a:p>
            <a:pPr marL="893763" lvl="1" indent="-285750">
              <a:buFont typeface="Wingdings" panose="05000000000000000000" pitchFamily="2" charset="2"/>
              <a:buChar char="Ø"/>
            </a:pPr>
            <a:r>
              <a:rPr lang="en-US" sz="1600" dirty="0">
                <a:solidFill>
                  <a:prstClr val="black"/>
                </a:solidFill>
              </a:rPr>
              <a:t>Energy saving management support</a:t>
            </a:r>
          </a:p>
          <a:p>
            <a:pPr marL="893763" lvl="1" indent="-285750">
              <a:buFont typeface="Wingdings" panose="05000000000000000000" pitchFamily="2" charset="2"/>
              <a:buChar char="Ø"/>
            </a:pPr>
            <a:r>
              <a:rPr lang="en-US" sz="1600" dirty="0">
                <a:solidFill>
                  <a:prstClr val="black"/>
                </a:solidFill>
              </a:rPr>
              <a:t>ONAP-3GPP integration</a:t>
            </a:r>
          </a:p>
          <a:p>
            <a:pPr marL="893763" lvl="1" indent="-285750">
              <a:buFont typeface="Wingdings" panose="05000000000000000000" pitchFamily="2" charset="2"/>
              <a:buChar char="Ø"/>
            </a:pPr>
            <a:r>
              <a:rPr lang="en-US" sz="1600" dirty="0">
                <a:solidFill>
                  <a:prstClr val="black"/>
                </a:solidFill>
              </a:rPr>
              <a:t>Integrated Satellite component management</a:t>
            </a:r>
          </a:p>
          <a:p>
            <a:pPr marL="893763" lvl="1" indent="-285750">
              <a:buFont typeface="Wingdings" panose="05000000000000000000" pitchFamily="2" charset="2"/>
              <a:buChar char="Ø"/>
            </a:pPr>
            <a:r>
              <a:rPr lang="en-US" sz="1600" dirty="0">
                <a:solidFill>
                  <a:prstClr val="black"/>
                </a:solidFill>
              </a:rPr>
              <a:t>Edge Computing management  </a:t>
            </a:r>
          </a:p>
          <a:p>
            <a:endParaRPr lang="en-US" sz="1600" dirty="0">
              <a:solidFill>
                <a:prstClr val="black"/>
              </a:solidFill>
            </a:endParaRPr>
          </a:p>
          <a:p>
            <a:r>
              <a:rPr lang="en-US" sz="1600" b="1" dirty="0">
                <a:solidFill>
                  <a:prstClr val="black"/>
                </a:solidFill>
              </a:rPr>
              <a:t>The following Rel-17 WIs/SIs have been agreed in SA5:</a:t>
            </a:r>
          </a:p>
          <a:p>
            <a:pPr marL="893763" lvl="1" indent="-285750">
              <a:buFont typeface="Wingdings" panose="05000000000000000000" pitchFamily="2" charset="2"/>
              <a:buChar char="Ø"/>
            </a:pPr>
            <a:r>
              <a:rPr lang="en-US" sz="1600" dirty="0" err="1">
                <a:solidFill>
                  <a:prstClr val="black"/>
                </a:solidFill>
              </a:rPr>
              <a:t>FS_eMDAS</a:t>
            </a:r>
            <a:endParaRPr lang="en-US" sz="1600" dirty="0">
              <a:solidFill>
                <a:prstClr val="black"/>
              </a:solidFill>
            </a:endParaRPr>
          </a:p>
          <a:p>
            <a:pPr marL="893763" lvl="1" indent="-285750">
              <a:buFont typeface="Wingdings" panose="05000000000000000000" pitchFamily="2" charset="2"/>
              <a:buChar char="Ø"/>
            </a:pPr>
            <a:r>
              <a:rPr lang="en-US" sz="1600" dirty="0">
                <a:solidFill>
                  <a:prstClr val="black"/>
                </a:solidFill>
              </a:rPr>
              <a:t>FS_NSMEN</a:t>
            </a:r>
          </a:p>
          <a:p>
            <a:pPr marL="893763" lvl="1" indent="-285750">
              <a:buFont typeface="Wingdings" panose="05000000000000000000" pitchFamily="2" charset="2"/>
              <a:buChar char="Ø"/>
            </a:pPr>
            <a:r>
              <a:rPr lang="en-US" sz="1600" dirty="0">
                <a:solidFill>
                  <a:prstClr val="black"/>
                </a:solidFill>
              </a:rPr>
              <a:t>NPM</a:t>
            </a:r>
          </a:p>
        </p:txBody>
      </p:sp>
    </p:spTree>
    <p:extLst>
      <p:ext uri="{BB962C8B-B14F-4D97-AF65-F5344CB8AC3E}">
        <p14:creationId xmlns:p14="http://schemas.microsoft.com/office/powerpoint/2010/main" val="562901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48ABD3F-81B6-4BC4-B6B9-FD7355E2D259}"/>
              </a:ext>
            </a:extLst>
          </p:cNvPr>
          <p:cNvSpPr>
            <a:spLocks noGrp="1"/>
          </p:cNvSpPr>
          <p:nvPr>
            <p:ph idx="1"/>
          </p:nvPr>
        </p:nvSpPr>
        <p:spPr>
          <a:xfrm>
            <a:off x="3105141" y="201327"/>
            <a:ext cx="5344009" cy="804041"/>
          </a:xfrm>
        </p:spPr>
        <p:txBody>
          <a:bodyPr/>
          <a:lstStyle/>
          <a:p>
            <a:r>
              <a:rPr lang="sv-SE" dirty="0"/>
              <a:t>Thank you!</a:t>
            </a:r>
          </a:p>
        </p:txBody>
      </p:sp>
      <p:pic>
        <p:nvPicPr>
          <p:cNvPr id="4" name="Picture 3">
            <a:extLst>
              <a:ext uri="{FF2B5EF4-FFF2-40B4-BE49-F238E27FC236}">
                <a16:creationId xmlns:a16="http://schemas.microsoft.com/office/drawing/2014/main" xmlns="" id="{BBED938F-9BED-4F1D-9A7D-CFE56A8782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363" y="802640"/>
            <a:ext cx="8260080" cy="5506720"/>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17341446"/>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xmlns="" val="20000"/>
                    </a:ext>
                  </a:extLst>
                </a:gridCol>
                <a:gridCol w="2097938">
                  <a:extLst>
                    <a:ext uri="{9D8B030D-6E8A-4147-A177-3AD203B41FA5}">
                      <a16:colId xmlns:a16="http://schemas.microsoft.com/office/drawing/2014/main" xmlns="" val="20001"/>
                    </a:ext>
                  </a:extLst>
                </a:gridCol>
                <a:gridCol w="1790464">
                  <a:extLst>
                    <a:ext uri="{9D8B030D-6E8A-4147-A177-3AD203B41FA5}">
                      <a16:colId xmlns:a16="http://schemas.microsoft.com/office/drawing/2014/main" xmlns="" val="20002"/>
                    </a:ext>
                  </a:extLst>
                </a:gridCol>
                <a:gridCol w="1124245">
                  <a:extLst>
                    <a:ext uri="{9D8B030D-6E8A-4147-A177-3AD203B41FA5}">
                      <a16:colId xmlns:a16="http://schemas.microsoft.com/office/drawing/2014/main" xmlns="" val="20003"/>
                    </a:ext>
                  </a:extLst>
                </a:gridCol>
                <a:gridCol w="1207522">
                  <a:extLst>
                    <a:ext uri="{9D8B030D-6E8A-4147-A177-3AD203B41FA5}">
                      <a16:colId xmlns:a16="http://schemas.microsoft.com/office/drawing/2014/main" xmlns="" val="20004"/>
                    </a:ext>
                  </a:extLst>
                </a:gridCol>
                <a:gridCol w="1332439">
                  <a:extLst>
                    <a:ext uri="{9D8B030D-6E8A-4147-A177-3AD203B41FA5}">
                      <a16:colId xmlns:a16="http://schemas.microsoft.com/office/drawing/2014/main" xmlns=""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Hyderabad</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SA5#131</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25-29 May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Lithuania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SA5#132</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Aug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SA5#133</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12-16 Oct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NAF3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SA5#134</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16-20 Nov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CF3</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42019935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3083739" y="58202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538679564"/>
              </p:ext>
            </p:extLst>
          </p:nvPr>
        </p:nvGraphicFramePr>
        <p:xfrm>
          <a:off x="2045970" y="1577340"/>
          <a:ext cx="7366114" cy="4067290"/>
        </p:xfrm>
        <a:graphic>
          <a:graphicData uri="http://schemas.openxmlformats.org/drawingml/2006/table">
            <a:tbl>
              <a:tblPr/>
              <a:tblGrid>
                <a:gridCol w="1022510">
                  <a:extLst>
                    <a:ext uri="{9D8B030D-6E8A-4147-A177-3AD203B41FA5}">
                      <a16:colId xmlns:a16="http://schemas.microsoft.com/office/drawing/2014/main" xmlns="" val="20000"/>
                    </a:ext>
                  </a:extLst>
                </a:gridCol>
                <a:gridCol w="808855">
                  <a:extLst>
                    <a:ext uri="{9D8B030D-6E8A-4147-A177-3AD203B41FA5}">
                      <a16:colId xmlns:a16="http://schemas.microsoft.com/office/drawing/2014/main" xmlns="" val="20001"/>
                    </a:ext>
                  </a:extLst>
                </a:gridCol>
                <a:gridCol w="781590">
                  <a:extLst>
                    <a:ext uri="{9D8B030D-6E8A-4147-A177-3AD203B41FA5}">
                      <a16:colId xmlns:a16="http://schemas.microsoft.com/office/drawing/2014/main" xmlns="" val="20002"/>
                    </a:ext>
                  </a:extLst>
                </a:gridCol>
                <a:gridCol w="790678">
                  <a:extLst>
                    <a:ext uri="{9D8B030D-6E8A-4147-A177-3AD203B41FA5}">
                      <a16:colId xmlns:a16="http://schemas.microsoft.com/office/drawing/2014/main" xmlns="" val="20003"/>
                    </a:ext>
                  </a:extLst>
                </a:gridCol>
                <a:gridCol w="763414">
                  <a:extLst>
                    <a:ext uri="{9D8B030D-6E8A-4147-A177-3AD203B41FA5}">
                      <a16:colId xmlns:a16="http://schemas.microsoft.com/office/drawing/2014/main" xmlns="" val="20004"/>
                    </a:ext>
                  </a:extLst>
                </a:gridCol>
                <a:gridCol w="817944">
                  <a:extLst>
                    <a:ext uri="{9D8B030D-6E8A-4147-A177-3AD203B41FA5}">
                      <a16:colId xmlns:a16="http://schemas.microsoft.com/office/drawing/2014/main" xmlns="" val="20005"/>
                    </a:ext>
                  </a:extLst>
                </a:gridCol>
                <a:gridCol w="817943">
                  <a:extLst>
                    <a:ext uri="{9D8B030D-6E8A-4147-A177-3AD203B41FA5}">
                      <a16:colId xmlns:a16="http://schemas.microsoft.com/office/drawing/2014/main" xmlns="" val="20006"/>
                    </a:ext>
                  </a:extLst>
                </a:gridCol>
                <a:gridCol w="790679">
                  <a:extLst>
                    <a:ext uri="{9D8B030D-6E8A-4147-A177-3AD203B41FA5}">
                      <a16:colId xmlns:a16="http://schemas.microsoft.com/office/drawing/2014/main" xmlns="" val="20007"/>
                    </a:ext>
                  </a:extLst>
                </a:gridCol>
                <a:gridCol w="772501">
                  <a:extLst>
                    <a:ext uri="{9D8B030D-6E8A-4147-A177-3AD203B41FA5}">
                      <a16:colId xmlns:a16="http://schemas.microsoft.com/office/drawing/2014/main" xmlns="" val="20008"/>
                    </a:ext>
                  </a:extLst>
                </a:gridCol>
              </a:tblGrid>
              <a:tr h="484146">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SA5#125AH</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4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865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917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6026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77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403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006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4517489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442564333"/>
              </p:ext>
            </p:extLst>
          </p:nvPr>
        </p:nvGraphicFramePr>
        <p:xfrm>
          <a:off x="2308860" y="1444488"/>
          <a:ext cx="6608684" cy="3969023"/>
        </p:xfrm>
        <a:graphic>
          <a:graphicData uri="http://schemas.openxmlformats.org/drawingml/2006/table">
            <a:tbl>
              <a:tblPr/>
              <a:tblGrid>
                <a:gridCol w="1135704">
                  <a:extLst>
                    <a:ext uri="{9D8B030D-6E8A-4147-A177-3AD203B41FA5}">
                      <a16:colId xmlns:a16="http://schemas.microsoft.com/office/drawing/2014/main" xmlns="" val="20000"/>
                    </a:ext>
                  </a:extLst>
                </a:gridCol>
                <a:gridCol w="711082">
                  <a:extLst>
                    <a:ext uri="{9D8B030D-6E8A-4147-A177-3AD203B41FA5}">
                      <a16:colId xmlns:a16="http://schemas.microsoft.com/office/drawing/2014/main" xmlns="" val="20001"/>
                    </a:ext>
                  </a:extLst>
                </a:gridCol>
                <a:gridCol w="662008">
                  <a:extLst>
                    <a:ext uri="{9D8B030D-6E8A-4147-A177-3AD203B41FA5}">
                      <a16:colId xmlns:a16="http://schemas.microsoft.com/office/drawing/2014/main" xmlns="" val="20002"/>
                    </a:ext>
                  </a:extLst>
                </a:gridCol>
                <a:gridCol w="682260">
                  <a:extLst>
                    <a:ext uri="{9D8B030D-6E8A-4147-A177-3AD203B41FA5}">
                      <a16:colId xmlns:a16="http://schemas.microsoft.com/office/drawing/2014/main" xmlns="" val="20003"/>
                    </a:ext>
                  </a:extLst>
                </a:gridCol>
                <a:gridCol w="691120">
                  <a:extLst>
                    <a:ext uri="{9D8B030D-6E8A-4147-A177-3AD203B41FA5}">
                      <a16:colId xmlns:a16="http://schemas.microsoft.com/office/drawing/2014/main" xmlns="" val="20004"/>
                    </a:ext>
                  </a:extLst>
                </a:gridCol>
                <a:gridCol w="691120">
                  <a:extLst>
                    <a:ext uri="{9D8B030D-6E8A-4147-A177-3AD203B41FA5}">
                      <a16:colId xmlns:a16="http://schemas.microsoft.com/office/drawing/2014/main" xmlns="" val="20005"/>
                    </a:ext>
                  </a:extLst>
                </a:gridCol>
                <a:gridCol w="710108">
                  <a:extLst>
                    <a:ext uri="{9D8B030D-6E8A-4147-A177-3AD203B41FA5}">
                      <a16:colId xmlns:a16="http://schemas.microsoft.com/office/drawing/2014/main" xmlns="" val="20006"/>
                    </a:ext>
                  </a:extLst>
                </a:gridCol>
                <a:gridCol w="672134">
                  <a:extLst>
                    <a:ext uri="{9D8B030D-6E8A-4147-A177-3AD203B41FA5}">
                      <a16:colId xmlns:a16="http://schemas.microsoft.com/office/drawing/2014/main" xmlns="" val="20007"/>
                    </a:ext>
                  </a:extLst>
                </a:gridCol>
                <a:gridCol w="653148">
                  <a:extLst>
                    <a:ext uri="{9D8B030D-6E8A-4147-A177-3AD203B41FA5}">
                      <a16:colId xmlns:a16="http://schemas.microsoft.com/office/drawing/2014/main" xmlns="" val="20008"/>
                    </a:ext>
                  </a:extLst>
                </a:gridCol>
              </a:tblGrid>
              <a:tr h="51608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69027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316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512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09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73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6278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11338" name="Rectangle 64"/>
          <p:cNvSpPr>
            <a:spLocks/>
          </p:cNvSpPr>
          <p:nvPr/>
        </p:nvSpPr>
        <p:spPr bwMode="auto">
          <a:xfrm>
            <a:off x="3009900" y="524590"/>
            <a:ext cx="5187554" cy="541734"/>
          </a:xfrm>
          <a:prstGeom prst="rect">
            <a:avLst/>
          </a:prstGeom>
          <a:noFill/>
          <a:ln w="9525">
            <a:noFill/>
            <a:miter lim="800000"/>
            <a:headEnd/>
            <a:tailEnd/>
          </a:ln>
        </p:spPr>
        <p:txBody>
          <a:bodyPr anchor="ctr"/>
          <a:lstStyle/>
          <a:p>
            <a:pPr algn="ctr">
              <a:defRPr/>
            </a:pPr>
            <a:r>
              <a:rPr lang="en-GB" sz="4000" dirty="0">
                <a:solidFill>
                  <a:srgbClr val="FF0000"/>
                </a:solidFill>
                <a:latin typeface="Calibri"/>
              </a:rPr>
              <a:t>Statistics at SA level</a:t>
            </a:r>
          </a:p>
        </p:txBody>
      </p:sp>
    </p:spTree>
    <p:extLst>
      <p:ext uri="{BB962C8B-B14F-4D97-AF65-F5344CB8AC3E}">
        <p14:creationId xmlns:p14="http://schemas.microsoft.com/office/powerpoint/2010/main" val="415716584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91588" cy="5594350"/>
        </p:xfrm>
        <a:graphic>
          <a:graphicData uri="http://schemas.openxmlformats.org/presentationml/2006/ole">
            <mc:AlternateContent xmlns:mc="http://schemas.openxmlformats.org/markup-compatibility/2006">
              <mc:Choice xmlns:v="urn:schemas-microsoft-com:vml" Requires="v">
                <p:oleObj spid="_x0000_s1030" name="Worksheet" r:id="rId4" imgW="8686800" imgH="5457927" progId="Excel.Sheet.8">
                  <p:embed/>
                </p:oleObj>
              </mc:Choice>
              <mc:Fallback>
                <p:oleObj name="Worksheet" r:id="rId4" imgW="8686800" imgH="5457927"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91588" cy="5594350"/>
                      </a:xfrm>
                      <a:prstGeom prst="rect">
                        <a:avLst/>
                      </a:prstGeom>
                      <a:noFill/>
                      <a:extLst/>
                    </p:spPr>
                  </p:pic>
                </p:oleObj>
              </mc:Fallback>
            </mc:AlternateContent>
          </a:graphicData>
        </a:graphic>
      </p:graphicFrame>
    </p:spTree>
    <p:extLst>
      <p:ext uri="{BB962C8B-B14F-4D97-AF65-F5344CB8AC3E}">
        <p14:creationId xmlns:p14="http://schemas.microsoft.com/office/powerpoint/2010/main" val="29221674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93175" cy="5416550"/>
        </p:xfrm>
        <a:graphic>
          <a:graphicData uri="http://schemas.openxmlformats.org/presentationml/2006/ole">
            <mc:AlternateContent xmlns:mc="http://schemas.openxmlformats.org/markup-compatibility/2006">
              <mc:Choice xmlns:v="urn:schemas-microsoft-com:vml" Requires="v">
                <p:oleObj spid="_x0000_s2054" name="Worksheet" r:id="rId4" imgW="8686800" imgH="5295968" progId="Excel.Sheet.8">
                  <p:embed/>
                </p:oleObj>
              </mc:Choice>
              <mc:Fallback>
                <p:oleObj name="Worksheet" r:id="rId4" imgW="8686800" imgH="5295968"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93175" cy="5416550"/>
                      </a:xfrm>
                      <a:prstGeom prst="rect">
                        <a:avLst/>
                      </a:prstGeom>
                      <a:noFill/>
                      <a:extLst/>
                    </p:spPr>
                  </p:pic>
                </p:oleObj>
              </mc:Fallback>
            </mc:AlternateContent>
          </a:graphicData>
        </a:graphic>
      </p:graphicFrame>
    </p:spTree>
    <p:extLst>
      <p:ext uri="{BB962C8B-B14F-4D97-AF65-F5344CB8AC3E}">
        <p14:creationId xmlns:p14="http://schemas.microsoft.com/office/powerpoint/2010/main" val="159922493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1" ma:contentTypeDescription="Create a new document." ma:contentTypeScope="" ma:versionID="104d1146bed51d3106a92f962b6fd1ab">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7f6f2c6e0d91d260568bcfae5c569ead"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613C568A-0C46-4592-BB68-CDB41342D77A}">
  <ds:schemaRefs>
    <ds:schemaRef ds:uri="http://purl.org/dc/terms/"/>
    <ds:schemaRef ds:uri="http://schemas.openxmlformats.org/package/2006/metadata/core-properties"/>
    <ds:schemaRef ds:uri="http://purl.org/dc/dcmitype/"/>
    <ds:schemaRef ds:uri="http://www.w3.org/XML/1998/namespace"/>
    <ds:schemaRef ds:uri="71c5aaf6-e6ce-465b-b873-5148d2a4c105"/>
    <ds:schemaRef ds:uri="http://schemas.microsoft.com/office/2006/metadata/properties"/>
    <ds:schemaRef ds:uri="http://schemas.microsoft.com/office/2006/documentManagement/types"/>
    <ds:schemaRef ds:uri="http://schemas.microsoft.com/office/infopath/2007/PartnerControls"/>
    <ds:schemaRef ds:uri="b4d06219-a142-4c5f-be55-53f74cb980c7"/>
    <ds:schemaRef ds:uri="687e87d0-d0a8-4c48-8f94-14f0c67212c5"/>
    <ds:schemaRef ds:uri="http://purl.org/dc/elements/1.1/"/>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51B8EFCA-64CD-441D-9687-A7B2EE969146}">
  <ds:schemaRefs>
    <ds:schemaRef ds:uri="Microsoft.SharePoint.Taxonomy.ContentTypeSync"/>
  </ds:schemaRefs>
</ds:datastoreItem>
</file>

<file path=customXml/itemProps4.xml><?xml version="1.0" encoding="utf-8"?>
<ds:datastoreItem xmlns:ds="http://schemas.openxmlformats.org/officeDocument/2006/customXml" ds:itemID="{DAABC999-22CC-463B-BC96-F6DB4DCDFC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99289F6F-7190-4C5B-9E9F-73FB14533D8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15145</TotalTime>
  <Words>4775</Words>
  <Application>Microsoft Office PowerPoint</Application>
  <PresentationFormat>宽屏</PresentationFormat>
  <Paragraphs>1095</Paragraphs>
  <Slides>46</Slides>
  <Notes>20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6" baseType="lpstr">
      <vt:lpstr>Batang</vt:lpstr>
      <vt:lpstr>等线</vt:lpstr>
      <vt:lpstr>宋体</vt:lpstr>
      <vt:lpstr>宋体</vt:lpstr>
      <vt:lpstr>Arial</vt:lpstr>
      <vt:lpstr>Calibri</vt:lpstr>
      <vt:lpstr>Times New Roman</vt:lpstr>
      <vt:lpstr>Wingdings</vt:lpstr>
      <vt:lpstr>Office Theme</vt:lpstr>
      <vt:lpstr>Worksheet</vt:lpstr>
      <vt:lpstr>    SA5 Status Report to SA#86  Charging Management (CH) Operation, Administration, Maintenance &amp; Provisioning (OAM&amp;P)  </vt:lpstr>
      <vt:lpstr>SA5 leadership</vt:lpstr>
      <vt:lpstr>SA5 calendar and statistics</vt:lpstr>
      <vt:lpstr>2019 meeting calendar</vt:lpstr>
      <vt:lpstr>2020 meeting calendar</vt:lpstr>
      <vt:lpstr>Statistics at SA5 level</vt:lpstr>
      <vt:lpstr>PowerPoint 演示文稿</vt:lpstr>
      <vt:lpstr>Tdoc history </vt:lpstr>
      <vt:lpstr>CR/pCR history </vt:lpstr>
      <vt:lpstr>CR history</vt:lpstr>
      <vt:lpstr>WI history</vt:lpstr>
      <vt:lpstr>CH WIs/SIs</vt:lpstr>
      <vt:lpstr>Summary of ongoing CH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OAM WIs/SIs</vt:lpstr>
      <vt:lpstr>Overview of SA5 OAM ongoing WIs/SIs progress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OAM&amp;P cooperation with non-3GPP groups</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Zoulan</cp:lastModifiedBy>
  <cp:revision>147</cp:revision>
  <dcterms:created xsi:type="dcterms:W3CDTF">2019-03-13T01:38:36Z</dcterms:created>
  <dcterms:modified xsi:type="dcterms:W3CDTF">2019-12-10T15:44:48Z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(3)xnx0kdGWy7lZH+ZUYBkz6Uns+YiR/CKtEov2bUw21/SK+DDbiGg2hEbW7rVeMd5EV4IyP/5Q
Wz7O9N6pSwvdQdCwWCLPNVb0hzoHh3xoMS0xJj3vd4R1h/zDxW9GDCPW3UpWt6oniSWNY5C2
taBmxx1aFv2hCSb+9Nct+muYrZPu3DCdZ7JiuUFx6K2egDdb9SVJh4ZWx6CKq4Bp1pXS0VTW
Gerj+0UNpMmCJPXir3</vt:lpwstr>
  </property>
  <property fmtid="{D5CDD505-2E9C-101B-9397-08002B2CF9AE}" pid="4" name="_2015_ms_pID_7253431">
    <vt:lpwstr>n6ILrMN5AYnxl3m7gQRAz8np1Yv2ZjKusNAO/dNN1s6sBfutxZC1i6
Hq3BQt11peprsoSn2Q/CaAO+Z06C8gWdlOX4jI3dxYOQCKHwD1TlMsCpqxotyg7VwKsUcKhI
7wVnTqPphHyQrEu5J1NLQA7FrHXG4H/igdd3qKyV2/8r/xbJImT+Bhd79NavuIRPx9lIqdLU
HG/MOkLG8QE/hvq+8UbXFqC7pr7l2WX3Hv/a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1g==</vt:lpwstr>
  </property>
</Properties>
</file>