
<file path=[Content_Types].xml><?xml version="1.0" encoding="utf-8"?>
<Types xmlns="http://schemas.openxmlformats.org/package/2006/content-types">
  <Default Extension="png" ContentType="image/png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5146" r:id="rId1"/>
  </p:sldMasterIdLst>
  <p:notesMasterIdLst>
    <p:notesMasterId r:id="rId52"/>
  </p:notesMasterIdLst>
  <p:handoutMasterIdLst>
    <p:handoutMasterId r:id="rId53"/>
  </p:handoutMasterIdLst>
  <p:sldIdLst>
    <p:sldId id="341" r:id="rId2"/>
    <p:sldId id="461" r:id="rId3"/>
    <p:sldId id="419" r:id="rId4"/>
    <p:sldId id="420" r:id="rId5"/>
    <p:sldId id="421" r:id="rId6"/>
    <p:sldId id="422" r:id="rId7"/>
    <p:sldId id="423" r:id="rId8"/>
    <p:sldId id="456" r:id="rId9"/>
    <p:sldId id="452" r:id="rId10"/>
    <p:sldId id="377" r:id="rId11"/>
    <p:sldId id="448" r:id="rId12"/>
    <p:sldId id="462" r:id="rId13"/>
    <p:sldId id="372" r:id="rId14"/>
    <p:sldId id="387" r:id="rId15"/>
    <p:sldId id="371" r:id="rId16"/>
    <p:sldId id="455" r:id="rId17"/>
    <p:sldId id="453" r:id="rId18"/>
    <p:sldId id="454" r:id="rId19"/>
    <p:sldId id="463" r:id="rId20"/>
    <p:sldId id="458" r:id="rId21"/>
    <p:sldId id="459" r:id="rId22"/>
    <p:sldId id="460" r:id="rId23"/>
    <p:sldId id="466" r:id="rId24"/>
    <p:sldId id="457" r:id="rId25"/>
    <p:sldId id="401" r:id="rId26"/>
    <p:sldId id="398" r:id="rId27"/>
    <p:sldId id="464" r:id="rId28"/>
    <p:sldId id="365" r:id="rId29"/>
    <p:sldId id="406" r:id="rId30"/>
    <p:sldId id="442" r:id="rId31"/>
    <p:sldId id="439" r:id="rId32"/>
    <p:sldId id="440" r:id="rId33"/>
    <p:sldId id="441" r:id="rId34"/>
    <p:sldId id="416" r:id="rId35"/>
    <p:sldId id="414" r:id="rId36"/>
    <p:sldId id="412" r:id="rId37"/>
    <p:sldId id="431" r:id="rId38"/>
    <p:sldId id="432" r:id="rId39"/>
    <p:sldId id="434" r:id="rId40"/>
    <p:sldId id="465" r:id="rId41"/>
    <p:sldId id="438" r:id="rId42"/>
    <p:sldId id="446" r:id="rId43"/>
    <p:sldId id="447" r:id="rId44"/>
    <p:sldId id="430" r:id="rId45"/>
    <p:sldId id="428" r:id="rId46"/>
    <p:sldId id="445" r:id="rId47"/>
    <p:sldId id="444" r:id="rId48"/>
    <p:sldId id="443" r:id="rId49"/>
    <p:sldId id="429" r:id="rId50"/>
    <p:sldId id="379" r:id="rId51"/>
  </p:sldIdLst>
  <p:sldSz cx="12192000" cy="6858000"/>
  <p:notesSz cx="6921500" cy="10083800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+mn-ea"/>
        <a:cs typeface="Arial" pitchFamily="34" charset="0"/>
      </a:defRPr>
    </a:lvl9pPr>
  </p:defaultTextStyle>
  <p:extLst>
    <p:ext uri="{EFAFB233-063F-42B5-8137-9DF3F51BA10A}">
      <p15:sldGuideLst xmlns=""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="" xmlns:p15="http://schemas.microsoft.com/office/powerpoint/2012/main">
        <p15:guide id="1" orient="horz" pos="3176">
          <p15:clr>
            <a:srgbClr val="A4A3A4"/>
          </p15:clr>
        </p15:guide>
        <p15:guide id="2" pos="218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FFFFFF"/>
    <a:srgbClr val="FF6600"/>
    <a:srgbClr val="1A4669"/>
    <a:srgbClr val="C6D254"/>
    <a:srgbClr val="B1D254"/>
    <a:srgbClr val="2A6EA8"/>
    <a:srgbClr val="0F5C77"/>
    <a:srgbClr val="127092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853" autoAdjust="0"/>
    <p:restoredTop sz="99112" autoAdjust="0"/>
  </p:normalViewPr>
  <p:slideViewPr>
    <p:cSldViewPr snapToGrid="0">
      <p:cViewPr varScale="1">
        <p:scale>
          <a:sx n="75" d="100"/>
          <a:sy n="75" d="100"/>
        </p:scale>
        <p:origin x="-462" y="-84"/>
      </p:cViewPr>
      <p:guideLst>
        <p:guide orient="horz" pos="2160"/>
        <p:guide pos="384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 snapToGrid="0">
      <p:cViewPr varScale="1">
        <p:scale>
          <a:sx n="42" d="100"/>
          <a:sy n="42" d="100"/>
        </p:scale>
        <p:origin x="-2850" y="-96"/>
      </p:cViewPr>
      <p:guideLst>
        <p:guide orient="horz" pos="3176"/>
        <p:guide pos="218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slide" Target="slides/slide38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50" Type="http://schemas.openxmlformats.org/officeDocument/2006/relationships/slide" Target="slides/slide49.xml"/><Relationship Id="rId55" Type="http://schemas.openxmlformats.org/officeDocument/2006/relationships/viewProps" Target="viewProps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41" Type="http://schemas.openxmlformats.org/officeDocument/2006/relationships/slide" Target="slides/slide40.xml"/><Relationship Id="rId54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53" Type="http://schemas.openxmlformats.org/officeDocument/2006/relationships/handoutMaster" Target="handoutMasters/handoutMaster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tableStyles" Target="tableStyle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notesMaster" Target="notesMasters/notesMaster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theme" Target="theme/theme1.xml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3" Type="http://schemas.openxmlformats.org/officeDocument/2006/relationships/slide" Target="slides/slide2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6699782B-1646-48C5-B03C-2D29BD990979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1112633390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921125" y="0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922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100013" y="755650"/>
            <a:ext cx="6721475" cy="378142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23925" y="4789488"/>
            <a:ext cx="5073650" cy="453866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defTabSz="944563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GB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921125" y="9578975"/>
            <a:ext cx="3000375" cy="50482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  <a:effectLst/>
        </p:spPr>
        <p:txBody>
          <a:bodyPr vert="horz" wrap="square" lIns="94426" tIns="47213" rIns="94426" bIns="47213" numCol="1" anchor="b" anchorCtr="0" compatLnSpc="1">
            <a:prstTxWarp prst="textNoShape">
              <a:avLst/>
            </a:prstTxWarp>
          </a:bodyPr>
          <a:lstStyle>
            <a:lvl1pPr algn="r" defTabSz="944563" eaLnBrk="1" hangingPunct="1">
              <a:defRPr sz="1200" smtClean="0">
                <a:latin typeface="Times New Roman" pitchFamily="18" charset="0"/>
              </a:defRPr>
            </a:lvl1pPr>
          </a:lstStyle>
          <a:p>
            <a:pPr>
              <a:defRPr/>
            </a:pPr>
            <a:fld id="{D5440688-9C35-4353-934E-C9AE90237507}" type="slidenum">
              <a:rPr lang="en-GB" altLang="en-US"/>
              <a:pPr>
                <a:defRPr/>
              </a:pPr>
              <a:t>‹N°›</a:t>
            </a:fld>
            <a:endParaRPr lang="en-GB" altLang="en-US"/>
          </a:p>
        </p:txBody>
      </p:sp>
    </p:spTree>
    <p:extLst>
      <p:ext uri="{BB962C8B-B14F-4D97-AF65-F5344CB8AC3E}">
        <p14:creationId xmlns:p14="http://schemas.microsoft.com/office/powerpoint/2010/main" val="4229943834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42" name="Espace réservé de l'image des diapositives 1"/>
          <p:cNvSpPr>
            <a:spLocks noGrp="1" noRot="1" noChangeAspect="1" noTextEdit="1"/>
          </p:cNvSpPr>
          <p:nvPr>
            <p:ph type="sldImg"/>
          </p:nvPr>
        </p:nvSpPr>
        <p:spPr>
          <a:ln/>
        </p:spPr>
      </p:sp>
      <p:sp>
        <p:nvSpPr>
          <p:cNvPr id="10243" name="Espace réservé des commentaires 2"/>
          <p:cNvSpPr>
            <a:spLocks noGrp="1"/>
          </p:cNvSpPr>
          <p:nvPr>
            <p:ph type="body" idx="1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endParaRPr lang="en-US" altLang="fr-FR"/>
          </a:p>
        </p:txBody>
      </p:sp>
      <p:sp>
        <p:nvSpPr>
          <p:cNvPr id="10244" name="Espace réservé du numéro de diapositive 3"/>
          <p:cNvSpPr>
            <a:spLocks noGrp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 defTabSz="944563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defTabSz="944563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fld id="{59AD6116-330D-4FB6-BEC0-412107958987}" type="slidenum">
              <a:rPr lang="en-GB" altLang="en-US">
                <a:latin typeface="Times New Roman" pitchFamily="18" charset="0"/>
              </a:rPr>
              <a:pPr/>
              <a:t>3</a:t>
            </a:fld>
            <a:endParaRPr lang="en-GB" altLang="en-US">
              <a:latin typeface="Times New Roman" pitchFamily="18" charset="0"/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Font typeface="Arial" panose="020B0604020202020204" pitchFamily="34" charset="0"/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 dirty="0"/>
              <a:t>Click to edit Master subtitle style</a:t>
            </a:r>
          </a:p>
        </p:txBody>
      </p:sp>
    </p:spTree>
    <p:extLst>
      <p:ext uri="{BB962C8B-B14F-4D97-AF65-F5344CB8AC3E}">
        <p14:creationId xmlns:p14="http://schemas.microsoft.com/office/powerpoint/2010/main" val="1644839704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6234779"/>
      </p:ext>
    </p:extLst>
  </p:cSld>
  <p:clrMapOvr>
    <a:masterClrMapping/>
  </p:clrMapOvr>
  <p:transition>
    <p:wipe dir="r"/>
  </p:transition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092279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2.jpeg"/><Relationship Id="rId5" Type="http://schemas.openxmlformats.org/officeDocument/2006/relationships/image" Target="../media/image1.jpeg"/><Relationship Id="rId4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Snip Single Corner Rectangle 11"/>
          <p:cNvSpPr/>
          <p:nvPr userDrawn="1"/>
        </p:nvSpPr>
        <p:spPr>
          <a:xfrm>
            <a:off x="0" y="6413500"/>
            <a:ext cx="12199938" cy="182563"/>
          </a:xfrm>
          <a:prstGeom prst="snip1Rect">
            <a:avLst/>
          </a:prstGeom>
        </p:spPr>
        <p:style>
          <a:lnRef idx="0">
            <a:schemeClr val="accent3"/>
          </a:lnRef>
          <a:fillRef idx="3">
            <a:schemeClr val="accent3"/>
          </a:fillRef>
          <a:effectRef idx="3">
            <a:schemeClr val="accent3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838200" y="365125"/>
            <a:ext cx="10515600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838200" y="1825625"/>
            <a:ext cx="105156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 Click to edit Master text styles</a:t>
            </a:r>
          </a:p>
          <a:p>
            <a:pPr lvl="1"/>
            <a:r>
              <a:rPr lang="en-US" altLang="en-US"/>
              <a:t>Second level</a:t>
            </a:r>
          </a:p>
          <a:p>
            <a:pPr lvl="2"/>
            <a:r>
              <a:rPr lang="en-US" altLang="en-US"/>
              <a:t>Third level</a:t>
            </a:r>
          </a:p>
          <a:p>
            <a:pPr lvl="3"/>
            <a:r>
              <a:rPr lang="en-US" altLang="en-US"/>
              <a:t>Fourth level</a:t>
            </a:r>
          </a:p>
          <a:p>
            <a:pPr lvl="4"/>
            <a:r>
              <a:rPr lang="en-US" altLang="en-US"/>
              <a:t>Fifth level</a:t>
            </a:r>
          </a:p>
        </p:txBody>
      </p:sp>
      <p:sp>
        <p:nvSpPr>
          <p:cNvPr id="7" name="Snip Single Corner Rectangle 6"/>
          <p:cNvSpPr/>
          <p:nvPr userDrawn="1"/>
        </p:nvSpPr>
        <p:spPr>
          <a:xfrm>
            <a:off x="-7938" y="1455738"/>
            <a:ext cx="11483976" cy="269875"/>
          </a:xfrm>
          <a:prstGeom prst="snip1Rect">
            <a:avLst/>
          </a:prstGeom>
        </p:spPr>
        <p:style>
          <a:lnRef idx="0">
            <a:schemeClr val="accent6"/>
          </a:lnRef>
          <a:fillRef idx="3">
            <a:schemeClr val="accent6"/>
          </a:fillRef>
          <a:effectRef idx="3">
            <a:schemeClr val="accent6"/>
          </a:effectRef>
          <a:fontRef idx="minor">
            <a:schemeClr val="lt1"/>
          </a:fontRef>
        </p:style>
        <p:txBody>
          <a:bodyPr anchor="ctr"/>
          <a:lstStyle/>
          <a:p>
            <a:pPr algn="ctr">
              <a:defRPr/>
            </a:pPr>
            <a:endParaRPr lang="en-GB">
              <a:solidFill>
                <a:schemeClr val="bg1"/>
              </a:solidFill>
            </a:endParaRPr>
          </a:p>
        </p:txBody>
      </p:sp>
      <p:sp>
        <p:nvSpPr>
          <p:cNvPr id="9" name="TextBox 7"/>
          <p:cNvSpPr txBox="1">
            <a:spLocks noChangeArrowheads="1"/>
          </p:cNvSpPr>
          <p:nvPr userDrawn="1"/>
        </p:nvSpPr>
        <p:spPr bwMode="auto">
          <a:xfrm>
            <a:off x="11191875" y="6592888"/>
            <a:ext cx="987425" cy="2143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>
                <a:ln w="0"/>
                <a:latin typeface="Calibri" panose="020F0502020204030204" pitchFamily="34" charset="0"/>
              </a:rPr>
              <a:t>© 3GPP 2019</a:t>
            </a:r>
          </a:p>
        </p:txBody>
      </p:sp>
      <p:pic>
        <p:nvPicPr>
          <p:cNvPr id="1031" name="Picture 1"/>
          <p:cNvPicPr>
            <a:picLocks noChangeAspect="1"/>
          </p:cNvPicPr>
          <p:nvPr userDrawn="1"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9867900" y="476250"/>
            <a:ext cx="1408113" cy="8191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34" name="TextBox 2"/>
          <p:cNvSpPr txBox="1">
            <a:spLocks noChangeArrowheads="1"/>
          </p:cNvSpPr>
          <p:nvPr userDrawn="1"/>
        </p:nvSpPr>
        <p:spPr bwMode="auto">
          <a:xfrm>
            <a:off x="11495088" y="6351588"/>
            <a:ext cx="396875" cy="3063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1pPr>
            <a:lvl2pPr marL="742950" indent="-28575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" pitchFamily="34" charset="0"/>
                <a:cs typeface="Arial" pitchFamily="34" charset="0"/>
              </a:defRPr>
            </a:lvl9pPr>
          </a:lstStyle>
          <a:p>
            <a:pPr>
              <a:defRPr/>
            </a:pPr>
            <a:fld id="{4F90773A-FBA2-44A3-9C23-E06B115DB1E3}" type="slidenum">
              <a:rPr lang="en-GB" altLang="en-US" sz="1400" smtClean="0">
                <a:latin typeface="Calibri" pitchFamily="34" charset="0"/>
              </a:rPr>
              <a:pPr>
                <a:defRPr/>
              </a:pPr>
              <a:t>‹N°›</a:t>
            </a:fld>
            <a:endParaRPr lang="en-GB" altLang="en-US" sz="1400">
              <a:latin typeface="Calibri" pitchFamily="34" charset="0"/>
            </a:endParaRPr>
          </a:p>
        </p:txBody>
      </p:sp>
      <p:sp>
        <p:nvSpPr>
          <p:cNvPr id="11" name="Text Box 14"/>
          <p:cNvSpPr txBox="1">
            <a:spLocks noChangeArrowheads="1"/>
          </p:cNvSpPr>
          <p:nvPr userDrawn="1"/>
        </p:nvSpPr>
        <p:spPr bwMode="auto">
          <a:xfrm>
            <a:off x="133350" y="36513"/>
            <a:ext cx="2951226" cy="4616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3GPP TSG SA#86</a:t>
            </a:r>
          </a:p>
          <a:p>
            <a:pPr eaLnBrk="1" hangingPunct="1">
              <a:defRPr/>
            </a:pPr>
            <a:r>
              <a:rPr lang="sv-SE" altLang="en-US" sz="1200" b="1" dirty="0">
                <a:latin typeface="Arial "/>
              </a:rPr>
              <a:t>Sitges, Spain– 10.-13. Dec 2019</a:t>
            </a:r>
          </a:p>
        </p:txBody>
      </p:sp>
      <p:sp>
        <p:nvSpPr>
          <p:cNvPr id="13" name="Text Box 14"/>
          <p:cNvSpPr txBox="1">
            <a:spLocks noChangeArrowheads="1"/>
          </p:cNvSpPr>
          <p:nvPr userDrawn="1"/>
        </p:nvSpPr>
        <p:spPr bwMode="auto">
          <a:xfrm>
            <a:off x="9163050" y="133350"/>
            <a:ext cx="2600325" cy="2762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defRPr/>
            </a:pPr>
            <a:r>
              <a:rPr lang="sv-SE" altLang="en-US" sz="1200" b="1" dirty="0">
                <a:latin typeface="Arial "/>
              </a:rPr>
              <a:t>SP-191278	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5167" r:id="rId1"/>
    <p:sldLayoutId id="2147485165" r:id="rId2"/>
    <p:sldLayoutId id="2147485166" r:id="rId3"/>
  </p:sldLayoutIdLst>
  <p:transition>
    <p:wipe dir="r"/>
  </p:transition>
  <p:hf hdr="0" ftr="0"/>
  <p:txStyles>
    <p:titleStyle>
      <a:lvl1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2pPr>
      <a:lvl3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3pPr>
      <a:lvl4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4pPr>
      <a:lvl5pPr algn="l" rtl="0" eaLnBrk="0" fontAlgn="base" hangingPunct="0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5pPr>
      <a:lvl6pPr marL="4572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6pPr>
      <a:lvl7pPr marL="9144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7pPr>
      <a:lvl8pPr marL="13716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8pPr>
      <a:lvl9pPr marL="1828800" algn="l" rtl="0" fontAlgn="base">
        <a:lnSpc>
          <a:spcPct val="90000"/>
        </a:lnSpc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 Light" panose="020F0302020204030204" pitchFamily="34" charset="0"/>
        </a:defRPr>
      </a:lvl9pPr>
    </p:titleStyle>
    <p:bodyStyle>
      <a:lvl1pPr marL="228600" indent="-228600" algn="l" rtl="0" eaLnBrk="0" fontAlgn="base" hangingPunct="0">
        <a:lnSpc>
          <a:spcPct val="90000"/>
        </a:lnSpc>
        <a:spcBef>
          <a:spcPts val="1000"/>
        </a:spcBef>
        <a:spcAft>
          <a:spcPct val="0"/>
        </a:spcAft>
        <a:buBlip>
          <a:blip r:embed="rId6"/>
        </a:buBlip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Clr>
          <a:srgbClr val="C00000"/>
        </a:buClr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lnSpc>
          <a:spcPct val="90000"/>
        </a:lnSpc>
        <a:spcBef>
          <a:spcPts val="500"/>
        </a:spcBef>
        <a:spcAft>
          <a:spcPct val="0"/>
        </a:spcAft>
        <a:buFont typeface="Arial" pitchFamily="34" charset="0"/>
        <a:buChar char="•"/>
        <a:defRPr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emf"/><Relationship Id="rId2" Type="http://schemas.openxmlformats.org/officeDocument/2006/relationships/image" Target="../media/image21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emf"/></Relationships>
</file>

<file path=ppt/slides/_rels/slide18.xml.rels><?xml version="1.0" encoding="UTF-8" standalone="yes"?>
<Relationships xmlns="http://schemas.openxmlformats.org/package/2006/relationships"><Relationship Id="rId3" Type="http://schemas.openxmlformats.org/officeDocument/2006/relationships/image" Target="../media/image25.emf"/><Relationship Id="rId2" Type="http://schemas.openxmlformats.org/officeDocument/2006/relationships/image" Target="../media/image24.emf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6.emf"/></Relationships>
</file>

<file path=ppt/slides/_rels/slide1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8" Type="http://schemas.openxmlformats.org/officeDocument/2006/relationships/image" Target="../media/image7.png"/><Relationship Id="rId3" Type="http://schemas.openxmlformats.org/officeDocument/2006/relationships/image" Target="../media/image2.jpeg"/><Relationship Id="rId7" Type="http://schemas.openxmlformats.org/officeDocument/2006/relationships/image" Target="../media/image6.jp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5.jpeg"/><Relationship Id="rId5" Type="http://schemas.openxmlformats.org/officeDocument/2006/relationships/image" Target="../media/image4.jpeg"/><Relationship Id="rId4" Type="http://schemas.openxmlformats.org/officeDocument/2006/relationships/image" Target="../media/image3.jpeg"/></Relationships>
</file>

<file path=ppt/slides/_rels/slide3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6_Sitges/Docs/CP-193149.zip" TargetMode="External"/><Relationship Id="rId1" Type="http://schemas.openxmlformats.org/officeDocument/2006/relationships/slideLayout" Target="../slideLayouts/slideLayout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6_Sitges/Docs/CP-193015.zip" TargetMode="External"/><Relationship Id="rId2" Type="http://schemas.openxmlformats.org/officeDocument/2006/relationships/hyperlink" Target="http://www.3gpp.org/ftp/tsg_ct/TSG_CT/TSGC_86_Sitges/Docs/CP-193014.zip" TargetMode="External"/><Relationship Id="rId1" Type="http://schemas.openxmlformats.org/officeDocument/2006/relationships/slideLayout" Target="../slideLayouts/slideLayout2.xml"/><Relationship Id="rId6" Type="http://schemas.openxmlformats.org/officeDocument/2006/relationships/hyperlink" Target="http://www.3gpp.org/ftp/tsg_ct/TSG_CT/TSGC_86_Sitges/Docs/CP-193143.zip" TargetMode="External"/><Relationship Id="rId5" Type="http://schemas.openxmlformats.org/officeDocument/2006/relationships/hyperlink" Target="http://www.3gpp.org/ftp/tsg_ct/TSG_CT/TSGC_86_Sitges/Docs/CP-193142.zip" TargetMode="External"/><Relationship Id="rId4" Type="http://schemas.openxmlformats.org/officeDocument/2006/relationships/hyperlink" Target="http://www.3gpp.org/ftp/tsg_ct/TSG_CT/TSGC_86_Sitges/Docs/CP-193016.zip" TargetMode="Externa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6_Sitges/Docs/CP-193146.zip" TargetMode="External"/><Relationship Id="rId2" Type="http://schemas.openxmlformats.org/officeDocument/2006/relationships/hyperlink" Target="http://www.3gpp.org/ftp/tsg_ct/TSG_CT/TSGC_86_Sitges/Docs/CP-193145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6_Sitges/Docs/CP-193175.zip" TargetMode="External"/></Relationships>
</file>

<file path=ppt/slides/_rels/slide3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.png"/><Relationship Id="rId5" Type="http://schemas.openxmlformats.org/officeDocument/2006/relationships/image" Target="../media/image10.jpeg"/><Relationship Id="rId4" Type="http://schemas.openxmlformats.org/officeDocument/2006/relationships/image" Target="../media/image9.jpeg"/></Relationships>
</file>

<file path=ppt/slides/_rels/slide4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6_Sitges/Docs/CP-193069.zip" TargetMode="External"/><Relationship Id="rId2" Type="http://schemas.openxmlformats.org/officeDocument/2006/relationships/hyperlink" Target="http://www.3gpp.org/ftp/tsg_ct/TSG_CT/TSGC_86_Sitges/Docs/CP-193067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6_Sitges/Docs/CP-193072.zip" TargetMode="External"/></Relationships>
</file>

<file path=ppt/slides/_rels/slide46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6_Sitges/Docs/CP-193154.zip" TargetMode="External"/><Relationship Id="rId2" Type="http://schemas.openxmlformats.org/officeDocument/2006/relationships/hyperlink" Target="http://www.3gpp.org/ftp/tsg_ct/TSG_CT/TSGC_86_Sitges/Docs/CP-193153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6_Sitges/Docs/CP-193155.zip" TargetMode="External"/></Relationships>
</file>

<file path=ppt/slides/_rels/slide4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hyperlink" Target="http://www.3gpp.org/ftp/tsg_ct/TSG_CT/TSGC_86_Sitges/Docs/CP-193177.zip" TargetMode="External"/><Relationship Id="rId2" Type="http://schemas.openxmlformats.org/officeDocument/2006/relationships/hyperlink" Target="http://www.3gpp.org/ftp/tsg_ct/TSG_CT/TSGC_86_Sitges/Docs/CP-193176.zip" TargetMode="External"/><Relationship Id="rId1" Type="http://schemas.openxmlformats.org/officeDocument/2006/relationships/slideLayout" Target="../slideLayouts/slideLayout2.xml"/><Relationship Id="rId4" Type="http://schemas.openxmlformats.org/officeDocument/2006/relationships/hyperlink" Target="http://www.3gpp.org/ftp/tsg_ct/TSG_CT/TSGC_86_Sitges/Docs/CP-193068.zip" TargetMode="Externa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hyperlink" Target="http://www.3gpp.org/ftp/tsg_ct/TSG_CT/TSGC_86_Sitges/Docs/CP-193068.zip" TargetMode="External"/><Relationship Id="rId1" Type="http://schemas.openxmlformats.org/officeDocument/2006/relationships/slideLayout" Target="../slideLayouts/slideLayout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5.jpe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50.xml.rels><?xml version="1.0" encoding="UTF-8" standalone="yes"?>
<Relationships xmlns="http://schemas.openxmlformats.org/package/2006/relationships"><Relationship Id="rId3" Type="http://schemas.openxmlformats.org/officeDocument/2006/relationships/image" Target="../media/image29.jpeg"/><Relationship Id="rId2" Type="http://schemas.openxmlformats.org/officeDocument/2006/relationships/image" Target="../media/image28.jpeg"/><Relationship Id="rId1" Type="http://schemas.openxmlformats.org/officeDocument/2006/relationships/slideLayout" Target="../slideLayouts/slideLayout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8.jpeg"/><Relationship Id="rId5" Type="http://schemas.openxmlformats.org/officeDocument/2006/relationships/image" Target="../media/image17.jpeg"/><Relationship Id="rId4" Type="http://schemas.openxmlformats.org/officeDocument/2006/relationships/image" Target="../media/image16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20.png"/><Relationship Id="rId4" Type="http://schemas.openxmlformats.org/officeDocument/2006/relationships/image" Target="../media/image19.png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9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074" name="Title 1"/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US" altLang="en-US" dirty="0" smtClean="0"/>
              <a:t>CT Status Report </a:t>
            </a:r>
            <a:br>
              <a:rPr lang="en-US" altLang="en-US" dirty="0" smtClean="0"/>
            </a:br>
            <a:r>
              <a:rPr lang="en-US" altLang="en-US" dirty="0" smtClean="0"/>
              <a:t>to TSG SA#86</a:t>
            </a:r>
            <a:endParaRPr lang="en-GB" altLang="en-US" dirty="0"/>
          </a:p>
        </p:txBody>
      </p:sp>
      <p:sp>
        <p:nvSpPr>
          <p:cNvPr id="3075" name="Text Placeholder 2"/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r>
              <a:rPr lang="en-GB" altLang="en-US" smtClean="0"/>
              <a:t>Mr Lionel Morand</a:t>
            </a:r>
          </a:p>
          <a:p>
            <a:r>
              <a:rPr lang="en-GB" altLang="en-US" smtClean="0"/>
              <a:t>CT Chairman, Orange</a:t>
            </a:r>
          </a:p>
          <a:p>
            <a:endParaRPr lang="en-GB" altLang="en-US" dirty="0"/>
          </a:p>
        </p:txBody>
      </p:sp>
    </p:spTree>
  </p:cSld>
  <p:clrMapOvr>
    <a:masterClrMapping/>
  </p:clrMapOvr>
  <p:transition>
    <p:wipe dir="r"/>
  </p:transition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TSG WG CT#86 Statistics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825625"/>
            <a:ext cx="5257800" cy="4351338"/>
          </a:xfrm>
        </p:spPr>
        <p:txBody>
          <a:bodyPr/>
          <a:lstStyle/>
          <a:p>
            <a:r>
              <a:rPr lang="en-US" dirty="0"/>
              <a:t>Number of handled documents</a:t>
            </a:r>
          </a:p>
          <a:p>
            <a:pPr lvl="1"/>
            <a:r>
              <a:rPr lang="en-US" dirty="0"/>
              <a:t>304</a:t>
            </a:r>
          </a:p>
          <a:p>
            <a:r>
              <a:rPr lang="en-US" dirty="0"/>
              <a:t>Approved CRs </a:t>
            </a:r>
          </a:p>
          <a:p>
            <a:pPr lvl="1"/>
            <a:r>
              <a:rPr lang="en-US" dirty="0" smtClean="0"/>
              <a:t>975 </a:t>
            </a:r>
            <a:r>
              <a:rPr lang="en-US" dirty="0"/>
              <a:t>Cat </a:t>
            </a:r>
            <a:r>
              <a:rPr lang="en-US" dirty="0" smtClean="0"/>
              <a:t>B/C/F </a:t>
            </a:r>
            <a:endParaRPr lang="en-US" dirty="0"/>
          </a:p>
          <a:p>
            <a:r>
              <a:rPr lang="en-US" dirty="0"/>
              <a:t>Approved New SID/WID</a:t>
            </a:r>
          </a:p>
          <a:p>
            <a:pPr lvl="1"/>
            <a:r>
              <a:rPr lang="en-US" dirty="0" smtClean="0"/>
              <a:t>4 for Rel-16</a:t>
            </a:r>
          </a:p>
          <a:p>
            <a:r>
              <a:rPr lang="en-US" dirty="0" smtClean="0"/>
              <a:t>Approved Revised SID/WID</a:t>
            </a:r>
          </a:p>
          <a:p>
            <a:pPr lvl="1"/>
            <a:r>
              <a:rPr lang="en-US" altLang="fr-FR" dirty="0" smtClean="0"/>
              <a:t>10</a:t>
            </a:r>
            <a:endParaRPr lang="en-US" altLang="fr-FR" dirty="0"/>
          </a:p>
          <a:p>
            <a:r>
              <a:rPr lang="en-US" dirty="0"/>
              <a:t>Approved TS/TR</a:t>
            </a:r>
          </a:p>
          <a:p>
            <a:pPr lvl="1"/>
            <a:r>
              <a:rPr lang="en-US" altLang="fr-FR" dirty="0"/>
              <a:t>5</a:t>
            </a:r>
          </a:p>
          <a:p>
            <a:pPr lvl="1"/>
            <a:endParaRPr lang="en-US" altLang="fr-FR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4" name="Espace réservé du contenu 2"/>
          <p:cNvSpPr txBox="1">
            <a:spLocks/>
          </p:cNvSpPr>
          <p:nvPr/>
        </p:nvSpPr>
        <p:spPr bwMode="auto">
          <a:xfrm>
            <a:off x="6698673" y="182244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Attendances </a:t>
            </a:r>
            <a:r>
              <a:rPr lang="en-US" altLang="fr-FR" dirty="0"/>
              <a:t>CT#86:</a:t>
            </a:r>
          </a:p>
          <a:p>
            <a:pPr lvl="1"/>
            <a:r>
              <a:rPr lang="en-US" altLang="fr-FR" dirty="0"/>
              <a:t>179 registered</a:t>
            </a:r>
          </a:p>
          <a:p>
            <a:pPr lvl="2"/>
            <a:r>
              <a:rPr lang="en-US" dirty="0"/>
              <a:t>143 confirmed registration</a:t>
            </a:r>
          </a:p>
          <a:p>
            <a:pPr lvl="2"/>
            <a:r>
              <a:rPr lang="en-US" dirty="0"/>
              <a:t>~ 75 attended</a:t>
            </a:r>
          </a:p>
          <a:p>
            <a:r>
              <a:rPr lang="en-US" dirty="0"/>
              <a:t>CRs for conditional approval listed in the Annex</a:t>
            </a:r>
          </a:p>
        </p:txBody>
      </p:sp>
    </p:spTree>
    <p:extLst>
      <p:ext uri="{BB962C8B-B14F-4D97-AF65-F5344CB8AC3E}">
        <p14:creationId xmlns:p14="http://schemas.microsoft.com/office/powerpoint/2010/main" val="896710783"/>
      </p:ext>
    </p:extLst>
  </p:cSld>
  <p:clrMapOvr>
    <a:masterClrMapping/>
  </p:clrMapOvr>
  <p:transition>
    <p:wipe dir="r"/>
  </p:transition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CT WG Statistics: Approved CRs by WG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 smtClean="0"/>
              <a:t>CT1 CRs for approval</a:t>
            </a:r>
          </a:p>
          <a:p>
            <a:pPr lvl="1"/>
            <a:r>
              <a:rPr lang="en-US" dirty="0" smtClean="0"/>
              <a:t>419</a:t>
            </a:r>
          </a:p>
          <a:p>
            <a:r>
              <a:rPr lang="en-US" dirty="0" smtClean="0"/>
              <a:t>CT3 CRs for approval</a:t>
            </a:r>
          </a:p>
          <a:p>
            <a:pPr lvl="1"/>
            <a:r>
              <a:rPr lang="en-US" dirty="0" smtClean="0"/>
              <a:t>276</a:t>
            </a:r>
          </a:p>
          <a:p>
            <a:r>
              <a:rPr lang="en-US" dirty="0" smtClean="0"/>
              <a:t>CT4 CRs for approval</a:t>
            </a:r>
          </a:p>
          <a:p>
            <a:pPr lvl="1"/>
            <a:r>
              <a:rPr lang="en-US" dirty="0" smtClean="0"/>
              <a:t>369</a:t>
            </a:r>
          </a:p>
          <a:p>
            <a:r>
              <a:rPr lang="en-US" dirty="0" smtClean="0"/>
              <a:t>CT6 CRs for approval</a:t>
            </a:r>
          </a:p>
          <a:p>
            <a:pPr lvl="1"/>
            <a:r>
              <a:rPr lang="en-US" dirty="0" smtClean="0"/>
              <a:t>35</a:t>
            </a:r>
          </a:p>
          <a:p>
            <a:pPr lvl="1"/>
            <a:endParaRPr lang="en-US" altLang="fr-FR" dirty="0" smtClean="0"/>
          </a:p>
          <a:p>
            <a:pPr lvl="2"/>
            <a:endParaRPr lang="en-US" altLang="fr-FR" dirty="0"/>
          </a:p>
        </p:txBody>
      </p:sp>
    </p:spTree>
    <p:extLst>
      <p:ext uri="{BB962C8B-B14F-4D97-AF65-F5344CB8AC3E}">
        <p14:creationId xmlns:p14="http://schemas.microsoft.com/office/powerpoint/2010/main" val="2590427460"/>
      </p:ext>
    </p:extLst>
  </p:cSld>
  <p:clrMapOvr>
    <a:masterClrMapping/>
  </p:clrMapOvr>
  <p:transition>
    <p:wipe dir="r"/>
  </p:transition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Status</a:t>
            </a:r>
            <a:r>
              <a:rPr lang="fr-FR" dirty="0" smtClean="0"/>
              <a:t> of the Releases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742757855"/>
      </p:ext>
    </p:extLst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Rel-8 – Rel-14 Status (Cat </a:t>
            </a:r>
            <a:r>
              <a:rPr lang="en-US" b="1" dirty="0"/>
              <a:t>F</a:t>
            </a:r>
            <a:r>
              <a:rPr lang="en-US" dirty="0"/>
              <a:t> </a:t>
            </a:r>
            <a:r>
              <a:rPr lang="en-US" dirty="0" smtClean="0"/>
              <a:t>CRs)</a:t>
            </a:r>
            <a:endParaRPr lang="en-US" dirty="0"/>
          </a:p>
        </p:txBody>
      </p:sp>
      <p:sp>
        <p:nvSpPr>
          <p:cNvPr id="7" name="Espace réservé du contenu 2">
            <a:extLst>
              <a:ext uri="{FF2B5EF4-FFF2-40B4-BE49-F238E27FC236}">
                <a16:creationId xmlns="" xmlns:a16="http://schemas.microsoft.com/office/drawing/2014/main" id="{96D7E759-A89E-4B10-A642-2A01D8844E57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838200" y="1825625"/>
            <a:ext cx="4734697" cy="4351338"/>
          </a:xfrm>
        </p:spPr>
        <p:txBody>
          <a:bodyPr/>
          <a:lstStyle/>
          <a:p>
            <a:r>
              <a:rPr lang="en-US" dirty="0"/>
              <a:t>Approved Rel-8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Rel-9 CRs </a:t>
            </a:r>
          </a:p>
          <a:p>
            <a:pPr lvl="1"/>
            <a:r>
              <a:rPr lang="en-US" dirty="0"/>
              <a:t>0</a:t>
            </a:r>
          </a:p>
          <a:p>
            <a:r>
              <a:rPr lang="en-US" dirty="0"/>
              <a:t>Approved Rel-10 CRs</a:t>
            </a:r>
          </a:p>
          <a:p>
            <a:pPr lvl="1"/>
            <a:r>
              <a:rPr lang="en-US" dirty="0"/>
              <a:t>1</a:t>
            </a:r>
            <a:endParaRPr lang="en-US" altLang="fr-FR" dirty="0"/>
          </a:p>
          <a:p>
            <a:pPr lvl="1"/>
            <a:endParaRPr lang="en-US" dirty="0"/>
          </a:p>
          <a:p>
            <a:endParaRPr lang="en-US" dirty="0"/>
          </a:p>
          <a:p>
            <a:pPr marL="914400" lvl="2" indent="0">
              <a:buNone/>
            </a:pPr>
            <a:endParaRPr lang="en-US" altLang="fr-FR" dirty="0"/>
          </a:p>
        </p:txBody>
      </p:sp>
      <p:sp>
        <p:nvSpPr>
          <p:cNvPr id="9" name="Espace réservé du contenu 2">
            <a:extLst>
              <a:ext uri="{FF2B5EF4-FFF2-40B4-BE49-F238E27FC236}">
                <a16:creationId xmlns="" xmlns:a16="http://schemas.microsoft.com/office/drawing/2014/main" id="{B30D9B5A-48F0-4E08-959B-CC20750F50DB}"/>
              </a:ext>
            </a:extLst>
          </p:cNvPr>
          <p:cNvSpPr txBox="1">
            <a:spLocks/>
          </p:cNvSpPr>
          <p:nvPr/>
        </p:nvSpPr>
        <p:spPr bwMode="auto">
          <a:xfrm>
            <a:off x="6414468" y="1825625"/>
            <a:ext cx="5257800" cy="435133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>
            <a:lvl1pPr marL="228600" indent="-228600" algn="l" rtl="0" eaLnBrk="0" fontAlgn="base" hangingPunct="0">
              <a:lnSpc>
                <a:spcPct val="90000"/>
              </a:lnSpc>
              <a:spcBef>
                <a:spcPts val="1000"/>
              </a:spcBef>
              <a:spcAft>
                <a:spcPct val="0"/>
              </a:spcAft>
              <a:buBlip>
                <a:blip r:embed="rId2"/>
              </a:buBlip>
              <a:defRPr sz="2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6858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Clr>
                <a:srgbClr val="C00000"/>
              </a:buClr>
              <a:buFont typeface="Arial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rtl="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en-US" dirty="0"/>
              <a:t>Approved Rel-11 CRs</a:t>
            </a:r>
          </a:p>
          <a:p>
            <a:pPr lvl="1"/>
            <a:r>
              <a:rPr lang="en-US" altLang="fr-FR" dirty="0"/>
              <a:t>0</a:t>
            </a:r>
          </a:p>
          <a:p>
            <a:r>
              <a:rPr lang="en-US" dirty="0"/>
              <a:t>Approved Rel-12 CRs</a:t>
            </a:r>
          </a:p>
          <a:p>
            <a:pPr lvl="1"/>
            <a:r>
              <a:rPr lang="en-US" dirty="0"/>
              <a:t>2</a:t>
            </a:r>
          </a:p>
          <a:p>
            <a:r>
              <a:rPr lang="en-US" dirty="0"/>
              <a:t>Approved Rel-13 CRs</a:t>
            </a:r>
          </a:p>
          <a:p>
            <a:pPr lvl="1"/>
            <a:r>
              <a:rPr lang="en-US" dirty="0"/>
              <a:t>7</a:t>
            </a:r>
          </a:p>
          <a:p>
            <a:r>
              <a:rPr lang="en-US" dirty="0"/>
              <a:t>Approved Rel-14 CRs</a:t>
            </a:r>
          </a:p>
          <a:p>
            <a:pPr lvl="1"/>
            <a:r>
              <a:rPr lang="en-US" dirty="0"/>
              <a:t>4</a:t>
            </a:r>
          </a:p>
          <a:p>
            <a:pPr lvl="1"/>
            <a:endParaRPr lang="en-US" dirty="0"/>
          </a:p>
          <a:p>
            <a:pPr marL="0" indent="0">
              <a:buNone/>
            </a:pPr>
            <a:endParaRPr lang="en-US" dirty="0"/>
          </a:p>
        </p:txBody>
      </p:sp>
      <p:sp>
        <p:nvSpPr>
          <p:cNvPr id="3" name="Rectangle 2"/>
          <p:cNvSpPr/>
          <p:nvPr/>
        </p:nvSpPr>
        <p:spPr>
          <a:xfrm>
            <a:off x="1265894" y="5648205"/>
            <a:ext cx="9203160" cy="523220"/>
          </a:xfrm>
          <a:prstGeom prst="rect">
            <a:avLst/>
          </a:prstGeom>
          <a:ln w="28575">
            <a:solidFill>
              <a:schemeClr val="accent6">
                <a:lumMod val="75000"/>
              </a:schemeClr>
            </a:solidFill>
          </a:ln>
        </p:spPr>
        <p:txBody>
          <a:bodyPr wrap="none">
            <a:spAutoFit/>
          </a:bodyPr>
          <a:lstStyle/>
          <a:p>
            <a:pPr marL="457200" indent="-457200">
              <a:buFont typeface="Arial" panose="020B0604020202020204" pitchFamily="34" charset="0"/>
              <a:buChar char="•"/>
            </a:pPr>
            <a:r>
              <a:rPr lang="en-US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</a:rPr>
              <a:t>Very low 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</a:rPr>
              <a:t>number of </a:t>
            </a:r>
            <a:r>
              <a:rPr lang="en-US" sz="2800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</a:rPr>
              <a:t>CRs 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</a:rPr>
              <a:t>against pre-Rel-15 specifications </a:t>
            </a:r>
            <a:r>
              <a:rPr lang="en-US" sz="2800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+mn-lt"/>
                <a:sym typeface="Wingdings" panose="05000000000000000000" pitchFamily="2" charset="2"/>
              </a:rPr>
              <a:t></a:t>
            </a:r>
            <a:endParaRPr lang="en-US" sz="28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+mn-lt"/>
            </a:endParaRPr>
          </a:p>
        </p:txBody>
      </p:sp>
    </p:spTree>
    <p:extLst>
      <p:ext uri="{BB962C8B-B14F-4D97-AF65-F5344CB8AC3E}">
        <p14:creationId xmlns:p14="http://schemas.microsoft.com/office/powerpoint/2010/main" val="2541717511"/>
      </p:ext>
    </p:extLst>
  </p:cSld>
  <p:clrMapOvr>
    <a:masterClrMapping/>
  </p:clrMapOvr>
  <p:transition>
    <p:wipe dir="r"/>
  </p:transition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15 Status</a:t>
            </a:r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Rel-15 CRs (Category 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significant less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106 (127 at CT#85)</a:t>
            </a:r>
          </a:p>
          <a:p>
            <a:pPr lvl="1"/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0" indent="0">
              <a:buNone/>
            </a:pP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49986213"/>
      </p:ext>
    </p:extLst>
  </p:cSld>
  <p:clrMapOvr>
    <a:masterClrMapping/>
  </p:clrMapOvr>
  <p:transition>
    <p:wipe dir="r"/>
  </p:transition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</a:t>
            </a:r>
            <a:r>
              <a:rPr lang="en-US" dirty="0" smtClean="0"/>
              <a:t>Status	1/2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6725"/>
            <a:ext cx="10515600" cy="4351338"/>
          </a:xfrm>
        </p:spPr>
        <p:txBody>
          <a:bodyPr/>
          <a:lstStyle/>
          <a:p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Rel-16 CRs (Category B/D/F)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</a:rPr>
              <a:t>are more than in last plenary</a:t>
            </a:r>
            <a:endParaRPr lang="en-US" sz="3200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</a:endParaRPr>
          </a:p>
          <a:p>
            <a:pPr lvl="1"/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823 (674), almost </a:t>
            </a:r>
            <a:r>
              <a:rPr lang="en-US" b="1" spc="-1" dirty="0">
                <a:solidFill>
                  <a:schemeClr val="accent6">
                    <a:lumMod val="75000"/>
                  </a:schemeClr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+ 18%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more increase since 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CT#85</a:t>
            </a: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~90% f the meetings dedicated to Rel-16 (~10% for maintenance)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r>
              <a:rPr lang="en-US" dirty="0">
                <a:latin typeface="Arial "/>
              </a:rPr>
              <a:t>Approved SID/WID</a:t>
            </a:r>
          </a:p>
          <a:p>
            <a:pPr lvl="1"/>
            <a:r>
              <a:rPr lang="en-US" dirty="0">
                <a:latin typeface="Arial "/>
              </a:rPr>
              <a:t>4 New and 10 Revised (see Annex)</a:t>
            </a:r>
          </a:p>
          <a:p>
            <a:r>
              <a:rPr lang="en-US" dirty="0">
                <a:latin typeface="Arial "/>
              </a:rPr>
              <a:t>New Specification numbers allocated</a:t>
            </a:r>
          </a:p>
          <a:p>
            <a:pPr lvl="1"/>
            <a:r>
              <a:rPr lang="en-US" dirty="0">
                <a:latin typeface="Arial "/>
              </a:rPr>
              <a:t>9 (see Annex)</a:t>
            </a:r>
          </a:p>
          <a:p>
            <a:r>
              <a:rPr lang="en-US" dirty="0">
                <a:latin typeface="Arial "/>
              </a:rPr>
              <a:t>New TS/TR presented for information/approval</a:t>
            </a:r>
          </a:p>
          <a:p>
            <a:pPr lvl="1"/>
            <a:r>
              <a:rPr lang="en-US" dirty="0">
                <a:latin typeface="Arial "/>
              </a:rPr>
              <a:t>11 TSs and 1 TR sent for information, </a:t>
            </a:r>
          </a:p>
          <a:p>
            <a:pPr lvl="1"/>
            <a:r>
              <a:rPr lang="en-US" dirty="0">
                <a:latin typeface="Arial "/>
              </a:rPr>
              <a:t>2 TRs sent for approval </a:t>
            </a:r>
          </a:p>
          <a:p>
            <a:pPr lvl="1"/>
            <a:r>
              <a:rPr lang="en-US" dirty="0">
                <a:latin typeface="Arial "/>
              </a:rPr>
              <a:t>3 TSs sent for approval (see Annex)</a:t>
            </a: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53769397"/>
      </p:ext>
    </p:extLst>
  </p:cSld>
  <p:clrMapOvr>
    <a:masterClrMapping/>
  </p:clrMapOvr>
  <p:transition>
    <p:wipe dir="r"/>
  </p:transition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For Information to SA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123441246"/>
      </p:ext>
    </p:extLst>
  </p:cSld>
  <p:clrMapOvr>
    <a:masterClrMapping/>
  </p:clrMapOvr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CT WG Workload</a:t>
            </a:r>
            <a:endParaRPr lang="fr-FR" dirty="0"/>
          </a:p>
        </p:txBody>
      </p:sp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7DBC4D3B-A621-4604-B15D-B677BC56927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3567" y="2453107"/>
            <a:ext cx="2636157" cy="3361967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0248F9C2-3979-415A-9EE8-20D065C76BAF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59724" y="2470407"/>
            <a:ext cx="2612982" cy="3350433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="" xmlns:a16="http://schemas.microsoft.com/office/drawing/2014/main" id="{9F57D525-769B-4B01-BE97-49BE5D4D3088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6972706" y="2479155"/>
            <a:ext cx="2786794" cy="3356200"/>
          </a:xfrm>
          <a:prstGeom prst="rect">
            <a:avLst/>
          </a:prstGeom>
        </p:spPr>
      </p:pic>
      <p:sp>
        <p:nvSpPr>
          <p:cNvPr id="7" name="Flèche droite 6"/>
          <p:cNvSpPr/>
          <p:nvPr/>
        </p:nvSpPr>
        <p:spPr>
          <a:xfrm rot="19286633">
            <a:off x="7819106" y="3990508"/>
            <a:ext cx="1828800" cy="347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droite 7"/>
          <p:cNvSpPr/>
          <p:nvPr/>
        </p:nvSpPr>
        <p:spPr>
          <a:xfrm>
            <a:off x="2201120" y="4522587"/>
            <a:ext cx="1828800" cy="347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droite 8"/>
          <p:cNvSpPr/>
          <p:nvPr/>
        </p:nvSpPr>
        <p:spPr>
          <a:xfrm rot="19759412">
            <a:off x="4834768" y="3846608"/>
            <a:ext cx="1828800" cy="347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ZoneTexte 9"/>
          <p:cNvSpPr txBox="1"/>
          <p:nvPr/>
        </p:nvSpPr>
        <p:spPr>
          <a:xfrm>
            <a:off x="4606724" y="2095018"/>
            <a:ext cx="184731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endParaRPr lang="fr-FR" dirty="0"/>
          </a:p>
        </p:txBody>
      </p:sp>
      <p:sp>
        <p:nvSpPr>
          <p:cNvPr id="11" name="TextBox 2">
            <a:extLst>
              <a:ext uri="{FF2B5EF4-FFF2-40B4-BE49-F238E27FC236}">
                <a16:creationId xmlns="" xmlns:a16="http://schemas.microsoft.com/office/drawing/2014/main" id="{A8A9AFD1-B0B1-47F9-89E6-CAC6492E0AF4}"/>
              </a:ext>
            </a:extLst>
          </p:cNvPr>
          <p:cNvSpPr txBox="1"/>
          <p:nvPr/>
        </p:nvSpPr>
        <p:spPr>
          <a:xfrm>
            <a:off x="569890" y="1802630"/>
            <a:ext cx="5383034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 err="1"/>
              <a:t>TDoc</a:t>
            </a:r>
            <a:r>
              <a:rPr lang="en-GB" sz="1600" dirty="0"/>
              <a:t> count per quarter, absolute values</a:t>
            </a:r>
          </a:p>
          <a:p>
            <a:endParaRPr lang="en-GB" sz="1600" dirty="0"/>
          </a:p>
        </p:txBody>
      </p:sp>
    </p:spTree>
    <p:extLst>
      <p:ext uri="{BB962C8B-B14F-4D97-AF65-F5344CB8AC3E}">
        <p14:creationId xmlns:p14="http://schemas.microsoft.com/office/powerpoint/2010/main" val="1381389091"/>
      </p:ext>
    </p:extLst>
  </p:cSld>
  <p:clrMapOvr>
    <a:masterClrMapping/>
  </p:clrMapOvr>
  <p:transition>
    <p:wipe dir="r"/>
  </p:transition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 WG </a:t>
            </a:r>
            <a:r>
              <a:rPr lang="en-US" dirty="0" smtClean="0"/>
              <a:t>attendance</a:t>
            </a:r>
            <a:endParaRPr lang="fr-FR" dirty="0"/>
          </a:p>
        </p:txBody>
      </p:sp>
      <p:pic>
        <p:nvPicPr>
          <p:cNvPr id="4" name="Picture 1">
            <a:extLst>
              <a:ext uri="{FF2B5EF4-FFF2-40B4-BE49-F238E27FC236}">
                <a16:creationId xmlns="" xmlns:a16="http://schemas.microsoft.com/office/drawing/2014/main" id="{AF95E099-5049-449A-A2CF-A3712FDCCAB9}"/>
              </a:ext>
            </a:extLst>
          </p:cNvPr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84763" y="1771939"/>
            <a:ext cx="2786794" cy="4348067"/>
          </a:xfrm>
          <a:prstGeom prst="rect">
            <a:avLst/>
          </a:prstGeom>
        </p:spPr>
      </p:pic>
      <p:pic>
        <p:nvPicPr>
          <p:cNvPr id="5" name="Picture 3">
            <a:extLst>
              <a:ext uri="{FF2B5EF4-FFF2-40B4-BE49-F238E27FC236}">
                <a16:creationId xmlns="" xmlns:a16="http://schemas.microsoft.com/office/drawing/2014/main" id="{9DA7196C-CBD1-4751-8958-445ED2E8D96E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6271557" y="1771938"/>
            <a:ext cx="2781000" cy="4348067"/>
          </a:xfrm>
          <a:prstGeom prst="rect">
            <a:avLst/>
          </a:prstGeom>
        </p:spPr>
      </p:pic>
      <p:pic>
        <p:nvPicPr>
          <p:cNvPr id="6" name="Picture 4">
            <a:extLst>
              <a:ext uri="{FF2B5EF4-FFF2-40B4-BE49-F238E27FC236}">
                <a16:creationId xmlns="" xmlns:a16="http://schemas.microsoft.com/office/drawing/2014/main" id="{908D936C-8406-4A86-8721-509DF2C78890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052557" y="1771938"/>
            <a:ext cx="2786794" cy="4348067"/>
          </a:xfrm>
          <a:prstGeom prst="rect">
            <a:avLst/>
          </a:prstGeom>
        </p:spPr>
      </p:pic>
      <p:sp>
        <p:nvSpPr>
          <p:cNvPr id="7" name="Flèche droite 6"/>
          <p:cNvSpPr/>
          <p:nvPr/>
        </p:nvSpPr>
        <p:spPr>
          <a:xfrm rot="20894827">
            <a:off x="4056358" y="4831544"/>
            <a:ext cx="1828800" cy="347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8" name="Flèche droite 7"/>
          <p:cNvSpPr/>
          <p:nvPr/>
        </p:nvSpPr>
        <p:spPr>
          <a:xfrm rot="19591579">
            <a:off x="6521840" y="4008799"/>
            <a:ext cx="2458223" cy="347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9" name="Flèche droite 8"/>
          <p:cNvSpPr/>
          <p:nvPr/>
        </p:nvSpPr>
        <p:spPr>
          <a:xfrm rot="19840677">
            <a:off x="9664303" y="4639950"/>
            <a:ext cx="2053469" cy="347241"/>
          </a:xfrm>
          <a:prstGeom prst="rightArrow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fr-FR"/>
          </a:p>
        </p:txBody>
      </p:sp>
      <p:sp>
        <p:nvSpPr>
          <p:cNvPr id="10" name="TextBox 2">
            <a:extLst>
              <a:ext uri="{FF2B5EF4-FFF2-40B4-BE49-F238E27FC236}">
                <a16:creationId xmlns="" xmlns:a16="http://schemas.microsoft.com/office/drawing/2014/main" id="{A8A9AFD1-B0B1-47F9-89E6-CAC6492E0AF4}"/>
              </a:ext>
            </a:extLst>
          </p:cNvPr>
          <p:cNvSpPr txBox="1"/>
          <p:nvPr/>
        </p:nvSpPr>
        <p:spPr>
          <a:xfrm>
            <a:off x="243376" y="1782711"/>
            <a:ext cx="5383034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GB" sz="1600" dirty="0"/>
              <a:t>Delegates at Ordinary meetings per year</a:t>
            </a:r>
          </a:p>
        </p:txBody>
      </p:sp>
    </p:spTree>
    <p:extLst>
      <p:ext uri="{BB962C8B-B14F-4D97-AF65-F5344CB8AC3E}">
        <p14:creationId xmlns:p14="http://schemas.microsoft.com/office/powerpoint/2010/main" val="3481978119"/>
      </p:ext>
    </p:extLst>
  </p:cSld>
  <p:clrMapOvr>
    <a:masterClrMapping/>
  </p:clrMapOvr>
  <p:transition>
    <p:wipe dir="r"/>
  </p:transition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Release 16 </a:t>
            </a:r>
            <a:r>
              <a:rPr lang="en-US" dirty="0" smtClean="0"/>
              <a:t>Stage 3 freeze date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36725"/>
            <a:ext cx="10515600" cy="4351338"/>
          </a:xfrm>
        </p:spPr>
        <p:txBody>
          <a:bodyPr/>
          <a:lstStyle/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Stage 3 freeze: CT#87 – March 2020</a:t>
            </a:r>
          </a:p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 WG still use CT#87 as fixed target</a:t>
            </a: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i.e. 100% of the work completed </a:t>
            </a:r>
          </a:p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CT WG committed to complete the ongoing work </a:t>
            </a: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Even if there is only 1 remaining meeting for WGs</a:t>
            </a: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Coordination by email/</a:t>
            </a:r>
            <a:r>
              <a:rPr lang="en-US" spc="-1" dirty="0" err="1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confcall</a:t>
            </a:r>
            <a:endParaRPr lang="en-US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and minimize the left-over (exception)</a:t>
            </a:r>
          </a:p>
          <a:p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!!</a:t>
            </a:r>
            <a:r>
              <a:rPr lang="en-US" b="1" spc="-1" dirty="0" smtClean="0">
                <a:solidFill>
                  <a:srgbClr val="FF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WARNING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!! Stage 2 frozen since SA#84… but </a:t>
            </a: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Some parts are </a:t>
            </a:r>
            <a:r>
              <a:rPr lang="en-US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still not completed</a:t>
            </a:r>
            <a:endParaRPr lang="en-US" spc="-1" dirty="0" smtClean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lvl="1"/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the “</a:t>
            </a:r>
            <a:r>
              <a:rPr lang="en-US" i="1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maintenance</a:t>
            </a:r>
            <a:r>
              <a:rPr lang="en-US" spc="-1" dirty="0" smtClean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” work has sometimes a huge  impact on stage 3</a:t>
            </a:r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>
              <a:latin typeface="Arial "/>
            </a:endParaRPr>
          </a:p>
          <a:p>
            <a:pPr lvl="1"/>
            <a:endParaRPr lang="en-US" dirty="0">
              <a:latin typeface="Arial 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2393008"/>
      </p:ext>
    </p:extLst>
  </p:cSld>
  <p:clrMapOvr>
    <a:masterClrMapping/>
  </p:clrMapOvr>
  <p:transition>
    <p:wipe dir="r"/>
  </p:transition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leadership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504711584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Visa-issues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A lot of </a:t>
            </a:r>
            <a:r>
              <a:rPr lang="fr-FR" dirty="0" err="1" smtClean="0"/>
              <a:t>Chinese</a:t>
            </a:r>
            <a:r>
              <a:rPr lang="fr-FR" dirty="0" smtClean="0"/>
              <a:t> </a:t>
            </a:r>
            <a:r>
              <a:rPr lang="fr-FR" dirty="0" err="1" smtClean="0"/>
              <a:t>delegates</a:t>
            </a:r>
            <a:r>
              <a:rPr lang="fr-FR" dirty="0" smtClean="0"/>
              <a:t> </a:t>
            </a:r>
            <a:r>
              <a:rPr lang="fr-FR" dirty="0" err="1" smtClean="0"/>
              <a:t>were</a:t>
            </a:r>
            <a:r>
              <a:rPr lang="fr-FR" dirty="0" smtClean="0"/>
              <a:t> not able to attend the Reno meeting in </a:t>
            </a:r>
            <a:r>
              <a:rPr lang="fr-FR" dirty="0" err="1" smtClean="0"/>
              <a:t>November</a:t>
            </a:r>
            <a:endParaRPr lang="fr-FR" dirty="0" smtClean="0"/>
          </a:p>
          <a:p>
            <a:r>
              <a:rPr lang="fr-FR" dirty="0" smtClean="0"/>
              <a:t>Key </a:t>
            </a:r>
            <a:r>
              <a:rPr lang="fr-FR" dirty="0" err="1" smtClean="0"/>
              <a:t>delegates</a:t>
            </a:r>
            <a:r>
              <a:rPr lang="fr-FR" dirty="0" smtClean="0"/>
              <a:t> </a:t>
            </a:r>
            <a:r>
              <a:rPr lang="fr-FR" dirty="0"/>
              <a:t>(WI/</a:t>
            </a:r>
            <a:r>
              <a:rPr lang="fr-FR" dirty="0" err="1"/>
              <a:t>spec</a:t>
            </a:r>
            <a:r>
              <a:rPr lang="fr-FR" dirty="0"/>
              <a:t> rapporteurs, </a:t>
            </a:r>
            <a:r>
              <a:rPr lang="fr-FR" dirty="0" err="1"/>
              <a:t>expert,etc</a:t>
            </a:r>
            <a:r>
              <a:rPr lang="fr-FR" dirty="0" smtClean="0"/>
              <a:t>.) </a:t>
            </a:r>
            <a:r>
              <a:rPr lang="fr-FR" dirty="0" err="1" smtClean="0"/>
              <a:t>were</a:t>
            </a:r>
            <a:r>
              <a:rPr lang="fr-FR" dirty="0" smtClean="0"/>
              <a:t> </a:t>
            </a:r>
            <a:r>
              <a:rPr lang="fr-FR" dirty="0" err="1" smtClean="0"/>
              <a:t>missing</a:t>
            </a:r>
            <a:r>
              <a:rPr lang="fr-FR" dirty="0" smtClean="0"/>
              <a:t>…</a:t>
            </a:r>
            <a:endParaRPr lang="fr-FR" dirty="0"/>
          </a:p>
          <a:p>
            <a:r>
              <a:rPr lang="fr-FR" dirty="0" smtClean="0"/>
              <a:t>… </a:t>
            </a:r>
            <a:r>
              <a:rPr lang="fr-FR" dirty="0" err="1" smtClean="0"/>
              <a:t>which</a:t>
            </a:r>
            <a:r>
              <a:rPr lang="fr-FR" dirty="0" smtClean="0"/>
              <a:t> has </a:t>
            </a:r>
            <a:r>
              <a:rPr lang="fr-FR" dirty="0" err="1" smtClean="0"/>
              <a:t>impacted</a:t>
            </a:r>
            <a:r>
              <a:rPr lang="fr-FR" dirty="0" smtClean="0"/>
              <a:t> the normal WG management</a:t>
            </a:r>
          </a:p>
          <a:p>
            <a:pPr lvl="1"/>
            <a:r>
              <a:rPr lang="fr-FR" dirty="0" err="1" smtClean="0"/>
              <a:t>Need</a:t>
            </a:r>
            <a:r>
              <a:rPr lang="fr-FR" dirty="0" smtClean="0"/>
              <a:t> for </a:t>
            </a:r>
            <a:r>
              <a:rPr lang="fr-FR" dirty="0" err="1" smtClean="0"/>
              <a:t>additional</a:t>
            </a:r>
            <a:r>
              <a:rPr lang="fr-FR" dirty="0"/>
              <a:t> </a:t>
            </a:r>
            <a:r>
              <a:rPr lang="fr-FR" dirty="0" smtClean="0"/>
              <a:t>coordination by email/call, etc.</a:t>
            </a:r>
          </a:p>
          <a:p>
            <a:pPr lvl="1"/>
            <a:r>
              <a:rPr lang="fr-FR" dirty="0" err="1" smtClean="0"/>
              <a:t>Some</a:t>
            </a:r>
            <a:r>
              <a:rPr lang="fr-FR" dirty="0" smtClean="0"/>
              <a:t> of the </a:t>
            </a:r>
            <a:r>
              <a:rPr lang="fr-FR" dirty="0" err="1" smtClean="0"/>
              <a:t>WGs</a:t>
            </a:r>
            <a:r>
              <a:rPr lang="fr-FR" dirty="0" smtClean="0"/>
              <a:t> </a:t>
            </a:r>
            <a:r>
              <a:rPr lang="fr-FR" dirty="0" err="1" smtClean="0"/>
              <a:t>being</a:t>
            </a:r>
            <a:r>
              <a:rPr lang="fr-FR" dirty="0" smtClean="0"/>
              <a:t> more </a:t>
            </a:r>
            <a:r>
              <a:rPr lang="fr-FR" dirty="0" err="1" smtClean="0"/>
              <a:t>impacted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others</a:t>
            </a:r>
            <a:endParaRPr lang="fr-FR" dirty="0" smtClean="0"/>
          </a:p>
          <a:p>
            <a:pPr lvl="1"/>
            <a:endParaRPr lang="fr-FR" dirty="0"/>
          </a:p>
          <a:p>
            <a:r>
              <a:rPr lang="fr-FR" dirty="0" smtClean="0"/>
              <a:t>Not </a:t>
            </a:r>
            <a:r>
              <a:rPr lang="fr-FR" dirty="0" err="1" smtClean="0"/>
              <a:t>too</a:t>
            </a:r>
            <a:r>
              <a:rPr lang="fr-FR" dirty="0" smtClean="0"/>
              <a:t> </a:t>
            </a:r>
            <a:r>
              <a:rPr lang="fr-FR" dirty="0" err="1" smtClean="0"/>
              <a:t>blame</a:t>
            </a:r>
            <a:r>
              <a:rPr lang="fr-FR" dirty="0" smtClean="0"/>
              <a:t> </a:t>
            </a:r>
            <a:r>
              <a:rPr lang="fr-FR" dirty="0" err="1" smtClean="0"/>
              <a:t>anyone</a:t>
            </a:r>
            <a:r>
              <a:rPr lang="fr-FR" dirty="0" smtClean="0"/>
              <a:t>… </a:t>
            </a:r>
            <a:r>
              <a:rPr lang="fr-FR" dirty="0" err="1" smtClean="0"/>
              <a:t>just</a:t>
            </a:r>
            <a:r>
              <a:rPr lang="fr-FR" dirty="0" smtClean="0"/>
              <a:t> a </a:t>
            </a:r>
            <a:r>
              <a:rPr lang="fr-FR" dirty="0" err="1" smtClean="0"/>
              <a:t>matter</a:t>
            </a:r>
            <a:r>
              <a:rPr lang="fr-FR" dirty="0" smtClean="0"/>
              <a:t> of </a:t>
            </a:r>
            <a:r>
              <a:rPr lang="fr-FR" dirty="0" err="1" smtClean="0"/>
              <a:t>fact</a:t>
            </a:r>
            <a:endParaRPr lang="fr-FR" dirty="0" smtClean="0"/>
          </a:p>
          <a:p>
            <a:pPr lvl="1"/>
            <a:r>
              <a:rPr lang="fr-FR" dirty="0" err="1" smtClean="0"/>
              <a:t>Smaller</a:t>
            </a:r>
            <a:r>
              <a:rPr lang="fr-FR" dirty="0" smtClean="0"/>
              <a:t> 3GPP groups are </a:t>
            </a:r>
            <a:r>
              <a:rPr lang="fr-FR" dirty="0" err="1" smtClean="0"/>
              <a:t>obviously</a:t>
            </a:r>
            <a:r>
              <a:rPr lang="fr-FR" dirty="0" smtClean="0"/>
              <a:t> more </a:t>
            </a:r>
            <a:r>
              <a:rPr lang="fr-FR" dirty="0" err="1" smtClean="0"/>
              <a:t>impacted</a:t>
            </a:r>
            <a:r>
              <a:rPr lang="fr-FR" dirty="0" smtClean="0"/>
              <a:t> </a:t>
            </a:r>
            <a:r>
              <a:rPr lang="fr-FR" dirty="0" err="1" smtClean="0"/>
              <a:t>than</a:t>
            </a:r>
            <a:r>
              <a:rPr lang="fr-FR" dirty="0" smtClean="0"/>
              <a:t> </a:t>
            </a:r>
            <a:r>
              <a:rPr lang="fr-FR" dirty="0" err="1" smtClean="0"/>
              <a:t>bigger</a:t>
            </a:r>
            <a:r>
              <a:rPr lang="fr-FR" dirty="0" smtClean="0"/>
              <a:t> groups</a:t>
            </a:r>
          </a:p>
          <a:p>
            <a:pPr lvl="1"/>
            <a:r>
              <a:rPr lang="en-US" dirty="0" smtClean="0"/>
              <a:t>"Miss </a:t>
            </a:r>
            <a:r>
              <a:rPr lang="en-US" dirty="0"/>
              <a:t>one person and the world seems empty</a:t>
            </a:r>
            <a:r>
              <a:rPr lang="en-US" dirty="0" smtClean="0"/>
              <a:t>.“ (A. Lamartine)</a:t>
            </a:r>
            <a:endParaRPr lang="fr-FR" dirty="0" smtClean="0"/>
          </a:p>
          <a:p>
            <a:endParaRPr lang="fr-FR" dirty="0" smtClean="0"/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4168823552"/>
      </p:ext>
    </p:extLst>
  </p:cSld>
  <p:clrMapOvr>
    <a:masterClrMapping/>
  </p:clrMapOvr>
  <p:transition>
    <p:wipe dir="r"/>
  </p:transition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ETSI Forge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400" dirty="0"/>
              <a:t>Per decision from last CT plenary the use of ETSI Forge Phase is now </a:t>
            </a:r>
            <a:r>
              <a:rPr lang="en-US" sz="2400" dirty="0" smtClean="0"/>
              <a:t>mandatory.</a:t>
            </a:r>
          </a:p>
          <a:p>
            <a:pPr lvl="1"/>
            <a:r>
              <a:rPr lang="en-US" sz="2000" dirty="0" smtClean="0"/>
              <a:t>All </a:t>
            </a:r>
            <a:r>
              <a:rPr lang="en-US" sz="2000" dirty="0"/>
              <a:t>data is now under 3GPP/ 5G-APIs</a:t>
            </a:r>
          </a:p>
          <a:p>
            <a:pPr lvl="1"/>
            <a:r>
              <a:rPr lang="en-US" sz="2000" dirty="0"/>
              <a:t>The move from Play ground to the new </a:t>
            </a:r>
            <a:r>
              <a:rPr lang="en-US" sz="2000" dirty="0" smtClean="0"/>
              <a:t>repository </a:t>
            </a:r>
            <a:r>
              <a:rPr lang="en-US" sz="2000" dirty="0"/>
              <a:t>went very smoothly without any problems</a:t>
            </a:r>
          </a:p>
          <a:p>
            <a:pPr lvl="1"/>
            <a:r>
              <a:rPr lang="en-US" sz="2000" dirty="0"/>
              <a:t>Check of the </a:t>
            </a:r>
            <a:r>
              <a:rPr lang="en-US" sz="2000" dirty="0" err="1"/>
              <a:t>OpenAPI</a:t>
            </a:r>
            <a:r>
              <a:rPr lang="en-US" sz="2000" dirty="0"/>
              <a:t> specification files by the </a:t>
            </a:r>
            <a:r>
              <a:rPr lang="en-US" sz="2000" dirty="0" smtClean="0"/>
              <a:t>rapporteurs/delegates</a:t>
            </a:r>
            <a:endParaRPr lang="en-US" sz="2000" dirty="0"/>
          </a:p>
          <a:p>
            <a:pPr lvl="1"/>
            <a:r>
              <a:rPr lang="en-US" sz="2000" dirty="0"/>
              <a:t>ETSI Forge is used by all </a:t>
            </a:r>
            <a:r>
              <a:rPr lang="en-US" sz="2000" dirty="0" smtClean="0"/>
              <a:t>Rapporteurs </a:t>
            </a:r>
            <a:r>
              <a:rPr lang="en-US" sz="2000" dirty="0"/>
              <a:t>now, the cross check of </a:t>
            </a:r>
            <a:r>
              <a:rPr lang="en-US" sz="2000" dirty="0" err="1"/>
              <a:t>OpenAPI</a:t>
            </a:r>
            <a:r>
              <a:rPr lang="en-US" sz="2000" dirty="0"/>
              <a:t> files is performed by all </a:t>
            </a:r>
            <a:r>
              <a:rPr lang="en-US" sz="2000" dirty="0" smtClean="0"/>
              <a:t>rapporteurs </a:t>
            </a:r>
            <a:r>
              <a:rPr lang="en-US" sz="2000" dirty="0"/>
              <a:t>when uploading  </a:t>
            </a:r>
            <a:r>
              <a:rPr lang="en-US" sz="2000" dirty="0" smtClean="0"/>
              <a:t>files</a:t>
            </a:r>
          </a:p>
          <a:p>
            <a:r>
              <a:rPr lang="en-US" sz="2400" dirty="0" smtClean="0"/>
              <a:t>Next steps:</a:t>
            </a:r>
          </a:p>
          <a:p>
            <a:pPr lvl="1"/>
            <a:r>
              <a:rPr lang="en-US" sz="2000" dirty="0" smtClean="0"/>
              <a:t>Limit the number of files to manipulate/store for one given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specification file.</a:t>
            </a:r>
          </a:p>
          <a:p>
            <a:pPr lvl="2"/>
            <a:r>
              <a:rPr lang="en-US" sz="1600" dirty="0" smtClean="0"/>
              <a:t>Source of mistakes/discrepancies</a:t>
            </a:r>
          </a:p>
          <a:p>
            <a:pPr lvl="1"/>
            <a:r>
              <a:rPr lang="en-US" sz="2000" dirty="0" smtClean="0"/>
              <a:t>Correct the </a:t>
            </a:r>
            <a:r>
              <a:rPr lang="en-US" sz="2000" dirty="0" err="1" smtClean="0"/>
              <a:t>OpenAPI</a:t>
            </a:r>
            <a:r>
              <a:rPr lang="en-US" sz="2000" dirty="0" smtClean="0"/>
              <a:t> spec file repository address in:</a:t>
            </a:r>
          </a:p>
          <a:p>
            <a:pPr lvl="2"/>
            <a:r>
              <a:rPr lang="en-US" sz="1800" dirty="0" smtClean="0"/>
              <a:t>TR 21.900, TS 29.501 (template) and all specs containing </a:t>
            </a:r>
            <a:r>
              <a:rPr lang="en-US" sz="1800" dirty="0" err="1" smtClean="0"/>
              <a:t>OpenAPI</a:t>
            </a:r>
            <a:r>
              <a:rPr lang="en-US" sz="1800" dirty="0" smtClean="0"/>
              <a:t> specification files</a:t>
            </a:r>
          </a:p>
          <a:p>
            <a:pPr lvl="1"/>
            <a:r>
              <a:rPr lang="en-US" sz="2000" dirty="0" smtClean="0"/>
              <a:t>Update the official modus operandi for rapporteurs/MCC/delegates</a:t>
            </a:r>
          </a:p>
          <a:p>
            <a:endParaRPr lang="fr-FR" sz="2400" dirty="0"/>
          </a:p>
        </p:txBody>
      </p:sp>
    </p:spTree>
    <p:extLst>
      <p:ext uri="{BB962C8B-B14F-4D97-AF65-F5344CB8AC3E}">
        <p14:creationId xmlns:p14="http://schemas.microsoft.com/office/powerpoint/2010/main" val="2142348571"/>
      </p:ext>
    </p:extLst>
  </p:cSld>
  <p:clrMapOvr>
    <a:masterClrMapping/>
  </p:clrMapOvr>
  <p:transition>
    <p:wipe dir="r"/>
  </p:transition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5G Tag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U</a:t>
            </a:r>
            <a:r>
              <a:rPr lang="en-US" dirty="0" smtClean="0"/>
              <a:t>sing 3GU, and looking for “5G” specifications per WG:</a:t>
            </a:r>
          </a:p>
          <a:p>
            <a:pPr lvl="1"/>
            <a:r>
              <a:rPr lang="en-US" dirty="0" smtClean="0"/>
              <a:t>“some” of the pre Rel-15 specifications reused in 5GC were missing</a:t>
            </a:r>
          </a:p>
          <a:p>
            <a:pPr lvl="1"/>
            <a:r>
              <a:rPr lang="en-US" dirty="0" smtClean="0"/>
              <a:t>Work was done in CT1, not so much (or not at all) in other CT WGs.</a:t>
            </a:r>
          </a:p>
          <a:p>
            <a:r>
              <a:rPr lang="en-US" dirty="0" smtClean="0"/>
              <a:t>Was difficult to identify the set of specifications required for 5G</a:t>
            </a:r>
          </a:p>
          <a:p>
            <a:r>
              <a:rPr lang="en-US" dirty="0" smtClean="0"/>
              <a:t>Action Per WG:</a:t>
            </a:r>
          </a:p>
          <a:p>
            <a:pPr lvl="1"/>
            <a:r>
              <a:rPr lang="en-US" dirty="0" smtClean="0"/>
              <a:t>Identify the specifications part of the 5G document set</a:t>
            </a:r>
          </a:p>
          <a:p>
            <a:pPr lvl="2"/>
            <a:r>
              <a:rPr lang="en-US" dirty="0" smtClean="0"/>
              <a:t>Impacted by at least a CR related to 5G specification since Rel-15</a:t>
            </a:r>
          </a:p>
          <a:p>
            <a:pPr lvl="1"/>
            <a:r>
              <a:rPr lang="en-US" dirty="0" smtClean="0"/>
              <a:t>Add a 5G tag for these specifications</a:t>
            </a:r>
          </a:p>
          <a:p>
            <a:r>
              <a:rPr lang="en-US" dirty="0" smtClean="0"/>
              <a:t>Status: Done!</a:t>
            </a:r>
          </a:p>
          <a:p>
            <a:pPr lvl="1"/>
            <a:r>
              <a:rPr lang="en-US" dirty="0" smtClean="0"/>
              <a:t>In a couple of days!</a:t>
            </a:r>
          </a:p>
          <a:p>
            <a:pPr lvl="1"/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412386543"/>
      </p:ext>
    </p:extLst>
  </p:cSld>
  <p:clrMapOvr>
    <a:masterClrMapping/>
  </p:clrMapOvr>
  <p:transition>
    <p:wipe dir="r"/>
  </p:transition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err="1" smtClean="0"/>
              <a:t>ToR</a:t>
            </a:r>
            <a:r>
              <a:rPr lang="fr-FR" dirty="0" smtClean="0"/>
              <a:t> Update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CT has </a:t>
            </a:r>
            <a:r>
              <a:rPr lang="fr-FR" dirty="0" err="1" smtClean="0"/>
              <a:t>discussed</a:t>
            </a:r>
            <a:r>
              <a:rPr lang="fr-FR" dirty="0" smtClean="0"/>
              <a:t> the </a:t>
            </a:r>
            <a:r>
              <a:rPr lang="fr-FR" dirty="0" err="1" smtClean="0"/>
              <a:t>ToR</a:t>
            </a:r>
            <a:r>
              <a:rPr lang="fr-FR" dirty="0" smtClean="0"/>
              <a:t> update </a:t>
            </a:r>
            <a:r>
              <a:rPr lang="fr-FR" dirty="0" err="1" smtClean="0"/>
              <a:t>process</a:t>
            </a:r>
            <a:r>
              <a:rPr lang="fr-FR" dirty="0" smtClean="0"/>
              <a:t> </a:t>
            </a:r>
            <a:r>
              <a:rPr lang="fr-FR" dirty="0" err="1" smtClean="0"/>
              <a:t>proposed</a:t>
            </a:r>
            <a:r>
              <a:rPr lang="fr-FR" dirty="0" smtClean="0"/>
              <a:t> in CP-193258</a:t>
            </a:r>
          </a:p>
          <a:p>
            <a:r>
              <a:rPr lang="fr-FR" dirty="0" smtClean="0"/>
              <a:t>CT </a:t>
            </a:r>
            <a:r>
              <a:rPr lang="fr-FR" dirty="0" err="1" smtClean="0"/>
              <a:t>agrees</a:t>
            </a:r>
            <a:r>
              <a:rPr lang="fr-FR" dirty="0" smtClean="0"/>
              <a:t> on:</a:t>
            </a:r>
          </a:p>
          <a:p>
            <a:pPr lvl="1"/>
            <a:r>
              <a:rPr lang="fr-FR" dirty="0" smtClean="0"/>
              <a:t>The </a:t>
            </a:r>
            <a:r>
              <a:rPr lang="fr-FR" dirty="0" err="1" smtClean="0"/>
              <a:t>proposed</a:t>
            </a:r>
            <a:r>
              <a:rPr lang="fr-FR" dirty="0" smtClean="0"/>
              <a:t> </a:t>
            </a:r>
            <a:r>
              <a:rPr lang="fr-FR" dirty="0" err="1" smtClean="0"/>
              <a:t>process</a:t>
            </a:r>
            <a:endParaRPr lang="fr-FR" dirty="0" smtClean="0"/>
          </a:p>
          <a:p>
            <a:pPr lvl="1"/>
            <a:r>
              <a:rPr lang="fr-FR" dirty="0" smtClean="0"/>
              <a:t>The </a:t>
            </a:r>
            <a:r>
              <a:rPr lang="fr-FR" dirty="0" err="1" smtClean="0"/>
              <a:t>proposed</a:t>
            </a:r>
            <a:r>
              <a:rPr lang="fr-FR" dirty="0" smtClean="0"/>
              <a:t> </a:t>
            </a:r>
            <a:r>
              <a:rPr lang="fr-FR" dirty="0" err="1" smtClean="0"/>
              <a:t>timeplan</a:t>
            </a:r>
            <a:r>
              <a:rPr lang="fr-FR" dirty="0" smtClean="0"/>
              <a:t>, </a:t>
            </a:r>
            <a:r>
              <a:rPr lang="fr-FR" dirty="0" err="1" smtClean="0"/>
              <a:t>even</a:t>
            </a:r>
            <a:r>
              <a:rPr lang="fr-FR" dirty="0" smtClean="0"/>
              <a:t> if </a:t>
            </a:r>
            <a:r>
              <a:rPr lang="fr-FR" dirty="0" err="1" smtClean="0"/>
              <a:t>challenging</a:t>
            </a:r>
            <a:endParaRPr lang="fr-FR" dirty="0" smtClean="0"/>
          </a:p>
          <a:p>
            <a:pPr lvl="1"/>
            <a:endParaRPr lang="fr-FR" dirty="0"/>
          </a:p>
          <a:p>
            <a:r>
              <a:rPr lang="fr-FR" dirty="0" err="1" smtClean="0"/>
              <a:t>Please</a:t>
            </a:r>
            <a:r>
              <a:rPr lang="fr-FR" dirty="0" smtClean="0"/>
              <a:t> </a:t>
            </a:r>
            <a:r>
              <a:rPr lang="fr-FR" dirty="0" err="1" smtClean="0"/>
              <a:t>see</a:t>
            </a:r>
            <a:r>
              <a:rPr lang="fr-FR"/>
              <a:t> </a:t>
            </a:r>
            <a:r>
              <a:rPr lang="fr-FR" smtClean="0"/>
              <a:t>SP-191327</a:t>
            </a:r>
            <a:endParaRPr lang="fr-FR" dirty="0" smtClean="0"/>
          </a:p>
        </p:txBody>
      </p:sp>
    </p:spTree>
    <p:extLst>
      <p:ext uri="{BB962C8B-B14F-4D97-AF65-F5344CB8AC3E}">
        <p14:creationId xmlns:p14="http://schemas.microsoft.com/office/powerpoint/2010/main" val="2242797295"/>
      </p:ext>
    </p:extLst>
  </p:cSld>
  <p:clrMapOvr>
    <a:masterClrMapping/>
  </p:clrMapOvr>
  <p:transition>
    <p:wipe dir="r"/>
  </p:transition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For Action to SA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81757726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Rel-17 timeline</a:t>
            </a:r>
            <a:endParaRPr lang="en-US" dirty="0"/>
          </a:p>
        </p:txBody>
      </p:sp>
      <p:sp>
        <p:nvSpPr>
          <p:cNvPr id="7" name="Espace réservé du contenu 6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fr-FR" dirty="0" smtClean="0"/>
              <a:t> 12 </a:t>
            </a:r>
            <a:r>
              <a:rPr lang="fr-FR" dirty="0" err="1" smtClean="0"/>
              <a:t>months</a:t>
            </a:r>
            <a:r>
              <a:rPr lang="fr-FR" dirty="0" smtClean="0"/>
              <a:t>… 15 </a:t>
            </a:r>
            <a:r>
              <a:rPr lang="fr-FR" dirty="0" err="1" smtClean="0"/>
              <a:t>months</a:t>
            </a:r>
            <a:r>
              <a:rPr lang="fr-FR" dirty="0" smtClean="0"/>
              <a:t>… 18 </a:t>
            </a:r>
            <a:r>
              <a:rPr lang="fr-FR" dirty="0" err="1" smtClean="0"/>
              <a:t>months</a:t>
            </a:r>
            <a:r>
              <a:rPr lang="fr-FR" dirty="0" smtClean="0"/>
              <a:t>…?</a:t>
            </a:r>
          </a:p>
          <a:p>
            <a:r>
              <a:rPr lang="fr-FR" dirty="0" smtClean="0"/>
              <a:t>CT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need</a:t>
            </a:r>
            <a:r>
              <a:rPr lang="fr-FR" dirty="0" smtClean="0"/>
              <a:t> 9 </a:t>
            </a:r>
            <a:r>
              <a:rPr lang="fr-FR" dirty="0" err="1" smtClean="0"/>
              <a:t>months</a:t>
            </a:r>
            <a:r>
              <a:rPr lang="fr-FR" dirty="0" smtClean="0"/>
              <a:t> to </a:t>
            </a:r>
            <a:r>
              <a:rPr lang="fr-FR" dirty="0" err="1" smtClean="0"/>
              <a:t>complete</a:t>
            </a:r>
            <a:r>
              <a:rPr lang="fr-FR" dirty="0" smtClean="0"/>
              <a:t> Rel-17 stage 3</a:t>
            </a:r>
          </a:p>
          <a:p>
            <a:pPr lvl="1"/>
            <a:endParaRPr lang="fr-FR" dirty="0"/>
          </a:p>
          <a:p>
            <a:r>
              <a:rPr lang="fr-FR" dirty="0" err="1" smtClean="0"/>
              <a:t>Therefore</a:t>
            </a:r>
            <a:r>
              <a:rPr lang="fr-FR" dirty="0" smtClean="0"/>
              <a:t>, </a:t>
            </a:r>
            <a:r>
              <a:rPr lang="fr-FR" dirty="0" err="1" smtClean="0"/>
              <a:t>freeze</a:t>
            </a:r>
            <a:r>
              <a:rPr lang="fr-FR" dirty="0" smtClean="0"/>
              <a:t> of the Rel-17 </a:t>
            </a:r>
            <a:r>
              <a:rPr lang="fr-FR" dirty="0" err="1" smtClean="0"/>
              <a:t>will</a:t>
            </a:r>
            <a:r>
              <a:rPr lang="fr-FR" dirty="0" smtClean="0"/>
              <a:t> </a:t>
            </a:r>
            <a:r>
              <a:rPr lang="fr-FR" dirty="0" err="1" smtClean="0"/>
              <a:t>be</a:t>
            </a:r>
            <a:r>
              <a:rPr lang="fr-FR" dirty="0" smtClean="0"/>
              <a:t> 9 </a:t>
            </a:r>
            <a:r>
              <a:rPr lang="fr-FR" dirty="0" err="1" smtClean="0"/>
              <a:t>months</a:t>
            </a:r>
            <a:r>
              <a:rPr lang="fr-FR" dirty="0" smtClean="0"/>
              <a:t> </a:t>
            </a:r>
            <a:r>
              <a:rPr lang="fr-FR" dirty="0" err="1" smtClean="0"/>
              <a:t>after</a:t>
            </a:r>
            <a:r>
              <a:rPr lang="fr-FR" dirty="0" smtClean="0"/>
              <a:t> </a:t>
            </a:r>
            <a:r>
              <a:rPr lang="fr-FR" dirty="0" err="1" smtClean="0"/>
              <a:t>freeze</a:t>
            </a:r>
            <a:r>
              <a:rPr lang="fr-FR" dirty="0" smtClean="0"/>
              <a:t> of the stage 2</a:t>
            </a:r>
          </a:p>
          <a:p>
            <a:pPr lvl="1"/>
            <a:r>
              <a:rPr lang="fr-FR" dirty="0"/>
              <a:t>+ 3 </a:t>
            </a:r>
            <a:r>
              <a:rPr lang="fr-FR" dirty="0" err="1"/>
              <a:t>additional</a:t>
            </a:r>
            <a:r>
              <a:rPr lang="fr-FR" dirty="0"/>
              <a:t> </a:t>
            </a:r>
            <a:r>
              <a:rPr lang="fr-FR" dirty="0" err="1"/>
              <a:t>months</a:t>
            </a:r>
            <a:r>
              <a:rPr lang="fr-FR" dirty="0"/>
              <a:t> for ASN.1/</a:t>
            </a:r>
            <a:r>
              <a:rPr lang="fr-FR" dirty="0" err="1"/>
              <a:t>OpenAPI</a:t>
            </a:r>
            <a:r>
              <a:rPr lang="fr-FR" dirty="0"/>
              <a:t> </a:t>
            </a:r>
            <a:r>
              <a:rPr lang="fr-FR" dirty="0" err="1" smtClean="0"/>
              <a:t>freeze</a:t>
            </a:r>
            <a:endParaRPr lang="fr-FR" dirty="0" smtClean="0"/>
          </a:p>
          <a:p>
            <a:pPr lvl="1"/>
            <a:endParaRPr lang="fr-FR" dirty="0"/>
          </a:p>
          <a:p>
            <a:r>
              <a:rPr lang="fr-FR" dirty="0" smtClean="0"/>
              <a:t>To </a:t>
            </a:r>
            <a:r>
              <a:rPr lang="fr-FR" dirty="0" err="1" smtClean="0"/>
              <a:t>be</a:t>
            </a:r>
            <a:r>
              <a:rPr lang="fr-FR" dirty="0" smtClean="0"/>
              <a:t> </a:t>
            </a:r>
            <a:r>
              <a:rPr lang="fr-FR" dirty="0" err="1" smtClean="0"/>
              <a:t>taken</a:t>
            </a:r>
            <a:r>
              <a:rPr lang="fr-FR" dirty="0" smtClean="0"/>
              <a:t> </a:t>
            </a:r>
            <a:r>
              <a:rPr lang="fr-FR" dirty="0" err="1" smtClean="0"/>
              <a:t>into</a:t>
            </a:r>
            <a:r>
              <a:rPr lang="fr-FR" dirty="0" smtClean="0"/>
              <a:t> </a:t>
            </a:r>
            <a:r>
              <a:rPr lang="fr-FR" dirty="0" err="1" smtClean="0"/>
              <a:t>account</a:t>
            </a:r>
            <a:r>
              <a:rPr lang="fr-FR" dirty="0" smtClean="0"/>
              <a:t> </a:t>
            </a:r>
            <a:r>
              <a:rPr lang="fr-FR" dirty="0" err="1" smtClean="0"/>
              <a:t>when</a:t>
            </a:r>
            <a:r>
              <a:rPr lang="fr-FR" dirty="0" smtClean="0"/>
              <a:t> </a:t>
            </a:r>
            <a:r>
              <a:rPr lang="fr-FR" dirty="0" err="1" smtClean="0"/>
              <a:t>finalizing</a:t>
            </a:r>
            <a:r>
              <a:rPr lang="fr-FR" dirty="0" smtClean="0"/>
              <a:t> the </a:t>
            </a:r>
            <a:r>
              <a:rPr lang="fr-FR" dirty="0" err="1" smtClean="0"/>
              <a:t>overall</a:t>
            </a:r>
            <a:r>
              <a:rPr lang="fr-FR" dirty="0" smtClean="0"/>
              <a:t> Rel-17 </a:t>
            </a:r>
            <a:r>
              <a:rPr lang="fr-FR" dirty="0" err="1" smtClean="0"/>
              <a:t>timeline</a:t>
            </a:r>
            <a:endParaRPr lang="fr-FR" dirty="0"/>
          </a:p>
          <a:p>
            <a:pPr marL="457200" lvl="1" indent="0">
              <a:buNone/>
            </a:pPr>
            <a:endParaRPr lang="fr-FR" dirty="0"/>
          </a:p>
        </p:txBody>
      </p:sp>
      <p:sp>
        <p:nvSpPr>
          <p:cNvPr id="4" name="AutoShape 2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155575" y="-144463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  <p:sp>
        <p:nvSpPr>
          <p:cNvPr id="5" name="AutoShape 4" descr="Résultats de recherche d'images pour « collateral damage film »"/>
          <p:cNvSpPr>
            <a:spLocks noChangeAspect="1" noChangeArrowheads="1"/>
          </p:cNvSpPr>
          <p:nvPr/>
        </p:nvSpPr>
        <p:spPr bwMode="auto">
          <a:xfrm>
            <a:off x="307975" y="7937"/>
            <a:ext cx="304800" cy="30480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9328446"/>
      </p:ext>
    </p:extLst>
  </p:cSld>
  <p:clrMapOvr>
    <a:masterClrMapping/>
  </p:clrMapOvr>
  <p:transition>
    <p:wipe dir="r"/>
  </p:transition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dirty="0" smtClean="0"/>
              <a:t>Service-based interfaces </a:t>
            </a:r>
            <a:r>
              <a:rPr lang="en-GB" dirty="0"/>
              <a:t>for </a:t>
            </a:r>
            <a:r>
              <a:rPr lang="en-GB" dirty="0" smtClean="0"/>
              <a:t>SMS </a:t>
            </a:r>
            <a:endParaRPr lang="en-US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>
          <a:xfrm>
            <a:off x="838200" y="1714785"/>
            <a:ext cx="10727724" cy="4351338"/>
          </a:xfrm>
        </p:spPr>
        <p:txBody>
          <a:bodyPr/>
          <a:lstStyle/>
          <a:p>
            <a:r>
              <a:rPr lang="en-US" dirty="0" smtClean="0"/>
              <a:t>In response to LS </a:t>
            </a:r>
            <a:r>
              <a:rPr lang="en-US" dirty="0"/>
              <a:t>from </a:t>
            </a:r>
            <a:r>
              <a:rPr lang="en-US" dirty="0" smtClean="0"/>
              <a:t>GSMA </a:t>
            </a:r>
            <a:r>
              <a:rPr lang="en-US" dirty="0"/>
              <a:t>5GJA LS (CP-193242/SP-190959</a:t>
            </a:r>
            <a:r>
              <a:rPr lang="en-US" dirty="0" smtClean="0"/>
              <a:t>)</a:t>
            </a:r>
          </a:p>
          <a:p>
            <a:r>
              <a:rPr lang="en-US" dirty="0" smtClean="0"/>
              <a:t>LS from CT to SA </a:t>
            </a:r>
            <a:r>
              <a:rPr lang="en-US" dirty="0"/>
              <a:t>(</a:t>
            </a:r>
            <a:r>
              <a:rPr lang="en-US" dirty="0" smtClean="0"/>
              <a:t>CP-193301/SP-191281) on the possibility to </a:t>
            </a:r>
            <a:r>
              <a:rPr lang="en-GB" dirty="0" smtClean="0"/>
              <a:t>offload </a:t>
            </a:r>
            <a:r>
              <a:rPr lang="en-GB" dirty="0"/>
              <a:t>from SA2 the work on Service Based Interfaces for SMS </a:t>
            </a:r>
            <a:r>
              <a:rPr lang="en-GB" dirty="0" smtClean="0"/>
              <a:t>to </a:t>
            </a:r>
            <a:r>
              <a:rPr lang="en-GB" dirty="0"/>
              <a:t>CT</a:t>
            </a:r>
            <a:r>
              <a:rPr lang="en-US" dirty="0" smtClean="0"/>
              <a:t> </a:t>
            </a:r>
          </a:p>
          <a:p>
            <a:endParaRPr lang="en-US" dirty="0"/>
          </a:p>
          <a:p>
            <a:r>
              <a:rPr lang="en-GB" dirty="0" smtClean="0"/>
              <a:t>Action: SA </a:t>
            </a:r>
            <a:r>
              <a:rPr lang="en-GB" dirty="0"/>
              <a:t>to consider the above proposal during the Release 17 content prioritization discussion and inform CT of the decision.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49941446"/>
      </p:ext>
    </p:extLst>
  </p:cSld>
  <p:clrMapOvr>
    <a:masterClrMapping/>
  </p:clrMapOvr>
  <p:transition>
    <p:wipe dir="r"/>
  </p:transition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Merci Beaucoup!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580299910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194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Acknowledgement</a:t>
            </a:r>
          </a:p>
        </p:txBody>
      </p:sp>
      <p:sp>
        <p:nvSpPr>
          <p:cNvPr id="8195" name="Content Placeholder 2"/>
          <p:cNvSpPr>
            <a:spLocks noGrp="1"/>
          </p:cNvSpPr>
          <p:nvPr>
            <p:ph idx="1"/>
          </p:nvPr>
        </p:nvSpPr>
        <p:spPr>
          <a:xfrm>
            <a:off x="838200" y="1690688"/>
            <a:ext cx="10515600" cy="4351338"/>
          </a:xfrm>
        </p:spPr>
        <p:txBody>
          <a:bodyPr/>
          <a:lstStyle/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CT vice chairs, CT WG chairs and vice chairs and rapporteurs for excellent coordination of and work. Special thanks to MCC for excellent meeting support.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hosts of the CT WGs meetings and the CT Plenary meeting for providing very good services that guaranteed smooth progress of the meetings.</a:t>
            </a: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endParaRPr lang="en-GB" altLang="ja-JP" spc="-1" dirty="0">
              <a:solidFill>
                <a:srgbClr val="000000"/>
              </a:solidFill>
              <a:uFill>
                <a:solidFill>
                  <a:srgbClr val="FFFFFF"/>
                </a:solidFill>
              </a:uFill>
              <a:latin typeface="Arial"/>
            </a:endParaRPr>
          </a:p>
          <a:p>
            <a:pPr marL="343080" indent="-342720">
              <a:spcBef>
                <a:spcPct val="20000"/>
              </a:spcBef>
              <a:buBlip>
                <a:blip r:embed="rId2"/>
              </a:buBlip>
            </a:pPr>
            <a:r>
              <a:rPr lang="en-GB" altLang="ja-JP" spc="-1" dirty="0">
                <a:solidFill>
                  <a:srgbClr val="000000"/>
                </a:solidFill>
                <a:uFill>
                  <a:solidFill>
                    <a:srgbClr val="FFFFFF"/>
                  </a:solidFill>
                </a:uFill>
                <a:latin typeface="Arial"/>
              </a:rPr>
              <a:t>Thanks to the delegates in CT WGs and CT for achieving all deadlines as promised and delivering an enormous amount of CRs and input papers.</a:t>
            </a:r>
          </a:p>
          <a:p>
            <a:endParaRPr lang="en-US" altLang="en-US" dirty="0"/>
          </a:p>
        </p:txBody>
      </p:sp>
    </p:spTree>
  </p:cSld>
  <p:clrMapOvr>
    <a:masterClrMapping/>
  </p:clrMapOvr>
  <p:transition>
    <p:wipe dir="r"/>
  </p:transition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Annex</a:t>
            </a:r>
          </a:p>
        </p:txBody>
      </p:sp>
    </p:spTree>
    <p:extLst>
      <p:ext uri="{BB962C8B-B14F-4D97-AF65-F5344CB8AC3E}">
        <p14:creationId xmlns:p14="http://schemas.microsoft.com/office/powerpoint/2010/main" val="2255977607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Officials</a:t>
            </a:r>
          </a:p>
        </p:txBody>
      </p:sp>
      <p:sp>
        <p:nvSpPr>
          <p:cNvPr id="4099" name="Content Placeholder 2"/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Lionel Morand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lionel.morand@orange.com</a:t>
            </a: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0" name="Content Placeholder 2"/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Behrouz Aghili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ATIS</a:t>
            </a:r>
            <a:br>
              <a:rPr lang="fr-FR" altLang="en-US" sz="1800"/>
            </a:br>
            <a:r>
              <a:rPr lang="en-US" altLang="en-US" sz="1800"/>
              <a:t>behrouz.aghili@interdigital.com</a:t>
            </a:r>
            <a:endParaRPr lang="fr-FR" altLang="en-US" sz="180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1" name="Content Placeholder 2"/>
          <p:cNvSpPr txBox="1">
            <a:spLocks/>
          </p:cNvSpPr>
          <p:nvPr/>
        </p:nvSpPr>
        <p:spPr bwMode="auto">
          <a:xfrm>
            <a:off x="7458075" y="34448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</a:t>
            </a:r>
            <a:r>
              <a:rPr lang="fr-FR" altLang="en-US" sz="1800"/>
              <a:t>ohannes Achter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TSG CT Vicechair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johannes.achter@t-mobile.at</a:t>
            </a:r>
            <a:endParaRPr lang="fr-FR" altLang="en-US" sz="1800"/>
          </a:p>
          <a:p>
            <a:pPr>
              <a:buFontTx/>
              <a:buNone/>
            </a:pPr>
            <a:endParaRPr lang="en-US" altLang="en-US" sz="1800"/>
          </a:p>
        </p:txBody>
      </p:sp>
      <p:sp>
        <p:nvSpPr>
          <p:cNvPr id="4102" name="Content Placeholder 2"/>
          <p:cNvSpPr txBox="1">
            <a:spLocks/>
          </p:cNvSpPr>
          <p:nvPr/>
        </p:nvSpPr>
        <p:spPr bwMode="auto">
          <a:xfrm>
            <a:off x="74580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Ming Ai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aiming@catt.cn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</p:txBody>
      </p:sp>
      <p:sp>
        <p:nvSpPr>
          <p:cNvPr id="4103" name="Content Placeholder 2"/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4105" name="Picture 2"/>
          <p:cNvPicPr>
            <a:picLocks noChangeAspect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517" r="27983"/>
          <a:stretch>
            <a:fillRect/>
          </a:stretch>
        </p:blipFill>
        <p:spPr bwMode="auto">
          <a:xfrm>
            <a:off x="6210300" y="3505200"/>
            <a:ext cx="1247775" cy="1270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6" name="Picture 3"/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4107" name="Picture 1"/>
          <p:cNvPicPr>
            <a:picLocks noChangeAspect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241" t="34871" r="32156" b="33260"/>
          <a:stretch>
            <a:fillRect/>
          </a:stretch>
        </p:blipFill>
        <p:spPr bwMode="auto">
          <a:xfrm>
            <a:off x="6358467" y="2011472"/>
            <a:ext cx="1099608" cy="139195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2" name="Image 1"/>
          <p:cNvPicPr>
            <a:picLocks noChangeAspect="1"/>
          </p:cNvPicPr>
          <p:nvPr/>
        </p:nvPicPr>
        <p:blipFill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734" y="1973262"/>
            <a:ext cx="1460975" cy="1531937"/>
          </a:xfrm>
          <a:prstGeom prst="rect">
            <a:avLst/>
          </a:prstGeom>
        </p:spPr>
      </p:pic>
      <p:pic>
        <p:nvPicPr>
          <p:cNvPr id="13" name="Picture 2"/>
          <p:cNvPicPr>
            <a:picLocks noChangeAspect="1" noChangeArrowheads="1"/>
          </p:cNvPicPr>
          <p:nvPr/>
        </p:nvPicPr>
        <p:blipFill>
          <a:blip r:embed="rId8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249412" y="4889500"/>
            <a:ext cx="1208663" cy="138747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2329711060"/>
      </p:ext>
    </p:extLst>
  </p:cSld>
  <p:clrMapOvr>
    <a:masterClrMapping/>
  </p:clrMapOvr>
  <p:transition>
    <p:wipe dir="r"/>
  </p:transition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approved  Study/Work Items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8164695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13588" y="370177"/>
            <a:ext cx="10515600" cy="1325563"/>
          </a:xfrm>
        </p:spPr>
        <p:txBody>
          <a:bodyPr/>
          <a:lstStyle/>
          <a:p>
            <a:r>
              <a:rPr lang="en-US" altLang="fr-FR" dirty="0"/>
              <a:t>New approved  Study/Work Items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351432094"/>
              </p:ext>
            </p:extLst>
          </p:nvPr>
        </p:nvGraphicFramePr>
        <p:xfrm>
          <a:off x="224631" y="2143097"/>
          <a:ext cx="11742738" cy="2883902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3971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705496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CP-193270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Nudsf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29.598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CP-193271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Nsoraf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29.550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CP-193300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CT aspects of Enhanced Mission Critical Push-to-Talk architecture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7956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CP-193149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Video enhancement of IMS CAT/CRS/announcement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600" i="1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335888838"/>
      </p:ext>
    </p:extLst>
  </p:cSld>
  <p:clrMapOvr>
    <a:masterClrMapping/>
  </p:clrMapOvr>
  <p:transition>
    <p:wipe dir="r"/>
  </p:transition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54133260"/>
              </p:ext>
            </p:extLst>
          </p:nvPr>
        </p:nvGraphicFramePr>
        <p:xfrm>
          <a:off x="135409" y="1973906"/>
          <a:ext cx="11742738" cy="3238930"/>
        </p:xfrm>
        <a:graphic>
          <a:graphicData uri="http://schemas.openxmlformats.org/drawingml/2006/table">
            <a:tbl>
              <a:tblPr firstRow="1" firstCol="1" bandRow="1"/>
              <a:tblGrid>
                <a:gridCol w="145302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CP-193014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for CT aspect of single radio voice continuity from 5GS to 3G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CP-193015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support for integrated access and backhaul (IAB)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CP-193016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New WID on User data interworking, Coexistence and Migration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5"/>
                        </a:rPr>
                        <a:t>CP-193272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5GS enhanced support of vertical and LAN services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24.519</a:t>
                      </a: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6"/>
                        </a:rPr>
                        <a:t>CP-193143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Mobile Communication System for Railways (MONASTERY) Phase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527820794"/>
      </p:ext>
    </p:extLst>
  </p:cSld>
  <p:clrMapOvr>
    <a:masterClrMapping/>
  </p:clrMapOvr>
  <p:transition>
    <p:wipe dir="r"/>
  </p:transition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Revised approved  Study/Work Items 2/2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014098706"/>
              </p:ext>
            </p:extLst>
          </p:nvPr>
        </p:nvGraphicFramePr>
        <p:xfrm>
          <a:off x="151558" y="1973906"/>
          <a:ext cx="11726589" cy="3700952"/>
        </p:xfrm>
        <a:graphic>
          <a:graphicData uri="http://schemas.openxmlformats.org/drawingml/2006/table">
            <a:tbl>
              <a:tblPr firstRow="1" firstCol="1" bandRow="1"/>
              <a:tblGrid>
                <a:gridCol w="143687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6381677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544595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236344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New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Specification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number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(if </a:t>
                      </a: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needed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)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CP-193273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Multi-device and multi-identity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24.175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CP-193145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on wireless and wireline convergence for the 5G system architecture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i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CP-193146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Enhancements to Functional architecture and information flows for Mission Critical Data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i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CP-193274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 on CT aspects of Cellular IoT support and evolution for the 5G System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12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TS 29.542</a:t>
                      </a:r>
                    </a:p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400" i="1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449834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CP-193175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Revised WID: Enhancement of 3GPP Northbound APIs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  <a:tr h="449834">
                <a:tc>
                  <a:txBody>
                    <a:bodyPr/>
                    <a:lstStyle/>
                    <a:p>
                      <a:pPr algn="l" fontAlgn="t"/>
                      <a:endParaRPr lang="en-GB" sz="1600" b="1" i="0" u="sng" strike="noStrike" kern="1200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600" b="0" i="0" u="none" strike="noStrike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1200"/>
                        </a:spcAft>
                      </a:pPr>
                      <a:endParaRPr lang="fr-FR" sz="1200" i="1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76992260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037741470"/>
      </p:ext>
    </p:extLst>
  </p:cSld>
  <p:clrMapOvr>
    <a:masterClrMapping/>
  </p:clrMapOvr>
  <p:transition>
    <p:wipe dir="r"/>
  </p:transition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New Specification numbers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95133806"/>
      </p:ext>
    </p:extLst>
  </p:cSld>
  <p:clrMapOvr>
    <a:masterClrMapping/>
  </p:clrMapOvr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allocated Specification numbers 1/2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953480506"/>
              </p:ext>
            </p:extLst>
          </p:nvPr>
        </p:nvGraphicFramePr>
        <p:xfrm>
          <a:off x="135408" y="1973906"/>
          <a:ext cx="11257521" cy="3476007"/>
        </p:xfrm>
        <a:graphic>
          <a:graphicData uri="http://schemas.openxmlformats.org/drawingml/2006/table">
            <a:tbl>
              <a:tblPr firstRow="1" firstCol="1" bandRow="1"/>
              <a:tblGrid>
                <a:gridCol w="17439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65962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fontAlgn="t"/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29.598</a:t>
                      </a:r>
                      <a:endParaRPr lang="en-GB" sz="1800" b="0" i="0" u="none" strike="noStrike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Unstructured Data Storage Services; Stage 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86201699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29.550</a:t>
                      </a:r>
                      <a:endParaRPr lang="fr-FR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Steering Of Roaming Application Function Services; Stage 3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CT4</a:t>
                      </a:r>
                    </a:p>
                    <a:p>
                      <a:pPr algn="ctr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60265476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ctr" hangingPunct="0">
                        <a:spcAft>
                          <a:spcPts val="0"/>
                        </a:spcAft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24.519</a:t>
                      </a:r>
                      <a:endParaRPr lang="fr-FR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System; Time-Sensitive Networking (TSN) Application Function (AF) to Device-side TSN Translator (DS-TT) and Network-side TSN Translator (NW-TT) protocol aspects; Stage 3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  <a:p>
                      <a:pPr algn="ctr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99221068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24.175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Multi-device and multi-Identity in the IP Multimedia Subsystem (IMS); Management Object (MO)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  <a:p>
                      <a:pPr algn="ctr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5022605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0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fr-FR" sz="1800" i="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/>
                          <a:cs typeface="Arial" panose="020B0604020202020204" pitchFamily="34" charset="0"/>
                        </a:rPr>
                        <a:t>29.542</a:t>
                      </a:r>
                    </a:p>
                    <a:p>
                      <a:pPr algn="ctr" hangingPunct="0">
                        <a:spcAft>
                          <a:spcPts val="0"/>
                        </a:spcAft>
                      </a:pPr>
                      <a:endParaRPr lang="fr-FR" sz="1800" dirty="0">
                        <a:effectLst/>
                        <a:latin typeface="Arial" panose="020B0604020202020204" pitchFamily="34" charset="0"/>
                        <a:ea typeface="Times New Roman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hangingPunct="0">
                        <a:spcAft>
                          <a:spcPts val="0"/>
                        </a:spcAft>
                      </a:pPr>
                      <a:r>
                        <a:rPr lang="en-GB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5G System (5GS); Session management services for Non-IP Data Delivery (NIDD); Stage 3</a:t>
                      </a:r>
                      <a:endParaRPr lang="fr-FR" sz="180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542892277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202895858"/>
      </p:ext>
    </p:extLst>
  </p:cSld>
  <p:clrMapOvr>
    <a:masterClrMapping/>
  </p:clrMapOvr>
  <p:transition>
    <p:wipe dir="r"/>
  </p:transition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CRs for conditional approval </a:t>
            </a:r>
          </a:p>
        </p:txBody>
      </p:sp>
    </p:spTree>
    <p:extLst>
      <p:ext uri="{BB962C8B-B14F-4D97-AF65-F5344CB8AC3E}">
        <p14:creationId xmlns:p14="http://schemas.microsoft.com/office/powerpoint/2010/main" val="799434562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F070B6A1-C514-48AF-8B2A-F1C1C61BCB4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855185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C1-199016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SGC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timer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intersystem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change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C1-198597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Applicability of existing emergency PDU session 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1520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C1-198595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SGC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timer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intersystem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change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1605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C1-198590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Serving PLMN rate control at PDU session modification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1648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 23.501 CR 1486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C1-198788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Pre-configured URSP rules in 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23.503 CR0348 (SA2) 31.102 CR0861 (CT6)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C1-198966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PEI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format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for non-3GPP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only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 CR 1801r2 (SA2)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C1-198155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Further alignment with stage-2 on PEI for 5G-RG and FN-RG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23.316 CR 0040 (SA2)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C1-1981554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Session-TMBR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23.316 CR 0052 (SA2)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C1-196741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Registration, Session establishment and session release of 5G capable over WLAN (N5CW) device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24.302 CR #0716 (CT1)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C1-196793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FQDN for trusted non-3GPP access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23.003 CR 0551 (CT4)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44125759"/>
      </p:ext>
    </p:extLst>
  </p:cSld>
  <p:clrMapOvr>
    <a:masterClrMapping/>
  </p:clrMapOvr>
  <p:transition>
    <p:wipe dir="r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CT1: CRs for conditional approval II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0923B4A0-6F8A-4425-9079-61D14049D80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68855185"/>
              </p:ext>
            </p:extLst>
          </p:nvPr>
        </p:nvGraphicFramePr>
        <p:xfrm>
          <a:off x="802105" y="1999343"/>
          <a:ext cx="10418888" cy="3976555"/>
        </p:xfrm>
        <a:graphic>
          <a:graphicData uri="http://schemas.openxmlformats.org/drawingml/2006/table">
            <a:tbl>
              <a:tblPr firstRow="1" firstCol="1" bandRow="1"/>
              <a:tblGrid>
                <a:gridCol w="1066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41686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C1-199016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SGC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timer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intersystem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change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24.301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3288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C1-198597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Applicability of existing emergency PDU session request type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1520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C1-198595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SGC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timer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and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handling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during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intersystem</a:t>
                      </a: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 </a:t>
                      </a:r>
                      <a:r>
                        <a:rPr lang="de-DE" sz="11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change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24.501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1605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TS 23.501 CR 1485</a:t>
                      </a:r>
                      <a:endParaRPr lang="de-DE" sz="18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de-DE" sz="11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</a:rPr>
                        <a:t>C1-198590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Serving PLMN rate control at PDU session modification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1648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TS 23.501 CR 1486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C1-198788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cs typeface="+mn-cs"/>
                        </a:rPr>
                        <a:t> Pre-configured URSP rules in USIM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67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fr-FR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23.503 CR0348 (SA2) 31.102 CR0861 (CT6)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C1-198966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PEI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format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for non-3GPP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access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only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UE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1733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23.501 CR 1801r2 (SA2)</a:t>
                      </a:r>
                    </a:p>
                  </a:txBody>
                  <a:tcPr marL="72000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C1-198155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Further alignment with stage-2 on PEI for 5G-RG and FN-RG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23.316 CR 0040 (SA2)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49393708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C1-1981554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ctr"/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Removal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</a:t>
                      </a:r>
                      <a:r>
                        <a:rPr lang="de-DE" sz="1100" kern="1200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of</a:t>
                      </a: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 Session-TMBR</a:t>
                      </a:r>
                    </a:p>
                  </a:txBody>
                  <a:tcPr marL="9525" marR="9525" marT="9525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24.501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1687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23.316 CR 0052 (SA2)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88441725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C1-196741</a:t>
                      </a:r>
                    </a:p>
                    <a:p>
                      <a:pPr>
                        <a:spcAft>
                          <a:spcPts val="0"/>
                        </a:spcAft>
                      </a:pP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Registration, Session establishment and session release of 5G capable over WLAN (N5CW) device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24.302 CR #0716 (CT1) 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6899308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C1-196793</a:t>
                      </a:r>
                    </a:p>
                  </a:txBody>
                  <a:tcPr marL="7200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US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FQDN for trusted non-3GPP access</a:t>
                      </a:r>
                      <a:endParaRPr lang="de-DE" sz="1100" kern="1200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ea typeface="Calibri" panose="020F0502020204030204" pitchFamily="34" charset="0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24.502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r"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105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de-DE" sz="1100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+mn-cs"/>
                        </a:rPr>
                        <a:t>23.003 CR 0551 (CT4)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6403154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688862826"/>
      </p:ext>
    </p:extLst>
  </p:cSld>
  <p:clrMapOvr>
    <a:masterClrMapping/>
  </p:clrMapOvr>
  <p:transition>
    <p:wipe dir="r"/>
  </p:transition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1A8CBC9E-CC4A-42C6-8530-8A0B2BF71093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056342351"/>
              </p:ext>
            </p:extLst>
          </p:nvPr>
        </p:nvGraphicFramePr>
        <p:xfrm>
          <a:off x="601245" y="1857829"/>
          <a:ext cx="10412919" cy="3651896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Dependency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C3-194407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Patch Report to </a:t>
                      </a:r>
                      <a:r>
                        <a:rPr lang="en-U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Nudr_DataRepository</a:t>
                      </a: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API for Policy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0059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</a:t>
                      </a:r>
                      <a:r>
                        <a:rPr lang="es-ES" sz="105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4416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BDT reference Id within Session Management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0063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P-CSCF restoration in 5GS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#0994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#6398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C3-195358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P-CSCF restoration in 5GS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#0995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#6399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C3-195059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Additional-Identity header in REFER request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29.165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#0996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24.229 CR #6399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300"/>
                        </a:spcBef>
                        <a:spcAft>
                          <a:spcPts val="3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C3-195284</a:t>
                      </a:r>
                    </a:p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AMF change in the HR scenario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#0382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 #0322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96025381"/>
                  </a:ext>
                </a:extLst>
              </a:tr>
              <a:tr h="34687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C3-195357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NF Load analytics generalities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29.520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#0106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23.288 CR #0002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7647634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C3-195241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simultaneous registration in multiple accesses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#0091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#0010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49552862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C3-195380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U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S-NSSAI for non-3GPP access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29.507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#0092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23.316 CR #0010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4058023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240856077"/>
      </p:ext>
    </p:extLst>
  </p:cSld>
  <p:clrMapOvr>
    <a:masterClrMapping/>
  </p:clrMapOvr>
  <p:transition>
    <p:wipe dir="r"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F615647A-2F1E-4372-BEAE-EB0FA830898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WG1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B13F93CF-48CD-405F-BC49-3AA2934B0641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12" name="Content Placeholder 2">
            <a:extLst>
              <a:ext uri="{FF2B5EF4-FFF2-40B4-BE49-F238E27FC236}">
                <a16:creationId xmlns="" xmlns:a16="http://schemas.microsoft.com/office/drawing/2014/main" id="{780BAA56-C5F0-43B2-82E4-3A4FB0FF70DF}"/>
              </a:ext>
            </a:extLst>
          </p:cNvPr>
          <p:cNvSpPr txBox="1">
            <a:spLocks/>
          </p:cNvSpPr>
          <p:nvPr/>
        </p:nvSpPr>
        <p:spPr bwMode="auto">
          <a:xfrm>
            <a:off x="2162175" y="2048419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Leis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peter.leis@nokia.com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4" name="Content Placeholder 2">
            <a:extLst>
              <a:ext uri="{FF2B5EF4-FFF2-40B4-BE49-F238E27FC236}">
                <a16:creationId xmlns="" xmlns:a16="http://schemas.microsoft.com/office/drawing/2014/main" id="{58C92D4E-1A61-4937-A98D-493F17FE3820}"/>
              </a:ext>
            </a:extLst>
          </p:cNvPr>
          <p:cNvSpPr txBox="1">
            <a:spLocks/>
          </p:cNvSpPr>
          <p:nvPr/>
        </p:nvSpPr>
        <p:spPr bwMode="auto">
          <a:xfrm>
            <a:off x="7552345" y="423919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Jörgen</a:t>
            </a:r>
            <a:r>
              <a:rPr lang="fr-FR" altLang="en-US" sz="1800" dirty="0"/>
              <a:t> Axell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jorgen.axell@ericsson.com</a:t>
            </a: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15" name="Content Placeholder 2">
            <a:extLst>
              <a:ext uri="{FF2B5EF4-FFF2-40B4-BE49-F238E27FC236}">
                <a16:creationId xmlns="" xmlns:a16="http://schemas.microsoft.com/office/drawing/2014/main" id="{17B056FB-2650-4854-B68E-1CB87B5772AE}"/>
              </a:ext>
            </a:extLst>
          </p:cNvPr>
          <p:cNvSpPr txBox="1">
            <a:spLocks/>
          </p:cNvSpPr>
          <p:nvPr/>
        </p:nvSpPr>
        <p:spPr bwMode="auto">
          <a:xfrm>
            <a:off x="2162175" y="4240497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Frederic Firmin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frederic.firmin@etsi.org</a:t>
            </a:r>
          </a:p>
        </p:txBody>
      </p:sp>
      <p:pic>
        <p:nvPicPr>
          <p:cNvPr id="16" name="Picture 15">
            <a:extLst>
              <a:ext uri="{FF2B5EF4-FFF2-40B4-BE49-F238E27FC236}">
                <a16:creationId xmlns="" xmlns:a16="http://schemas.microsoft.com/office/drawing/2014/main" id="{34E08405-18D9-4E3D-8FCD-8C48258E7DB1}"/>
              </a:ext>
            </a:extLst>
          </p:cNvPr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38200" y="2034641"/>
            <a:ext cx="1244600" cy="1695313"/>
          </a:xfrm>
          <a:prstGeom prst="rect">
            <a:avLst/>
          </a:prstGeom>
        </p:spPr>
      </p:pic>
      <p:pic>
        <p:nvPicPr>
          <p:cNvPr id="18" name="Picture 17">
            <a:extLst>
              <a:ext uri="{FF2B5EF4-FFF2-40B4-BE49-F238E27FC236}">
                <a16:creationId xmlns="" xmlns:a16="http://schemas.microsoft.com/office/drawing/2014/main" id="{65276491-6B40-491F-888E-B0B1CA2CD45C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096000" y="4063585"/>
            <a:ext cx="1349924" cy="1681535"/>
          </a:xfrm>
          <a:prstGeom prst="rect">
            <a:avLst/>
          </a:prstGeom>
        </p:spPr>
      </p:pic>
      <p:pic>
        <p:nvPicPr>
          <p:cNvPr id="1026" name="Picture 2" descr="http://3gpp.org/local/cache-vignettes/L120xH150/Frederic-987eb-88854.jpg">
            <a:extLst>
              <a:ext uri="{FF2B5EF4-FFF2-40B4-BE49-F238E27FC236}">
                <a16:creationId xmlns="" xmlns:a16="http://schemas.microsoft.com/office/drawing/2014/main" id="{CDCA7CF8-2B1E-48E2-9231-4228ACED05AC}"/>
              </a:ext>
            </a:extLst>
          </p:cNvPr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74365" y="4191237"/>
            <a:ext cx="1219554" cy="1524442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7" name="Content Placeholder 2"/>
          <p:cNvSpPr txBox="1">
            <a:spLocks/>
          </p:cNvSpPr>
          <p:nvPr/>
        </p:nvSpPr>
        <p:spPr bwMode="auto">
          <a:xfrm>
            <a:off x="7458075" y="2048419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Lena Chaponniere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WG1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ATIS</a:t>
            </a:r>
            <a:br>
              <a:rPr lang="fr-FR" altLang="en-US" sz="1800" dirty="0"/>
            </a:br>
            <a:r>
              <a:rPr lang="en-US" altLang="en-US" sz="1800" dirty="0"/>
              <a:t>lguellec@QTI.QUALCOMM.COM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20" name="Picture 1">
            <a:extLst>
              <a:ext uri="{FF2B5EF4-FFF2-40B4-BE49-F238E27FC236}">
                <a16:creationId xmlns="" xmlns:a16="http://schemas.microsoft.com/office/drawing/2014/main" id="{8F7C2380-484A-4473-BE4D-E826FBDF9CA5}"/>
              </a:ext>
            </a:extLst>
          </p:cNvPr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6096000" y="2034641"/>
            <a:ext cx="1268078" cy="126807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94520783"/>
      </p:ext>
    </p:extLst>
  </p:cSld>
  <p:clrMapOvr>
    <a:masterClrMapping/>
  </p:clrMapOvr>
  <p:transition>
    <p:wipe dir="r"/>
  </p:transition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CT3: CRs for conditional approval(II) </a:t>
            </a:r>
          </a:p>
        </p:txBody>
      </p:sp>
      <p:graphicFrame>
        <p:nvGraphicFramePr>
          <p:cNvPr id="3" name="Tableau 6">
            <a:extLst>
              <a:ext uri="{FF2B5EF4-FFF2-40B4-BE49-F238E27FC236}">
                <a16:creationId xmlns="" xmlns:a16="http://schemas.microsoft.com/office/drawing/2014/main" id="{169E6C46-7FB4-4AC2-A3CC-0A91817C5BA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630433972"/>
              </p:ext>
            </p:extLst>
          </p:nvPr>
        </p:nvGraphicFramePr>
        <p:xfrm>
          <a:off x="601245" y="1857829"/>
          <a:ext cx="10412919" cy="3715743"/>
        </p:xfrm>
        <a:graphic>
          <a:graphicData uri="http://schemas.openxmlformats.org/drawingml/2006/table">
            <a:tbl>
              <a:tblPr firstRow="1" firstCol="1" bandRow="1"/>
              <a:tblGrid>
                <a:gridCol w="10600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485920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363573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61414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515902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67491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TDoc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r>
                        <a:rPr lang="fr-FR" sz="1400" b="1" baseline="0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Spec</a:t>
                      </a: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 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CR#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chemeClr val="bg1"/>
                          </a:solidFill>
                          <a:effectLst/>
                          <a:latin typeface="Arial"/>
                          <a:ea typeface="Times New Roman"/>
                        </a:rPr>
                        <a:t>Dependancy</a:t>
                      </a:r>
                      <a:endParaRPr lang="fr-FR" sz="1400" b="1" dirty="0">
                        <a:solidFill>
                          <a:schemeClr val="bg1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C3-195248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Trusted non-3GPP accesses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#0156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TS29.571 CR#0135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15917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C3-195390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Adding Caller and </a:t>
                      </a:r>
                      <a:r>
                        <a:rPr lang="en-GB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Callee</a:t>
                      </a: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information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29.212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#1697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29.214 CR#1630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C3-195426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QoS Handling for V2X Communication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#0141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23.503 CR#0331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10643746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</a:t>
                      </a:r>
                      <a:r>
                        <a:rPr lang="es-ES" sz="1050" dirty="0">
                          <a:effectLst/>
                          <a:latin typeface="Times New Roman" panose="02020603050405020304" pitchFamily="18" charset="0"/>
                          <a:ea typeface="MS Mincho" panose="02020609040205080304" pitchFamily="49" charset="-128"/>
                        </a:rPr>
                        <a:t>5298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to QoS monitoring control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#0384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62865">
                        <a:spcAft>
                          <a:spcPts val="0"/>
                        </a:spcAft>
                      </a:pPr>
                      <a:r>
                        <a:rPr lang="en-GB" sz="1000" dirty="0">
                          <a:effectLst/>
                          <a:latin typeface="Arial" panose="020B0604020202020204" pitchFamily="34" charset="0"/>
                          <a:ea typeface="SimSun" panose="02010600030101010101" pitchFamily="2" charset="-122"/>
                          <a:cs typeface="Times New Roman" panose="02020603050405020304" pitchFamily="18" charset="0"/>
                        </a:rPr>
                        <a:t>TS 23.503 CR #0320 </a:t>
                      </a:r>
                      <a:endParaRPr lang="es-ES" sz="1000" dirty="0">
                        <a:effectLst/>
                        <a:latin typeface="Arial" panose="020B0604020202020204" pitchFamily="34" charset="0"/>
                        <a:ea typeface="SimSun" panose="02010600030101010101" pitchFamily="2" charset="-122"/>
                        <a:cs typeface="Times New Roman" panose="02020603050405020304" pitchFamily="18" charset="0"/>
                      </a:endParaRPr>
                    </a:p>
                  </a:txBody>
                  <a:tcPr marL="26670" marR="2667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810189087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C3-195192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Support of BDT reference Id within Session Management data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#0149</a:t>
                      </a:r>
                    </a:p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29.504 CR #0063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822174584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C3-195203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Correction of AF Charging Identifier data type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29.571 CR #0163 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321032921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C3-195425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Update to NIDD APIs for RDS Dynamic Port Management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29.122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#0158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23.682 CR 0444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5349212"/>
                  </a:ext>
                </a:extLst>
              </a:tr>
              <a:tr h="363042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CP-193259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Indication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of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PS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to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CS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Handover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for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5G SRVCC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from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SMF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to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PCF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#0372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TS23.216 CR#0359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TS23.503 CR#0342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49693887"/>
                  </a:ext>
                </a:extLst>
              </a:tr>
              <a:tr h="391041">
                <a:tc>
                  <a:txBody>
                    <a:bodyPr/>
                    <a:lstStyle/>
                    <a:p>
                      <a:pPr algn="l">
                        <a:spcBef>
                          <a:spcPts val="300"/>
                        </a:spcBef>
                        <a:spcAft>
                          <a:spcPts val="300"/>
                        </a:spcAft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CP-193260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spcAft>
                          <a:spcPts val="0"/>
                        </a:spcAft>
                      </a:pP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Indication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of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PS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to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CS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Handover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for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5G SRVCC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from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PCF </a:t>
                      </a:r>
                      <a:r>
                        <a:rPr lang="es-ES" sz="105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to</a:t>
                      </a: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 AF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s-ES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 29.514</a:t>
                      </a:r>
                    </a:p>
                    <a:p>
                      <a:pPr algn="l">
                        <a:spcAft>
                          <a:spcPts val="0"/>
                        </a:spcAft>
                      </a:pP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>
                        <a:lnSpc>
                          <a:spcPct val="100000"/>
                        </a:lnSpc>
                        <a:spcAft>
                          <a:spcPts val="0"/>
                        </a:spcAft>
                      </a:pPr>
                      <a:r>
                        <a:rPr lang="de-DE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#0147</a:t>
                      </a:r>
                    </a:p>
                  </a:txBody>
                  <a:tcPr marL="44450" marR="4445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TS23.216 CR#0359</a:t>
                      </a:r>
                      <a:endParaRPr lang="es-ES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  <a:p>
                      <a:r>
                        <a:rPr lang="en-GB" sz="105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MS Mincho" panose="02020609040205080304" pitchFamily="49" charset="-128"/>
                          <a:cs typeface="+mn-cs"/>
                        </a:rPr>
                        <a:t>TS23.503 CR#0342</a:t>
                      </a:r>
                      <a:endParaRPr lang="de-DE" sz="105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MS Mincho" panose="02020609040205080304" pitchFamily="49" charset="-128"/>
                        <a:cs typeface="+mn-cs"/>
                      </a:endParaRPr>
                    </a:p>
                  </a:txBody>
                  <a:tcPr marL="44450" marR="44450" marT="0" marB="0" anchor="ctr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33805656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298300895"/>
      </p:ext>
    </p:extLst>
  </p:cSld>
  <p:clrMapOvr>
    <a:masterClrMapping/>
  </p:clrMapOvr>
  <p:transition>
    <p:wipe dir="r"/>
  </p:transition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1BFB2F90-C96E-4995-8E72-E85310735457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636350093"/>
              </p:ext>
            </p:extLst>
          </p:nvPr>
        </p:nvGraphicFramePr>
        <p:xfrm>
          <a:off x="371061" y="1868557"/>
          <a:ext cx="11290855" cy="4102052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98778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90511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63627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313858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1580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918562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89715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24069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CP-TD#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TS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CR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Title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C4 TD#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Other Affected Specs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Affected WG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0553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Global uniqueness of NID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C4-195256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1797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23.008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0574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support for subscription-based access restriction in 5GS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C4-195559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1847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29.229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S-CSCF restoration after registration timer expiry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C4-194097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23.380 CR 0110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CP-193038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29.230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0666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New Error Code for TS 29.336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C4-194464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29.336 CR 0159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29.230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0667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S-CSCF restoration after registration timer expiry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C4-194545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29.229 CR 0294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29.244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0300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Handling of GBR traffic of a MA PDU session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C4-195546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29.244 CR 0322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361956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29.274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1975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Unlicensed spectrum NR-U restrictions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C4-195519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23.401 CR 3547</a:t>
                      </a:r>
                      <a:b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1847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0223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Rate Control attributes to the Release operations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23.502 CR 1808r3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Rate Control attributes to the Update operations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C4-195472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23.502 CR 1808r3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0231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MA PDU request indication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C4-195424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23.502 CR 1770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CP-193224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0240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Event subscriptions in SM Context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C4-195248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23.502 CR 1736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  <a:tr h="301457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0241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Missing DNAI list across N16a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C4-195535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23.502 CR 1737r1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2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505719079"/>
      </p:ext>
    </p:extLst>
  </p:cSld>
  <p:clrMapOvr>
    <a:masterClrMapping/>
  </p:clrMapOvr>
  <p:transition>
    <p:wipe dir="r"/>
  </p:transition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(II)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B6DC329D-8B45-4EA9-AE94-9A40DA289ED2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075173"/>
              </p:ext>
            </p:extLst>
          </p:nvPr>
        </p:nvGraphicFramePr>
        <p:xfrm>
          <a:off x="605642" y="2016966"/>
          <a:ext cx="10618949" cy="3728354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4529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43469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0086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4997637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55354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04390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42720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421434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CP-TD#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TS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CR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Title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C4 TD#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Other Affected Specs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Affected WG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CP-193061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0243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PDU Session Release due to SRVCC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C4-195575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23.216 CR 0359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312230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CP-193050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0250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Serving Network Name in SNPN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C4-194532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23.003 CR 0553</a:t>
                      </a:r>
                      <a:b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24.501 CR 1511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b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</a:b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368898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0252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QoS for wireline access network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23.316 CR 0052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0261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UE expected behaviour in SDM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29.503 CR0258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4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0282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Updating support for subscription-based access restriction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C4-195557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1847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5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LCS privacy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C4-194469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29.505 CR0109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6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0061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Mobile Originated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C4-194472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29.505 CR0110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7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0109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LCS privacy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C4-194553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29.504 CR0060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8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CP-193055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29.505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Mobile Originated Data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C4-195135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29.504 CR0110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00B0F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9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0240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RIM Information Transfer procedure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C4-194112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38.413 CR 0137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RAN3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0"/>
                  </a:ext>
                </a:extLst>
              </a:tr>
              <a:tr h="286583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CP-193164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29.518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0261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Updating support for subscription-based access restriction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C4-195558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1847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11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431354993"/>
      </p:ext>
    </p:extLst>
  </p:cSld>
  <p:clrMapOvr>
    <a:masterClrMapping/>
  </p:clrMapOvr>
  <p:transition>
    <p:wipe dir="r"/>
  </p:transition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CT4: CRs for conditional approval </a:t>
            </a:r>
          </a:p>
        </p:txBody>
      </p:sp>
      <p:graphicFrame>
        <p:nvGraphicFramePr>
          <p:cNvPr id="3" name="Table 2">
            <a:extLst>
              <a:ext uri="{FF2B5EF4-FFF2-40B4-BE49-F238E27FC236}">
                <a16:creationId xmlns="" xmlns:a16="http://schemas.microsoft.com/office/drawing/2014/main" id="{7905D606-0837-478A-8127-EB42189AB928}"/>
              </a:ext>
            </a:extLst>
          </p:cNvPr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57029875"/>
              </p:ext>
            </p:extLst>
          </p:nvPr>
        </p:nvGraphicFramePr>
        <p:xfrm>
          <a:off x="446616" y="2030218"/>
          <a:ext cx="10804480" cy="1801183"/>
        </p:xfrm>
        <a:graphic>
          <a:graphicData uri="http://schemas.openxmlformats.org/drawingml/2006/table">
            <a:tbl>
              <a:tblPr>
                <a:tableStyleId>{5C22544A-7EE6-4342-B048-85BDC9FD1C3A}</a:tableStyleId>
              </a:tblPr>
              <a:tblGrid>
                <a:gridCol w="860062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56458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539348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5084954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972045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  <a:gridCol w="1835916">
                  <a:extLst>
                    <a:ext uri="{9D8B030D-6E8A-4147-A177-3AD203B41FA5}">
                      <a16:colId xmlns="" xmlns:a16="http://schemas.microsoft.com/office/drawing/2014/main" val="20005"/>
                    </a:ext>
                  </a:extLst>
                </a:gridCol>
                <a:gridCol w="755697">
                  <a:extLst>
                    <a:ext uri="{9D8B030D-6E8A-4147-A177-3AD203B41FA5}">
                      <a16:colId xmlns="" xmlns:a16="http://schemas.microsoft.com/office/drawing/2014/main" val="20006"/>
                    </a:ext>
                  </a:extLst>
                </a:gridCol>
              </a:tblGrid>
              <a:tr h="394930"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CP-TD#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TS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CR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Title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C4 TD#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Other Affected Specs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b="1" dirty="0">
                          <a:effectLst/>
                        </a:rPr>
                        <a:t>Affected WG</a:t>
                      </a:r>
                      <a:endParaRPr lang="en-US" sz="1100" b="1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>
                    <a:solidFill>
                      <a:schemeClr val="accent1">
                        <a:lumMod val="60000"/>
                        <a:lumOff val="40000"/>
                      </a:schemeClr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4687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0136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QoS for wireline access network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C4-195594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23.316 CR 0052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  <a:tr h="4687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CP-193049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0149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LTE-M RAT Type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C4-195102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1363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2"/>
                  </a:ext>
                </a:extLst>
              </a:tr>
              <a:tr h="468751">
                <a:tc>
                  <a:txBody>
                    <a:bodyPr/>
                    <a:lstStyle/>
                    <a:p>
                      <a:pPr marL="0" algn="l" defTabSz="914400" rtl="0" eaLnBrk="1" latinLnBrk="0" hangingPunct="1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US" sz="1100" kern="1200" dirty="0">
                          <a:solidFill>
                            <a:schemeClr val="dk1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CP-193036</a:t>
                      </a: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29.571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0150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Adding support for NR and E-UTRA accessing through unlicensed bands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C4-195560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TS 23.501 CR 1847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tc>
                  <a:txBody>
                    <a:bodyPr/>
                    <a:lstStyle/>
                    <a:p>
                      <a:pPr algn="ctr">
                        <a:lnSpc>
                          <a:spcPct val="107000"/>
                        </a:lnSpc>
                        <a:spcAft>
                          <a:spcPts val="800"/>
                        </a:spcAft>
                      </a:pPr>
                      <a:r>
                        <a:rPr lang="en-GB" sz="1100" dirty="0">
                          <a:solidFill>
                            <a:srgbClr val="FF0000"/>
                          </a:solidFill>
                          <a:effectLst/>
                          <a:latin typeface="Arial" panose="020B0604020202020204" pitchFamily="34" charset="0"/>
                          <a:ea typeface="Calibri" panose="020F0502020204030204" pitchFamily="34" charset="0"/>
                          <a:cs typeface="Times New Roman" panose="02020603050405020304" pitchFamily="18" charset="0"/>
                        </a:rPr>
                        <a:t>SA2</a:t>
                      </a:r>
                      <a:endParaRPr lang="en-US" sz="1100" dirty="0">
                        <a:effectLst/>
                        <a:latin typeface="Calibri" panose="020F0502020204030204" pitchFamily="34" charset="0"/>
                        <a:ea typeface="Calibri" panose="020F0502020204030204" pitchFamily="34" charset="0"/>
                        <a:cs typeface="Times New Roman" panose="02020603050405020304" pitchFamily="18" charset="0"/>
                      </a:endParaRPr>
                    </a:p>
                  </a:txBody>
                  <a:tcPr marL="68580" marR="68580" marT="0" marB="0"/>
                </a:tc>
                <a:extLst>
                  <a:ext uri="{0D108BD9-81ED-4DB2-BD59-A6C34878D82A}">
                    <a16:rowId xmlns="" xmlns:a16="http://schemas.microsoft.com/office/drawing/2014/main" val="1000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086162956"/>
      </p:ext>
    </p:extLst>
  </p:cSld>
  <p:clrMapOvr>
    <a:masterClrMapping/>
  </p:clrMapOvr>
  <p:transition>
    <p:wipe dir="r"/>
  </p:transition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altLang="fr-FR" dirty="0"/>
              <a:t>TR/TS sent to plenary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36144278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 1/5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588819534"/>
              </p:ext>
            </p:extLst>
          </p:nvPr>
        </p:nvGraphicFramePr>
        <p:xfrm>
          <a:off x="135408" y="1973906"/>
          <a:ext cx="11257521" cy="4298967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CP-193065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29.515 v1.0.0 on 5G System; GMLC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741128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CP-193067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29.563 v1.0.0 on 5G System (5GS); Home Subscriber Server (HSS) services for interworking with Unified Data Management (UDM);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0876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CP-193069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29.673 v1.0.0 on 5G System; UE Radio Capability Management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307236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CP-193286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29.674 v1.0.1 on Interface between the UE radio Capability Management Function (UCMF) and the Mobility Management Entity (MME);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7276772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CP-193285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29.544 v1.0.0 on 5G System; Over The Air (OTA) services;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145838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CP-193072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29.541 v1.0.0 on 5G System (5GS); Network Exposure Function Services for Non-IP Data Delivery (NIDD); Stage 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91146698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947106742"/>
      </p:ext>
    </p:extLst>
  </p:cSld>
  <p:clrMapOvr>
    <a:masterClrMapping/>
  </p:clrMapOvr>
  <p:transition>
    <p:wipe dir="r"/>
  </p:transition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 2/5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80367179"/>
              </p:ext>
            </p:extLst>
          </p:nvPr>
        </p:nvGraphicFramePr>
        <p:xfrm>
          <a:off x="135408" y="1973906"/>
          <a:ext cx="11257521" cy="373652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CP-193287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24.193 "5G System; Access Traffic Steering, Switching and Splitting (ATSSS); Stage 3"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741128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CP-193288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24.535 "5G System; Device-Side Time Sensitive Networking (TSN) Translator (DS-TT) to Network-Side TSN Translator (NW-TT) protocol aspects; Stage 3"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0876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CP-193153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TS24.546 "Configuration management - Service Enabler Architecture Layer for Verticals (SEAL); Protocol specification"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7276772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CP-193154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24.547 "Identity management - Service Enabler Architecture Layer for Verticals (SEAL); Protocol specification" for information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1458385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CP-193155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kern="12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+mn-cs"/>
                        </a:rPr>
                        <a:t>3GPP TS 24.571 "5G System; Control Plane Location Services (LCS) procedures; Stage 3"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57078563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1169380145"/>
      </p:ext>
    </p:extLst>
  </p:cSld>
  <p:clrMapOvr>
    <a:masterClrMapping/>
  </p:clrMapOvr>
  <p:transition>
    <p:wipe dir="r"/>
  </p:transition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 3/5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992429114"/>
              </p:ext>
            </p:extLst>
          </p:nvPr>
        </p:nvGraphicFramePr>
        <p:xfrm>
          <a:off x="135408" y="1740227"/>
          <a:ext cx="11257521" cy="4096868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19873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8558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CP-193289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24.587 "Vehicle-to-Everything (V2X) services in 5G System(5GS); Stage 3"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087677"/>
                  </a:ext>
                </a:extLst>
              </a:tr>
              <a:tr h="58558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CP-193290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24.588 "Presentation of 24.588 on Vehicle-to-Everything (V2X) services in 5G System (5GS); User Equipment (UE) policies; Stage 3"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30723678"/>
                  </a:ext>
                </a:extLst>
              </a:tr>
              <a:tr h="58558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29.582 on Mission Critical Data (</a:t>
                      </a:r>
                      <a:r>
                        <a:rPr lang="en-GB" sz="1800" b="0" i="0" kern="1200" dirty="0" err="1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MCData</a:t>
                      </a:r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) interworking with Land Mobile Radio (LMR) systems;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72767721"/>
                  </a:ext>
                </a:extLst>
              </a:tr>
              <a:tr h="58558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24.519 "Time-Sensitive Networking (TSN) Application Function (AF) to Device-Side TSN Translator (DS-TT) and Network-Side TSN Translator (NW-TT) protocol aspects; Stage 3" for information</a:t>
                      </a:r>
                      <a:endParaRPr lang="en-GB" sz="18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611458385"/>
                  </a:ext>
                </a:extLst>
              </a:tr>
              <a:tr h="585585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24.173 "Management Object (MO) for Multi-Device and Multi-Identity in IMS" for information</a:t>
                      </a:r>
                      <a:endParaRPr lang="en-GB" sz="1800" b="0" i="0" kern="1200" dirty="0">
                        <a:solidFill>
                          <a:schemeClr val="tx1"/>
                        </a:solidFill>
                        <a:effectLst/>
                        <a:latin typeface="Arial" panose="020B0604020202020204" pitchFamily="34" charset="0"/>
                        <a:ea typeface="+mn-ea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93197992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2187805963"/>
      </p:ext>
    </p:extLst>
  </p:cSld>
  <p:clrMapOvr>
    <a:masterClrMapping/>
  </p:clrMapOvr>
  <p:transition>
    <p:wipe dir="r"/>
  </p:transition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information 4/4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13231363"/>
              </p:ext>
            </p:extLst>
          </p:nvPr>
        </p:nvGraphicFramePr>
        <p:xfrm>
          <a:off x="161912" y="1788376"/>
          <a:ext cx="11257521" cy="4861409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CP-193176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29.549 (Service Enabler Architecture Layer (SEAL); Application Programming Interface (API) specification) v1.0.0 for information (WI SEAL)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24741128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3"/>
                        </a:rPr>
                        <a:t>CP-193177</a:t>
                      </a:r>
                      <a:endParaRPr lang="en-GB" sz="1800" b="1" i="0" u="sng" strike="noStrike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29.675 (User Equipment (UE) radio capability provisioning service; Stage 3) v1.0.0 for information (WI RACS)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38087677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CP-193295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29.517 (Application Function (AF) event exposure service) v1.0.0 for information (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eNA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)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CT3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13072367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23.632 v1.0.0 on User data interworking, coexistence and migration; Stage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772767721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4"/>
                        </a:rPr>
                        <a:t>CP-193068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29.808 v1.0.0 on Study on the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Nudsf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47648027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3GPP TS 29.380  Rel-16 Presentation of 29.380 "Mission Critical Push To Talk (MCPTT) media plane control interworking with LMR systems; Protocol Specification" for approval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741993004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9656799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914647980"/>
      </p:ext>
    </p:extLst>
  </p:cSld>
  <p:clrMapOvr>
    <a:masterClrMapping/>
  </p:clrMapOvr>
  <p:transition>
    <p:wipe dir="r"/>
  </p:transition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Titre 1"/>
          <p:cNvSpPr>
            <a:spLocks noGrp="1"/>
          </p:cNvSpPr>
          <p:nvPr>
            <p:ph type="title"/>
          </p:nvPr>
        </p:nvSpPr>
        <p:spPr>
          <a:xfrm>
            <a:off x="328743" y="365125"/>
            <a:ext cx="10515600" cy="1325563"/>
          </a:xfrm>
        </p:spPr>
        <p:txBody>
          <a:bodyPr/>
          <a:lstStyle/>
          <a:p>
            <a:r>
              <a:rPr lang="en-US" altLang="fr-FR" dirty="0"/>
              <a:t>New Rel-16 TR/TS for Approval 1/1</a:t>
            </a:r>
          </a:p>
        </p:txBody>
      </p:sp>
      <p:graphicFrame>
        <p:nvGraphicFramePr>
          <p:cNvPr id="4" name="Tableau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588245687"/>
              </p:ext>
            </p:extLst>
          </p:nvPr>
        </p:nvGraphicFramePr>
        <p:xfrm>
          <a:off x="135408" y="1973906"/>
          <a:ext cx="11257521" cy="3736525"/>
        </p:xfrm>
        <a:graphic>
          <a:graphicData uri="http://schemas.openxmlformats.org/drawingml/2006/table">
            <a:tbl>
              <a:tblPr firstRow="1" firstCol="1" bandRow="1"/>
              <a:tblGrid>
                <a:gridCol w="2224733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7178884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853904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</a:tblGrid>
              <a:tr h="403279"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TS/TR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 dirty="0" err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Title</a:t>
                      </a:r>
                      <a:endParaRPr lang="fr-FR" sz="1600" dirty="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tc>
                  <a:txBody>
                    <a:bodyPr/>
                    <a:lstStyle/>
                    <a:p>
                      <a:pPr algn="ctr" fontAlgn="auto" hangingPunct="1">
                        <a:spcAft>
                          <a:spcPts val="0"/>
                        </a:spcAft>
                      </a:pPr>
                      <a:r>
                        <a:rPr lang="fr-FR" sz="1400" b="1">
                          <a:solidFill>
                            <a:srgbClr val="FFFFFF"/>
                          </a:solidFill>
                          <a:effectLst/>
                          <a:latin typeface="Arial"/>
                          <a:ea typeface="Times New Roman"/>
                        </a:rPr>
                        <a:t>Source</a:t>
                      </a:r>
                      <a:endParaRPr lang="fr-FR" sz="1600">
                        <a:solidFill>
                          <a:srgbClr val="000000"/>
                        </a:solidFill>
                        <a:effectLst/>
                        <a:latin typeface="Arial"/>
                        <a:ea typeface="Times New Roman"/>
                      </a:endParaRPr>
                    </a:p>
                  </a:txBody>
                  <a:tcPr marL="44447" marR="44447" marT="0" marB="0">
                    <a:lnL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75B91A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CP-193296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TS 23.632 v1.0.0 on User data interworking, coexistence and migration; Stage 2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FFFFFF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36673959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  <a:hlinkClick r:id="rId2"/>
                        </a:rPr>
                        <a:t>CP-193068</a:t>
                      </a:r>
                      <a:endParaRPr lang="en-GB" sz="1800" b="1" i="0" u="sng" strike="noStrike" dirty="0">
                        <a:solidFill>
                          <a:srgbClr val="0000FF"/>
                        </a:solidFill>
                        <a:effectLst/>
                        <a:latin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3GPP TR 29.808 v1.0.0 on Study on the </a:t>
                      </a:r>
                      <a:r>
                        <a:rPr lang="en-GB" sz="1800" b="0" i="0" u="none" strike="noStrike" dirty="0" err="1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Nudsf</a:t>
                      </a:r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 Service Based Interface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470454722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CP-193297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hangingPunct="0">
                        <a:spcBef>
                          <a:spcPts val="0"/>
                        </a:spcBef>
                        <a:spcAft>
                          <a:spcPts val="0"/>
                        </a:spcAft>
                      </a:pPr>
                      <a:r>
                        <a:rPr lang="en-US" sz="1800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  <a:ea typeface="Times New Roman" panose="02020603050405020304" pitchFamily="18" charset="0"/>
                        </a:rPr>
                        <a:t>3GPP TS 29.380  Rel-16 Presentation of 29.380 "Mission Critical Push To Talk (MCPTT) media plane control interworking with LMR systems; Protocol Specification" for approval</a:t>
                      </a:r>
                      <a:endParaRPr lang="en-US" sz="1800" dirty="0">
                        <a:effectLst/>
                        <a:latin typeface="Times New Roman" panose="02020603050405020304" pitchFamily="18" charset="0"/>
                        <a:ea typeface="Times New Roman" panose="02020603050405020304" pitchFamily="18" charset="0"/>
                      </a:endParaRPr>
                    </a:p>
                  </a:txBody>
                  <a:tcPr marL="35560" marR="3556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3745247453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CP-193298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US" sz="180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TS 29.379  Rel-16 Presentation of 29.379 "Mission Critical Push To Talk (MCPTT) call control interworking with LMR systems; Protocol specification" for approval</a:t>
                      </a:r>
                      <a:endParaRPr lang="en-GB" sz="1800" b="0" i="0" u="none" strike="noStrike" dirty="0">
                        <a:solidFill>
                          <a:srgbClr val="000000"/>
                        </a:solidFill>
                        <a:effectLst/>
                        <a:latin typeface="Arial" panose="020B0604020202020204" pitchFamily="34" charset="0"/>
                        <a:cs typeface="Arial" panose="020B0604020202020204" pitchFamily="34" charset="0"/>
                      </a:endParaRP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591636258"/>
                  </a:ext>
                </a:extLst>
              </a:tr>
              <a:tr h="562442"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1" i="0" u="sng" strike="noStrike" dirty="0">
                          <a:solidFill>
                            <a:srgbClr val="0000FF"/>
                          </a:solidFill>
                          <a:effectLst/>
                          <a:latin typeface="Arial" panose="020B0604020202020204" pitchFamily="34" charset="0"/>
                        </a:rPr>
                        <a:t>CP-193294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kern="1200" dirty="0">
                          <a:solidFill>
                            <a:schemeClr val="tx1"/>
                          </a:solidFill>
                          <a:effectLst/>
                          <a:latin typeface="Arial" panose="020B0604020202020204" pitchFamily="34" charset="0"/>
                          <a:ea typeface="+mn-ea"/>
                          <a:cs typeface="Arial" panose="020B0604020202020204" pitchFamily="34" charset="0"/>
                        </a:rPr>
                        <a:t>3GPP TR 24.883 on "Mission Critical Systems  Connection to LMR" for approval 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 fontAlgn="t"/>
                      <a:r>
                        <a:rPr lang="en-GB" sz="1800" b="0" i="0" u="none" strike="noStrike" dirty="0">
                          <a:solidFill>
                            <a:srgbClr val="000000"/>
                          </a:solidFill>
                          <a:effectLst/>
                          <a:latin typeface="Arial" panose="020B0604020202020204" pitchFamily="34" charset="0"/>
                        </a:rPr>
                        <a:t>CT1</a:t>
                      </a:r>
                    </a:p>
                  </a:txBody>
                  <a:tcPr marL="0" marR="0" marT="0" marB="0">
                    <a:lnL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A6A6A6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2195056295"/>
                  </a:ext>
                </a:extLst>
              </a:tr>
            </a:tbl>
          </a:graphicData>
        </a:graphic>
      </p:graphicFrame>
    </p:spTree>
    <p:extLst>
      <p:ext uri="{BB962C8B-B14F-4D97-AF65-F5344CB8AC3E}">
        <p14:creationId xmlns:p14="http://schemas.microsoft.com/office/powerpoint/2010/main" val="3768923941"/>
      </p:ext>
    </p:extLst>
  </p:cSld>
  <p:clrMapOvr>
    <a:masterClrMapping/>
  </p:clrMapOvr>
  <p:transition>
    <p:wipe dir="r"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18CB3722-5554-4EBC-9A4F-4274B4CAEDB5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WG3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D842FEE6-81A0-4253-B3DB-1B33140E5373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90AD1C3D-BD76-4592-961D-21132426028C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1942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Susana Fernández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Chair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 err="1"/>
              <a:t>susana.fernandez@ericsson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E8369D8E-0FD2-4382-AB1D-355882465E60}"/>
              </a:ext>
            </a:extLst>
          </p:cNvPr>
          <p:cNvSpPr txBox="1">
            <a:spLocks/>
          </p:cNvSpPr>
          <p:nvPr/>
        </p:nvSpPr>
        <p:spPr bwMode="auto">
          <a:xfrm>
            <a:off x="7010400" y="1973263"/>
            <a:ext cx="3343275" cy="13255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Yoshihiro Inoue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r>
              <a:rPr lang="fr-FR" altLang="en-US" sz="1800" dirty="0"/>
              <a:t/>
            </a:r>
            <a:br>
              <a:rPr lang="fr-FR" altLang="en-US" sz="1800" dirty="0"/>
            </a:br>
            <a:r>
              <a:rPr lang="en-US" altLang="en-US" sz="1800" dirty="0"/>
              <a:t>yoshihiro.inoue@</a:t>
            </a:r>
            <a:r>
              <a:rPr lang="es-ES" altLang="en-US" sz="1800" dirty="0"/>
              <a:t>ntt-at.co.jp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385F40F7-AA94-4BFA-8A93-108008117A41}"/>
              </a:ext>
            </a:extLst>
          </p:cNvPr>
          <p:cNvSpPr txBox="1">
            <a:spLocks/>
          </p:cNvSpPr>
          <p:nvPr/>
        </p:nvSpPr>
        <p:spPr bwMode="auto">
          <a:xfrm>
            <a:off x="7010399" y="4394945"/>
            <a:ext cx="3591999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en-US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CT3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Huang Zhenning huangzhenning@chinamobile.com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pic>
        <p:nvPicPr>
          <p:cNvPr id="8" name="Picture 7">
            <a:extLst>
              <a:ext uri="{FF2B5EF4-FFF2-40B4-BE49-F238E27FC236}">
                <a16:creationId xmlns="" xmlns:a16="http://schemas.microsoft.com/office/drawing/2014/main" id="{2E74162B-2257-463F-B281-F9E89CE1E0C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7685" y="1994764"/>
            <a:ext cx="1491268" cy="1383140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B5E42BE0-1A58-47C4-80EE-4DEEC9A281EF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0537" y="2023712"/>
            <a:ext cx="1050925" cy="1559437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0A78DD6B-E141-482E-AF3C-FE9B6F9AD7E9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75836" y="4246086"/>
            <a:ext cx="1050926" cy="1567718"/>
          </a:xfrm>
          <a:prstGeom prst="rect">
            <a:avLst/>
          </a:prstGeom>
        </p:spPr>
      </p:pic>
      <p:sp>
        <p:nvSpPr>
          <p:cNvPr id="12" name="Content Placeholder 2"/>
          <p:cNvSpPr txBox="1">
            <a:spLocks/>
          </p:cNvSpPr>
          <p:nvPr/>
        </p:nvSpPr>
        <p:spPr bwMode="auto">
          <a:xfrm>
            <a:off x="2227262" y="4513641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Hao Jing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Hao.Jing@3gpp.org</a:t>
            </a:r>
          </a:p>
        </p:txBody>
      </p:sp>
      <p:pic>
        <p:nvPicPr>
          <p:cNvPr id="13" name="Picture 2">
            <a:extLst>
              <a:ext uri="{FF2B5EF4-FFF2-40B4-BE49-F238E27FC236}">
                <a16:creationId xmlns="" xmlns:a16="http://schemas.microsoft.com/office/drawing/2014/main" id="{02333B73-1171-4574-87E1-FF3A3E7FCC82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59315" y="4276248"/>
            <a:ext cx="1628008" cy="1567718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91469547"/>
      </p:ext>
    </p:extLst>
  </p:cSld>
  <p:clrMapOvr>
    <a:masterClrMapping/>
  </p:clrMapOvr>
  <p:transition>
    <p:wipe dir="r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Picture 8" descr="webpage.jpg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 rot="10800000" flipH="1" flipV="1">
            <a:off x="3598286" y="2965595"/>
            <a:ext cx="4291012" cy="3421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6" name="Rectangle 11"/>
          <p:cNvSpPr>
            <a:spLocks noChangeArrowheads="1"/>
          </p:cNvSpPr>
          <p:nvPr/>
        </p:nvSpPr>
        <p:spPr bwMode="auto">
          <a:xfrm>
            <a:off x="4360285" y="1881981"/>
            <a:ext cx="2968770" cy="95410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Blip>
                <a:blip r:embed="rId3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742950" indent="-285750">
              <a:spcBef>
                <a:spcPct val="200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spcBef>
                <a:spcPct val="200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spcBef>
                <a:spcPct val="20000"/>
              </a:spcBef>
              <a:buFont typeface="Arial" pitchFamily="34" charset="0"/>
              <a:buChar char="–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spcBef>
                <a:spcPct val="20000"/>
              </a:spcBef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Font typeface="Arial" pitchFamily="34" charset="0"/>
              <a:buChar char="»"/>
              <a:defRPr sz="1600"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r>
              <a:rPr lang="fi-FI" altLang="en-US" b="1" dirty="0">
                <a:latin typeface="Arial" pitchFamily="34" charset="0"/>
                <a:cs typeface="Arial" pitchFamily="34" charset="0"/>
              </a:rPr>
              <a:t>Lionel Morand</a:t>
            </a: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latin typeface="Arial" pitchFamily="34" charset="0"/>
                <a:cs typeface="Arial" pitchFamily="34" charset="0"/>
              </a:rPr>
              <a:t>3GPP TSG CT </a:t>
            </a:r>
            <a:r>
              <a:rPr lang="fi-FI" altLang="en-US" sz="1400" dirty="0">
                <a:latin typeface="Arial" pitchFamily="34" charset="0"/>
              </a:rPr>
              <a:t>Chairman</a:t>
            </a:r>
            <a:endParaRPr lang="fi-FI" altLang="en-US" sz="1400" dirty="0">
              <a:latin typeface="Arial" pitchFamily="34" charset="0"/>
              <a:cs typeface="Arial" pitchFamily="34" charset="0"/>
            </a:endParaRPr>
          </a:p>
          <a:p>
            <a:pPr algn="ctr">
              <a:spcBef>
                <a:spcPct val="0"/>
              </a:spcBef>
              <a:buFontTx/>
              <a:buNone/>
            </a:pP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</a:rPr>
              <a:t>Lionel.morand</a:t>
            </a:r>
            <a:r>
              <a:rPr lang="fi-FI" altLang="en-US" sz="1400" dirty="0">
                <a:solidFill>
                  <a:srgbClr val="7F7F7F"/>
                </a:solidFill>
                <a:latin typeface="Arial" pitchFamily="34" charset="0"/>
                <a:cs typeface="Arial" pitchFamily="34" charset="0"/>
              </a:rPr>
              <a:t>@ornage.com</a:t>
            </a:r>
            <a:endParaRPr lang="en-US" altLang="en-US" sz="1400" dirty="0">
              <a:solidFill>
                <a:srgbClr val="7F7F7F"/>
              </a:solidFill>
              <a:latin typeface="Arial" pitchFamily="34" charset="0"/>
              <a:cs typeface="Arial" pitchFamily="34" charset="0"/>
            </a:endParaRPr>
          </a:p>
        </p:txBody>
      </p:sp>
      <p:sp>
        <p:nvSpPr>
          <p:cNvPr id="7" name="Titre 6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Thank You!</a:t>
            </a:r>
          </a:p>
        </p:txBody>
      </p:sp>
    </p:spTree>
    <p:extLst>
      <p:ext uri="{BB962C8B-B14F-4D97-AF65-F5344CB8AC3E}">
        <p14:creationId xmlns:p14="http://schemas.microsoft.com/office/powerpoint/2010/main" val="1061725507"/>
      </p:ext>
    </p:extLst>
  </p:cSld>
  <p:clrMapOvr>
    <a:masterClrMapping/>
  </p:clrMapOvr>
  <p:transition>
    <p:wipe dir="r"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WG4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7A2A933F-C5B9-4D5B-A41F-A647EE94C876}"/>
              </a:ext>
            </a:extLst>
          </p:cNvPr>
          <p:cNvSpPr txBox="1">
            <a:spLocks/>
          </p:cNvSpPr>
          <p:nvPr/>
        </p:nvSpPr>
        <p:spPr bwMode="auto">
          <a:xfrm>
            <a:off x="2322512" y="1973263"/>
            <a:ext cx="3022600" cy="150358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Peter Schmitt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peter.schmitt@huawei.com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CT4#90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876302E0-92F1-49B9-A725-75994CF7C989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Song Yue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CCSA</a:t>
            </a:r>
            <a:br>
              <a:rPr lang="fr-FR" altLang="en-US" sz="1800" dirty="0"/>
            </a:br>
            <a:r>
              <a:rPr lang="en-US" sz="1800" dirty="0"/>
              <a:t>songyue@chinamobile.com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D6FD76-2D16-4E42-AE29-681F744EFC4E}"/>
              </a:ext>
            </a:extLst>
          </p:cNvPr>
          <p:cNvSpPr txBox="1">
            <a:spLocks/>
          </p:cNvSpPr>
          <p:nvPr/>
        </p:nvSpPr>
        <p:spPr bwMode="auto">
          <a:xfrm>
            <a:off x="7458075" y="4012142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de-DE" altLang="en-US" sz="1800" dirty="0"/>
              <a:t>Yvette</a:t>
            </a:r>
            <a:r>
              <a:rPr lang="fr-FR" altLang="en-US" sz="1800" dirty="0"/>
              <a:t> </a:t>
            </a:r>
            <a:r>
              <a:rPr lang="fr-FR" altLang="en-US" sz="1800" dirty="0" err="1"/>
              <a:t>Koza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WG4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yvette.koza@t-mobile.at</a:t>
            </a:r>
            <a:endParaRPr lang="fr-FR" altLang="en-US" sz="1800" dirty="0"/>
          </a:p>
          <a:p>
            <a:pPr>
              <a:buNone/>
            </a:pP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New </a:t>
            </a:r>
            <a:r>
              <a:rPr lang="en-US" altLang="en-US" sz="1800" i="1" dirty="0">
                <a:solidFill>
                  <a:schemeClr val="accent5">
                    <a:lumMod val="75000"/>
                  </a:schemeClr>
                </a:solidFill>
              </a:rPr>
              <a:t>elected</a:t>
            </a:r>
            <a:r>
              <a:rPr lang="fr-FR" altLang="en-US" sz="1800" i="1" dirty="0">
                <a:solidFill>
                  <a:schemeClr val="accent5">
                    <a:lumMod val="75000"/>
                  </a:schemeClr>
                </a:solidFill>
              </a:rPr>
              <a:t> in CT4#91</a:t>
            </a:r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7" name="Content Placeholder 2">
            <a:extLst>
              <a:ext uri="{FF2B5EF4-FFF2-40B4-BE49-F238E27FC236}">
                <a16:creationId xmlns="" xmlns:a16="http://schemas.microsoft.com/office/drawing/2014/main" id="{52A19EB5-C882-4700-B4B1-42A2C25BF398}"/>
              </a:ext>
            </a:extLst>
          </p:cNvPr>
          <p:cNvSpPr txBox="1">
            <a:spLocks/>
          </p:cNvSpPr>
          <p:nvPr/>
        </p:nvSpPr>
        <p:spPr bwMode="auto">
          <a:xfrm>
            <a:off x="2156354" y="4325408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 err="1"/>
              <a:t>Secretary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kimmo.kymalainen@3gpp.org</a:t>
            </a:r>
          </a:p>
        </p:txBody>
      </p:sp>
      <p:pic>
        <p:nvPicPr>
          <p:cNvPr id="8" name="Picture 3">
            <a:extLst>
              <a:ext uri="{FF2B5EF4-FFF2-40B4-BE49-F238E27FC236}">
                <a16:creationId xmlns="" xmlns:a16="http://schemas.microsoft.com/office/drawing/2014/main" id="{4F06D745-F9A9-41DB-A280-B7E9B1D0203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401609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9" name="Picture 8">
            <a:extLst>
              <a:ext uri="{FF2B5EF4-FFF2-40B4-BE49-F238E27FC236}">
                <a16:creationId xmlns="" xmlns:a16="http://schemas.microsoft.com/office/drawing/2014/main" id="{375BD2A7-7039-4C58-B838-D5C2D4DD9FE3}"/>
              </a:ext>
            </a:extLst>
          </p:cNvPr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2010167"/>
            <a:ext cx="985086" cy="1443535"/>
          </a:xfrm>
          <a:prstGeom prst="rect">
            <a:avLst/>
          </a:prstGeom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04FBCD90-05D6-4E1A-A2C7-98FD43F16F7C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78395" y="2010167"/>
            <a:ext cx="1243584" cy="1682496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9EDFF47F-94E1-490A-9451-59B3DC8FE46B}"/>
              </a:ext>
            </a:extLst>
          </p:cNvPr>
          <p:cNvPicPr>
            <a:picLocks noChangeAspect="1"/>
          </p:cNvPicPr>
          <p:nvPr/>
        </p:nvPicPr>
        <p:blipFill>
          <a:blip r:embed="rId6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0681" y="4213140"/>
            <a:ext cx="985086" cy="13165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056634142"/>
      </p:ext>
    </p:extLst>
  </p:cSld>
  <p:clrMapOvr>
    <a:masterClrMapping/>
  </p:clrMapOvr>
  <p:transition>
    <p:wipe dir="r"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="" xmlns:a16="http://schemas.microsoft.com/office/drawing/2014/main" id="{41C717F7-5D2A-47E2-97CB-909FB2B01EE3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GB" altLang="en-US" dirty="0"/>
              <a:t>TSG CT WG6 Officials</a:t>
            </a:r>
            <a:endParaRPr lang="en-GB" dirty="0"/>
          </a:p>
        </p:txBody>
      </p:sp>
      <p:sp>
        <p:nvSpPr>
          <p:cNvPr id="3" name="Content Placeholder 2">
            <a:extLst>
              <a:ext uri="{FF2B5EF4-FFF2-40B4-BE49-F238E27FC236}">
                <a16:creationId xmlns="" xmlns:a16="http://schemas.microsoft.com/office/drawing/2014/main" id="{61E702D3-D461-4B3F-BE0F-076526AAF8A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marL="0" indent="0">
              <a:buNone/>
            </a:pPr>
            <a:r>
              <a:rPr lang="en-GB" dirty="0"/>
              <a:t> </a:t>
            </a:r>
          </a:p>
        </p:txBody>
      </p:sp>
      <p:sp>
        <p:nvSpPr>
          <p:cNvPr id="4" name="Content Placeholder 2">
            <a:extLst>
              <a:ext uri="{FF2B5EF4-FFF2-40B4-BE49-F238E27FC236}">
                <a16:creationId xmlns="" xmlns:a16="http://schemas.microsoft.com/office/drawing/2014/main" id="{4FFFDDA4-A719-49AD-833D-BA2EA7D86A92}"/>
              </a:ext>
            </a:extLst>
          </p:cNvPr>
          <p:cNvSpPr txBox="1">
            <a:spLocks/>
          </p:cNvSpPr>
          <p:nvPr/>
        </p:nvSpPr>
        <p:spPr bwMode="auto">
          <a:xfrm>
            <a:off x="2162175" y="1973263"/>
            <a:ext cx="3022600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Heiko </a:t>
            </a:r>
            <a:r>
              <a:rPr lang="fr-FR" altLang="en-US" sz="1800" dirty="0" err="1"/>
              <a:t>Kruse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Chairman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 dirty="0"/>
              <a:t>heiko.kruse@idemia.com</a:t>
            </a: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5" name="Content Placeholder 2">
            <a:extLst>
              <a:ext uri="{FF2B5EF4-FFF2-40B4-BE49-F238E27FC236}">
                <a16:creationId xmlns="" xmlns:a16="http://schemas.microsoft.com/office/drawing/2014/main" id="{708F1D97-5782-40BF-BA75-75C726FFDDD2}"/>
              </a:ext>
            </a:extLst>
          </p:cNvPr>
          <p:cNvSpPr txBox="1">
            <a:spLocks/>
          </p:cNvSpPr>
          <p:nvPr/>
        </p:nvSpPr>
        <p:spPr bwMode="auto">
          <a:xfrm>
            <a:off x="7458075" y="1973263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Ly </a:t>
            </a:r>
            <a:r>
              <a:rPr lang="fr-FR" altLang="en-US" sz="1800" dirty="0" err="1"/>
              <a:t>Thanh</a:t>
            </a:r>
            <a:r>
              <a:rPr lang="fr-FR" altLang="en-US" sz="1800" dirty="0"/>
              <a:t> Phan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TSG CT WG6 </a:t>
            </a:r>
            <a:r>
              <a:rPr lang="fr-FR" altLang="en-US" sz="1800" dirty="0" err="1"/>
              <a:t>Vicechair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 dirty="0"/>
              <a:t>ETSI</a:t>
            </a:r>
            <a:br>
              <a:rPr lang="fr-FR" altLang="en-US" sz="1800" dirty="0"/>
            </a:br>
            <a:r>
              <a:rPr lang="en-US" altLang="en-US" sz="1800" dirty="0"/>
              <a:t>ly-thanh.phan@thalesgroup.com</a:t>
            </a:r>
            <a:endParaRPr lang="fr-FR" altLang="en-US" sz="1800" dirty="0"/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fr-FR" altLang="en-US" sz="1800" dirty="0"/>
          </a:p>
          <a:p>
            <a:pPr>
              <a:buFontTx/>
              <a:buNone/>
            </a:pPr>
            <a:endParaRPr lang="en-US" altLang="en-US" sz="1800" dirty="0"/>
          </a:p>
        </p:txBody>
      </p:sp>
      <p:sp>
        <p:nvSpPr>
          <p:cNvPr id="6" name="Content Placeholder 2">
            <a:extLst>
              <a:ext uri="{FF2B5EF4-FFF2-40B4-BE49-F238E27FC236}">
                <a16:creationId xmlns="" xmlns:a16="http://schemas.microsoft.com/office/drawing/2014/main" id="{4A4F1E56-E7C3-410B-9616-FDA8FFB87BBF}"/>
              </a:ext>
            </a:extLst>
          </p:cNvPr>
          <p:cNvSpPr txBox="1">
            <a:spLocks/>
          </p:cNvSpPr>
          <p:nvPr/>
        </p:nvSpPr>
        <p:spPr bwMode="auto">
          <a:xfrm>
            <a:off x="2162175" y="4918075"/>
            <a:ext cx="3343275" cy="13303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>
              <a:lnSpc>
                <a:spcPct val="90000"/>
              </a:lnSpc>
              <a:spcBef>
                <a:spcPts val="1000"/>
              </a:spcBef>
              <a:buBlip>
                <a:blip r:embed="rId2"/>
              </a:buBlip>
              <a:defRPr sz="2800">
                <a:solidFill>
                  <a:schemeClr val="tx1"/>
                </a:solidFill>
                <a:latin typeface="Calibri" pitchFamily="34" charset="0"/>
              </a:defRPr>
            </a:lvl1pPr>
            <a:lvl2pPr marL="685800" indent="-228600">
              <a:lnSpc>
                <a:spcPct val="90000"/>
              </a:lnSpc>
              <a:spcBef>
                <a:spcPts val="500"/>
              </a:spcBef>
              <a:buClr>
                <a:srgbClr val="C00000"/>
              </a:buClr>
              <a:buFont typeface="Arial" pitchFamily="34" charset="0"/>
              <a:buChar char="•"/>
              <a:defRPr sz="2400">
                <a:solidFill>
                  <a:schemeClr val="tx1"/>
                </a:solidFill>
                <a:latin typeface="Calibri" pitchFamily="34" charset="0"/>
              </a:defRPr>
            </a:lvl2pPr>
            <a:lvl3pPr marL="11430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 sz="2000">
                <a:solidFill>
                  <a:schemeClr val="tx1"/>
                </a:solidFill>
                <a:latin typeface="Calibri" pitchFamily="34" charset="0"/>
              </a:defRPr>
            </a:lvl3pPr>
            <a:lvl4pPr marL="16002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4pPr>
            <a:lvl5pPr marL="2057400" indent="-228600">
              <a:lnSpc>
                <a:spcPct val="90000"/>
              </a:lnSpc>
              <a:spcBef>
                <a:spcPts val="500"/>
              </a:spcBef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5pPr>
            <a:lvl6pPr marL="25146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6pPr>
            <a:lvl7pPr marL="29718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7pPr>
            <a:lvl8pPr marL="34290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8pPr>
            <a:lvl9pPr marL="3886200" indent="-228600" eaLnBrk="0" fontAlgn="base" hangingPunct="0">
              <a:lnSpc>
                <a:spcPct val="90000"/>
              </a:lnSpc>
              <a:spcBef>
                <a:spcPts val="500"/>
              </a:spcBef>
              <a:spcAft>
                <a:spcPct val="0"/>
              </a:spcAft>
              <a:buFont typeface="Arial" pitchFamily="34" charset="0"/>
              <a:buChar char="•"/>
              <a:defRPr>
                <a:solidFill>
                  <a:schemeClr val="tx1"/>
                </a:solidFill>
                <a:latin typeface="Calibri" pitchFamily="34" charset="0"/>
              </a:defRPr>
            </a:lvl9pPr>
          </a:lstStyle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Kimmo Kymalainen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Secretary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fr-FR" altLang="en-US" sz="1800"/>
              <a:t>MCC</a:t>
            </a:r>
          </a:p>
          <a:p>
            <a:pPr>
              <a:lnSpc>
                <a:spcPct val="100000"/>
              </a:lnSpc>
              <a:spcBef>
                <a:spcPct val="0"/>
              </a:spcBef>
              <a:buFontTx/>
              <a:buNone/>
            </a:pPr>
            <a:r>
              <a:rPr lang="en-US" altLang="en-US" sz="1800"/>
              <a:t>kimmo.kymalainen@3gpp.org</a:t>
            </a:r>
          </a:p>
        </p:txBody>
      </p:sp>
      <p:pic>
        <p:nvPicPr>
          <p:cNvPr id="7" name="Picture 3">
            <a:extLst>
              <a:ext uri="{FF2B5EF4-FFF2-40B4-BE49-F238E27FC236}">
                <a16:creationId xmlns="" xmlns:a16="http://schemas.microsoft.com/office/drawing/2014/main" id="{40FDE7BF-E414-4B6C-9B7A-B34D38ECA37A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838200" y="4918075"/>
            <a:ext cx="1323975" cy="132397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0" name="Picture 9">
            <a:extLst>
              <a:ext uri="{FF2B5EF4-FFF2-40B4-BE49-F238E27FC236}">
                <a16:creationId xmlns="" xmlns:a16="http://schemas.microsoft.com/office/drawing/2014/main" id="{FAC76EFC-1D63-444E-A1F1-DF67C3F54352}"/>
              </a:ext>
            </a:extLst>
          </p:cNvPr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5917977" y="2014315"/>
            <a:ext cx="1540098" cy="1540098"/>
          </a:xfrm>
          <a:prstGeom prst="rect">
            <a:avLst/>
          </a:prstGeom>
        </p:spPr>
      </p:pic>
      <p:pic>
        <p:nvPicPr>
          <p:cNvPr id="11" name="Picture 10">
            <a:extLst>
              <a:ext uri="{FF2B5EF4-FFF2-40B4-BE49-F238E27FC236}">
                <a16:creationId xmlns="" xmlns:a16="http://schemas.microsoft.com/office/drawing/2014/main" id="{D826E748-6CBF-48A9-A9F1-09E6ADB37544}"/>
              </a:ext>
            </a:extLst>
          </p:cNvPr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 flipH="1">
            <a:off x="758471" y="1998719"/>
            <a:ext cx="1195509" cy="155569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80093820"/>
      </p:ext>
    </p:extLst>
  </p:cSld>
  <p:clrMapOvr>
    <a:masterClrMapping/>
  </p:clrMapOvr>
  <p:transition>
    <p:wipe dir="r"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</a:t>
            </a:r>
            <a:r>
              <a:rPr lang="fr-FR" dirty="0" err="1" smtClean="0"/>
              <a:t>statistics</a:t>
            </a:r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3194870367"/>
      </p:ext>
    </p:extLst>
  </p:cSld>
  <p:clrMapOvr>
    <a:masterClrMapping/>
  </p:clrMapOvr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r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fr-FR" dirty="0" smtClean="0"/>
              <a:t>CT WG </a:t>
            </a:r>
            <a:r>
              <a:rPr lang="fr-FR" dirty="0" err="1" smtClean="0"/>
              <a:t>Workload</a:t>
            </a:r>
            <a:endParaRPr lang="fr-FR" dirty="0"/>
          </a:p>
        </p:txBody>
      </p:sp>
      <p:sp>
        <p:nvSpPr>
          <p:cNvPr id="3" name="Espace réservé du contenu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dirty="0"/>
              <a:t>Number of handled </a:t>
            </a:r>
            <a:r>
              <a:rPr lang="en-US" dirty="0" smtClean="0"/>
              <a:t>documents by CT WGs since the last plenary</a:t>
            </a:r>
            <a:endParaRPr lang="en-US" dirty="0"/>
          </a:p>
          <a:p>
            <a:r>
              <a:rPr lang="fr-FR" dirty="0" smtClean="0"/>
              <a:t>Total: 4274</a:t>
            </a:r>
          </a:p>
          <a:p>
            <a:pPr lvl="1"/>
            <a:r>
              <a:rPr lang="en-US" altLang="fr-FR" dirty="0" smtClean="0"/>
              <a:t>October meetings: 2126</a:t>
            </a:r>
          </a:p>
          <a:p>
            <a:pPr lvl="2"/>
            <a:r>
              <a:rPr lang="en-US" altLang="fr-FR" dirty="0" smtClean="0"/>
              <a:t>CT1:</a:t>
            </a:r>
            <a:r>
              <a:rPr lang="en-US" dirty="0" smtClean="0"/>
              <a:t> </a:t>
            </a:r>
            <a:r>
              <a:rPr lang="en-US" dirty="0"/>
              <a:t>1006</a:t>
            </a:r>
          </a:p>
          <a:p>
            <a:pPr lvl="2"/>
            <a:r>
              <a:rPr lang="en-US" dirty="0"/>
              <a:t>CT3: 474 </a:t>
            </a:r>
            <a:endParaRPr lang="en-US" dirty="0" smtClean="0"/>
          </a:p>
          <a:p>
            <a:pPr lvl="2"/>
            <a:r>
              <a:rPr lang="en-US" dirty="0"/>
              <a:t>CT4: </a:t>
            </a:r>
            <a:r>
              <a:rPr lang="en-US" dirty="0" smtClean="0"/>
              <a:t>563</a:t>
            </a:r>
          </a:p>
          <a:p>
            <a:pPr lvl="2"/>
            <a:r>
              <a:rPr lang="en-US" dirty="0" smtClean="0"/>
              <a:t>CT6: 83</a:t>
            </a:r>
          </a:p>
          <a:p>
            <a:pPr lvl="1"/>
            <a:r>
              <a:rPr lang="en-US" dirty="0" smtClean="0"/>
              <a:t>November meetings: 2148</a:t>
            </a:r>
          </a:p>
          <a:p>
            <a:pPr lvl="2"/>
            <a:r>
              <a:rPr lang="en-US" dirty="0" smtClean="0"/>
              <a:t>CT1: </a:t>
            </a:r>
            <a:r>
              <a:rPr lang="en-US" dirty="0"/>
              <a:t>1065</a:t>
            </a:r>
          </a:p>
          <a:p>
            <a:pPr lvl="2"/>
            <a:r>
              <a:rPr lang="en-US" dirty="0"/>
              <a:t>CT3: </a:t>
            </a:r>
            <a:r>
              <a:rPr lang="en-US" dirty="0" smtClean="0"/>
              <a:t>449</a:t>
            </a:r>
          </a:p>
          <a:p>
            <a:pPr lvl="2"/>
            <a:r>
              <a:rPr lang="en-US" dirty="0"/>
              <a:t>CT4: </a:t>
            </a:r>
            <a:r>
              <a:rPr lang="en-US" dirty="0" smtClean="0"/>
              <a:t>564</a:t>
            </a:r>
          </a:p>
          <a:p>
            <a:pPr lvl="2"/>
            <a:r>
              <a:rPr lang="en-US" dirty="0"/>
              <a:t>CT6: </a:t>
            </a:r>
            <a:r>
              <a:rPr lang="en-US" dirty="0" smtClean="0"/>
              <a:t>70</a:t>
            </a:r>
          </a:p>
          <a:p>
            <a:endParaRPr lang="fr-FR" dirty="0"/>
          </a:p>
        </p:txBody>
      </p:sp>
    </p:spTree>
    <p:extLst>
      <p:ext uri="{BB962C8B-B14F-4D97-AF65-F5344CB8AC3E}">
        <p14:creationId xmlns:p14="http://schemas.microsoft.com/office/powerpoint/2010/main" val="2161109063"/>
      </p:ext>
    </p:extLst>
  </p:cSld>
  <p:clrMapOvr>
    <a:masterClrMapping/>
  </p:clrMapOvr>
  <p:transition>
    <p:wipe dir="r"/>
  </p:transition>
</p:sld>
</file>

<file path=ppt/theme/theme1.xml><?xml version="1.0" encoding="utf-8"?>
<a:theme xmlns:a="http://schemas.openxmlformats.org/drawingml/2006/main" name="Office Theme">
  <a:themeElements>
    <a:clrScheme name="Office Them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Them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Them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10591</TotalTime>
  <Words>3293</Words>
  <Application>Microsoft Office PowerPoint</Application>
  <PresentationFormat>Personnalisé</PresentationFormat>
  <Paragraphs>864</Paragraphs>
  <Slides>50</Slides>
  <Notes>1</Notes>
  <HiddenSlides>0</HiddenSlides>
  <MMClips>0</MMClips>
  <ScaleCrop>false</ScaleCrop>
  <HeadingPairs>
    <vt:vector size="4" baseType="variant">
      <vt:variant>
        <vt:lpstr>Thème</vt:lpstr>
      </vt:variant>
      <vt:variant>
        <vt:i4>1</vt:i4>
      </vt:variant>
      <vt:variant>
        <vt:lpstr>Titres des diapositives</vt:lpstr>
      </vt:variant>
      <vt:variant>
        <vt:i4>50</vt:i4>
      </vt:variant>
    </vt:vector>
  </HeadingPairs>
  <TitlesOfParts>
    <vt:vector size="51" baseType="lpstr">
      <vt:lpstr>Office Theme</vt:lpstr>
      <vt:lpstr>CT Status Report  to TSG SA#86</vt:lpstr>
      <vt:lpstr>CT leadership</vt:lpstr>
      <vt:lpstr>TSG CT Officials</vt:lpstr>
      <vt:lpstr>TSG CT WG1 Officials</vt:lpstr>
      <vt:lpstr>TSG CT WG3 Officials</vt:lpstr>
      <vt:lpstr>TSG CT WG4 Officials</vt:lpstr>
      <vt:lpstr>TSG CT WG6 Officials</vt:lpstr>
      <vt:lpstr>CT statistics</vt:lpstr>
      <vt:lpstr>CT WG Workload</vt:lpstr>
      <vt:lpstr>TSG WG CT#86 Statistics</vt:lpstr>
      <vt:lpstr>CT WG Statistics: Approved CRs by WG</vt:lpstr>
      <vt:lpstr>Status of the Releases</vt:lpstr>
      <vt:lpstr>Rel-8 – Rel-14 Status (Cat F CRs)</vt:lpstr>
      <vt:lpstr>Release 15 Status</vt:lpstr>
      <vt:lpstr>Release 16 Status 1/2</vt:lpstr>
      <vt:lpstr>For Information to SA</vt:lpstr>
      <vt:lpstr>CT WG Workload</vt:lpstr>
      <vt:lpstr>CT WG attendance</vt:lpstr>
      <vt:lpstr>Release 16 Stage 3 freeze date</vt:lpstr>
      <vt:lpstr>Visa-issues</vt:lpstr>
      <vt:lpstr>ETSI Forge</vt:lpstr>
      <vt:lpstr>5G Tag</vt:lpstr>
      <vt:lpstr>ToR Update</vt:lpstr>
      <vt:lpstr>For Action to SA</vt:lpstr>
      <vt:lpstr>Rel-17 timeline</vt:lpstr>
      <vt:lpstr>Service-based interfaces for SMS </vt:lpstr>
      <vt:lpstr>Merci Beaucoup!</vt:lpstr>
      <vt:lpstr>Acknowledgement</vt:lpstr>
      <vt:lpstr>Annex</vt:lpstr>
      <vt:lpstr>New approved  Study/Work Items</vt:lpstr>
      <vt:lpstr>New approved  Study/Work Items</vt:lpstr>
      <vt:lpstr>Revised approved  Study/Work Items 1/2</vt:lpstr>
      <vt:lpstr>Revised approved  Study/Work Items 2/2</vt:lpstr>
      <vt:lpstr>New Specification numbers</vt:lpstr>
      <vt:lpstr>New allocated Specification numbers 1/2</vt:lpstr>
      <vt:lpstr>CRs for conditional approval </vt:lpstr>
      <vt:lpstr>CT1: CRs for conditional approval I</vt:lpstr>
      <vt:lpstr>CT1: CRs for conditional approval II</vt:lpstr>
      <vt:lpstr>CT3: CRs for conditional approval(I) </vt:lpstr>
      <vt:lpstr>CT3: CRs for conditional approval(II) </vt:lpstr>
      <vt:lpstr>CT4: CRs for conditional approval (I) </vt:lpstr>
      <vt:lpstr>CT4: CRs for conditional approval (II) </vt:lpstr>
      <vt:lpstr>CT4: CRs for conditional approval </vt:lpstr>
      <vt:lpstr>TR/TS sent to plenary</vt:lpstr>
      <vt:lpstr>New Rel-16 TR/TS for information 1/5</vt:lpstr>
      <vt:lpstr>New Rel-16 TR/TS for information 2/5</vt:lpstr>
      <vt:lpstr>New Rel-16 TR/TS for information 3/5</vt:lpstr>
      <vt:lpstr>New Rel-16 TR/TS for information 4/4</vt:lpstr>
      <vt:lpstr>New Rel-16 TR/TS for Approval 1/1</vt:lpstr>
      <vt:lpstr>Thank You!</vt:lpstr>
    </vt:vector>
  </TitlesOfParts>
  <Company>3GPP</Company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3GPP template</dc:title>
  <dc:creator>Kevin Flynn</dc:creator>
  <dc:description>© 3GPP 2018</dc:description>
  <cp:lastModifiedBy>Lionel</cp:lastModifiedBy>
  <cp:revision>748</cp:revision>
  <dcterms:created xsi:type="dcterms:W3CDTF">2010-02-05T13:52:04Z</dcterms:created>
  <dcterms:modified xsi:type="dcterms:W3CDTF">2019-12-12T07:24:49Z</dcterms:modified>
  <cp:contentStatus>Template 2017</cp:contentStatus>
</cp:coreProperties>
</file>