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8"/>
  </p:notesMasterIdLst>
  <p:handoutMasterIdLst>
    <p:handoutMasterId r:id="rId49"/>
  </p:handoutMasterIdLst>
  <p:sldIdLst>
    <p:sldId id="303" r:id="rId5"/>
    <p:sldId id="705" r:id="rId6"/>
    <p:sldId id="706" r:id="rId7"/>
    <p:sldId id="707" r:id="rId8"/>
    <p:sldId id="874" r:id="rId9"/>
    <p:sldId id="875" r:id="rId10"/>
    <p:sldId id="845" r:id="rId11"/>
    <p:sldId id="876" r:id="rId12"/>
    <p:sldId id="881" r:id="rId13"/>
    <p:sldId id="709" r:id="rId14"/>
    <p:sldId id="713" r:id="rId15"/>
    <p:sldId id="714" r:id="rId16"/>
    <p:sldId id="868" r:id="rId17"/>
    <p:sldId id="877" r:id="rId18"/>
    <p:sldId id="800" r:id="rId19"/>
    <p:sldId id="803" r:id="rId20"/>
    <p:sldId id="843" r:id="rId21"/>
    <p:sldId id="848" r:id="rId22"/>
    <p:sldId id="860" r:id="rId23"/>
    <p:sldId id="869" r:id="rId24"/>
    <p:sldId id="870" r:id="rId25"/>
    <p:sldId id="878" r:id="rId26"/>
    <p:sldId id="817" r:id="rId27"/>
    <p:sldId id="871" r:id="rId28"/>
    <p:sldId id="858" r:id="rId29"/>
    <p:sldId id="808" r:id="rId30"/>
    <p:sldId id="861" r:id="rId31"/>
    <p:sldId id="865" r:id="rId32"/>
    <p:sldId id="862" r:id="rId33"/>
    <p:sldId id="846" r:id="rId34"/>
    <p:sldId id="810" r:id="rId35"/>
    <p:sldId id="851" r:id="rId36"/>
    <p:sldId id="863" r:id="rId37"/>
    <p:sldId id="852" r:id="rId38"/>
    <p:sldId id="879" r:id="rId39"/>
    <p:sldId id="833" r:id="rId40"/>
    <p:sldId id="790" r:id="rId41"/>
    <p:sldId id="880" r:id="rId42"/>
    <p:sldId id="751" r:id="rId43"/>
    <p:sldId id="735" r:id="rId44"/>
    <p:sldId id="828" r:id="rId45"/>
    <p:sldId id="738" r:id="rId46"/>
    <p:sldId id="739" r:id="rId47"/>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CC66"/>
    <a:srgbClr val="33CC33"/>
    <a:srgbClr val="008000"/>
    <a:srgbClr val="D0D8E8"/>
    <a:srgbClr val="006600"/>
    <a:srgbClr val="00CC00"/>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3EB72B-D3F4-4FC2-B3C8-E0C1B4AEECC6}" v="11" dt="2019-12-05T12:25:44.259"/>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70" autoAdjust="0"/>
  </p:normalViewPr>
  <p:slideViewPr>
    <p:cSldViewPr snapToGrid="0">
      <p:cViewPr varScale="1">
        <p:scale>
          <a:sx n="86" d="100"/>
          <a:sy n="86" d="100"/>
        </p:scale>
        <p:origin x="1382" y="58"/>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12/5/2019</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12/5/2019</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39</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#86</a:t>
            </a:r>
          </a:p>
          <a:p>
            <a:pPr eaLnBrk="1" hangingPunct="1">
              <a:defRPr/>
            </a:pPr>
            <a:r>
              <a:rPr lang="de-DE" altLang="en-US" sz="1200" b="1" dirty="0">
                <a:latin typeface="Arial "/>
              </a:rPr>
              <a:t>10-13 December 2019, Sitges, Spain</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SP-190987</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SA#86, 10-13 December 2019 </a:t>
            </a:r>
            <a:endParaRPr lang="en-GB"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7439025" y="6462713"/>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2019</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3gpp.org/ftp/tsg_sa/TSG_SA/TSGS_86/Docs/SP-190999.zip" TargetMode="External"/><Relationship Id="rId2" Type="http://schemas.openxmlformats.org/officeDocument/2006/relationships/hyperlink" Target="http://www.3gpp.org/ftp/tsg_sa/TSG_SA/TSGS_86/Docs/SP-190996.zip" TargetMode="External"/><Relationship Id="rId1" Type="http://schemas.openxmlformats.org/officeDocument/2006/relationships/slideLayout" Target="../slideLayouts/slideLayout2.xml"/><Relationship Id="rId4" Type="http://schemas.openxmlformats.org/officeDocument/2006/relationships/hyperlink" Target="http://www.3gpp.org/ftp/tsg_sa/TSG_SA/TSGS_86/Docs/SP-191000.zip"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3gpp.org/ftp/tsg_sa/TSG_SA/TSGS_86/Docs/SP-190997.zip" TargetMode="External"/><Relationship Id="rId2" Type="http://schemas.openxmlformats.org/officeDocument/2006/relationships/hyperlink" Target="http://www.3gpp.org/ftp/tsg_sa/TSG_SA/TSGS_84/Docs/SP-190330.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hyperlink" Target="http://www.3gpp.org/ftp/tsg_sa/TSG_SA/TSGS_86/Docs/SP-190995.zip" TargetMode="External"/><Relationship Id="rId2" Type="http://schemas.openxmlformats.org/officeDocument/2006/relationships/hyperlink" Target="http://www.3gpp.org/ftp/tsg_sa/TSG_SA/TSGS_80/Docs/SP-180285.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5/Docs/SP-190640.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3gpp.org/ftp/tsg_sa/TSG_SA/TSGS_86/Docs/SP-190998.zip" TargetMode="External"/><Relationship Id="rId2" Type="http://schemas.openxmlformats.org/officeDocument/2006/relationships/hyperlink" Target="http://www.3gpp.org/ftp/tsg_sa/TSG_SA/TSGS_82/Docs/SP-180983.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4/Docs/SP-190331.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3gpp.org/ftp/tsg_sa/TSG_SA/TSGS_86/Docs/SP-190990.zip" TargetMode="External"/><Relationship Id="rId2" Type="http://schemas.openxmlformats.org/officeDocument/2006/relationships/hyperlink" Target="http://www.3gpp.org/ftp/tsg_sa/TSG_SA/TSGS_84/Docs/SP-190464.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3gpp.org/ftp/tsg_sa/TSG_SA/TSGS_86/Docs/SP-190992.zip"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5/Docs/SP-190639.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3gpp.org/ftp/tsg_sa/TSG_SA/TSGS_86/Docs/SP-190997.zip"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http://www.3gpp.org/ftp/tsg_sa/TSG_SA/TSGS_86/Docs/SP-190998.zip" TargetMode="External"/><Relationship Id="rId4" Type="http://schemas.openxmlformats.org/officeDocument/2006/relationships/hyperlink" Target="http://www.3gpp.org/ftp/tsg_sa/TSG_SA/TSGS_86/Docs/SP-190995.zip"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www.3gpp.org/ftp/tsg_sa/TSG_SA/TSGS_86/Docs/SP-190990.zip"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www.3gpp.org/ftp/tsg_sa/TSG_SA/TSGS_86/Docs/SP-190992.zip"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2/Docs/SP-180985.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3/Docs/SP-190040.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3gpp.org/ftp/tsg_sa/TSG_SA/TSGS_86/Docs/SP-190994.zip" TargetMode="External"/><Relationship Id="rId2" Type="http://schemas.openxmlformats.org/officeDocument/2006/relationships/hyperlink" Target="http://www.3gpp.org/ftp/tsg_sa/TSG_SA/TSGS_77/Docs/SP-170810.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hyperlink" Target="https://goo.gl/forms/3GeCpv2J6tIWn3O12" TargetMode="External"/><Relationship Id="rId2" Type="http://schemas.openxmlformats.org/officeDocument/2006/relationships/hyperlink" Target="http://www.3gpp.org/ftp/tsg_sa/WG4_CODEC/TSGS4_101_Busan/Docs/S4-181521.zip" TargetMode="Externa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hyperlink" Target="http://www.3gpp.org/ftp/tsg_sa/TSG_SA/TSGS_86/Docs/SP-190993.zip" TargetMode="External"/><Relationship Id="rId4" Type="http://schemas.openxmlformats.org/officeDocument/2006/relationships/hyperlink" Target="http://www.3gpp.org/ftp/tsg_sa/TSG_SA/TSGS_81/Docs/SP-180666.zip"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1/Docs/SP-180667.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2/Docs/SP-180986.zip"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5/Docs/SP-190642.zip"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www.3gpp.org/ftp/tsg_sa/TSG_SA/TSGS_86/Docs/SP-190994.zip"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www.3gpp.org/ftp/tsg_sa/TSG_SA/TSGS_86/Docs/SP-190993.zip" TargetMode="External"/></Relationships>
</file>

<file path=ppt/slides/_rels/slide37.xml.rels><?xml version="1.0" encoding="UTF-8" standalone="yes"?>
<Relationships xmlns="http://schemas.openxmlformats.org/package/2006/relationships"><Relationship Id="rId2" Type="http://schemas.openxmlformats.org/officeDocument/2006/relationships/hyperlink" Target="http://www.3gpp.org/ftp/tsg_sa/TSG_SA/TSGS_86/Docs/SP-190988.zip"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www.3gpp.org/ftp/tsg_sa/TSG_SA/TSGS_86/Docs/SP-191212.zip" TargetMode="External"/><Relationship Id="rId2" Type="http://schemas.openxmlformats.org/officeDocument/2006/relationships/hyperlink" Target="http://www.3gpp.org/ftp/tsg_sa/TSG_SA/TSGS_86/Docs/SP-190989.zip"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hyperlink" Target="http://www.3gpp.org/ftp/tsg_sa/TSG_SA/TSGS_86/Docs/SP-190995.zip" TargetMode="External"/><Relationship Id="rId13" Type="http://schemas.openxmlformats.org/officeDocument/2006/relationships/hyperlink" Target="http://www.3gpp.org/ftp/tsg_sa/TSG_SA/TSGS_86/Docs/SP-191000.zip" TargetMode="External"/><Relationship Id="rId3" Type="http://schemas.openxmlformats.org/officeDocument/2006/relationships/hyperlink" Target="http://www.3gpp.org/ftp/tsg_sa/TSG_SA/TSGS_86/Docs/SP-190989.zip" TargetMode="External"/><Relationship Id="rId7" Type="http://schemas.openxmlformats.org/officeDocument/2006/relationships/hyperlink" Target="http://www.3gpp.org/ftp/tsg_sa/TSG_SA/TSGS_86/Docs/SP-190994.zip" TargetMode="External"/><Relationship Id="rId12" Type="http://schemas.openxmlformats.org/officeDocument/2006/relationships/hyperlink" Target="http://www.3gpp.org/ftp/tsg_sa/TSG_SA/TSGS_86/Docs/SP-190999.zip" TargetMode="External"/><Relationship Id="rId2" Type="http://schemas.openxmlformats.org/officeDocument/2006/relationships/hyperlink" Target="http://www.3gpp.org/ftp/tsg_sa/TSG_SA/TSGS_86/Docs/SP-190988.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6/Docs/SP-190993.zip" TargetMode="External"/><Relationship Id="rId11" Type="http://schemas.openxmlformats.org/officeDocument/2006/relationships/hyperlink" Target="http://www.3gpp.org/ftp/tsg_sa/TSG_SA/TSGS_86/Docs/SP-190998.zip" TargetMode="External"/><Relationship Id="rId5" Type="http://schemas.openxmlformats.org/officeDocument/2006/relationships/hyperlink" Target="http://www.3gpp.org/ftp/tsg_sa/TSG_SA/TSGS_86/Docs/SP-190992.zip" TargetMode="External"/><Relationship Id="rId10" Type="http://schemas.openxmlformats.org/officeDocument/2006/relationships/hyperlink" Target="http://www.3gpp.org/ftp/tsg_sa/TSG_SA/TSGS_86/Docs/SP-190997.zip" TargetMode="External"/><Relationship Id="rId4" Type="http://schemas.openxmlformats.org/officeDocument/2006/relationships/hyperlink" Target="http://www.3gpp.org/ftp/tsg_sa/TSG_SA/TSGS_86/Docs/SP-190990.zip" TargetMode="External"/><Relationship Id="rId9" Type="http://schemas.openxmlformats.org/officeDocument/2006/relationships/hyperlink" Target="http://www.3gpp.org/ftp/tsg_sa/TSG_SA/TSGS_86/Docs/SP-190996.zip" TargetMode="External"/><Relationship Id="rId14" Type="http://schemas.openxmlformats.org/officeDocument/2006/relationships/hyperlink" Target="http://www.3gpp.org/ftp/tsg_sa/TSG_SA/TSGS_86/Docs/SP-191212.zip"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SA#86</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1371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Chairman, Ericsson LM</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pic>
        <p:nvPicPr>
          <p:cNvPr id="3" name="Picture 2">
            <a:extLst>
              <a:ext uri="{FF2B5EF4-FFF2-40B4-BE49-F238E27FC236}">
                <a16:creationId xmlns:a16="http://schemas.microsoft.com/office/drawing/2014/main" id="{6D2BD3BE-7F89-46BB-BFC3-74E5B6BB615C}"/>
              </a:ext>
            </a:extLst>
          </p:cNvPr>
          <p:cNvPicPr>
            <a:picLocks noChangeAspect="1"/>
          </p:cNvPicPr>
          <p:nvPr/>
        </p:nvPicPr>
        <p:blipFill>
          <a:blip r:embed="rId2"/>
          <a:stretch>
            <a:fillRect/>
          </a:stretch>
        </p:blipFill>
        <p:spPr>
          <a:xfrm>
            <a:off x="1482168" y="1134867"/>
            <a:ext cx="5614903" cy="2609314"/>
          </a:xfrm>
          <a:prstGeom prst="rect">
            <a:avLst/>
          </a:prstGeom>
        </p:spPr>
      </p:pic>
      <p:pic>
        <p:nvPicPr>
          <p:cNvPr id="4" name="Picture 3">
            <a:extLst>
              <a:ext uri="{FF2B5EF4-FFF2-40B4-BE49-F238E27FC236}">
                <a16:creationId xmlns:a16="http://schemas.microsoft.com/office/drawing/2014/main" id="{42579ACC-B110-4143-B610-3A6A7F2D0115}"/>
              </a:ext>
            </a:extLst>
          </p:cNvPr>
          <p:cNvPicPr>
            <a:picLocks noChangeAspect="1"/>
          </p:cNvPicPr>
          <p:nvPr/>
        </p:nvPicPr>
        <p:blipFill>
          <a:blip r:embed="rId3"/>
          <a:stretch>
            <a:fillRect/>
          </a:stretch>
        </p:blipFill>
        <p:spPr>
          <a:xfrm>
            <a:off x="1482167" y="3744181"/>
            <a:ext cx="5614903" cy="2615411"/>
          </a:xfrm>
          <a:prstGeom prst="rect">
            <a:avLst/>
          </a:prstGeom>
        </p:spPr>
      </p:pic>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992056"/>
          </a:xfrm>
        </p:spPr>
        <p:txBody>
          <a:bodyPr/>
          <a:lstStyle/>
          <a:p>
            <a:pPr>
              <a:lnSpc>
                <a:spcPct val="90000"/>
              </a:lnSpc>
              <a:spcBef>
                <a:spcPts val="2400"/>
              </a:spcBef>
            </a:pPr>
            <a:r>
              <a:rPr lang="en-US" altLang="en-US" sz="2000" dirty="0"/>
              <a:t>CRs to Rel-15 and earlier features</a:t>
            </a:r>
          </a:p>
          <a:p>
            <a:pPr lvl="1">
              <a:lnSpc>
                <a:spcPct val="85000"/>
              </a:lnSpc>
              <a:spcBef>
                <a:spcPct val="0"/>
              </a:spcBef>
              <a:defRPr/>
            </a:pPr>
            <a:r>
              <a:rPr lang="en-US" altLang="en-US" sz="1400" dirty="0"/>
              <a:t>None</a:t>
            </a:r>
          </a:p>
          <a:p>
            <a:pPr lvl="1">
              <a:lnSpc>
                <a:spcPct val="85000"/>
              </a:lnSpc>
              <a:spcBef>
                <a:spcPct val="0"/>
              </a:spcBef>
              <a:defRPr/>
            </a:pPr>
            <a:endParaRPr lang="en-US" altLang="en-US" sz="1400" dirty="0"/>
          </a:p>
          <a:p>
            <a:pPr>
              <a:lnSpc>
                <a:spcPct val="85000"/>
              </a:lnSpc>
              <a:spcBef>
                <a:spcPct val="0"/>
              </a:spcBef>
              <a:defRPr/>
            </a:pPr>
            <a:r>
              <a:rPr lang="fi-FI" altLang="en-US" sz="2000" dirty="0"/>
              <a:t>Ongoing Work Items</a:t>
            </a:r>
          </a:p>
          <a:p>
            <a:pPr lvl="1">
              <a:lnSpc>
                <a:spcPct val="90000"/>
              </a:lnSpc>
              <a:spcBef>
                <a:spcPts val="300"/>
              </a:spcBef>
            </a:pPr>
            <a:r>
              <a:rPr lang="fi-FI" altLang="en-US" sz="1400" dirty="0"/>
              <a:t>7 Rel-16 WIs (including 2 reported as completed at this meeting)</a:t>
            </a:r>
          </a:p>
          <a:p>
            <a:pPr lvl="1">
              <a:lnSpc>
                <a:spcPct val="90000"/>
              </a:lnSpc>
              <a:spcBef>
                <a:spcPts val="300"/>
              </a:spcBef>
            </a:pPr>
            <a:r>
              <a:rPr lang="fi-FI" altLang="en-US" sz="1400" dirty="0"/>
              <a:t>3 Rel-17 WIs </a:t>
            </a:r>
            <a:endParaRPr lang="en-GB" altLang="en-US" sz="1100" dirty="0"/>
          </a:p>
          <a:p>
            <a:pPr>
              <a:lnSpc>
                <a:spcPct val="90000"/>
              </a:lnSpc>
              <a:spcBef>
                <a:spcPts val="1200"/>
              </a:spcBef>
            </a:pPr>
            <a:r>
              <a:rPr lang="fi-FI" altLang="en-US" sz="2000" dirty="0"/>
              <a:t> Ongoing Study Items</a:t>
            </a:r>
          </a:p>
          <a:p>
            <a:pPr lvl="1">
              <a:lnSpc>
                <a:spcPct val="90000"/>
              </a:lnSpc>
              <a:spcBef>
                <a:spcPts val="300"/>
              </a:spcBef>
            </a:pPr>
            <a:r>
              <a:rPr lang="fi-FI" altLang="en-US" sz="1400" dirty="0"/>
              <a:t>5 Rel-16 SIs (including 1 reported as completed at this meeting)</a:t>
            </a:r>
          </a:p>
          <a:p>
            <a:pPr>
              <a:lnSpc>
                <a:spcPct val="90000"/>
              </a:lnSpc>
              <a:spcBef>
                <a:spcPts val="1200"/>
              </a:spcBef>
            </a:pPr>
            <a:r>
              <a:rPr lang="fi-FI" altLang="en-US" sz="2000" dirty="0"/>
              <a:t> SA4 documents at SA#86</a:t>
            </a:r>
          </a:p>
          <a:p>
            <a:pPr lvl="1">
              <a:lnSpc>
                <a:spcPct val="85000"/>
              </a:lnSpc>
              <a:spcBef>
                <a:spcPct val="0"/>
              </a:spcBef>
              <a:defRPr/>
            </a:pPr>
            <a:r>
              <a:rPr lang="en-US" altLang="en-US" sz="1500" dirty="0"/>
              <a:t>Rel-16 CRs: 14 CRs (Cat. B (7), C (2) and F (5))</a:t>
            </a:r>
          </a:p>
          <a:p>
            <a:pPr lvl="1">
              <a:lnSpc>
                <a:spcPct val="85000"/>
              </a:lnSpc>
              <a:spcBef>
                <a:spcPct val="0"/>
              </a:spcBef>
              <a:defRPr/>
            </a:pPr>
            <a:r>
              <a:rPr lang="fr-FR" altLang="en-US" sz="1400" dirty="0"/>
              <a:t>3 new </a:t>
            </a:r>
            <a:r>
              <a:rPr lang="fr-FR" altLang="en-US" sz="1400" dirty="0" err="1"/>
              <a:t>TSs</a:t>
            </a:r>
            <a:r>
              <a:rPr lang="fr-FR" altLang="en-US" sz="1400" dirty="0"/>
              <a:t> for information</a:t>
            </a:r>
          </a:p>
          <a:p>
            <a:pPr lvl="1">
              <a:lnSpc>
                <a:spcPct val="85000"/>
              </a:lnSpc>
              <a:spcBef>
                <a:spcPct val="0"/>
              </a:spcBef>
              <a:defRPr/>
            </a:pPr>
            <a:r>
              <a:rPr lang="fr-FR" altLang="en-US" sz="1400" dirty="0"/>
              <a:t>1 new TR for </a:t>
            </a:r>
            <a:r>
              <a:rPr lang="fr-FR" altLang="en-US" sz="1400" dirty="0" err="1"/>
              <a:t>approval</a:t>
            </a:r>
            <a:r>
              <a:rPr lang="fr-FR" altLang="en-US" sz="1400" dirty="0"/>
              <a:t>, </a:t>
            </a:r>
          </a:p>
          <a:p>
            <a:pPr lvl="1">
              <a:lnSpc>
                <a:spcPct val="85000"/>
              </a:lnSpc>
              <a:spcBef>
                <a:spcPct val="0"/>
              </a:spcBef>
              <a:defRPr/>
            </a:pPr>
            <a:r>
              <a:rPr lang="fr-FR" altLang="en-US" sz="1400" dirty="0"/>
              <a:t>1 new TR for information,</a:t>
            </a:r>
          </a:p>
          <a:p>
            <a:pPr lvl="1">
              <a:lnSpc>
                <a:spcPct val="85000"/>
              </a:lnSpc>
              <a:spcBef>
                <a:spcPct val="0"/>
              </a:spcBef>
              <a:defRPr/>
            </a:pPr>
            <a:r>
              <a:rPr lang="fi-FI" altLang="en-US" sz="1400" dirty="0"/>
              <a:t>2 new WID </a:t>
            </a:r>
          </a:p>
          <a:p>
            <a:pPr lvl="1">
              <a:lnSpc>
                <a:spcPct val="90000"/>
              </a:lnSpc>
              <a:spcBef>
                <a:spcPts val="300"/>
              </a:spcBef>
            </a:pPr>
            <a:endParaRPr lang="fi-FI" altLang="en-US" sz="1400" dirty="0"/>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a:t>
            </a:r>
            <a:r>
              <a:rPr lang="en-US" altLang="en-US" dirty="0"/>
              <a:t>Rel-15 and earlier</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1512301"/>
          </a:xfrm>
        </p:spPr>
        <p:txBody>
          <a:bodyPr/>
          <a:lstStyle/>
          <a:p>
            <a:pPr>
              <a:lnSpc>
                <a:spcPct val="90000"/>
              </a:lnSpc>
              <a:spcBef>
                <a:spcPts val="1200"/>
              </a:spcBef>
              <a:defRPr/>
            </a:pPr>
            <a:r>
              <a:rPr lang="en-US" altLang="en-US" sz="2400" dirty="0"/>
              <a:t>CRs </a:t>
            </a:r>
          </a:p>
          <a:p>
            <a:pPr lvl="1">
              <a:lnSpc>
                <a:spcPct val="85000"/>
              </a:lnSpc>
              <a:spcBef>
                <a:spcPct val="0"/>
              </a:spcBef>
              <a:defRPr/>
            </a:pPr>
            <a:r>
              <a:rPr lang="en-US" altLang="en-US" sz="1600" dirty="0"/>
              <a:t>None</a:t>
            </a: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fi-FI" altLang="en-US" sz="2000" dirty="0"/>
          </a:p>
          <a:p>
            <a:pPr marL="0" indent="0">
              <a:lnSpc>
                <a:spcPct val="90000"/>
              </a:lnSpc>
              <a:spcBef>
                <a:spcPts val="600"/>
              </a:spcBef>
              <a:buFontTx/>
              <a:buNone/>
              <a:defRPr/>
            </a:pPr>
            <a:endParaRPr lang="en-US" altLang="en-US" sz="2400" dirty="0">
              <a:solidFill>
                <a:srgbClr val="FF0000"/>
              </a:solidFill>
            </a:endParaRPr>
          </a:p>
          <a:p>
            <a:pPr marL="0" indent="0">
              <a:buFontTx/>
              <a:buNone/>
              <a:defRPr/>
            </a:pPr>
            <a:endParaRPr lang="fi-FI" sz="3200" dirty="0"/>
          </a:p>
          <a:p>
            <a:pPr marL="0" indent="0">
              <a:buFontTx/>
              <a:buNone/>
              <a:defRPr/>
            </a:pPr>
            <a:endParaRPr lang="fi-FI" sz="3200" dirty="0"/>
          </a:p>
          <a:p>
            <a:pPr marL="0" indent="0">
              <a:buFontTx/>
              <a:buNone/>
              <a:defRPr/>
            </a:pPr>
            <a:endParaRPr lang="en-US" sz="3200"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features in </a:t>
            </a:r>
            <a:r>
              <a:rPr lang="en-US" altLang="en-US" dirty="0"/>
              <a:t>Rel-16 - 1</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841428"/>
          </a:xfrm>
        </p:spPr>
        <p:txBody>
          <a:bodyPr/>
          <a:lstStyle/>
          <a:p>
            <a:pPr>
              <a:lnSpc>
                <a:spcPct val="85000"/>
              </a:lnSpc>
              <a:spcBef>
                <a:spcPct val="0"/>
              </a:spcBef>
              <a:defRPr/>
            </a:pPr>
            <a:r>
              <a:rPr lang="en-US" altLang="en-US" sz="2400" dirty="0"/>
              <a:t>CHEM (Coverage and Handoff Enhancements for Multimedia) </a:t>
            </a:r>
          </a:p>
          <a:p>
            <a:pPr lvl="1">
              <a:lnSpc>
                <a:spcPct val="85000"/>
              </a:lnSpc>
              <a:spcBef>
                <a:spcPct val="0"/>
              </a:spcBef>
              <a:defRPr/>
            </a:pPr>
            <a:r>
              <a:rPr lang="en-US" altLang="en-US" sz="1800" dirty="0"/>
              <a:t>Adding references to the CHEM SDP informative examples in the normative text.</a:t>
            </a:r>
          </a:p>
          <a:p>
            <a:pPr lvl="1">
              <a:lnSpc>
                <a:spcPct val="85000"/>
              </a:lnSpc>
              <a:spcBef>
                <a:spcPct val="0"/>
              </a:spcBef>
              <a:defRPr/>
            </a:pPr>
            <a:r>
              <a:rPr lang="en-US" altLang="en-US" sz="1800" dirty="0"/>
              <a:t>Adding entries in Annex M for the CHEM SDP attributes and corrected the ABNF and SDP examples</a:t>
            </a:r>
          </a:p>
          <a:p>
            <a:pPr>
              <a:lnSpc>
                <a:spcPct val="85000"/>
              </a:lnSpc>
              <a:spcBef>
                <a:spcPct val="0"/>
              </a:spcBef>
              <a:defRPr/>
            </a:pPr>
            <a:r>
              <a:rPr lang="en-US" altLang="en-US" sz="2400" dirty="0"/>
              <a:t>5GMSA (5G Media Streaming Architecture)</a:t>
            </a:r>
          </a:p>
          <a:p>
            <a:pPr lvl="1">
              <a:lnSpc>
                <a:spcPct val="85000"/>
              </a:lnSpc>
              <a:spcBef>
                <a:spcPct val="0"/>
              </a:spcBef>
              <a:defRPr/>
            </a:pPr>
            <a:r>
              <a:rPr lang="en-US" altLang="en-US" sz="1800" dirty="0"/>
              <a:t>General clean-up, alignment and typo corrections</a:t>
            </a:r>
          </a:p>
          <a:p>
            <a:pPr lvl="1">
              <a:lnSpc>
                <a:spcPct val="85000"/>
              </a:lnSpc>
              <a:spcBef>
                <a:spcPct val="0"/>
              </a:spcBef>
              <a:defRPr/>
            </a:pPr>
            <a:r>
              <a:rPr lang="en-US" altLang="en-US" sz="1800" dirty="0"/>
              <a:t>Dynamic Policies Stage 2: Correction of response, parameter list and interactions with policy control</a:t>
            </a:r>
          </a:p>
          <a:p>
            <a:pPr lvl="1">
              <a:lnSpc>
                <a:spcPct val="85000"/>
              </a:lnSpc>
              <a:spcBef>
                <a:spcPct val="0"/>
              </a:spcBef>
              <a:defRPr/>
            </a:pPr>
            <a:r>
              <a:rPr lang="en-US" altLang="en-US" sz="1800" dirty="0"/>
              <a:t>Updates to Stage 2 on Session Establishment and multiple network slices</a:t>
            </a:r>
          </a:p>
          <a:p>
            <a:pPr lvl="1">
              <a:lnSpc>
                <a:spcPct val="85000"/>
              </a:lnSpc>
              <a:spcBef>
                <a:spcPct val="0"/>
              </a:spcBef>
              <a:defRPr/>
            </a:pPr>
            <a:r>
              <a:rPr lang="en-US" altLang="en-US" sz="1800" dirty="0"/>
              <a:t>Corrected Metrics collection and reporting</a:t>
            </a:r>
          </a:p>
          <a:p>
            <a:pPr lvl="1">
              <a:lnSpc>
                <a:spcPct val="85000"/>
              </a:lnSpc>
              <a:spcBef>
                <a:spcPct val="0"/>
              </a:spcBef>
              <a:defRPr/>
            </a:pPr>
            <a:r>
              <a:rPr lang="en-US" altLang="en-US" sz="1800" dirty="0"/>
              <a:t>Added statement on EPS interworking support </a:t>
            </a:r>
          </a:p>
          <a:p>
            <a:pPr lvl="1">
              <a:lnSpc>
                <a:spcPct val="85000"/>
              </a:lnSpc>
              <a:spcBef>
                <a:spcPct val="0"/>
              </a:spcBef>
              <a:defRPr/>
            </a:pPr>
            <a:r>
              <a:rPr lang="en-US" altLang="en-US" sz="1800" dirty="0"/>
              <a:t>Added Service Access Information</a:t>
            </a:r>
          </a:p>
          <a:p>
            <a:pPr lvl="1">
              <a:lnSpc>
                <a:spcPct val="85000"/>
              </a:lnSpc>
              <a:spcBef>
                <a:spcPct val="0"/>
              </a:spcBef>
              <a:defRPr/>
            </a:pPr>
            <a:r>
              <a:rPr lang="en-US" altLang="en-US" sz="1800" dirty="0"/>
              <a:t>Uplink Streaming Corrections</a:t>
            </a:r>
          </a:p>
          <a:p>
            <a:pPr lvl="1">
              <a:lnSpc>
                <a:spcPct val="85000"/>
              </a:lnSpc>
              <a:spcBef>
                <a:spcPct val="0"/>
              </a:spcBef>
              <a:defRPr/>
            </a:pPr>
            <a:r>
              <a:rPr lang="en-US" altLang="en-US" sz="1800" dirty="0"/>
              <a:t>Corrections to the M1d Provisioning Procedure for downlink streaming</a:t>
            </a:r>
          </a:p>
          <a:p>
            <a:pPr lvl="1">
              <a:lnSpc>
                <a:spcPct val="85000"/>
              </a:lnSpc>
              <a:spcBef>
                <a:spcPct val="0"/>
              </a:spcBef>
              <a:defRPr/>
            </a:pPr>
            <a:r>
              <a:rPr lang="en-US" altLang="en-US" sz="1800" dirty="0"/>
              <a:t>Clarified DRM client role in 5GMS client</a:t>
            </a:r>
          </a:p>
          <a:p>
            <a:pPr lvl="1">
              <a:lnSpc>
                <a:spcPct val="85000"/>
              </a:lnSpc>
              <a:spcBef>
                <a:spcPct val="0"/>
              </a:spcBef>
              <a:defRPr/>
            </a:pPr>
            <a:r>
              <a:rPr lang="en-US" altLang="en-US" sz="1800" dirty="0"/>
              <a:t>Added high level architecture</a:t>
            </a:r>
          </a:p>
          <a:p>
            <a:pPr lvl="1">
              <a:lnSpc>
                <a:spcPct val="85000"/>
              </a:lnSpc>
              <a:spcBef>
                <a:spcPct val="0"/>
              </a:spcBef>
              <a:defRPr/>
            </a:pPr>
            <a:r>
              <a:rPr lang="en-US" altLang="en-US" sz="1800" dirty="0"/>
              <a:t>Added Consumption Reporting parameters.</a:t>
            </a:r>
          </a:p>
        </p:txBody>
      </p:sp>
    </p:spTree>
    <p:extLst>
      <p:ext uri="{BB962C8B-B14F-4D97-AF65-F5344CB8AC3E}">
        <p14:creationId xmlns:p14="http://schemas.microsoft.com/office/powerpoint/2010/main" val="192968339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features in </a:t>
            </a:r>
            <a:r>
              <a:rPr lang="en-US" altLang="en-US" dirty="0"/>
              <a:t>Rel-16 - 2</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3971416"/>
          </a:xfrm>
        </p:spPr>
        <p:txBody>
          <a:bodyPr/>
          <a:lstStyle/>
          <a:p>
            <a:pPr>
              <a:lnSpc>
                <a:spcPct val="85000"/>
              </a:lnSpc>
              <a:spcBef>
                <a:spcPct val="0"/>
              </a:spcBef>
              <a:defRPr/>
            </a:pPr>
            <a:r>
              <a:rPr lang="en-US" altLang="en-US" sz="2400" dirty="0"/>
              <a:t>TEI (Technical Enhancements and Improvements) / </a:t>
            </a:r>
            <a:r>
              <a:rPr lang="en-US" altLang="en-US" sz="2400" dirty="0" err="1"/>
              <a:t>EVS_Codec</a:t>
            </a:r>
            <a:endParaRPr lang="en-US" altLang="en-US" sz="2400" dirty="0"/>
          </a:p>
          <a:p>
            <a:pPr lvl="1">
              <a:lnSpc>
                <a:spcPct val="85000"/>
              </a:lnSpc>
              <a:spcBef>
                <a:spcPct val="0"/>
              </a:spcBef>
              <a:defRPr/>
            </a:pPr>
            <a:r>
              <a:rPr lang="en-US" altLang="en-US" sz="1800" dirty="0"/>
              <a:t>Aligning the scope of EVS (TS 26.443) to AMR-WB (TS 26.204) and AMR (TS 26.104) with respect to preference expressed for bit-exact fixed-point implementation. AMR-WB IO is part of EVS.</a:t>
            </a:r>
          </a:p>
          <a:p>
            <a:pPr lvl="1">
              <a:lnSpc>
                <a:spcPct val="85000"/>
              </a:lnSpc>
              <a:spcBef>
                <a:spcPct val="0"/>
              </a:spcBef>
              <a:defRPr/>
            </a:pPr>
            <a:r>
              <a:rPr lang="en-US" altLang="en-US" sz="1800" dirty="0"/>
              <a:t>The SID update transmission in EVS Primary can be configured to use a fixed update interval (from 3 to 100) or an adaptive update interval. Such flexibility in DTX operation is not present in previous 3GPP speech codecs (AMR and AMR-WB), and it is important to make implementers/users of EVS aware of this flexibility. The EVS SID update rate flexibility in EVS is documented with a new note</a:t>
            </a:r>
          </a:p>
        </p:txBody>
      </p:sp>
      <p:graphicFrame>
        <p:nvGraphicFramePr>
          <p:cNvPr id="6" name="Table 5">
            <a:extLst>
              <a:ext uri="{FF2B5EF4-FFF2-40B4-BE49-F238E27FC236}">
                <a16:creationId xmlns:a16="http://schemas.microsoft.com/office/drawing/2014/main" id="{F65A7BE1-3196-42FB-8F28-2BEAED36BDB1}"/>
              </a:ext>
            </a:extLst>
          </p:cNvPr>
          <p:cNvGraphicFramePr>
            <a:graphicFrameLocks noGrp="1"/>
          </p:cNvGraphicFramePr>
          <p:nvPr>
            <p:extLst>
              <p:ext uri="{D42A27DB-BD31-4B8C-83A1-F6EECF244321}">
                <p14:modId xmlns:p14="http://schemas.microsoft.com/office/powerpoint/2010/main" val="3265208881"/>
              </p:ext>
            </p:extLst>
          </p:nvPr>
        </p:nvGraphicFramePr>
        <p:xfrm>
          <a:off x="695325" y="4507471"/>
          <a:ext cx="7353300" cy="1318666"/>
        </p:xfrm>
        <a:graphic>
          <a:graphicData uri="http://schemas.openxmlformats.org/drawingml/2006/table">
            <a:tbl>
              <a:tblPr/>
              <a:tblGrid>
                <a:gridCol w="627557">
                  <a:extLst>
                    <a:ext uri="{9D8B030D-6E8A-4147-A177-3AD203B41FA5}">
                      <a16:colId xmlns:a16="http://schemas.microsoft.com/office/drawing/2014/main" val="20000"/>
                    </a:ext>
                  </a:extLst>
                </a:gridCol>
                <a:gridCol w="4594512">
                  <a:extLst>
                    <a:ext uri="{9D8B030D-6E8A-4147-A177-3AD203B41FA5}">
                      <a16:colId xmlns:a16="http://schemas.microsoft.com/office/drawing/2014/main" val="20001"/>
                    </a:ext>
                  </a:extLst>
                </a:gridCol>
                <a:gridCol w="545713">
                  <a:extLst>
                    <a:ext uri="{9D8B030D-6E8A-4147-A177-3AD203B41FA5}">
                      <a16:colId xmlns:a16="http://schemas.microsoft.com/office/drawing/2014/main" val="20002"/>
                    </a:ext>
                  </a:extLst>
                </a:gridCol>
                <a:gridCol w="530964">
                  <a:extLst>
                    <a:ext uri="{9D8B030D-6E8A-4147-A177-3AD203B41FA5}">
                      <a16:colId xmlns:a16="http://schemas.microsoft.com/office/drawing/2014/main" val="20003"/>
                    </a:ext>
                  </a:extLst>
                </a:gridCol>
                <a:gridCol w="553088">
                  <a:extLst>
                    <a:ext uri="{9D8B030D-6E8A-4147-A177-3AD203B41FA5}">
                      <a16:colId xmlns:a16="http://schemas.microsoft.com/office/drawing/2014/main" val="20004"/>
                    </a:ext>
                  </a:extLst>
                </a:gridCol>
                <a:gridCol w="501466">
                  <a:extLst>
                    <a:ext uri="{9D8B030D-6E8A-4147-A177-3AD203B41FA5}">
                      <a16:colId xmlns:a16="http://schemas.microsoft.com/office/drawing/2014/main" val="20005"/>
                    </a:ext>
                  </a:extLst>
                </a:gridCol>
              </a:tblGrid>
              <a:tr h="370930">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Tdoc</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Title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Source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Type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For</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Agenda item #</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15912">
                <a:tc>
                  <a:txBody>
                    <a:bodyPr/>
                    <a:lstStyle/>
                    <a:p>
                      <a:pPr algn="l" fontAlgn="t"/>
                      <a:r>
                        <a:rPr lang="fr-FR" sz="800" b="1" i="0" u="sng" strike="noStrike" dirty="0">
                          <a:solidFill>
                            <a:srgbClr val="0000FF"/>
                          </a:solidFill>
                          <a:effectLst/>
                          <a:latin typeface="Arial" panose="020B0604020202020204" pitchFamily="34" charset="0"/>
                          <a:hlinkClick r:id="rId2"/>
                        </a:rPr>
                        <a:t>SP-190996</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CRs to TS 26.114 on Coverage and Handoff Enhancements for Multimedia (Release 16) (CHEM)</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146532784"/>
                  </a:ext>
                </a:extLst>
              </a:tr>
              <a:tr h="315912">
                <a:tc>
                  <a:txBody>
                    <a:bodyPr/>
                    <a:lstStyle/>
                    <a:p>
                      <a:pPr algn="l" fontAlgn="t"/>
                      <a:r>
                        <a:rPr lang="fr-FR" sz="800" b="1" i="0" u="sng" strike="noStrike">
                          <a:solidFill>
                            <a:srgbClr val="0000FF"/>
                          </a:solidFill>
                          <a:effectLst/>
                          <a:latin typeface="Arial" panose="020B0604020202020204" pitchFamily="34" charset="0"/>
                          <a:hlinkClick r:id="rId3"/>
                        </a:rPr>
                        <a:t>SP-190999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TS 26.501 on Correction to architecture and procedures (Release 16) (5GMSA)</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16.4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854468832"/>
                  </a:ext>
                </a:extLst>
              </a:tr>
              <a:tr h="315912">
                <a:tc>
                  <a:txBody>
                    <a:bodyPr/>
                    <a:lstStyle/>
                    <a:p>
                      <a:pPr algn="l" fontAlgn="t"/>
                      <a:r>
                        <a:rPr lang="fr-FR" sz="800" b="1" i="0" u="sng" strike="noStrike">
                          <a:solidFill>
                            <a:srgbClr val="0000FF"/>
                          </a:solidFill>
                          <a:effectLst/>
                          <a:latin typeface="Arial" panose="020B0604020202020204" pitchFamily="34" charset="0"/>
                          <a:hlinkClick r:id="rId4"/>
                        </a:rPr>
                        <a:t>SP-191000</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CRs to TS 26.114 &amp; TS 26.443 on Technical Enhancements and Improvements Rel-16 (Release 16) (TEI16)</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16.4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822235761"/>
                  </a:ext>
                </a:extLst>
              </a:tr>
            </a:tbl>
          </a:graphicData>
        </a:graphic>
      </p:graphicFrame>
    </p:spTree>
    <p:extLst>
      <p:ext uri="{BB962C8B-B14F-4D97-AF65-F5344CB8AC3E}">
        <p14:creationId xmlns:p14="http://schemas.microsoft.com/office/powerpoint/2010/main" val="50433175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Rel-16</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000" dirty="0"/>
              <a:t> Rel-16 Work Items</a:t>
            </a:r>
          </a:p>
          <a:p>
            <a:pPr marL="40005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CAPIF4xMB (New WID on Usage of CAPIF for </a:t>
            </a:r>
            <a:r>
              <a:rPr lang="en-US" altLang="en-US" sz="1600" dirty="0" err="1">
                <a:solidFill>
                  <a:schemeClr val="bg1">
                    <a:lumMod val="50000"/>
                  </a:schemeClr>
                </a:solidFill>
              </a:rPr>
              <a:t>xMB</a:t>
            </a:r>
            <a:r>
              <a:rPr lang="en-US" altLang="en-US" sz="1600" dirty="0">
                <a:solidFill>
                  <a:schemeClr val="bg1">
                    <a:lumMod val="50000"/>
                  </a:schemeClr>
                </a:solidFill>
              </a:rPr>
              <a:t> API) – completed at SA#82</a:t>
            </a:r>
          </a:p>
          <a:p>
            <a:pPr marL="400050" eaLnBrk="1" hangingPunct="1">
              <a:lnSpc>
                <a:spcPct val="90000"/>
              </a:lnSpc>
              <a:buFont typeface="Calibri" panose="020F0502020204030204" pitchFamily="34" charset="0"/>
              <a:buAutoNum type="arabicPeriod"/>
            </a:pPr>
            <a:r>
              <a:rPr lang="en-US" altLang="en-US" sz="1600" dirty="0" err="1"/>
              <a:t>SerInter</a:t>
            </a:r>
            <a:r>
              <a:rPr lang="en-US" altLang="en-US" sz="1600" dirty="0"/>
              <a:t> (Service Interactivity) </a:t>
            </a:r>
            <a:r>
              <a:rPr lang="en-US" altLang="en-US" sz="1600" dirty="0">
                <a:solidFill>
                  <a:srgbClr val="00B050"/>
                </a:solidFill>
              </a:rPr>
              <a:t>– complete !</a:t>
            </a:r>
          </a:p>
          <a:p>
            <a:pPr marL="400050" eaLnBrk="1" hangingPunct="1">
              <a:lnSpc>
                <a:spcPct val="90000"/>
              </a:lnSpc>
              <a:buFont typeface="Calibri" panose="020F0502020204030204" pitchFamily="34" charset="0"/>
              <a:buAutoNum type="arabicPeriod"/>
            </a:pPr>
            <a:r>
              <a:rPr lang="en-US" altLang="en-US" sz="1600" dirty="0" err="1">
                <a:solidFill>
                  <a:schemeClr val="bg1">
                    <a:lumMod val="50000"/>
                  </a:schemeClr>
                </a:solidFill>
              </a:rPr>
              <a:t>Alt_FX_EVS</a:t>
            </a:r>
            <a:r>
              <a:rPr lang="en-US" altLang="en-US" sz="1600" dirty="0">
                <a:solidFill>
                  <a:schemeClr val="bg1">
                    <a:lumMod val="50000"/>
                  </a:schemeClr>
                </a:solidFill>
              </a:rPr>
              <a:t> (Alternative EVS implementation using updated fixed-point basic operators) – completed at SA#83</a:t>
            </a:r>
          </a:p>
          <a:p>
            <a:pPr marL="400050" eaLnBrk="1" hangingPunct="1">
              <a:lnSpc>
                <a:spcPct val="90000"/>
              </a:lnSpc>
              <a:buFont typeface="Calibri" panose="020F0502020204030204" pitchFamily="34" charset="0"/>
              <a:buAutoNum type="arabicPeriod"/>
            </a:pPr>
            <a:r>
              <a:rPr lang="en-US" altLang="en-US" sz="1600" dirty="0"/>
              <a:t>E_FLUS (Enhancements to Framework for Live Uplink Streaming)</a:t>
            </a:r>
          </a:p>
          <a:p>
            <a:pPr marL="40005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HLG_HDR (Hybrid Log Gamma High Dynamic Range) – completed at SA#81</a:t>
            </a:r>
          </a:p>
          <a:p>
            <a:pPr marL="40005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E2E_DELAY (Media Handling Aspects of RAN Delay Budget Reporting in MTSI) – completed at SA#84</a:t>
            </a:r>
          </a:p>
          <a:p>
            <a:pPr marL="400050" eaLnBrk="1" hangingPunct="1">
              <a:lnSpc>
                <a:spcPct val="90000"/>
              </a:lnSpc>
              <a:buFont typeface="Calibri" panose="020F0502020204030204" pitchFamily="34" charset="0"/>
              <a:buAutoNum type="arabicPeriod"/>
            </a:pPr>
            <a:r>
              <a:rPr lang="en-US" altLang="en-US" sz="1600" dirty="0"/>
              <a:t>5G_MEDIA_MTSI_ext (Media Handling Extensions for 5G Conversational Services)</a:t>
            </a:r>
          </a:p>
          <a:p>
            <a:pPr marL="40005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CHEM (Coverage and Handoff Enhancements for Multimedia) – completed at SA#85</a:t>
            </a:r>
          </a:p>
          <a:p>
            <a:pPr marL="40005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MC_XMB (</a:t>
            </a:r>
            <a:r>
              <a:rPr lang="en-US" altLang="en-US" sz="1600" dirty="0" err="1">
                <a:solidFill>
                  <a:schemeClr val="bg1">
                    <a:lumMod val="50000"/>
                  </a:schemeClr>
                </a:solidFill>
              </a:rPr>
              <a:t>MCData</a:t>
            </a:r>
            <a:r>
              <a:rPr lang="en-US" altLang="en-US" sz="1600" dirty="0">
                <a:solidFill>
                  <a:schemeClr val="bg1">
                    <a:lumMod val="50000"/>
                  </a:schemeClr>
                </a:solidFill>
              </a:rPr>
              <a:t> File Distribution support over </a:t>
            </a:r>
            <a:r>
              <a:rPr lang="en-US" altLang="en-US" sz="1600" dirty="0" err="1">
                <a:solidFill>
                  <a:schemeClr val="bg1">
                    <a:lumMod val="50000"/>
                  </a:schemeClr>
                </a:solidFill>
              </a:rPr>
              <a:t>xMB</a:t>
            </a:r>
            <a:r>
              <a:rPr lang="en-US" altLang="en-US" sz="1600" dirty="0">
                <a:solidFill>
                  <a:schemeClr val="bg1">
                    <a:lumMod val="50000"/>
                  </a:schemeClr>
                </a:solidFill>
              </a:rPr>
              <a:t>) – completed at SA#84</a:t>
            </a:r>
          </a:p>
          <a:p>
            <a:pPr marL="40005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5GMSA (5G Media streaming architecture) – completed at SA#84</a:t>
            </a:r>
          </a:p>
          <a:p>
            <a:pPr marL="400050" eaLnBrk="1" hangingPunct="1">
              <a:lnSpc>
                <a:spcPct val="90000"/>
              </a:lnSpc>
              <a:buFont typeface="Calibri" panose="020F0502020204030204" pitchFamily="34" charset="0"/>
              <a:buAutoNum type="arabicPeriod"/>
            </a:pPr>
            <a:r>
              <a:rPr lang="en-US" altLang="en-US" sz="1600" dirty="0"/>
              <a:t>EVS_FCNBE (EVS Floating-point Conformance for Non Bit-Exact) </a:t>
            </a:r>
            <a:r>
              <a:rPr lang="en-US" altLang="en-US" sz="1600" dirty="0">
                <a:solidFill>
                  <a:srgbClr val="00B050"/>
                </a:solidFill>
              </a:rPr>
              <a:t>– complete !</a:t>
            </a:r>
          </a:p>
          <a:p>
            <a:pPr marL="400050" eaLnBrk="1" hangingPunct="1">
              <a:lnSpc>
                <a:spcPct val="90000"/>
              </a:lnSpc>
              <a:buFont typeface="Calibri" panose="020F0502020204030204" pitchFamily="34" charset="0"/>
              <a:buAutoNum type="arabicPeriod"/>
            </a:pPr>
            <a:r>
              <a:rPr lang="en-US" altLang="en-US" sz="1600" dirty="0" err="1"/>
              <a:t>VRQoE</a:t>
            </a:r>
            <a:r>
              <a:rPr lang="en-US" altLang="en-US" sz="1600" dirty="0"/>
              <a:t> (VR </a:t>
            </a:r>
            <a:r>
              <a:rPr lang="en-US" altLang="en-US" sz="1600" dirty="0" err="1"/>
              <a:t>QoE</a:t>
            </a:r>
            <a:r>
              <a:rPr lang="en-US" altLang="en-US" sz="1600" dirty="0"/>
              <a:t> metrics) </a:t>
            </a:r>
          </a:p>
          <a:p>
            <a:pPr marL="400050" eaLnBrk="1" hangingPunct="1">
              <a:lnSpc>
                <a:spcPct val="90000"/>
              </a:lnSpc>
              <a:buFont typeface="Calibri" panose="020F0502020204030204" pitchFamily="34" charset="0"/>
              <a:buAutoNum type="arabicPeriod"/>
            </a:pPr>
            <a:r>
              <a:rPr lang="en-US" altLang="en-US" sz="1600" dirty="0"/>
              <a:t>5GMS3 (</a:t>
            </a:r>
            <a:r>
              <a:rPr lang="en-US" sz="1600" dirty="0"/>
              <a:t>5G Media Streaming stage 3</a:t>
            </a:r>
            <a:r>
              <a:rPr lang="en-US" altLang="en-US" sz="1600" dirty="0"/>
              <a:t>) </a:t>
            </a:r>
          </a:p>
          <a:p>
            <a:pPr marL="400050" eaLnBrk="1" hangingPunct="1">
              <a:lnSpc>
                <a:spcPct val="90000"/>
              </a:lnSpc>
              <a:buFont typeface="Calibri" panose="020F0502020204030204" pitchFamily="34" charset="0"/>
              <a:buAutoNum type="arabicPeriod"/>
            </a:pPr>
            <a:r>
              <a:rPr lang="en-GB" sz="1600" dirty="0" err="1"/>
              <a:t>RTCPVer</a:t>
            </a:r>
            <a:r>
              <a:rPr lang="en-US" altLang="en-US" sz="1600" dirty="0"/>
              <a:t> (</a:t>
            </a:r>
            <a:r>
              <a:rPr lang="en-GB" sz="1600" dirty="0"/>
              <a:t>RTP/RTCP Verification for Real-Time Services</a:t>
            </a:r>
            <a:r>
              <a:rPr lang="en-US" altLang="en-US" sz="1600" dirty="0"/>
              <a:t>) </a:t>
            </a:r>
          </a:p>
          <a:p>
            <a:pPr marL="400050" eaLnBrk="1" hangingPunct="1">
              <a:lnSpc>
                <a:spcPct val="90000"/>
              </a:lnSpc>
              <a:buFont typeface="Calibri" panose="020F0502020204030204" pitchFamily="34" charset="0"/>
              <a:buAutoNum type="arabicPeriod"/>
            </a:pPr>
            <a:r>
              <a:rPr lang="en-US" altLang="en-US" sz="1600" dirty="0"/>
              <a:t>TEI16 (Technical Enhancements and Improvements Rel-16 )</a:t>
            </a:r>
          </a:p>
          <a:p>
            <a:pPr marL="457200" lvl="1" indent="0" eaLnBrk="1" hangingPunct="1">
              <a:lnSpc>
                <a:spcPct val="90000"/>
              </a:lnSpc>
              <a:buNone/>
            </a:pPr>
            <a:endParaRPr lang="en-US" altLang="en-US" sz="1200" dirty="0"/>
          </a:p>
        </p:txBody>
      </p:sp>
    </p:spTree>
    <p:extLst>
      <p:ext uri="{BB962C8B-B14F-4D97-AF65-F5344CB8AC3E}">
        <p14:creationId xmlns:p14="http://schemas.microsoft.com/office/powerpoint/2010/main" val="168592682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SerInter</a:t>
            </a:r>
            <a:r>
              <a:rPr lang="en-US" altLang="en-US" sz="2800" dirty="0"/>
              <a:t> (Service Interactivity) </a:t>
            </a:r>
            <a:r>
              <a:rPr lang="en-US" altLang="en-US" sz="2800" dirty="0">
                <a:solidFill>
                  <a:srgbClr val="00B050"/>
                </a:solidFill>
              </a:rPr>
              <a:t>– complete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7"/>
            <a:ext cx="8388350" cy="3200401"/>
          </a:xfrm>
        </p:spPr>
        <p:txBody>
          <a:bodyPr/>
          <a:lstStyle/>
          <a:p>
            <a:pPr>
              <a:lnSpc>
                <a:spcPct val="90000"/>
              </a:lnSpc>
              <a:spcBef>
                <a:spcPts val="1200"/>
              </a:spcBef>
            </a:pPr>
            <a:r>
              <a:rPr lang="en-US" altLang="en-US" sz="1600" dirty="0"/>
              <a:t>The objective of the work item is to :</a:t>
            </a:r>
          </a:p>
          <a:p>
            <a:pPr lvl="1">
              <a:lnSpc>
                <a:spcPct val="90000"/>
              </a:lnSpc>
              <a:spcBef>
                <a:spcPts val="1200"/>
              </a:spcBef>
            </a:pPr>
            <a:r>
              <a:rPr lang="en-US" altLang="en-US" sz="1400" dirty="0"/>
              <a:t>Enable delivery of notifications to interactivity applications,</a:t>
            </a:r>
          </a:p>
          <a:p>
            <a:pPr lvl="1">
              <a:lnSpc>
                <a:spcPct val="90000"/>
              </a:lnSpc>
              <a:spcBef>
                <a:spcPts val="1200"/>
              </a:spcBef>
            </a:pPr>
            <a:r>
              <a:rPr lang="en-US" altLang="en-US" sz="1400" dirty="0"/>
              <a:t>Define the means for the BM-SC to signal, and the MBMS client to unambiguously identify, interactivity-related content items</a:t>
            </a:r>
          </a:p>
          <a:p>
            <a:pPr lvl="1">
              <a:lnSpc>
                <a:spcPct val="90000"/>
              </a:lnSpc>
              <a:spcBef>
                <a:spcPts val="1200"/>
              </a:spcBef>
            </a:pPr>
            <a:r>
              <a:rPr lang="en-US" altLang="en-US" sz="1400" dirty="0"/>
              <a:t>Support the measurement and reporting of interactivity-related usage by the user/device</a:t>
            </a:r>
          </a:p>
          <a:p>
            <a:pPr>
              <a:lnSpc>
                <a:spcPct val="90000"/>
              </a:lnSpc>
              <a:spcBef>
                <a:spcPts val="1200"/>
              </a:spcBef>
            </a:pPr>
            <a:r>
              <a:rPr lang="en-US" altLang="en-US" sz="1600" dirty="0"/>
              <a:t>At SA4#106, the remaining unfulfilled objective was the specification of DASH APIs between the DASH client and UE-resident application. That task has been completed by the DASH-IF in the production of a related specification which is now referenced by TS 26.247. This is enabled for both DASH and DASH over MBMS.</a:t>
            </a:r>
          </a:p>
          <a:p>
            <a:pPr>
              <a:lnSpc>
                <a:spcPct val="90000"/>
              </a:lnSpc>
              <a:spcBef>
                <a:spcPts val="1200"/>
              </a:spcBef>
            </a:pPr>
            <a:r>
              <a:rPr lang="en-US" altLang="en-US" sz="1600" dirty="0"/>
              <a:t>WID: </a:t>
            </a:r>
            <a:r>
              <a:rPr lang="fr-FR" sz="1600" u="sng" dirty="0">
                <a:solidFill>
                  <a:srgbClr val="0000FF"/>
                </a:solidFill>
                <a:cs typeface="Arial" panose="020B0604020202020204" pitchFamily="34" charset="0"/>
                <a:hlinkClick r:id="rId2"/>
              </a:rPr>
              <a:t>SP-190330</a:t>
            </a:r>
            <a:endParaRPr lang="en-US" sz="1600" dirty="0"/>
          </a:p>
          <a:p>
            <a:pPr>
              <a:lnSpc>
                <a:spcPct val="90000"/>
              </a:lnSpc>
              <a:spcBef>
                <a:spcPts val="1200"/>
              </a:spcBef>
            </a:pPr>
            <a:endParaRPr lang="fr-FR" altLang="fr-FR" sz="1600" u="sng"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811785935"/>
              </p:ext>
            </p:extLst>
          </p:nvPr>
        </p:nvGraphicFramePr>
        <p:xfrm>
          <a:off x="581672" y="5028774"/>
          <a:ext cx="7810500" cy="96922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38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SA#86</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725352">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err="1">
                          <a:latin typeface="Arial "/>
                          <a:cs typeface="Arial" panose="020B0604020202020204" pitchFamily="34" charset="0"/>
                        </a:rPr>
                        <a:t>SerInter</a:t>
                      </a:r>
                      <a:r>
                        <a:rPr lang="en-GB" altLang="en-US" sz="1000" dirty="0">
                          <a:latin typeface="Arial "/>
                          <a:cs typeface="Arial" panose="020B0604020202020204" pitchFamily="34" charset="0"/>
                        </a:rPr>
                        <a:t> (Service Interactivity)</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anose="020B0604020202020204" pitchFamily="34" charset="0"/>
                        </a:rPr>
                        <a:t>80% -&gt; </a:t>
                      </a:r>
                      <a:r>
                        <a:rPr lang="en-GB" sz="1000" b="0" kern="1200" noProof="0" dirty="0">
                          <a:solidFill>
                            <a:srgbClr val="0000FF"/>
                          </a:solidFill>
                          <a:latin typeface="Arial "/>
                          <a:ea typeface="+mn-ea"/>
                          <a:cs typeface="Arial" panose="020B0604020202020204" pitchFamily="34" charset="0"/>
                        </a:rPr>
                        <a:t>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SA#86 </a:t>
                      </a:r>
                      <a:r>
                        <a:rPr lang="en-GB" sz="1000" b="0" kern="1200" dirty="0">
                          <a:solidFill>
                            <a:srgbClr val="00B050"/>
                          </a:solidFill>
                          <a:latin typeface="Arial "/>
                          <a:ea typeface="+mn-ea"/>
                          <a:cs typeface="Arial" panose="020B0604020202020204" pitchFamily="34" charset="0"/>
                        </a:rPr>
                        <a:t>- complete</a:t>
                      </a:r>
                      <a:endParaRPr lang="en-GB" sz="1000" b="0" kern="1200" dirty="0">
                        <a:solidFill>
                          <a:srgbClr val="0000FF"/>
                        </a:solidFill>
                        <a:latin typeface="Arial "/>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a:latin typeface="Arial "/>
                          <a:hlinkClick r:id="rId3"/>
                        </a:rPr>
                        <a:t>SP-190997</a:t>
                      </a:r>
                      <a:r>
                        <a:rPr lang="fr-FR" sz="1000" b="1" u="sng">
                          <a:latin typeface="Arial "/>
                        </a:rPr>
                        <a:t> </a:t>
                      </a:r>
                      <a:r>
                        <a:rPr lang="en-US" altLang="fr-FR" sz="1000" u="none">
                          <a:latin typeface="Arial "/>
                          <a:cs typeface="Arial" panose="020B0604020202020204" pitchFamily="34" charset="0"/>
                        </a:rPr>
                        <a:t>CRs </a:t>
                      </a:r>
                      <a:r>
                        <a:rPr lang="en-US" altLang="fr-FR" sz="1000" u="none" dirty="0">
                          <a:latin typeface="Arial "/>
                          <a:cs typeface="Arial" panose="020B0604020202020204" pitchFamily="34" charset="0"/>
                        </a:rPr>
                        <a:t>to TS 26.247 &amp; TS 26.346 on Service Interactivity (</a:t>
                      </a:r>
                      <a:r>
                        <a:rPr lang="en-US" altLang="fr-FR" sz="1000" u="none">
                          <a:latin typeface="Arial "/>
                          <a:cs typeface="Arial" panose="020B0604020202020204" pitchFamily="34" charset="0"/>
                        </a:rPr>
                        <a:t>Release 16</a:t>
                      </a:r>
                      <a:r>
                        <a:rPr lang="en-US" altLang="fr-FR" sz="1000" u="none" dirty="0">
                          <a:latin typeface="Arial "/>
                          <a:cs typeface="Arial" panose="020B0604020202020204" pitchFamily="34" charset="0"/>
                        </a:rPr>
                        <a:t>) (</a:t>
                      </a:r>
                      <a:r>
                        <a:rPr lang="en-US" altLang="fr-FR" sz="1000" u="none" err="1">
                          <a:latin typeface="Arial "/>
                          <a:cs typeface="Arial" panose="020B0604020202020204" pitchFamily="34" charset="0"/>
                        </a:rPr>
                        <a:t>SerInter</a:t>
                      </a:r>
                      <a:r>
                        <a:rPr lang="en-US" altLang="fr-FR" sz="1000" u="none">
                          <a:latin typeface="Arial "/>
                          <a:cs typeface="Arial" panose="020B0604020202020204" pitchFamily="34" charset="0"/>
                        </a:rPr>
                        <a:t>)</a:t>
                      </a:r>
                      <a:endParaRPr lang="fr-FR" altLang="fr-FR" sz="1000" u="none" dirty="0">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4149372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E_FLUS (Enhancements to Framework for Live Uplink Streaming)</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enhance the Framework for Live Uplink Streaming:</a:t>
            </a:r>
          </a:p>
          <a:p>
            <a:pPr lvl="1">
              <a:lnSpc>
                <a:spcPct val="90000"/>
              </a:lnSpc>
              <a:spcBef>
                <a:spcPts val="1200"/>
              </a:spcBef>
            </a:pPr>
            <a:r>
              <a:rPr lang="en-US" altLang="en-US" sz="1200" dirty="0"/>
              <a:t>Recommend new QoS features including new QCI/5QI values; Specify means to leverage existing interfaces and contribute to evolving 5G interfaces; Specify the necessary control plane functionality to support downstream media distribution; Define or leverage definitions of network-based media processing functions (e.g., video stitching, media transcoding and content reformatting), and enablers (e.g. network APIs); Define 3GPP media codec profile(s) for FLUS services </a:t>
            </a:r>
          </a:p>
          <a:p>
            <a:pPr>
              <a:lnSpc>
                <a:spcPct val="90000"/>
              </a:lnSpc>
              <a:spcBef>
                <a:spcPts val="1200"/>
              </a:spcBef>
            </a:pPr>
            <a:r>
              <a:rPr lang="en-US" altLang="en-US" sz="1600" dirty="0"/>
              <a:t>Since SA#85,</a:t>
            </a:r>
          </a:p>
          <a:p>
            <a:pPr lvl="1">
              <a:lnSpc>
                <a:spcPct val="90000"/>
              </a:lnSpc>
              <a:spcBef>
                <a:spcPts val="1200"/>
              </a:spcBef>
            </a:pPr>
            <a:r>
              <a:rPr lang="en-US" altLang="en-US" sz="1200" dirty="0"/>
              <a:t>CRs to TS 26.238 were agreed to remove the Assistance Information procedures, correct the SDP mechanism for identifying FLUS media for IMS-based FLUS, add capability to use new QoS-hint attribute for MTSI-based FLUS, update procedures and references on media processing, add functionality for using RAN </a:t>
            </a:r>
            <a:r>
              <a:rPr lang="en-US" altLang="en-US" sz="1200" dirty="0" err="1"/>
              <a:t>signalling</a:t>
            </a:r>
            <a:r>
              <a:rPr lang="en-US" altLang="en-US" sz="1200" dirty="0"/>
              <a:t> for uplink assistance, </a:t>
            </a:r>
          </a:p>
          <a:p>
            <a:pPr lvl="1">
              <a:lnSpc>
                <a:spcPct val="90000"/>
              </a:lnSpc>
              <a:spcBef>
                <a:spcPts val="1200"/>
              </a:spcBef>
            </a:pPr>
            <a:r>
              <a:rPr lang="en-US" altLang="en-US" sz="1200" dirty="0"/>
              <a:t>CR to TS 26.114 agreed to specify a new QoS-hint attribute and its corresponding procedures,</a:t>
            </a:r>
          </a:p>
          <a:p>
            <a:pPr lvl="1">
              <a:lnSpc>
                <a:spcPct val="90000"/>
              </a:lnSpc>
              <a:spcBef>
                <a:spcPts val="1200"/>
              </a:spcBef>
            </a:pPr>
            <a:r>
              <a:rPr lang="en-US" altLang="en-US" sz="1200" dirty="0"/>
              <a:t>LS sent to CT1/CT3 informing them of the agreed SDP attribute updates,</a:t>
            </a:r>
          </a:p>
          <a:p>
            <a:pPr lvl="1">
              <a:lnSpc>
                <a:spcPct val="90000"/>
              </a:lnSpc>
              <a:spcBef>
                <a:spcPts val="1200"/>
              </a:spcBef>
            </a:pPr>
            <a:r>
              <a:rPr lang="en-US" altLang="en-US" sz="1200" dirty="0"/>
              <a:t>Scheduled one telco on December 17th, 2019, 16-18h CET.</a:t>
            </a:r>
          </a:p>
          <a:p>
            <a:pPr>
              <a:lnSpc>
                <a:spcPct val="90000"/>
              </a:lnSpc>
              <a:spcBef>
                <a:spcPts val="1200"/>
              </a:spcBef>
            </a:pPr>
            <a:r>
              <a:rPr lang="en-US" altLang="en-US" sz="1600" dirty="0"/>
              <a:t>WID: </a:t>
            </a:r>
            <a:r>
              <a:rPr lang="en-US" sz="1600" u="sng" dirty="0">
                <a:hlinkClick r:id="rId2"/>
              </a:rPr>
              <a:t>SP-180285</a:t>
            </a:r>
            <a:r>
              <a:rPr lang="en-US" sz="1200" dirty="0">
                <a:hlinkClick r:id="rId2"/>
              </a:rPr>
              <a:t> </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37187701"/>
              </p:ext>
            </p:extLst>
          </p:nvPr>
        </p:nvGraphicFramePr>
        <p:xfrm>
          <a:off x="590550" y="5207414"/>
          <a:ext cx="7810500" cy="9450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SA#86</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cs typeface="Arial" panose="020B0604020202020204" pitchFamily="34" charset="0"/>
                        </a:rPr>
                        <a:t>E_FLUS (Enhancements to Framework for Live Uplink Streaming)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cs typeface="Arial" panose="020B0604020202020204" pitchFamily="34" charset="0"/>
                        </a:rPr>
                        <a:t>CRs to 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anose="020B0604020202020204" pitchFamily="34" charset="0"/>
                        </a:rPr>
                        <a:t>75% -&gt; </a:t>
                      </a:r>
                      <a:r>
                        <a:rPr lang="en-GB" sz="1000" b="0" kern="1200" noProof="0" dirty="0">
                          <a:solidFill>
                            <a:srgbClr val="0000FF"/>
                          </a:solidFill>
                          <a:latin typeface="Arial "/>
                          <a:ea typeface="+mn-ea"/>
                          <a:cs typeface="Arial" panose="020B0604020202020204" pitchFamily="34" charset="0"/>
                        </a:rPr>
                        <a:t>85%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SA#87</a:t>
                      </a:r>
                      <a:endParaRPr lang="en-GB" sz="1000" b="0" kern="1200" dirty="0">
                        <a:solidFill>
                          <a:srgbClr val="0000FF"/>
                        </a:solidFill>
                        <a:latin typeface="Arial "/>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latin typeface="Arial "/>
                          <a:hlinkClick r:id="rId3"/>
                        </a:rPr>
                        <a:t>SP-190995</a:t>
                      </a:r>
                      <a:r>
                        <a:rPr lang="en-US" sz="1000" dirty="0">
                          <a:latin typeface="Arial "/>
                        </a:rPr>
                        <a:t> CRs to TS 26.114 &amp; TR 26.238 on Enhancements to Framework for Live Uplink Streaming (Release 16) (E_FLUS)</a:t>
                      </a:r>
                      <a:endParaRPr lang="en-US" altLang="en-US" sz="1000" dirty="0">
                        <a:latin typeface="Arial "/>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07748475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5G_MEDIA_MTSI_ext (Media Handling Extensions for 5G Conversational Services)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336675"/>
            <a:ext cx="8388350" cy="4176713"/>
          </a:xfrm>
        </p:spPr>
        <p:txBody>
          <a:bodyPr/>
          <a:lstStyle/>
          <a:p>
            <a:pPr>
              <a:spcBef>
                <a:spcPts val="600"/>
              </a:spcBef>
              <a:defRPr/>
            </a:pPr>
            <a:r>
              <a:rPr lang="en-US" altLang="en-US" sz="1600" dirty="0"/>
              <a:t>The objective of this Work Item is to specify the media handling aspects of 5G conversational services:</a:t>
            </a:r>
          </a:p>
          <a:p>
            <a:pPr lvl="1">
              <a:spcBef>
                <a:spcPts val="600"/>
              </a:spcBef>
              <a:defRPr/>
            </a:pPr>
            <a:r>
              <a:rPr lang="en-US" altLang="en-US" sz="1200" dirty="0"/>
              <a:t>Recommend support for speech and video adaptation capabilities; </a:t>
            </a:r>
          </a:p>
          <a:p>
            <a:pPr lvl="1">
              <a:spcBef>
                <a:spcPts val="600"/>
              </a:spcBef>
              <a:defRPr/>
            </a:pPr>
            <a:r>
              <a:rPr lang="en-US" altLang="en-US" sz="1200" dirty="0"/>
              <a:t>For 5G NR access, enable support for media handling with NR access, including that for speech and video;</a:t>
            </a:r>
          </a:p>
          <a:p>
            <a:pPr lvl="1">
              <a:spcBef>
                <a:spcPts val="600"/>
              </a:spcBef>
              <a:defRPr/>
            </a:pPr>
            <a:r>
              <a:rPr lang="en-US" altLang="en-US" sz="1200" dirty="0"/>
              <a:t>Define MTSI client profiles with a corresponding set of mandatory codec and potentially other media handling capabilities to address the needs and constraints of different terminal categories (e.g. IoT, wearables) related to different 5G verticals.</a:t>
            </a:r>
          </a:p>
          <a:p>
            <a:pPr>
              <a:lnSpc>
                <a:spcPct val="90000"/>
              </a:lnSpc>
              <a:spcBef>
                <a:spcPts val="1200"/>
              </a:spcBef>
            </a:pPr>
            <a:r>
              <a:rPr lang="en-US" altLang="en-US" sz="1600" dirty="0"/>
              <a:t>Since SA#85, </a:t>
            </a:r>
          </a:p>
          <a:p>
            <a:pPr lvl="1">
              <a:lnSpc>
                <a:spcPct val="90000"/>
              </a:lnSpc>
              <a:spcBef>
                <a:spcPts val="1200"/>
              </a:spcBef>
            </a:pPr>
            <a:r>
              <a:rPr lang="en-US" altLang="en-US" sz="1200" dirty="0"/>
              <a:t>Prepared a draft CR to TS 26.114 to add the MTSI Data Channel Media </a:t>
            </a:r>
          </a:p>
          <a:p>
            <a:pPr lvl="1">
              <a:lnSpc>
                <a:spcPct val="90000"/>
              </a:lnSpc>
              <a:spcBef>
                <a:spcPts val="1200"/>
              </a:spcBef>
            </a:pPr>
            <a:r>
              <a:rPr lang="en-US" altLang="en-US" sz="1200" dirty="0"/>
              <a:t>Agreed to schedule a telco on December 18th, 2019, 16-18h CET</a:t>
            </a:r>
          </a:p>
          <a:p>
            <a:pPr>
              <a:lnSpc>
                <a:spcPct val="90000"/>
              </a:lnSpc>
              <a:spcBef>
                <a:spcPts val="1200"/>
              </a:spcBef>
            </a:pPr>
            <a:r>
              <a:rPr lang="en-US" altLang="en-US" sz="1600" dirty="0"/>
              <a:t>WID: </a:t>
            </a:r>
            <a:r>
              <a:rPr lang="fr-FR" sz="1600" b="1" u="sng" dirty="0">
                <a:cs typeface="Arial" panose="020B0604020202020204" pitchFamily="34" charset="0"/>
                <a:hlinkClick r:id="rId2"/>
              </a:rPr>
              <a:t>SP-190640</a:t>
            </a:r>
            <a:r>
              <a:rPr lang="fr-FR" sz="1600" dirty="0">
                <a:cs typeface="Arial" panose="020B0604020202020204" pitchFamily="34" charset="0"/>
              </a:rPr>
              <a:t> </a:t>
            </a:r>
            <a:endParaRPr lang="en-US" altLang="en-US" sz="1600" dirty="0">
              <a:cs typeface="Arial" panose="020B0604020202020204" pitchFamily="34" charset="0"/>
            </a:endParaRPr>
          </a:p>
          <a:p>
            <a:pPr>
              <a:lnSpc>
                <a:spcPct val="90000"/>
              </a:lnSpc>
              <a:spcBef>
                <a:spcPts val="1200"/>
              </a:spcBef>
            </a:pP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335851801"/>
              </p:ext>
            </p:extLst>
          </p:nvPr>
        </p:nvGraphicFramePr>
        <p:xfrm>
          <a:off x="599427" y="4744045"/>
          <a:ext cx="7810500" cy="110641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091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SA#86</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862534">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5G_MEDIA_MTSI_ext (Media Handling Extensions for 5G Conversational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80% -&gt;</a:t>
                      </a:r>
                      <a:r>
                        <a:rPr lang="en-GB" sz="1000" b="0" kern="1200" noProof="0" dirty="0">
                          <a:solidFill>
                            <a:srgbClr val="0000FF"/>
                          </a:solidFill>
                          <a:latin typeface="Arial" panose="020B0604020202020204" pitchFamily="34" charset="0"/>
                          <a:ea typeface="+mn-ea"/>
                          <a:cs typeface="Arial" panose="020B0604020202020204" pitchFamily="34" charset="0"/>
                        </a:rPr>
                        <a:t> 90%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SA#87</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14036347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EVS_FCNBE (EVS Floating-point Conformance for Non Bit-Exact) – </a:t>
            </a:r>
            <a:r>
              <a:rPr lang="en-US" altLang="en-US" sz="2800" dirty="0">
                <a:solidFill>
                  <a:srgbClr val="00B050"/>
                </a:solidFill>
              </a:rPr>
              <a:t>complete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3074582"/>
          </a:xfrm>
        </p:spPr>
        <p:txBody>
          <a:bodyPr/>
          <a:lstStyle/>
          <a:p>
            <a:pPr>
              <a:spcBef>
                <a:spcPts val="600"/>
              </a:spcBef>
              <a:defRPr/>
            </a:pPr>
            <a:r>
              <a:rPr lang="en-US" altLang="en-US" sz="1600" dirty="0"/>
              <a:t>The objective of this Work Item is to specify a mandatory conformance process (including tool and test vectors) of EVS floating-point code for non bit-exact implementations.</a:t>
            </a:r>
          </a:p>
          <a:p>
            <a:pPr>
              <a:lnSpc>
                <a:spcPct val="90000"/>
              </a:lnSpc>
              <a:spcBef>
                <a:spcPts val="1200"/>
              </a:spcBef>
            </a:pPr>
            <a:r>
              <a:rPr lang="en-US" altLang="en-US" sz="1600" dirty="0"/>
              <a:t>Since SA#85, the CR adding EVS codec non bit-exact conformance process description and associated tools and test sequences was agreed. The tools and new test sequences will be part of the zip containing the test vectors.</a:t>
            </a:r>
            <a:endParaRPr lang="en-US" altLang="en-US" sz="1200" dirty="0"/>
          </a:p>
          <a:p>
            <a:pPr>
              <a:lnSpc>
                <a:spcPct val="90000"/>
              </a:lnSpc>
              <a:spcBef>
                <a:spcPts val="1200"/>
              </a:spcBef>
            </a:pPr>
            <a:r>
              <a:rPr lang="en-US" altLang="en-US" sz="1600" dirty="0"/>
              <a:t>WID: </a:t>
            </a:r>
            <a:r>
              <a:rPr lang="en-US" altLang="en-US" sz="1600" dirty="0">
                <a:hlinkClick r:id="rId2"/>
              </a:rPr>
              <a:t>SP-180983</a:t>
            </a:r>
            <a:endParaRPr lang="en-US" altLang="en-US" sz="1600" dirty="0"/>
          </a:p>
          <a:p>
            <a:pPr>
              <a:lnSpc>
                <a:spcPct val="90000"/>
              </a:lnSpc>
              <a:spcBef>
                <a:spcPts val="1200"/>
              </a:spcBef>
            </a:pPr>
            <a:endParaRPr lang="en-GB" sz="1400" dirty="0"/>
          </a:p>
          <a:p>
            <a:pPr>
              <a:lnSpc>
                <a:spcPct val="90000"/>
              </a:lnSpc>
              <a:spcBef>
                <a:spcPts val="1200"/>
              </a:spcBef>
            </a:pPr>
            <a:endParaRPr lang="fr-FR" altLang="fr-FR" sz="1600" u="sng" dirty="0"/>
          </a:p>
          <a:p>
            <a:pPr>
              <a:lnSpc>
                <a:spcPct val="90000"/>
              </a:lnSpc>
              <a:spcBef>
                <a:spcPts val="1200"/>
              </a:spcBef>
            </a:pPr>
            <a:endParaRPr lang="fr-FR" altLang="fr-FR" sz="1600" u="sng"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558301998"/>
              </p:ext>
            </p:extLst>
          </p:nvPr>
        </p:nvGraphicFramePr>
        <p:xfrm>
          <a:off x="590551" y="4917616"/>
          <a:ext cx="7810500" cy="12498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SA#86</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EVS_FCNBE (EVS Floating-point Conformance for Non Bit-Exact)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 to 26.444 on inclusion of the conformance process for floating-point code in Clause 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80% -&gt;</a:t>
                      </a:r>
                      <a:r>
                        <a:rPr lang="en-GB" sz="1000" b="0" kern="1200" noProof="0" dirty="0">
                          <a:solidFill>
                            <a:srgbClr val="0000FF"/>
                          </a:solidFill>
                          <a:latin typeface="Arial "/>
                          <a:ea typeface="+mn-ea"/>
                          <a:cs typeface="Arial" pitchFamily="34" charset="0"/>
                        </a:rPr>
                        <a:t>100%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SA#86 </a:t>
                      </a:r>
                      <a:r>
                        <a:rPr lang="en-GB" sz="1000" b="0" kern="1200" dirty="0">
                          <a:solidFill>
                            <a:srgbClr val="00B050"/>
                          </a:solidFill>
                          <a:latin typeface="Arial "/>
                          <a:ea typeface="+mn-ea"/>
                          <a:cs typeface="Arial" panose="020B0604020202020204" pitchFamily="34" charset="0"/>
                        </a:rPr>
                        <a:t>- complete</a:t>
                      </a:r>
                      <a:endParaRPr lang="en-GB" sz="1000" b="0" kern="1200" dirty="0">
                        <a:solidFill>
                          <a:schemeClr val="tx1"/>
                        </a:solidFill>
                        <a:latin typeface="Arial "/>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latin typeface="Arial "/>
                          <a:hlinkClick r:id="rId3"/>
                        </a:rPr>
                        <a:t>SP-190998</a:t>
                      </a:r>
                      <a:r>
                        <a:rPr lang="en-US" sz="1000" dirty="0">
                          <a:latin typeface="Arial "/>
                        </a:rPr>
                        <a:t> CR to TS 26.444 on EVS Non Bit Exact Float conformance (Release 16) (EVS_FCNBE) </a:t>
                      </a:r>
                      <a:endParaRPr lang="en-US" altLang="en-US" sz="1000" dirty="0">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71481635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Rel-15 and earlier</a:t>
            </a:r>
          </a:p>
          <a:p>
            <a:pPr lvl="1">
              <a:lnSpc>
                <a:spcPct val="90000"/>
              </a:lnSpc>
              <a:spcBef>
                <a:spcPts val="300"/>
              </a:spcBef>
            </a:pPr>
            <a:r>
              <a:rPr lang="en-US" altLang="en-US" sz="1800" dirty="0"/>
              <a:t>CRs to completed features in Rel-16</a:t>
            </a:r>
            <a:endParaRPr lang="fi-FI" altLang="en-US" sz="1200" dirty="0"/>
          </a:p>
          <a:p>
            <a:pPr lvl="1">
              <a:lnSpc>
                <a:spcPct val="90000"/>
              </a:lnSpc>
              <a:spcBef>
                <a:spcPts val="300"/>
              </a:spcBef>
            </a:pPr>
            <a:r>
              <a:rPr lang="fi-FI" altLang="en-US" sz="1800" dirty="0"/>
              <a:t>Rel-16 Work Items </a:t>
            </a:r>
          </a:p>
          <a:p>
            <a:pPr lvl="1">
              <a:lnSpc>
                <a:spcPct val="90000"/>
              </a:lnSpc>
              <a:spcBef>
                <a:spcPts val="300"/>
              </a:spcBef>
            </a:pPr>
            <a:r>
              <a:rPr lang="fi-FI" altLang="en-US" sz="1800" dirty="0"/>
              <a:t>Rel-17 Work Items</a:t>
            </a:r>
          </a:p>
          <a:p>
            <a:pPr lvl="1">
              <a:lnSpc>
                <a:spcPct val="90000"/>
              </a:lnSpc>
              <a:spcBef>
                <a:spcPts val="300"/>
              </a:spcBef>
            </a:pPr>
            <a:r>
              <a:rPr lang="fi-FI" altLang="en-US" sz="1800" dirty="0"/>
              <a:t>Study Items</a:t>
            </a:r>
            <a:endParaRPr lang="en-US" altLang="en-US" sz="1800" dirty="0"/>
          </a:p>
          <a:p>
            <a:pPr>
              <a:lnSpc>
                <a:spcPct val="90000"/>
              </a:lnSpc>
              <a:spcBef>
                <a:spcPts val="1500"/>
              </a:spcBef>
            </a:pPr>
            <a:r>
              <a:rPr lang="fi-FI" altLang="en-US" sz="2400" dirty="0"/>
              <a:t>Proposed new WIDs/SIDs</a:t>
            </a:r>
            <a:endParaRPr lang="en-US" altLang="en-US" sz="2400" dirty="0"/>
          </a:p>
          <a:p>
            <a:pPr>
              <a:lnSpc>
                <a:spcPct val="90000"/>
              </a:lnSpc>
              <a:spcBef>
                <a:spcPts val="1500"/>
              </a:spcBef>
            </a:pPr>
            <a:r>
              <a:rPr lang="en-US" altLang="en-US" sz="2400" dirty="0"/>
              <a:t>Summary of action items </a:t>
            </a:r>
          </a:p>
          <a:p>
            <a:pPr>
              <a:lnSpc>
                <a:spcPct val="90000"/>
              </a:lnSpc>
              <a:spcBef>
                <a:spcPts val="1500"/>
              </a:spcBef>
            </a:pPr>
            <a:r>
              <a:rPr lang="en-US" altLang="en-US" sz="2400" dirty="0"/>
              <a:t>List of documents to SA</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err="1"/>
              <a:t>VRQoE</a:t>
            </a:r>
            <a:r>
              <a:rPr lang="en-US" altLang="en-US" sz="2800" dirty="0"/>
              <a:t> (VR </a:t>
            </a:r>
            <a:r>
              <a:rPr lang="en-US" altLang="en-US" sz="2800" dirty="0" err="1"/>
              <a:t>QoE</a:t>
            </a:r>
            <a:r>
              <a:rPr lang="en-US" altLang="en-US" sz="2800" dirty="0"/>
              <a:t> metrics)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4137534"/>
          </a:xfrm>
        </p:spPr>
        <p:txBody>
          <a:bodyPr/>
          <a:lstStyle/>
          <a:p>
            <a:pPr>
              <a:spcBef>
                <a:spcPts val="600"/>
              </a:spcBef>
              <a:defRPr/>
            </a:pPr>
            <a:r>
              <a:rPr lang="en-US" sz="1600" dirty="0"/>
              <a:t>Objectives: add the following VR </a:t>
            </a:r>
            <a:r>
              <a:rPr lang="en-US" sz="1600" dirty="0" err="1"/>
              <a:t>QoE</a:t>
            </a:r>
            <a:r>
              <a:rPr lang="en-US" sz="1600" dirty="0"/>
              <a:t>-related metrics functionality to 3GPP specifications: </a:t>
            </a:r>
          </a:p>
          <a:p>
            <a:pPr lvl="1">
              <a:spcBef>
                <a:spcPts val="600"/>
              </a:spcBef>
              <a:defRPr/>
            </a:pPr>
            <a:r>
              <a:rPr lang="en-US" sz="1400" dirty="0"/>
              <a:t>Defined VR metrics observation points within the VR Client Reference Model in TS 26.118.</a:t>
            </a:r>
          </a:p>
          <a:p>
            <a:pPr lvl="1">
              <a:spcBef>
                <a:spcPts val="600"/>
              </a:spcBef>
              <a:defRPr/>
            </a:pPr>
            <a:r>
              <a:rPr lang="en-US" sz="1400" dirty="0"/>
              <a:t>Metrics describing the characteristics of the VR device, such as resolution, Field of view (</a:t>
            </a:r>
            <a:r>
              <a:rPr lang="en-US" sz="1400" dirty="0" err="1"/>
              <a:t>FoV</a:t>
            </a:r>
            <a:r>
              <a:rPr lang="en-US" sz="1400" dirty="0"/>
              <a:t>) etc.</a:t>
            </a:r>
          </a:p>
          <a:p>
            <a:pPr lvl="1">
              <a:spcBef>
                <a:spcPts val="600"/>
              </a:spcBef>
              <a:defRPr/>
            </a:pPr>
            <a:r>
              <a:rPr lang="en-US" sz="1400" dirty="0"/>
              <a:t>Metrics describing the interaction delay, related to the time between head movements and update of the visible content.</a:t>
            </a:r>
          </a:p>
          <a:p>
            <a:pPr lvl="1">
              <a:spcBef>
                <a:spcPts val="600"/>
              </a:spcBef>
              <a:defRPr/>
            </a:pPr>
            <a:r>
              <a:rPr lang="en-US" sz="1400" dirty="0"/>
              <a:t>Extensions to the DASH Metrics configuration and reporting to support the new metrics.</a:t>
            </a:r>
          </a:p>
          <a:p>
            <a:pPr>
              <a:lnSpc>
                <a:spcPct val="90000"/>
              </a:lnSpc>
              <a:spcBef>
                <a:spcPts val="1200"/>
              </a:spcBef>
            </a:pPr>
            <a:r>
              <a:rPr lang="en-US" altLang="en-US" sz="1600" dirty="0"/>
              <a:t>Since SA#85,</a:t>
            </a:r>
          </a:p>
          <a:p>
            <a:pPr lvl="1">
              <a:lnSpc>
                <a:spcPct val="90000"/>
              </a:lnSpc>
              <a:spcBef>
                <a:spcPts val="1200"/>
              </a:spcBef>
            </a:pPr>
            <a:r>
              <a:rPr lang="en-US" altLang="en-US" sz="1200" dirty="0"/>
              <a:t>A draft CR on how to implement the </a:t>
            </a:r>
            <a:r>
              <a:rPr lang="en-US" altLang="en-US" sz="1200" dirty="0" err="1"/>
              <a:t>QoE</a:t>
            </a:r>
            <a:r>
              <a:rPr lang="en-US" altLang="en-US" sz="1200" dirty="0"/>
              <a:t> metrics within an XML schema was agreed.</a:t>
            </a:r>
          </a:p>
          <a:p>
            <a:pPr lvl="1">
              <a:lnSpc>
                <a:spcPct val="90000"/>
              </a:lnSpc>
              <a:spcBef>
                <a:spcPts val="1200"/>
              </a:spcBef>
            </a:pPr>
            <a:r>
              <a:rPr lang="en-US" altLang="en-US" sz="1200" dirty="0"/>
              <a:t>Much time was spent considering comparable quality viewport latency. We agreed on the definition of associated metrics as well as the inclusion of an informative annex on how the similar quality is computed. </a:t>
            </a:r>
          </a:p>
          <a:p>
            <a:pPr lvl="1">
              <a:lnSpc>
                <a:spcPct val="90000"/>
              </a:lnSpc>
              <a:spcBef>
                <a:spcPts val="1200"/>
              </a:spcBef>
            </a:pPr>
            <a:r>
              <a:rPr lang="en-US" altLang="en-US" sz="1200" dirty="0"/>
              <a:t>A telco was scheduled 18</a:t>
            </a:r>
            <a:r>
              <a:rPr lang="en-US" altLang="en-US" sz="1200" baseline="30000" dirty="0"/>
              <a:t>th</a:t>
            </a:r>
            <a:r>
              <a:rPr lang="en-US" altLang="en-US" sz="1200" dirty="0"/>
              <a:t> Nov during which the draft CR with the addition of device capabilities’ metrics was progressed.</a:t>
            </a:r>
          </a:p>
          <a:p>
            <a:pPr lvl="1">
              <a:lnSpc>
                <a:spcPct val="90000"/>
              </a:lnSpc>
              <a:spcBef>
                <a:spcPts val="1200"/>
              </a:spcBef>
            </a:pPr>
            <a:r>
              <a:rPr lang="en-US" altLang="en-US" sz="1200" dirty="0"/>
              <a:t>Completion target date is delayed until SA4#107.</a:t>
            </a:r>
          </a:p>
          <a:p>
            <a:pPr>
              <a:spcBef>
                <a:spcPts val="600"/>
              </a:spcBef>
              <a:defRPr/>
            </a:pPr>
            <a:r>
              <a:rPr lang="en-US" altLang="en-US" sz="1600" dirty="0"/>
              <a:t>WID: </a:t>
            </a:r>
            <a:r>
              <a:rPr lang="fr-FR" sz="1600" b="1" u="sng" dirty="0">
                <a:hlinkClick r:id="rId2"/>
              </a:rPr>
              <a:t>SP-190331</a:t>
            </a:r>
            <a:r>
              <a:rPr lang="en-US" altLang="en-US" sz="1600" dirty="0"/>
              <a:t>. </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137200495"/>
              </p:ext>
            </p:extLst>
          </p:nvPr>
        </p:nvGraphicFramePr>
        <p:xfrm>
          <a:off x="581672" y="5395255"/>
          <a:ext cx="7810500" cy="772183"/>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SA#86</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528259">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latin typeface="Arial "/>
                        </a:rPr>
                        <a:t>VRQoE</a:t>
                      </a:r>
                      <a:r>
                        <a:rPr lang="en-US" altLang="en-US" sz="1000" dirty="0">
                          <a:latin typeface="Arial "/>
                        </a:rPr>
                        <a:t> (VR </a:t>
                      </a:r>
                      <a:r>
                        <a:rPr lang="en-US" altLang="en-US" sz="1000" dirty="0" err="1">
                          <a:latin typeface="Arial "/>
                        </a:rPr>
                        <a:t>QoE</a:t>
                      </a:r>
                      <a:r>
                        <a:rPr lang="en-US" altLang="en-US" sz="1000" dirty="0">
                          <a:latin typeface="Arial "/>
                        </a:rPr>
                        <a:t> metrics)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26.118 and TS 26.247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-&gt; </a:t>
                      </a:r>
                      <a:r>
                        <a:rPr lang="en-GB" sz="1000" b="0" kern="1200" noProof="0" dirty="0">
                          <a:solidFill>
                            <a:srgbClr val="0000FF"/>
                          </a:solidFill>
                          <a:latin typeface="Arial "/>
                          <a:ea typeface="+mn-ea"/>
                          <a:cs typeface="Arial" pitchFamily="34" charset="0"/>
                        </a:rPr>
                        <a:t>50%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SA#86 </a:t>
                      </a:r>
                      <a:r>
                        <a:rPr lang="en-GB" sz="1000" b="0" kern="1200" dirty="0">
                          <a:solidFill>
                            <a:srgbClr val="0000FF"/>
                          </a:solidFill>
                          <a:latin typeface="Arial "/>
                          <a:ea typeface="+mn-ea"/>
                          <a:cs typeface="Arial" panose="020B0604020202020204" pitchFamily="34" charset="0"/>
                        </a:rPr>
                        <a:t>-&gt; SA#87</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u="none" dirty="0">
                          <a:latin typeface="Arial "/>
                        </a:rPr>
                        <a:t>None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9841087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5GMS3 (</a:t>
            </a:r>
            <a:r>
              <a:rPr lang="en-US" sz="2800" dirty="0"/>
              <a:t>5G Media Streaming stage 3</a:t>
            </a:r>
            <a:r>
              <a:rPr lang="en-US" altLang="en-US" sz="2800" dirty="0"/>
              <a:t>)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3074582"/>
          </a:xfrm>
        </p:spPr>
        <p:txBody>
          <a:bodyPr/>
          <a:lstStyle/>
          <a:p>
            <a:pPr>
              <a:spcBef>
                <a:spcPts val="600"/>
              </a:spcBef>
              <a:defRPr/>
            </a:pPr>
            <a:r>
              <a:rPr lang="en-US" sz="1600" dirty="0"/>
              <a:t>Objective: </a:t>
            </a:r>
          </a:p>
          <a:p>
            <a:pPr lvl="1">
              <a:spcBef>
                <a:spcPts val="600"/>
              </a:spcBef>
              <a:defRPr/>
            </a:pPr>
            <a:r>
              <a:rPr lang="en-US" sz="1200" dirty="0"/>
              <a:t>Based on the 5GMS Architecture specified in TS 26.501, create new 5G Media Streaming (5GMS) stage 3 specifications and update existing ones to come up with a modular but consistent set of specifications enabling deployment of multimedia services.</a:t>
            </a:r>
          </a:p>
          <a:p>
            <a:pPr>
              <a:lnSpc>
                <a:spcPct val="90000"/>
              </a:lnSpc>
              <a:spcBef>
                <a:spcPts val="1200"/>
              </a:spcBef>
            </a:pPr>
            <a:r>
              <a:rPr lang="en-US" altLang="en-US" sz="1600" dirty="0"/>
              <a:t>Since SA#85,</a:t>
            </a:r>
          </a:p>
          <a:p>
            <a:pPr lvl="1">
              <a:lnSpc>
                <a:spcPct val="90000"/>
              </a:lnSpc>
              <a:spcBef>
                <a:spcPts val="1200"/>
              </a:spcBef>
            </a:pPr>
            <a:r>
              <a:rPr lang="en-US" altLang="en-US" sz="1200" dirty="0"/>
              <a:t>At SA4#106 progress was made on protocol aspects with media ingest, alignment with stage 2, and on audio media profiles (jointly with MTSI for E-FLUS). </a:t>
            </a:r>
          </a:p>
          <a:p>
            <a:pPr lvl="1">
              <a:lnSpc>
                <a:spcPct val="90000"/>
              </a:lnSpc>
              <a:spcBef>
                <a:spcPts val="1200"/>
              </a:spcBef>
            </a:pPr>
            <a:r>
              <a:rPr lang="en-US" altLang="en-US" sz="1200" dirty="0"/>
              <a:t>At 3GPP SA4 MBS SWG Ad-hoc on 5GMS3 (12-14 November 2019, Host: KPN, Venue: Rotterdam, The Netherlands) where protocol specification TS 26.512 was not progressed due to Stage 2 (5GMSA) corrections. However, media profile specifications were progressed to v1.0.0 and are presented for information to SA. Uplink media capabilities are still to be finalized and a decision has to be made between two options with regards to video decoding capabilities. </a:t>
            </a:r>
          </a:p>
          <a:p>
            <a:pPr>
              <a:spcBef>
                <a:spcPts val="600"/>
              </a:spcBef>
              <a:defRPr/>
            </a:pPr>
            <a:r>
              <a:rPr lang="en-US" altLang="en-US" sz="1600" dirty="0"/>
              <a:t>WID: </a:t>
            </a:r>
            <a:r>
              <a:rPr lang="fr-FR" sz="1600" b="1" u="sng" dirty="0">
                <a:hlinkClick r:id="rId2"/>
              </a:rPr>
              <a:t>SP-190464</a:t>
            </a:r>
            <a:r>
              <a:rPr lang="fr-FR" sz="1600" dirty="0"/>
              <a:t> </a:t>
            </a:r>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510931638"/>
              </p:ext>
            </p:extLst>
          </p:nvPr>
        </p:nvGraphicFramePr>
        <p:xfrm>
          <a:off x="599428" y="4603805"/>
          <a:ext cx="7810500" cy="158508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SA#86</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5GMS3 (</a:t>
                      </a:r>
                      <a:r>
                        <a:rPr lang="en-US" sz="1000" dirty="0">
                          <a:latin typeface="Arial "/>
                        </a:rPr>
                        <a:t>5G Media Streaming stage 3</a:t>
                      </a:r>
                      <a:r>
                        <a:rPr lang="en-US" altLang="en-US" sz="1000" dirty="0">
                          <a:latin typeface="Arial "/>
                        </a:rPr>
                        <a:t>)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26.234 and TS 26.247</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New TSs 26.511, 26.512 and 26.117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-&gt; </a:t>
                      </a:r>
                      <a:r>
                        <a:rPr lang="en-GB" sz="1000" b="0" kern="1200" noProof="0" dirty="0">
                          <a:solidFill>
                            <a:srgbClr val="0000FF"/>
                          </a:solidFill>
                          <a:latin typeface="Arial "/>
                          <a:ea typeface="+mn-ea"/>
                          <a:cs typeface="Arial" pitchFamily="34" charset="0"/>
                        </a:rPr>
                        <a:t>60%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SA#86 </a:t>
                      </a:r>
                      <a:r>
                        <a:rPr lang="en-GB" sz="1000" b="0" kern="1200" dirty="0">
                          <a:solidFill>
                            <a:srgbClr val="0000FF"/>
                          </a:solidFill>
                          <a:latin typeface="Arial "/>
                          <a:ea typeface="+mn-ea"/>
                          <a:cs typeface="Arial" panose="020B0604020202020204" pitchFamily="34" charset="0"/>
                        </a:rPr>
                        <a:t>-&gt; SA#87</a:t>
                      </a:r>
                    </a:p>
                  </a:txBody>
                  <a:tcPr marL="45735" marR="45735" marT="45665" marB="45665" anchor="ctr" horzOverflow="overflow"/>
                </a:tc>
                <a:tc>
                  <a:txBody>
                    <a:bodyPr/>
                    <a:lstStyle/>
                    <a:p>
                      <a:pPr marL="171450" indent="-171450">
                        <a:lnSpc>
                          <a:spcPct val="90000"/>
                        </a:lnSpc>
                        <a:spcBef>
                          <a:spcPts val="1200"/>
                        </a:spcBef>
                        <a:buFont typeface="Arial" panose="020B0604020202020204" pitchFamily="34" charset="0"/>
                        <a:buChar char="•"/>
                      </a:pPr>
                      <a:r>
                        <a:rPr lang="en-US" sz="1000" b="1" u="sng" dirty="0">
                          <a:latin typeface="Arial "/>
                          <a:hlinkClick r:id="rId3"/>
                        </a:rPr>
                        <a:t>SP-190990</a:t>
                      </a:r>
                      <a:r>
                        <a:rPr lang="en-US" sz="1000" dirty="0">
                          <a:latin typeface="Arial "/>
                        </a:rPr>
                        <a:t> Draft TS 26.117 5G Media Streaming (5GMS); Speech and audio profiles (Release 16), v. 1.0.0 + submit form (5GMS3) </a:t>
                      </a:r>
                    </a:p>
                    <a:p>
                      <a:pPr marL="171450" indent="-171450">
                        <a:lnSpc>
                          <a:spcPct val="90000"/>
                        </a:lnSpc>
                        <a:spcBef>
                          <a:spcPts val="1200"/>
                        </a:spcBef>
                        <a:buFont typeface="Arial" panose="020B0604020202020204" pitchFamily="34" charset="0"/>
                        <a:buChar char="•"/>
                      </a:pPr>
                      <a:r>
                        <a:rPr lang="fr-FR" sz="1000" b="1" u="sng" dirty="0">
                          <a:latin typeface="Arial "/>
                          <a:hlinkClick r:id="rId4"/>
                        </a:rPr>
                        <a:t>SP-190992</a:t>
                      </a:r>
                      <a:r>
                        <a:rPr lang="fr-FR" sz="1000" dirty="0">
                          <a:latin typeface="Arial "/>
                        </a:rPr>
                        <a:t> Draft TS 26.511 5G Media Streaming (5GMS); Profiles, Codecs and Formats (Release 16), v. 1.0.0 + </a:t>
                      </a:r>
                      <a:r>
                        <a:rPr lang="fr-FR" sz="1000" dirty="0" err="1">
                          <a:latin typeface="Arial "/>
                        </a:rPr>
                        <a:t>submit</a:t>
                      </a:r>
                      <a:r>
                        <a:rPr lang="fr-FR" sz="1000" dirty="0">
                          <a:latin typeface="Arial "/>
                        </a:rPr>
                        <a:t> </a:t>
                      </a:r>
                      <a:r>
                        <a:rPr lang="fr-FR" sz="1000" dirty="0" err="1">
                          <a:latin typeface="Arial "/>
                        </a:rPr>
                        <a:t>form</a:t>
                      </a:r>
                      <a:r>
                        <a:rPr lang="fr-FR" sz="1000" dirty="0">
                          <a:latin typeface="Arial "/>
                        </a:rPr>
                        <a:t> (5GMS3) </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064552542"/>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GB" sz="2800" dirty="0" err="1"/>
              <a:t>RTCPVer</a:t>
            </a:r>
            <a:r>
              <a:rPr lang="en-US" altLang="en-US" sz="2800" dirty="0"/>
              <a:t> (</a:t>
            </a:r>
            <a:r>
              <a:rPr lang="en-GB" sz="2800" dirty="0"/>
              <a:t>RTP/RTCP Verification for Real-Time Services</a:t>
            </a:r>
            <a:r>
              <a:rPr lang="en-US" altLang="en-US" sz="2800" dirty="0"/>
              <a:t>)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2550799"/>
          </a:xfrm>
        </p:spPr>
        <p:txBody>
          <a:bodyPr/>
          <a:lstStyle/>
          <a:p>
            <a:pPr>
              <a:spcBef>
                <a:spcPts val="600"/>
              </a:spcBef>
              <a:defRPr/>
            </a:pPr>
            <a:r>
              <a:rPr lang="en-US" sz="1600" dirty="0"/>
              <a:t>Objective: Create a new specification for RTP/RTCP verification of the parts of the RTP/RTCP protocol in IETF RFC 3550 and SRTP/SRTCP in IETF RFC 3711 used by current 3GPP conversational and real-time services</a:t>
            </a:r>
          </a:p>
          <a:p>
            <a:pPr>
              <a:spcBef>
                <a:spcPts val="600"/>
              </a:spcBef>
              <a:defRPr/>
            </a:pPr>
            <a:endParaRPr lang="en-US" sz="1600" dirty="0"/>
          </a:p>
          <a:p>
            <a:pPr>
              <a:lnSpc>
                <a:spcPct val="90000"/>
              </a:lnSpc>
              <a:spcBef>
                <a:spcPts val="1200"/>
              </a:spcBef>
            </a:pPr>
            <a:r>
              <a:rPr lang="en-US" altLang="en-US" sz="1600" dirty="0"/>
              <a:t>Since SA#85,</a:t>
            </a:r>
          </a:p>
          <a:p>
            <a:pPr lvl="1">
              <a:lnSpc>
                <a:spcPct val="90000"/>
              </a:lnSpc>
              <a:spcBef>
                <a:spcPts val="1200"/>
              </a:spcBef>
            </a:pPr>
            <a:r>
              <a:rPr lang="en-US" altLang="en-US" sz="1200" dirty="0"/>
              <a:t>At SA4#106 an initial draft of TS 26.139 was prepared and a telco was scheduled on December 4th, 2019, 16-18h CET to further progress it.</a:t>
            </a:r>
          </a:p>
          <a:p>
            <a:pPr lvl="1">
              <a:lnSpc>
                <a:spcPct val="90000"/>
              </a:lnSpc>
              <a:spcBef>
                <a:spcPts val="1200"/>
              </a:spcBef>
            </a:pPr>
            <a:r>
              <a:rPr lang="en-US" altLang="en-US" sz="1200" dirty="0"/>
              <a:t>At the December 4</a:t>
            </a:r>
            <a:r>
              <a:rPr lang="en-US" altLang="en-US" sz="1200" baseline="30000" dirty="0"/>
              <a:t>th</a:t>
            </a:r>
            <a:r>
              <a:rPr lang="en-US" altLang="en-US" sz="1200" dirty="0"/>
              <a:t> telco, TS 26.139 was progressed and is ready to be presented for information to SA. Outstanding issues are listed in the TS </a:t>
            </a:r>
            <a:r>
              <a:rPr lang="en-US" altLang="en-US" sz="1200" dirty="0" err="1"/>
              <a:t>coverpage</a:t>
            </a:r>
            <a:r>
              <a:rPr lang="en-US" altLang="en-US" sz="1200" dirty="0"/>
              <a:t>.</a:t>
            </a:r>
          </a:p>
          <a:p>
            <a:pPr lvl="1">
              <a:spcBef>
                <a:spcPts val="600"/>
              </a:spcBef>
              <a:defRPr/>
            </a:pPr>
            <a:endParaRPr lang="en-US" altLang="en-US" sz="1200" dirty="0"/>
          </a:p>
          <a:p>
            <a:pPr>
              <a:lnSpc>
                <a:spcPct val="90000"/>
              </a:lnSpc>
              <a:spcBef>
                <a:spcPts val="1200"/>
              </a:spcBef>
            </a:pPr>
            <a:r>
              <a:rPr lang="en-US" altLang="en-US" sz="1600" dirty="0"/>
              <a:t>WID: </a:t>
            </a:r>
            <a:r>
              <a:rPr lang="fr-FR" sz="1600" b="1" u="sng" dirty="0">
                <a:hlinkClick r:id="rId2"/>
              </a:rPr>
              <a:t>SP-190639</a:t>
            </a:r>
            <a:r>
              <a:rPr lang="fr-FR" sz="1600" dirty="0"/>
              <a:t> </a:t>
            </a:r>
            <a:endParaRPr lang="en-US" altLang="en-US" sz="1600"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633470718"/>
              </p:ext>
            </p:extLst>
          </p:nvPr>
        </p:nvGraphicFramePr>
        <p:xfrm>
          <a:off x="595726" y="4155616"/>
          <a:ext cx="7810500" cy="20118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SA#86</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latin typeface="Arial "/>
                        </a:rPr>
                        <a:t>RTCPVer</a:t>
                      </a:r>
                      <a:r>
                        <a:rPr lang="en-US" altLang="en-US" sz="1000" dirty="0">
                          <a:latin typeface="Arial "/>
                        </a:rPr>
                        <a:t> (RTP/RTCP Verification for Real-Time Services)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New TS </a:t>
                      </a:r>
                      <a:r>
                        <a:rPr lang="en-US" sz="1000" dirty="0">
                          <a:latin typeface="Arial "/>
                        </a:rPr>
                        <a:t>26.139 Real-time Transport Protocol (RTP) / RTP Control Protocol (RTCP) verification procedures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26.114, TS 24.380, TS 24.581 and TS 26.281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 </a:t>
                      </a:r>
                      <a:r>
                        <a:rPr lang="en-GB" sz="1000" b="0" kern="1200" noProof="0" dirty="0">
                          <a:solidFill>
                            <a:srgbClr val="0000FF"/>
                          </a:solidFill>
                          <a:latin typeface="Arial "/>
                          <a:ea typeface="+mn-ea"/>
                          <a:cs typeface="Arial" pitchFamily="34" charset="0"/>
                        </a:rPr>
                        <a:t>60%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SA#87</a:t>
                      </a:r>
                      <a:endParaRPr lang="en-GB" sz="1000" b="0" kern="1200" dirty="0">
                        <a:solidFill>
                          <a:srgbClr val="0000FF"/>
                        </a:solidFill>
                        <a:latin typeface="Arial "/>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SP-190991: Draft TS 26.139 RTP/RTCP Verification Procedures (Release 16), v. 1.0.0 + submit form (</a:t>
                      </a:r>
                      <a:r>
                        <a:rPr kumimoji="0" lang="en-GB" altLang="en-US" sz="1000" b="0" i="0" u="none" strike="noStrike" cap="none" normalizeH="0" baseline="0" dirty="0" err="1">
                          <a:ln>
                            <a:noFill/>
                          </a:ln>
                          <a:solidFill>
                            <a:schemeClr val="tx1"/>
                          </a:solidFill>
                          <a:effectLst/>
                          <a:latin typeface="Arial "/>
                          <a:cs typeface="Arial" panose="020B0604020202020204" pitchFamily="34" charset="0"/>
                        </a:rPr>
                        <a:t>RTCPVer</a:t>
                      </a:r>
                      <a:r>
                        <a:rPr kumimoji="0" lang="en-GB" altLang="en-US" sz="1000" b="0" i="0" u="none" strike="noStrike" cap="none" normalizeH="0" baseline="0" dirty="0">
                          <a:ln>
                            <a:noFill/>
                          </a:ln>
                          <a:solidFill>
                            <a:schemeClr val="tx1"/>
                          </a:solidFill>
                          <a:effectLst/>
                          <a:latin typeface="Arial "/>
                          <a:cs typeface="Arial" panose="020B0604020202020204" pitchFamily="34" charset="0"/>
                        </a:rPr>
                        <a:t>) </a:t>
                      </a:r>
                      <a:endParaRPr kumimoji="0" lang="en-GB" altLang="en-US" sz="1000" b="0" i="0" u="none" strike="noStrike" cap="none" normalizeH="0" baseline="0" dirty="0">
                        <a:ln>
                          <a:noFill/>
                        </a:ln>
                        <a:solidFill>
                          <a:schemeClr val="tx1"/>
                        </a:solidFill>
                        <a:effectLst/>
                        <a:highlight>
                          <a:srgbClr val="FFFF00"/>
                        </a:highligh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335626170"/>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 - 1</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328270141"/>
              </p:ext>
            </p:extLst>
          </p:nvPr>
        </p:nvGraphicFramePr>
        <p:xfrm>
          <a:off x="446088" y="1323975"/>
          <a:ext cx="7810500" cy="3537143"/>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SA#86</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err="1">
                          <a:latin typeface="Arial "/>
                          <a:cs typeface="Arial" panose="020B0604020202020204" pitchFamily="34" charset="0"/>
                        </a:rPr>
                        <a:t>SerInter</a:t>
                      </a:r>
                      <a:r>
                        <a:rPr lang="en-GB" altLang="en-US" sz="1000" dirty="0">
                          <a:latin typeface="Arial "/>
                          <a:cs typeface="Arial" panose="020B0604020202020204" pitchFamily="34" charset="0"/>
                        </a:rPr>
                        <a:t> (Service Interactivity)</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anose="020B0604020202020204" pitchFamily="34" charset="0"/>
                        </a:rPr>
                        <a:t>80% -&gt; </a:t>
                      </a:r>
                      <a:r>
                        <a:rPr lang="en-GB" sz="1000" b="0" kern="1200" noProof="0" dirty="0">
                          <a:solidFill>
                            <a:srgbClr val="0000FF"/>
                          </a:solidFill>
                          <a:latin typeface="Arial "/>
                          <a:ea typeface="+mn-ea"/>
                          <a:cs typeface="Arial" panose="020B0604020202020204" pitchFamily="34" charset="0"/>
                        </a:rPr>
                        <a:t>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SA#86 </a:t>
                      </a:r>
                      <a:r>
                        <a:rPr lang="en-GB" sz="1000" b="0" kern="1200" dirty="0">
                          <a:solidFill>
                            <a:srgbClr val="00B050"/>
                          </a:solidFill>
                          <a:latin typeface="Arial "/>
                          <a:ea typeface="+mn-ea"/>
                          <a:cs typeface="Arial" panose="020B0604020202020204" pitchFamily="34" charset="0"/>
                        </a:rPr>
                        <a:t>- complete</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
                          <a:hlinkClick r:id="rId3"/>
                        </a:rPr>
                        <a:t>SP-190997</a:t>
                      </a:r>
                      <a:r>
                        <a:rPr lang="fr-FR" sz="1000" b="1" u="sng" dirty="0">
                          <a:latin typeface="Arial "/>
                        </a:rPr>
                        <a:t> </a:t>
                      </a:r>
                      <a:r>
                        <a:rPr lang="en-US" altLang="fr-FR" sz="1000" u="none" dirty="0">
                          <a:latin typeface="Arial "/>
                          <a:cs typeface="Arial" panose="020B0604020202020204" pitchFamily="34" charset="0"/>
                        </a:rPr>
                        <a:t>CRs to TS 26.247 &amp; TS 26.346 on Service Interactivity (Release 16) (</a:t>
                      </a:r>
                      <a:r>
                        <a:rPr lang="en-US" altLang="fr-FR" sz="1000" u="none" dirty="0" err="1">
                          <a:latin typeface="Arial "/>
                          <a:cs typeface="Arial" panose="020B0604020202020204" pitchFamily="34" charset="0"/>
                        </a:rPr>
                        <a:t>SerInter</a:t>
                      </a:r>
                      <a:r>
                        <a:rPr lang="en-US" altLang="fr-FR" sz="1000" u="none" dirty="0">
                          <a:latin typeface="Arial "/>
                          <a:cs typeface="Arial" panose="020B0604020202020204" pitchFamily="34" charset="0"/>
                        </a:rPr>
                        <a:t>)</a:t>
                      </a:r>
                      <a:endParaRPr lang="fr-FR" altLang="fr-FR" sz="1000" u="none" dirty="0">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cs typeface="Arial" panose="020B0604020202020204" pitchFamily="34" charset="0"/>
                        </a:rPr>
                        <a:t>E_FLUS (Enhancements to Framework for Live Uplink Streaming)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cs typeface="Arial" panose="020B0604020202020204" pitchFamily="34" charset="0"/>
                        </a:rPr>
                        <a:t>CRs to 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anose="020B0604020202020204" pitchFamily="34" charset="0"/>
                        </a:rPr>
                        <a:t>75% -&gt; </a:t>
                      </a:r>
                      <a:r>
                        <a:rPr lang="en-GB" sz="1000" b="0" kern="1200" noProof="0" dirty="0">
                          <a:solidFill>
                            <a:srgbClr val="0000FF"/>
                          </a:solidFill>
                          <a:latin typeface="Arial "/>
                          <a:ea typeface="+mn-ea"/>
                          <a:cs typeface="Arial" panose="020B0604020202020204" pitchFamily="34" charset="0"/>
                        </a:rPr>
                        <a:t>85%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SA#87</a:t>
                      </a:r>
                      <a:endParaRPr lang="en-GB" sz="1000" b="0" kern="1200" dirty="0">
                        <a:solidFill>
                          <a:srgbClr val="0000FF"/>
                        </a:solidFill>
                        <a:latin typeface="Arial "/>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latin typeface="Arial "/>
                          <a:hlinkClick r:id="rId4"/>
                        </a:rPr>
                        <a:t>SP-190995</a:t>
                      </a:r>
                      <a:r>
                        <a:rPr lang="en-US" sz="1000" dirty="0">
                          <a:latin typeface="Arial "/>
                        </a:rPr>
                        <a:t> CRs to TS 26.114 &amp; TR 26.238 on Enhancements to Framework for Live Uplink Streaming (Release 16) (E_FLUS)</a:t>
                      </a:r>
                      <a:endParaRPr lang="en-US" altLang="en-US" sz="1000" dirty="0">
                        <a:latin typeface="Arial "/>
                      </a:endParaRPr>
                    </a:p>
                  </a:txBody>
                  <a:tcPr marL="45733" marR="45733" marT="45742" marB="45742" anchor="ctr" horzOverflow="overflow"/>
                </a:tc>
                <a:extLst>
                  <a:ext uri="{0D108BD9-81ED-4DB2-BD59-A6C34878D82A}">
                    <a16:rowId xmlns:a16="http://schemas.microsoft.com/office/drawing/2014/main" val="2472877702"/>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5G_MEDIA_MTSI_ext (Media Handling Extensions for 5G Conversational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80% -&gt;</a:t>
                      </a:r>
                      <a:r>
                        <a:rPr lang="en-GB" sz="1000" b="0" kern="1200" noProof="0" dirty="0">
                          <a:solidFill>
                            <a:srgbClr val="0000FF"/>
                          </a:solidFill>
                          <a:latin typeface="Arial" panose="020B0604020202020204" pitchFamily="34" charset="0"/>
                          <a:ea typeface="+mn-ea"/>
                          <a:cs typeface="Arial" panose="020B0604020202020204" pitchFamily="34" charset="0"/>
                        </a:rPr>
                        <a:t> 90%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SA#87</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800077628"/>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EVS_FCNBE (EVS Floating-point Conformance for Non Bit-Exact)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 to 26.444 on inclusion of the conformance process for floating-point code in Clause 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80% -&gt;</a:t>
                      </a:r>
                      <a:r>
                        <a:rPr lang="en-GB" sz="1000" b="0" kern="1200" noProof="0" dirty="0">
                          <a:solidFill>
                            <a:srgbClr val="0000FF"/>
                          </a:solidFill>
                          <a:latin typeface="Arial "/>
                          <a:ea typeface="+mn-ea"/>
                          <a:cs typeface="Arial" pitchFamily="34" charset="0"/>
                        </a:rPr>
                        <a:t>100%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SA#86 </a:t>
                      </a:r>
                      <a:r>
                        <a:rPr lang="en-GB" sz="1000" b="0" kern="1200" dirty="0">
                          <a:solidFill>
                            <a:srgbClr val="00B050"/>
                          </a:solidFill>
                          <a:latin typeface="Arial "/>
                          <a:ea typeface="+mn-ea"/>
                          <a:cs typeface="Arial" panose="020B0604020202020204" pitchFamily="34" charset="0"/>
                        </a:rPr>
                        <a:t>- complete</a:t>
                      </a:r>
                      <a:endParaRPr lang="en-GB" sz="1000" b="0" kern="1200" dirty="0">
                        <a:solidFill>
                          <a:schemeClr val="tx1"/>
                        </a:solidFill>
                        <a:latin typeface="Arial "/>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latin typeface="Arial "/>
                          <a:hlinkClick r:id="rId5"/>
                        </a:rPr>
                        <a:t>SP-190998</a:t>
                      </a:r>
                      <a:r>
                        <a:rPr lang="en-US" sz="1000" dirty="0">
                          <a:latin typeface="Arial "/>
                        </a:rPr>
                        <a:t> CR to TS 26.444 on EVS Non Bit Exact Float conformance (Release 16) (EVS_FCNBE) </a:t>
                      </a:r>
                      <a:endParaRPr lang="en-US" altLang="en-US" sz="1000" dirty="0">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3473946629"/>
                  </a:ext>
                </a:extLst>
              </a:tr>
            </a:tbl>
          </a:graphicData>
        </a:graphic>
      </p:graphicFrame>
    </p:spTree>
    <p:extLst>
      <p:ext uri="{BB962C8B-B14F-4D97-AF65-F5344CB8AC3E}">
        <p14:creationId xmlns:p14="http://schemas.microsoft.com/office/powerpoint/2010/main" val="406004950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1"/>
            <a:ext cx="8018462" cy="2941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 - 2</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4277088400"/>
              </p:ext>
            </p:extLst>
          </p:nvPr>
        </p:nvGraphicFramePr>
        <p:xfrm>
          <a:off x="446088" y="1323975"/>
          <a:ext cx="7810500" cy="4237345"/>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SA#85</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latin typeface="Arial "/>
                        </a:rPr>
                        <a:t>VRQoE</a:t>
                      </a:r>
                      <a:r>
                        <a:rPr lang="en-US" altLang="en-US" sz="1000" dirty="0">
                          <a:latin typeface="Arial "/>
                        </a:rPr>
                        <a:t> (VR </a:t>
                      </a:r>
                      <a:r>
                        <a:rPr lang="en-US" altLang="en-US" sz="1000" dirty="0" err="1">
                          <a:latin typeface="Arial "/>
                        </a:rPr>
                        <a:t>QoE</a:t>
                      </a:r>
                      <a:r>
                        <a:rPr lang="en-US" altLang="en-US" sz="1000" dirty="0">
                          <a:latin typeface="Arial "/>
                        </a:rPr>
                        <a:t> metrics)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26.118 and TS 26.247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-&gt; </a:t>
                      </a:r>
                      <a:r>
                        <a:rPr lang="en-GB" sz="1000" b="0" kern="1200" noProof="0" dirty="0">
                          <a:solidFill>
                            <a:srgbClr val="0000FF"/>
                          </a:solidFill>
                          <a:latin typeface="Arial "/>
                          <a:ea typeface="+mn-ea"/>
                          <a:cs typeface="Arial" pitchFamily="34" charset="0"/>
                        </a:rPr>
                        <a:t>50%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SA#86 </a:t>
                      </a:r>
                      <a:r>
                        <a:rPr lang="en-GB" sz="1000" b="0" kern="1200" dirty="0">
                          <a:solidFill>
                            <a:srgbClr val="0000FF"/>
                          </a:solidFill>
                          <a:latin typeface="Arial "/>
                          <a:ea typeface="+mn-ea"/>
                          <a:cs typeface="Arial" panose="020B0604020202020204" pitchFamily="34" charset="0"/>
                        </a:rPr>
                        <a:t>-&gt; SA#87</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u="none" dirty="0">
                          <a:latin typeface="Arial "/>
                        </a:rPr>
                        <a:t>None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2736603686"/>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5GMS3 (</a:t>
                      </a:r>
                      <a:r>
                        <a:rPr lang="en-US" sz="1000" dirty="0">
                          <a:latin typeface="Arial "/>
                        </a:rPr>
                        <a:t>5G Media Streaming stage 3</a:t>
                      </a:r>
                      <a:r>
                        <a:rPr lang="en-US" altLang="en-US" sz="1000" dirty="0">
                          <a:latin typeface="Arial "/>
                        </a:rPr>
                        <a:t>)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26.234 and TS 26.247</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New TSs 26.511, 26.512 and 26.117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-&gt; </a:t>
                      </a:r>
                      <a:r>
                        <a:rPr lang="en-GB" sz="1000" b="0" kern="1200" noProof="0" dirty="0">
                          <a:solidFill>
                            <a:srgbClr val="0000FF"/>
                          </a:solidFill>
                          <a:latin typeface="Arial "/>
                          <a:ea typeface="+mn-ea"/>
                          <a:cs typeface="Arial" pitchFamily="34" charset="0"/>
                        </a:rPr>
                        <a:t>60%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SA#86 </a:t>
                      </a:r>
                      <a:r>
                        <a:rPr lang="en-GB" sz="1000" b="0" kern="1200" dirty="0">
                          <a:solidFill>
                            <a:srgbClr val="0000FF"/>
                          </a:solidFill>
                          <a:latin typeface="Arial "/>
                          <a:ea typeface="+mn-ea"/>
                          <a:cs typeface="Arial" panose="020B0604020202020204" pitchFamily="34" charset="0"/>
                        </a:rPr>
                        <a:t>-&gt; SA#87</a:t>
                      </a:r>
                    </a:p>
                  </a:txBody>
                  <a:tcPr marL="45735" marR="45735" marT="45665" marB="45665" anchor="ctr" horzOverflow="overflow"/>
                </a:tc>
                <a:tc>
                  <a:txBody>
                    <a:bodyPr/>
                    <a:lstStyle/>
                    <a:p>
                      <a:pPr marL="171450" indent="-171450">
                        <a:lnSpc>
                          <a:spcPct val="90000"/>
                        </a:lnSpc>
                        <a:spcBef>
                          <a:spcPts val="1200"/>
                        </a:spcBef>
                        <a:buFont typeface="Arial" panose="020B0604020202020204" pitchFamily="34" charset="0"/>
                        <a:buChar char="•"/>
                      </a:pPr>
                      <a:r>
                        <a:rPr lang="en-US" sz="1000" b="1" u="sng" dirty="0">
                          <a:latin typeface="Arial "/>
                          <a:hlinkClick r:id="rId3"/>
                        </a:rPr>
                        <a:t>SP-190990</a:t>
                      </a:r>
                      <a:r>
                        <a:rPr lang="en-US" sz="1000" dirty="0">
                          <a:latin typeface="Arial "/>
                        </a:rPr>
                        <a:t> Draft TS 26.117 5G Media Streaming (5GMS); Speech and audio profiles (Release 16), v. 1.0.0 + submit form (5GMS3) </a:t>
                      </a:r>
                    </a:p>
                    <a:p>
                      <a:pPr marL="171450" indent="-171450">
                        <a:lnSpc>
                          <a:spcPct val="90000"/>
                        </a:lnSpc>
                        <a:spcBef>
                          <a:spcPts val="1200"/>
                        </a:spcBef>
                        <a:buFont typeface="Arial" panose="020B0604020202020204" pitchFamily="34" charset="0"/>
                        <a:buChar char="•"/>
                      </a:pPr>
                      <a:r>
                        <a:rPr lang="fr-FR" sz="1000" b="1" u="sng" dirty="0">
                          <a:latin typeface="Arial "/>
                          <a:hlinkClick r:id="rId4"/>
                        </a:rPr>
                        <a:t>SP-190992</a:t>
                      </a:r>
                      <a:r>
                        <a:rPr lang="fr-FR" sz="1000" dirty="0">
                          <a:latin typeface="Arial "/>
                        </a:rPr>
                        <a:t> Draft TS 26.511 5G Media Streaming (5GMS); Profiles, Codecs and Formats (Release 16), v. 1.0.0 + </a:t>
                      </a:r>
                      <a:r>
                        <a:rPr lang="fr-FR" sz="1000" dirty="0" err="1">
                          <a:latin typeface="Arial "/>
                        </a:rPr>
                        <a:t>submit</a:t>
                      </a:r>
                      <a:r>
                        <a:rPr lang="fr-FR" sz="1000" dirty="0">
                          <a:latin typeface="Arial "/>
                        </a:rPr>
                        <a:t> </a:t>
                      </a:r>
                      <a:r>
                        <a:rPr lang="fr-FR" sz="1000" dirty="0" err="1">
                          <a:latin typeface="Arial "/>
                        </a:rPr>
                        <a:t>form</a:t>
                      </a:r>
                      <a:r>
                        <a:rPr lang="fr-FR" sz="1000" dirty="0">
                          <a:latin typeface="Arial "/>
                        </a:rPr>
                        <a:t> (5GMS3) </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latin typeface="Arial "/>
                        </a:rPr>
                        <a:t>RTCPVer</a:t>
                      </a:r>
                      <a:r>
                        <a:rPr lang="en-US" altLang="en-US" sz="1000" dirty="0">
                          <a:latin typeface="Arial "/>
                        </a:rPr>
                        <a:t> (RTP/RTCP Verification for Real-Time Services)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New TS </a:t>
                      </a:r>
                      <a:r>
                        <a:rPr lang="en-US" sz="1000" dirty="0">
                          <a:latin typeface="Arial "/>
                        </a:rPr>
                        <a:t>26.139 Real-time Transport Protocol (RTP) / RTP Control Protocol (RTCP) verification procedures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26.114, TS 24.380, TS 24.581 and TS 26.281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 </a:t>
                      </a:r>
                      <a:r>
                        <a:rPr lang="en-GB" sz="1000" b="0" kern="1200" noProof="0" dirty="0">
                          <a:solidFill>
                            <a:srgbClr val="0000FF"/>
                          </a:solidFill>
                          <a:latin typeface="Arial "/>
                          <a:ea typeface="+mn-ea"/>
                          <a:cs typeface="Arial" pitchFamily="34" charset="0"/>
                        </a:rPr>
                        <a:t>60%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SA#87</a:t>
                      </a:r>
                      <a:endParaRPr lang="en-GB" sz="1000" b="0" kern="1200" dirty="0">
                        <a:solidFill>
                          <a:srgbClr val="0000FF"/>
                        </a:solidFill>
                        <a:latin typeface="Arial "/>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SP-190991: Draft TS 26.139 RTP/RTCP Verification Procedures (Release 16), v. 1.0.0 + submit form (</a:t>
                      </a:r>
                      <a:r>
                        <a:rPr kumimoji="0" lang="en-GB" altLang="en-US" sz="1000" b="0" i="0" u="none" strike="noStrike" cap="none" normalizeH="0" baseline="0" dirty="0" err="1">
                          <a:ln>
                            <a:noFill/>
                          </a:ln>
                          <a:solidFill>
                            <a:schemeClr val="tx1"/>
                          </a:solidFill>
                          <a:effectLst/>
                          <a:latin typeface="Arial "/>
                          <a:cs typeface="Arial" panose="020B0604020202020204" pitchFamily="34" charset="0"/>
                        </a:rPr>
                        <a:t>RTCPVer</a:t>
                      </a:r>
                      <a:r>
                        <a:rPr kumimoji="0" lang="en-GB" altLang="en-US" sz="1000" b="0" i="0" u="none" strike="noStrike" cap="none" normalizeH="0" baseline="0" dirty="0">
                          <a:ln>
                            <a:noFill/>
                          </a:ln>
                          <a:solidFill>
                            <a:schemeClr val="tx1"/>
                          </a:solidFill>
                          <a:effectLst/>
                          <a:latin typeface="Arial "/>
                          <a:cs typeface="Arial" panose="020B0604020202020204" pitchFamily="34" charset="0"/>
                        </a:rPr>
                        <a:t>) </a:t>
                      </a:r>
                    </a:p>
                  </a:txBody>
                  <a:tcPr marL="45733" marR="45733" marT="45742" marB="45742" anchor="ctr" horzOverflow="overflow"/>
                </a:tc>
                <a:extLst>
                  <a:ext uri="{0D108BD9-81ED-4DB2-BD59-A6C34878D82A}">
                    <a16:rowId xmlns:a16="http://schemas.microsoft.com/office/drawing/2014/main" val="2472877702"/>
                  </a:ext>
                </a:extLst>
              </a:tr>
            </a:tbl>
          </a:graphicData>
        </a:graphic>
      </p:graphicFrame>
    </p:spTree>
    <p:extLst>
      <p:ext uri="{BB962C8B-B14F-4D97-AF65-F5344CB8AC3E}">
        <p14:creationId xmlns:p14="http://schemas.microsoft.com/office/powerpoint/2010/main" val="164286182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Rel-17</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Rel-17 Work Items</a:t>
            </a:r>
          </a:p>
          <a:p>
            <a:pPr marL="400050" eaLnBrk="1" hangingPunct="1">
              <a:lnSpc>
                <a:spcPct val="90000"/>
              </a:lnSpc>
              <a:buFont typeface="Calibri" panose="020F0502020204030204" pitchFamily="34" charset="0"/>
              <a:buAutoNum type="arabicPeriod"/>
            </a:pPr>
            <a:r>
              <a:rPr lang="en-US" altLang="en-US" sz="1800" dirty="0" err="1"/>
              <a:t>IVAS_Codec</a:t>
            </a:r>
            <a:r>
              <a:rPr lang="en-US" altLang="en-US" sz="1800" dirty="0"/>
              <a:t> (EVS Codec Extension for Immersive Voice and Audio Services)</a:t>
            </a:r>
          </a:p>
          <a:p>
            <a:pPr marL="400050" eaLnBrk="1" hangingPunct="1">
              <a:lnSpc>
                <a:spcPct val="90000"/>
              </a:lnSpc>
              <a:buFont typeface="Calibri" panose="020F0502020204030204" pitchFamily="34" charset="0"/>
              <a:buAutoNum type="arabicPeriod"/>
            </a:pPr>
            <a:r>
              <a:rPr lang="en-US" altLang="en-US" sz="1800" dirty="0"/>
              <a:t>ITT4RT (Support of Immersive Teleconferencing and Telepresence for Remote Terminals) </a:t>
            </a:r>
          </a:p>
          <a:p>
            <a:pPr marL="400050" eaLnBrk="1" hangingPunct="1">
              <a:lnSpc>
                <a:spcPct val="90000"/>
              </a:lnSpc>
              <a:buFont typeface="Calibri" panose="020F0502020204030204" pitchFamily="34" charset="0"/>
              <a:buAutoNum type="arabicPeriod"/>
            </a:pPr>
            <a:r>
              <a:rPr lang="en-US" altLang="en-US" sz="1800" dirty="0"/>
              <a:t>ATIAS (Terminal Audio quality performance and Test methods for Immersive Audio Services)</a:t>
            </a:r>
          </a:p>
        </p:txBody>
      </p:sp>
    </p:spTree>
    <p:extLst>
      <p:ext uri="{BB962C8B-B14F-4D97-AF65-F5344CB8AC3E}">
        <p14:creationId xmlns:p14="http://schemas.microsoft.com/office/powerpoint/2010/main" val="3818413792"/>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IVAS_Codec</a:t>
            </a:r>
            <a:r>
              <a:rPr lang="en-US" altLang="en-US" sz="2800" dirty="0"/>
              <a:t> (EVS Codec Extension for Immersive Voice and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1751"/>
            <a:ext cx="8388350" cy="5069149"/>
          </a:xfrm>
        </p:spPr>
        <p:txBody>
          <a:bodyPr/>
          <a:lstStyle/>
          <a:p>
            <a:pPr>
              <a:lnSpc>
                <a:spcPct val="90000"/>
              </a:lnSpc>
              <a:spcBef>
                <a:spcPts val="1200"/>
              </a:spcBef>
            </a:pPr>
            <a:r>
              <a:rPr lang="en-US" altLang="en-US" sz="1400" dirty="0"/>
              <a:t>The overall objective of this work item is to develop a single general-purpose audio codec for immersive 4G and 5G services and applications including the VR use cases envisioned in 3GPP TR 26.918</a:t>
            </a:r>
          </a:p>
          <a:p>
            <a:pPr>
              <a:lnSpc>
                <a:spcPct val="90000"/>
              </a:lnSpc>
              <a:spcBef>
                <a:spcPts val="1200"/>
              </a:spcBef>
            </a:pPr>
            <a:r>
              <a:rPr lang="en-US" altLang="en-US" sz="1400" dirty="0"/>
              <a:t>Since SA#85,</a:t>
            </a:r>
          </a:p>
          <a:p>
            <a:pPr lvl="1">
              <a:lnSpc>
                <a:spcPct val="90000"/>
              </a:lnSpc>
              <a:spcBef>
                <a:spcPts val="1200"/>
              </a:spcBef>
            </a:pPr>
            <a:r>
              <a:rPr lang="en-US" altLang="en-US" sz="1200" dirty="0"/>
              <a:t>The EVS SWG had a one day ad hoc meeting on 20</a:t>
            </a:r>
            <a:r>
              <a:rPr lang="en-US" altLang="en-US" sz="1200" baseline="30000" dirty="0"/>
              <a:t>th</a:t>
            </a:r>
            <a:r>
              <a:rPr lang="en-US" altLang="en-US" sz="1200" dirty="0"/>
              <a:t> October prior to SA4#106. During this ad hoc meeting and SA4#106 Various technical aspects were discussed (pass-through, I/O formats, MASA, HTF, metadata, testing, complexity and delay) with a rather limited outcome.</a:t>
            </a:r>
          </a:p>
          <a:p>
            <a:pPr lvl="1">
              <a:lnSpc>
                <a:spcPct val="90000"/>
              </a:lnSpc>
              <a:spcBef>
                <a:spcPts val="1200"/>
              </a:spcBef>
            </a:pPr>
            <a:r>
              <a:rPr lang="en-US" altLang="en-US" sz="1200" dirty="0"/>
              <a:t>The EVS Chairman commented on the project plan; IVAS-3 (Performance Requirements) and IVAS-4 (design constraints) are scheduled for completion in January 2020, the work is far behind schedule, some qualification phase documents (as scheduled) have not been drafted yet. He invited to provide solution proposals for SA4#107, to improve the work flow for IVAS.</a:t>
            </a:r>
          </a:p>
          <a:p>
            <a:pPr lvl="1">
              <a:lnSpc>
                <a:spcPct val="90000"/>
              </a:lnSpc>
              <a:spcBef>
                <a:spcPts val="1200"/>
              </a:spcBef>
            </a:pPr>
            <a:r>
              <a:rPr lang="en-US" altLang="en-US" sz="1200" dirty="0"/>
              <a:t>TD S4-191307 IVAS Design Constraints (IVAS-4), v0.2.0 was agreed at the closing TSG SA WG4#106 Plenary meeting.</a:t>
            </a:r>
          </a:p>
          <a:p>
            <a:pPr lvl="1">
              <a:lnSpc>
                <a:spcPct val="90000"/>
              </a:lnSpc>
              <a:spcBef>
                <a:spcPts val="1200"/>
              </a:spcBef>
            </a:pPr>
            <a:r>
              <a:rPr lang="en-US" altLang="en-US" sz="1200" dirty="0"/>
              <a:t>TD S4-191308 Processing plan for the qualification phase, v0.1.0 (Editor: Tomas Jansson Toftgård, Ericsson LM) was agreed at the closing TSG SA WG4#106 Plenary meeting.</a:t>
            </a:r>
          </a:p>
          <a:p>
            <a:pPr lvl="1">
              <a:lnSpc>
                <a:spcPct val="90000"/>
              </a:lnSpc>
              <a:spcBef>
                <a:spcPts val="1200"/>
              </a:spcBef>
            </a:pPr>
            <a:r>
              <a:rPr lang="en-US" altLang="en-US" sz="1200" dirty="0"/>
              <a:t>Two </a:t>
            </a:r>
            <a:r>
              <a:rPr lang="en-US" altLang="en-US" sz="1200" dirty="0" err="1"/>
              <a:t>telcos</a:t>
            </a:r>
            <a:r>
              <a:rPr lang="en-US" altLang="en-US" sz="1200" dirty="0"/>
              <a:t> were planned 17</a:t>
            </a:r>
            <a:r>
              <a:rPr lang="en-US" altLang="en-US" sz="1200" baseline="30000" dirty="0"/>
              <a:t>th</a:t>
            </a:r>
            <a:r>
              <a:rPr lang="en-US" altLang="en-US" sz="1200" dirty="0"/>
              <a:t> December and 10</a:t>
            </a:r>
            <a:r>
              <a:rPr lang="en-US" altLang="en-US" sz="1200" baseline="30000" dirty="0"/>
              <a:t>th</a:t>
            </a:r>
            <a:r>
              <a:rPr lang="en-US" altLang="en-US" sz="1200" dirty="0"/>
              <a:t> January.</a:t>
            </a:r>
          </a:p>
          <a:p>
            <a:pPr>
              <a:lnSpc>
                <a:spcPct val="90000"/>
              </a:lnSpc>
              <a:spcBef>
                <a:spcPts val="1200"/>
              </a:spcBef>
            </a:pPr>
            <a:r>
              <a:rPr lang="en-US" altLang="en-US" sz="1400" dirty="0"/>
              <a:t>WID: </a:t>
            </a:r>
            <a:r>
              <a:rPr lang="en-US" sz="1400" u="sng" dirty="0">
                <a:hlinkClick r:id="rId2"/>
              </a:rPr>
              <a:t>SP-170611</a:t>
            </a: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177164383"/>
              </p:ext>
            </p:extLst>
          </p:nvPr>
        </p:nvGraphicFramePr>
        <p:xfrm>
          <a:off x="590550" y="5007578"/>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SA#86</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26% </a:t>
                      </a:r>
                      <a:r>
                        <a:rPr lang="en-GB" sz="1000" b="0" kern="1200" noProof="0" dirty="0">
                          <a:solidFill>
                            <a:srgbClr val="0000FF"/>
                          </a:solidFill>
                          <a:latin typeface="Arial "/>
                          <a:ea typeface="+mn-ea"/>
                          <a:cs typeface="Arial" pitchFamily="34" charset="0"/>
                        </a:rPr>
                        <a:t>-&gt; 27%</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52465999"/>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ITT4RT (Support of Immersive Teleconferencing and Telepresence for Remote Terminals)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60628"/>
            <a:ext cx="8388350" cy="3684233"/>
          </a:xfrm>
        </p:spPr>
        <p:txBody>
          <a:bodyPr/>
          <a:lstStyle/>
          <a:p>
            <a:pPr>
              <a:lnSpc>
                <a:spcPct val="90000"/>
              </a:lnSpc>
              <a:spcBef>
                <a:spcPts val="1200"/>
              </a:spcBef>
            </a:pPr>
            <a:r>
              <a:rPr lang="en-US" altLang="en-US" sz="1600" dirty="0"/>
              <a:t>The objective of this Work Item is </a:t>
            </a:r>
          </a:p>
          <a:p>
            <a:pPr lvl="1">
              <a:lnSpc>
                <a:spcPct val="90000"/>
              </a:lnSpc>
              <a:spcBef>
                <a:spcPts val="1200"/>
              </a:spcBef>
            </a:pPr>
            <a:r>
              <a:rPr lang="en-US" altLang="en-US" sz="1200" dirty="0"/>
              <a:t>to specify VR support in MTSI in TS 26.114 and IMS-based Telepresence in TS 26.223 to enable support of an immersive experience for remote terminals joining teleconferencing and telepresence sessions. For MTSI, the work is expected to enable scenarios with two-way audio and one-way immersive video, e.g., a remote single user wearing an HMD participating to a conference will send audio and optionally 2D video (e.g., of a presentation, screen sharing and/or a capture of the user itself), but receives stereo or immersive voice/audio and immersive video captured by an omnidirectional camera in a conference room connected to a fixed network.</a:t>
            </a:r>
          </a:p>
          <a:p>
            <a:pPr>
              <a:lnSpc>
                <a:spcPct val="90000"/>
              </a:lnSpc>
              <a:spcBef>
                <a:spcPts val="1200"/>
              </a:spcBef>
            </a:pPr>
            <a:r>
              <a:rPr lang="en-US" altLang="en-US" sz="1600" dirty="0"/>
              <a:t>Since SA#85, </a:t>
            </a:r>
          </a:p>
          <a:p>
            <a:pPr lvl="1">
              <a:lnSpc>
                <a:spcPct val="90000"/>
              </a:lnSpc>
              <a:spcBef>
                <a:spcPts val="1200"/>
              </a:spcBef>
            </a:pPr>
            <a:r>
              <a:rPr lang="en-US" altLang="en-US" sz="1200" dirty="0"/>
              <a:t>Several updates were made to the Permanent Document including: Considerations to cross-leverage aspects in FLUS where applicable, Reasons for providing margins around Viewports, Requirements for stitching presentations into omnidirectional video, aspects on viewport information signaling including low-latency transport of RTCP-FB messages, Considerations of RTCP-FB delays, Aspects on network-based stitching including signaling of camera calibration parameters, Considerations of SEI messages, Sending still updates of background for 360-degree video and Editorial updates.</a:t>
            </a:r>
          </a:p>
          <a:p>
            <a:pPr lvl="1">
              <a:lnSpc>
                <a:spcPct val="90000"/>
              </a:lnSpc>
              <a:spcBef>
                <a:spcPts val="1200"/>
              </a:spcBef>
            </a:pPr>
            <a:r>
              <a:rPr lang="en-US" altLang="en-US" sz="1200" dirty="0"/>
              <a:t>A telco was scheduled on December 3rd, 16-18h CET and cancelled due to lack of inputs.</a:t>
            </a:r>
          </a:p>
          <a:p>
            <a:pPr lvl="1">
              <a:lnSpc>
                <a:spcPct val="90000"/>
              </a:lnSpc>
              <a:spcBef>
                <a:spcPts val="1200"/>
              </a:spcBef>
            </a:pPr>
            <a:r>
              <a:rPr lang="en-US" altLang="en-US" sz="1600" dirty="0"/>
              <a:t>WID: </a:t>
            </a:r>
            <a:r>
              <a:rPr lang="en-US" sz="1600" u="sng" dirty="0">
                <a:hlinkClick r:id="rId2"/>
              </a:rPr>
              <a:t>SP-180985</a:t>
            </a:r>
            <a:endParaRPr lang="en-US" sz="1600" u="sng" dirty="0"/>
          </a:p>
          <a:p>
            <a:pPr>
              <a:lnSpc>
                <a:spcPct val="90000"/>
              </a:lnSpc>
              <a:spcBef>
                <a:spcPts val="1200"/>
              </a:spcBef>
            </a:pPr>
            <a:endParaRPr lang="en-US"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976217682"/>
              </p:ext>
            </p:extLst>
          </p:nvPr>
        </p:nvGraphicFramePr>
        <p:xfrm>
          <a:off x="590550" y="4855192"/>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SA#86</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a:t>
                      </a:r>
                      <a:r>
                        <a:rPr lang="en-GB" sz="1000" b="0" kern="1200" noProof="0" dirty="0">
                          <a:solidFill>
                            <a:srgbClr val="0000FF"/>
                          </a:solidFill>
                          <a:latin typeface="Arial "/>
                          <a:ea typeface="+mn-ea"/>
                          <a:cs typeface="Arial"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212292888"/>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ATIAS (Terminal Audio quality performance and Test methods for Immersive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6"/>
            <a:ext cx="8388350" cy="3303385"/>
          </a:xfrm>
        </p:spPr>
        <p:txBody>
          <a:bodyPr/>
          <a:lstStyle/>
          <a:p>
            <a:pPr>
              <a:lnSpc>
                <a:spcPct val="90000"/>
              </a:lnSpc>
              <a:spcBef>
                <a:spcPts val="1200"/>
              </a:spcBef>
            </a:pPr>
            <a:r>
              <a:rPr lang="en-US" altLang="en-US" sz="16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a:t>
            </a:r>
          </a:p>
          <a:p>
            <a:pPr>
              <a:lnSpc>
                <a:spcPct val="90000"/>
              </a:lnSpc>
              <a:spcBef>
                <a:spcPts val="1200"/>
              </a:spcBef>
            </a:pPr>
            <a:r>
              <a:rPr lang="en-US" altLang="en-US" sz="1600" dirty="0"/>
              <a:t>Since SA#85,</a:t>
            </a:r>
          </a:p>
          <a:p>
            <a:pPr lvl="1">
              <a:lnSpc>
                <a:spcPct val="90000"/>
              </a:lnSpc>
              <a:spcBef>
                <a:spcPts val="1200"/>
              </a:spcBef>
            </a:pPr>
            <a:r>
              <a:rPr lang="en-US" altLang="en-US" sz="1200" dirty="0"/>
              <a:t>At SA4#106 inputs were received to draft TS 26.261 on contents, testing interfaces, send and receive characteristics of terminals for immersive audio, as well as a draft CR to TS 26.260 on Objective test procedures for immersive audio.</a:t>
            </a:r>
          </a:p>
          <a:p>
            <a:pPr lvl="1">
              <a:lnSpc>
                <a:spcPct val="90000"/>
              </a:lnSpc>
              <a:spcBef>
                <a:spcPts val="1200"/>
              </a:spcBef>
            </a:pPr>
            <a:r>
              <a:rPr lang="en-US" altLang="en-US" sz="1200" dirty="0"/>
              <a:t>However, draft TS 26.261 Terminal audio quality performance requirements for immersive audio services (ATIAS performance requirements) (Release 17), was not progressed further.</a:t>
            </a:r>
          </a:p>
          <a:p>
            <a:pPr lvl="1">
              <a:lnSpc>
                <a:spcPct val="90000"/>
              </a:lnSpc>
              <a:spcBef>
                <a:spcPts val="1200"/>
              </a:spcBef>
            </a:pPr>
            <a:r>
              <a:rPr lang="en-US" altLang="en-US" sz="1200" dirty="0"/>
              <a:t>A telco was scheduled 16</a:t>
            </a:r>
            <a:r>
              <a:rPr lang="en-US" altLang="en-US" sz="1200" baseline="30000" dirty="0"/>
              <a:t>th</a:t>
            </a:r>
            <a:r>
              <a:rPr lang="en-US" altLang="en-US" sz="1200" dirty="0"/>
              <a:t> December.</a:t>
            </a:r>
            <a:endParaRPr lang="en-US" altLang="en-US" sz="1600" dirty="0"/>
          </a:p>
          <a:p>
            <a:pPr>
              <a:lnSpc>
                <a:spcPct val="90000"/>
              </a:lnSpc>
              <a:spcBef>
                <a:spcPts val="1200"/>
              </a:spcBef>
            </a:pPr>
            <a:r>
              <a:rPr lang="en-US" altLang="en-US" sz="1600" dirty="0"/>
              <a:t>WID: </a:t>
            </a:r>
            <a:r>
              <a:rPr lang="fr-FR" sz="1600" u="sng" dirty="0">
                <a:hlinkClick r:id="rId2"/>
              </a:rPr>
              <a:t>SP-190040</a:t>
            </a:r>
            <a:endParaRPr lang="en-US" altLang="en-US" sz="1600" dirty="0"/>
          </a:p>
          <a:p>
            <a:pPr>
              <a:lnSpc>
                <a:spcPct val="90000"/>
              </a:lnSpc>
              <a:spcBef>
                <a:spcPts val="1200"/>
              </a:spcBef>
            </a:pPr>
            <a:endParaRPr lang="en-US"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647336038"/>
              </p:ext>
            </p:extLst>
          </p:nvPr>
        </p:nvGraphicFramePr>
        <p:xfrm>
          <a:off x="590550" y="4811697"/>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SA#86</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68568247"/>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456017286"/>
              </p:ext>
            </p:extLst>
          </p:nvPr>
        </p:nvGraphicFramePr>
        <p:xfrm>
          <a:off x="446088" y="1323975"/>
          <a:ext cx="7810500" cy="329209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SA#86</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26% </a:t>
                      </a:r>
                      <a:r>
                        <a:rPr lang="en-GB" sz="1000" b="0" kern="1200" noProof="0" dirty="0">
                          <a:solidFill>
                            <a:srgbClr val="0000FF"/>
                          </a:solidFill>
                          <a:latin typeface="Arial "/>
                          <a:ea typeface="+mn-ea"/>
                          <a:cs typeface="Arial" pitchFamily="34" charset="0"/>
                        </a:rPr>
                        <a:t>-&gt; 27%</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a:t>
                      </a:r>
                      <a:r>
                        <a:rPr lang="en-GB" sz="1000" b="0" kern="1200" noProof="0" dirty="0">
                          <a:solidFill>
                            <a:srgbClr val="0000FF"/>
                          </a:solidFill>
                          <a:latin typeface="Arial "/>
                          <a:ea typeface="+mn-ea"/>
                          <a:cs typeface="Arial"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227894849"/>
                  </a:ext>
                </a:extLst>
              </a:tr>
            </a:tbl>
          </a:graphicData>
        </a:graphic>
      </p:graphicFrame>
    </p:spTree>
    <p:extLst>
      <p:ext uri="{BB962C8B-B14F-4D97-AF65-F5344CB8AC3E}">
        <p14:creationId xmlns:p14="http://schemas.microsoft.com/office/powerpoint/2010/main" val="234849541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8"/>
            <a:ext cx="8477250" cy="464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Chairman: </a:t>
            </a:r>
            <a:r>
              <a:rPr lang="en-GB" sz="1800" kern="0" dirty="0"/>
              <a:t>Frédéric Gabin (Ericsson LM,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Chairmen: </a:t>
            </a:r>
          </a:p>
          <a:p>
            <a:pPr lvl="2">
              <a:lnSpc>
                <a:spcPct val="90000"/>
              </a:lnSpc>
              <a:spcBef>
                <a:spcPts val="200"/>
              </a:spcBef>
              <a:tabLst>
                <a:tab pos="2152650" algn="l"/>
                <a:tab pos="5118100" algn="l"/>
              </a:tabLst>
              <a:defRPr/>
            </a:pPr>
            <a:r>
              <a:rPr lang="fi-FI" sz="1600" kern="0" dirty="0"/>
              <a:t>Nikolai Leung (Qualcomm Incorporated, ATIS)</a:t>
            </a:r>
            <a:endParaRPr lang="fi-FI" sz="1600" kern="0" dirty="0">
              <a:solidFill>
                <a:srgbClr val="FF0000"/>
              </a:solidFill>
            </a:endParaRPr>
          </a:p>
          <a:p>
            <a:pPr lvl="2">
              <a:lnSpc>
                <a:spcPct val="90000"/>
              </a:lnSpc>
              <a:spcBef>
                <a:spcPts val="200"/>
              </a:spcBef>
              <a:tabLst>
                <a:tab pos="2152650" algn="l"/>
                <a:tab pos="5118100" algn="l"/>
              </a:tabLst>
              <a:defRPr/>
            </a:pPr>
            <a:r>
              <a:rPr lang="en-GB" sz="1600" dirty="0"/>
              <a:t>Gilles </a:t>
            </a:r>
            <a:r>
              <a:rPr lang="en-GB" sz="1600" dirty="0" err="1"/>
              <a:t>Teniou</a:t>
            </a:r>
            <a:r>
              <a:rPr lang="en-GB" sz="1600" dirty="0"/>
              <a:t> (Orange, ETSI)</a:t>
            </a:r>
            <a:endParaRPr lang="en-US" sz="1600" kern="0" dirty="0">
              <a:solidFill>
                <a:srgbClr val="FF0000"/>
              </a:solidFill>
            </a:endParaRPr>
          </a:p>
          <a:p>
            <a:pPr lvl="1">
              <a:lnSpc>
                <a:spcPct val="90000"/>
              </a:lnSpc>
              <a:spcBef>
                <a:spcPts val="400"/>
              </a:spcBef>
              <a:tabLst>
                <a:tab pos="2152650" algn="l"/>
                <a:tab pos="5118100" algn="l"/>
              </a:tabLst>
              <a:defRPr/>
            </a:pPr>
            <a:r>
              <a:rPr lang="fi-FI" sz="1800" kern="0" dirty="0"/>
              <a:t>Secretary: Paolo Usai (MCC Support) until SA4#107 in January. He will be replaced by Ms Jayeeta Saha.</a:t>
            </a:r>
          </a:p>
          <a:p>
            <a:pPr lvl="1">
              <a:lnSpc>
                <a:spcPct val="90000"/>
              </a:lnSpc>
              <a:spcBef>
                <a:spcPts val="400"/>
              </a:spcBef>
              <a:tabLst>
                <a:tab pos="2152650" algn="l"/>
                <a:tab pos="5118100" algn="l"/>
              </a:tabLst>
              <a:defRPr/>
            </a:pPr>
            <a:r>
              <a:rPr lang="en-US" sz="1800" kern="0" dirty="0"/>
              <a:t>An election for one Vice Chairmen of 3GPP TSG SA WG4 (Codec) will be held during the SA WG4 meeting #107, 20 to 24 January 2020 in </a:t>
            </a:r>
            <a:r>
              <a:rPr lang="en-US" sz="1800" kern="0" dirty="0" err="1"/>
              <a:t>Wrocław</a:t>
            </a:r>
            <a:r>
              <a:rPr lang="en-US" sz="1800" kern="0" dirty="0"/>
              <a:t> (PL).</a:t>
            </a: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Chairmen</a:t>
            </a:r>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3992512267"/>
              </p:ext>
            </p:extLst>
          </p:nvPr>
        </p:nvGraphicFramePr>
        <p:xfrm>
          <a:off x="635000" y="4494372"/>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676454">
                  <a:extLst>
                    <a:ext uri="{9D8B030D-6E8A-4147-A177-3AD203B41FA5}">
                      <a16:colId xmlns:a16="http://schemas.microsoft.com/office/drawing/2014/main" val="20003"/>
                    </a:ext>
                  </a:extLst>
                </a:gridCol>
                <a:gridCol w="116004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CDMA Technologies,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Ericsson LM,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Paolo </a:t>
                      </a:r>
                      <a:r>
                        <a:rPr lang="en-GB" sz="1200" b="0" dirty="0">
                          <a:latin typeface="+mn-lt"/>
                          <a:cs typeface="Arial" panose="020B0604020202020204" pitchFamily="34" charset="0"/>
                        </a:rPr>
                        <a:t>Usai</a:t>
                      </a:r>
                      <a:r>
                        <a:rPr lang="en-US" sz="1200" b="0" dirty="0">
                          <a:latin typeface="+mn-lt"/>
                          <a:cs typeface="Arial" panose="020B0604020202020204" pitchFamily="34" charset="0"/>
                        </a:rPr>
                        <a:t> (ETSI)</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a:t>
                      </a:r>
                      <a:r>
                        <a:rPr lang="en-US" sz="1200" b="0" dirty="0" err="1">
                          <a:latin typeface="+mn-lt"/>
                          <a:cs typeface="Arial" panose="020B0604020202020204" pitchFamily="34" charset="0"/>
                        </a:rPr>
                        <a:t>Teniou</a:t>
                      </a:r>
                      <a:r>
                        <a:rPr lang="en-US" sz="1200" b="0" dirty="0">
                          <a:latin typeface="+mn-lt"/>
                          <a:cs typeface="Arial" panose="020B0604020202020204" pitchFamily="34" charset="0"/>
                        </a:rPr>
                        <a:t> (Orange, ETSI)</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Study Items</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 Ongoing Study Items </a:t>
            </a:r>
          </a:p>
          <a:p>
            <a:pPr marL="400050" eaLnBrk="1" hangingPunct="1">
              <a:lnSpc>
                <a:spcPct val="90000"/>
              </a:lnSpc>
              <a:buFont typeface="Calibri" panose="020F0502020204030204" pitchFamily="34" charset="0"/>
              <a:buAutoNum type="arabicPeriod"/>
            </a:pPr>
            <a:r>
              <a:rPr lang="en-US" altLang="en-US" sz="2000" dirty="0"/>
              <a:t>FS_mV2X (V2X Media Handling and Interaction) </a:t>
            </a:r>
            <a:r>
              <a:rPr lang="en-US" altLang="en-US" sz="2000" dirty="0">
                <a:solidFill>
                  <a:srgbClr val="00CC66"/>
                </a:solidFill>
              </a:rPr>
              <a:t>– complete !</a:t>
            </a:r>
          </a:p>
          <a:p>
            <a:pPr marL="400050" eaLnBrk="1" hangingPunct="1">
              <a:lnSpc>
                <a:spcPct val="90000"/>
              </a:lnSpc>
              <a:buFont typeface="Calibri" panose="020F0502020204030204" pitchFamily="34" charset="0"/>
              <a:buAutoNum type="arabicPeriod"/>
            </a:pPr>
            <a:r>
              <a:rPr lang="en-US" altLang="en-US" sz="2000" dirty="0" err="1"/>
              <a:t>FS_TyTraC</a:t>
            </a:r>
            <a:r>
              <a:rPr lang="en-US" altLang="en-US" sz="2000" dirty="0"/>
              <a:t> (Typical Traffic Characteristics of Media Services)</a:t>
            </a:r>
          </a:p>
          <a:p>
            <a:pPr marL="400050" eaLnBrk="1" hangingPunct="1">
              <a:lnSpc>
                <a:spcPct val="90000"/>
              </a:lnSpc>
              <a:buFont typeface="Calibri" panose="020F0502020204030204" pitchFamily="34" charset="0"/>
              <a:buAutoNum type="arabicPeriod"/>
            </a:pPr>
            <a:r>
              <a:rPr lang="en-US" altLang="en-US" sz="2000" dirty="0"/>
              <a:t>FS_5GXR (Study Item on </a:t>
            </a:r>
            <a:r>
              <a:rPr lang="en-US" altLang="en-US" sz="2000" dirty="0" err="1"/>
              <a:t>eXtended</a:t>
            </a:r>
            <a:r>
              <a:rPr lang="en-US" altLang="en-US" sz="2000" dirty="0"/>
              <a:t> Reality (XR) in 5G)</a:t>
            </a:r>
          </a:p>
          <a:p>
            <a:pPr marL="400050" eaLnBrk="1" hangingPunct="1">
              <a:lnSpc>
                <a:spcPct val="90000"/>
              </a:lnSpc>
              <a:buFont typeface="Calibri" panose="020F0502020204030204" pitchFamily="34" charset="0"/>
              <a:buAutoNum type="arabicPeriod"/>
            </a:pPr>
            <a:r>
              <a:rPr lang="en-US" altLang="en-US" sz="2000" dirty="0" err="1"/>
              <a:t>FS_ANTeM</a:t>
            </a:r>
            <a:r>
              <a:rPr lang="en-US" altLang="en-US" sz="2000" dirty="0"/>
              <a:t> (Study on ambient noise test methodology for evaluation of acoustic UE performance)</a:t>
            </a:r>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304746235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FS_mV2X (V2X Media Handling and Interaction)</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556299"/>
            <a:ext cx="8388350" cy="3067807"/>
          </a:xfrm>
        </p:spPr>
        <p:txBody>
          <a:bodyPr/>
          <a:lstStyle/>
          <a:p>
            <a:pPr>
              <a:lnSpc>
                <a:spcPct val="90000"/>
              </a:lnSpc>
              <a:spcBef>
                <a:spcPts val="1200"/>
              </a:spcBef>
            </a:pPr>
            <a:r>
              <a:rPr lang="en-US" altLang="en-US" sz="1600" dirty="0"/>
              <a:t>The overall objective of this work item is to </a:t>
            </a:r>
            <a:r>
              <a:rPr lang="en-US" altLang="en-US" sz="1600" dirty="0" err="1"/>
              <a:t>analyse</a:t>
            </a:r>
            <a:r>
              <a:rPr lang="en-US" altLang="en-US" sz="1600" dirty="0"/>
              <a:t> the use cases of </a:t>
            </a:r>
            <a:r>
              <a:rPr lang="en-US" altLang="en-US" sz="1600" i="1" dirty="0"/>
              <a:t>Video data sharing for assisted and improved automated driving</a:t>
            </a:r>
            <a:r>
              <a:rPr lang="en-US" altLang="en-US" sz="1600" dirty="0"/>
              <a:t> (</a:t>
            </a:r>
            <a:r>
              <a:rPr lang="en-US" altLang="en-US" sz="1600" dirty="0" err="1"/>
              <a:t>VaD</a:t>
            </a:r>
            <a:r>
              <a:rPr lang="en-US" altLang="en-US" sz="1600" dirty="0"/>
              <a:t>) explained in TR 22.886 and their requirements in TS 22.186 in detail, to clarify the operation of advanced driving using networked visual information. The required procedures for media capture, compression, and transmission are investigated. We also study the possibility of using other types of media-related information 3GPP services can supply to vehicles, such as voice, audio, image, or graphics.</a:t>
            </a:r>
          </a:p>
          <a:p>
            <a:pPr>
              <a:lnSpc>
                <a:spcPct val="90000"/>
              </a:lnSpc>
              <a:spcBef>
                <a:spcPts val="1200"/>
              </a:spcBef>
            </a:pPr>
            <a:r>
              <a:rPr lang="en-US" altLang="en-US" sz="1600" dirty="0"/>
              <a:t>Since SA#85, SA4#106 reviewed the reply LS from 5GAA and incorporated some of the feedback into TR 26.985. The TR is now ready for approval.</a:t>
            </a:r>
            <a:endParaRPr lang="en-US" altLang="en-US" sz="1200" dirty="0"/>
          </a:p>
          <a:p>
            <a:pPr>
              <a:lnSpc>
                <a:spcPct val="90000"/>
              </a:lnSpc>
              <a:spcBef>
                <a:spcPts val="1200"/>
              </a:spcBef>
            </a:pPr>
            <a:r>
              <a:rPr lang="en-GB" altLang="en-US" sz="1600" dirty="0">
                <a:cs typeface="Arial" panose="020B0604020202020204" pitchFamily="34" charset="0"/>
              </a:rPr>
              <a:t>WID: </a:t>
            </a:r>
            <a:r>
              <a:rPr lang="fr-FR" altLang="fr-FR" sz="1600" u="sng" dirty="0">
                <a:hlinkClick r:id="rId2"/>
              </a:rPr>
              <a:t>SP-170810</a:t>
            </a:r>
            <a:endParaRPr lang="fr-FR" altLang="fr-FR" sz="1600" u="sng"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51670421"/>
              </p:ext>
            </p:extLst>
          </p:nvPr>
        </p:nvGraphicFramePr>
        <p:xfrm>
          <a:off x="599428" y="5222416"/>
          <a:ext cx="7810500" cy="9450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SA#86</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FS_mV2X (V2X Media Handling and Interaction)</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26.985 Vehicle-to-everything (V2X) media handling and interaction</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90% </a:t>
                      </a:r>
                      <a:r>
                        <a:rPr lang="en-GB" sz="1000" b="0" kern="1200" noProof="0" dirty="0">
                          <a:solidFill>
                            <a:srgbClr val="0000FF"/>
                          </a:solidFill>
                          <a:latin typeface="Arial "/>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 </a:t>
                      </a:r>
                      <a:r>
                        <a:rPr lang="en-GB" sz="1000" b="0" kern="1200" dirty="0">
                          <a:solidFill>
                            <a:srgbClr val="00B050"/>
                          </a:solidFill>
                          <a:latin typeface="Arial "/>
                          <a:ea typeface="+mn-ea"/>
                          <a:cs typeface="Arial" pitchFamily="34" charset="0"/>
                        </a:rPr>
                        <a:t>- complete</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latin typeface="Arial "/>
                          <a:hlinkClick r:id="rId3"/>
                        </a:rPr>
                        <a:t>SP-190994</a:t>
                      </a:r>
                      <a:r>
                        <a:rPr lang="en-US" sz="1000" dirty="0">
                          <a:latin typeface="Arial "/>
                        </a:rPr>
                        <a:t> Draft TR 26.985 Vehicle-to-everything (V2X); Media handling and interaction (Release 16), v. 1.0.0 + submit form (FS_mV2X) </a:t>
                      </a:r>
                      <a:endParaRPr lang="en-US" altLang="en-US" sz="1000" dirty="0">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28712624"/>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FS_TyTraC</a:t>
            </a:r>
            <a:r>
              <a:rPr lang="en-US" altLang="en-US" sz="2800" dirty="0"/>
              <a:t> (Typical Traffic Characteristics of Media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099100"/>
            <a:ext cx="8388350" cy="3701500"/>
          </a:xfrm>
        </p:spPr>
        <p:txBody>
          <a:bodyPr/>
          <a:lstStyle/>
          <a:p>
            <a:pPr>
              <a:spcBef>
                <a:spcPts val="600"/>
              </a:spcBef>
              <a:defRPr/>
            </a:pPr>
            <a:r>
              <a:rPr lang="en-US" altLang="en-US" sz="1400" dirty="0"/>
              <a:t>Objectives:</a:t>
            </a:r>
          </a:p>
          <a:p>
            <a:pPr lvl="1">
              <a:spcBef>
                <a:spcPts val="600"/>
              </a:spcBef>
              <a:defRPr/>
            </a:pPr>
            <a:r>
              <a:rPr lang="en-US" altLang="en-US" sz="1200" dirty="0"/>
              <a:t>Collect current media centric Third-Party and Operator services characteristics;</a:t>
            </a:r>
          </a:p>
          <a:p>
            <a:pPr lvl="1">
              <a:spcBef>
                <a:spcPts val="600"/>
              </a:spcBef>
              <a:defRPr/>
            </a:pPr>
            <a:r>
              <a:rPr lang="en-US" altLang="en-US" sz="1200" dirty="0"/>
              <a:t>Collect the typical deployment characteristics today, such as bandwidth requirements;</a:t>
            </a:r>
          </a:p>
          <a:p>
            <a:pPr lvl="1">
              <a:spcBef>
                <a:spcPts val="600"/>
              </a:spcBef>
              <a:defRPr/>
            </a:pPr>
            <a:r>
              <a:rPr lang="en-US" altLang="en-US" sz="1200" dirty="0"/>
              <a:t>Provide an overview on technological developments;</a:t>
            </a:r>
          </a:p>
          <a:p>
            <a:pPr lvl="1">
              <a:spcBef>
                <a:spcPts val="600"/>
              </a:spcBef>
              <a:defRPr/>
            </a:pPr>
            <a:r>
              <a:rPr lang="en-US" altLang="en-US" sz="1200" dirty="0"/>
              <a:t>Provide a summary on typical characteristics and requirements for different media services on 3GPP networks;</a:t>
            </a:r>
          </a:p>
          <a:p>
            <a:pPr lvl="1">
              <a:spcBef>
                <a:spcPts val="600"/>
              </a:spcBef>
              <a:defRPr/>
            </a:pPr>
            <a:r>
              <a:rPr lang="en-US" altLang="en-US" sz="1200" dirty="0"/>
              <a:t>Identify the applicability of existing 5QIs for such services and potentially identify requirements for new 5QIs or QoS related parameters.</a:t>
            </a:r>
          </a:p>
          <a:p>
            <a:pPr>
              <a:lnSpc>
                <a:spcPct val="90000"/>
              </a:lnSpc>
              <a:spcBef>
                <a:spcPts val="1200"/>
              </a:spcBef>
            </a:pPr>
            <a:r>
              <a:rPr lang="en-US" altLang="en-US" sz="1400" dirty="0"/>
              <a:t>Since SA#85, Information on uplink rates for cloud gaming was added. Draft TR 26.925 Typical traffic characteristics of media services on 3GPP networks, v. 0.7.0, from Rapporteur (Ericsson LM) was agreed at the closing TSG SA WG4#106 Plenary meeting to be raised to v. 1.0.0 and sent to TSG SA#86 (for information).</a:t>
            </a:r>
          </a:p>
          <a:p>
            <a:pPr>
              <a:lnSpc>
                <a:spcPct val="90000"/>
              </a:lnSpc>
              <a:spcBef>
                <a:spcPts val="1200"/>
              </a:spcBef>
            </a:pPr>
            <a:r>
              <a:rPr lang="en-US" altLang="en-US" sz="1400" dirty="0" err="1"/>
              <a:t>FS_TyTraC</a:t>
            </a:r>
            <a:r>
              <a:rPr lang="en-US" altLang="en-US" sz="1400" dirty="0"/>
              <a:t>: Template for Media Service Information Collection: </a:t>
            </a:r>
            <a:r>
              <a:rPr lang="en-US" altLang="en-US" sz="1400" dirty="0">
                <a:hlinkClick r:id="rId2"/>
              </a:rPr>
              <a:t>S4-181521</a:t>
            </a:r>
            <a:r>
              <a:rPr lang="en-US" altLang="en-US" sz="1400" dirty="0"/>
              <a:t> and online: </a:t>
            </a:r>
            <a:r>
              <a:rPr lang="en-US" altLang="en-US" sz="1400" dirty="0">
                <a:hlinkClick r:id="rId3"/>
              </a:rPr>
              <a:t>https://goo.gl/forms/3GeCpv2J6tIWn3O12</a:t>
            </a:r>
            <a:endParaRPr lang="en-US" altLang="en-US" sz="1400" dirty="0"/>
          </a:p>
          <a:p>
            <a:pPr>
              <a:lnSpc>
                <a:spcPct val="90000"/>
              </a:lnSpc>
              <a:spcBef>
                <a:spcPts val="1200"/>
              </a:spcBef>
            </a:pPr>
            <a:r>
              <a:rPr lang="en-GB" altLang="en-US" sz="1400" dirty="0">
                <a:cs typeface="Arial" panose="020B0604020202020204" pitchFamily="34" charset="0"/>
              </a:rPr>
              <a:t>WID: </a:t>
            </a:r>
            <a:r>
              <a:rPr lang="fr-FR" sz="1400" u="sng" dirty="0">
                <a:solidFill>
                  <a:srgbClr val="0000FF"/>
                </a:solidFill>
                <a:hlinkClick r:id="rId4"/>
              </a:rPr>
              <a:t>SP-180666</a:t>
            </a:r>
            <a:r>
              <a:rPr lang="fr-FR" sz="1400" dirty="0"/>
              <a:t> </a:t>
            </a:r>
          </a:p>
          <a:p>
            <a:pPr>
              <a:lnSpc>
                <a:spcPct val="90000"/>
              </a:lnSpc>
              <a:spcBef>
                <a:spcPts val="1200"/>
              </a:spcBef>
            </a:pP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188907126"/>
              </p:ext>
            </p:extLst>
          </p:nvPr>
        </p:nvGraphicFramePr>
        <p:xfrm>
          <a:off x="590550" y="4912674"/>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SA#86</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FS_TyTraC</a:t>
                      </a:r>
                      <a:r>
                        <a:rPr lang="en-US" altLang="en-US" sz="1000" dirty="0">
                          <a:latin typeface="Arial "/>
                        </a:rPr>
                        <a:t> (Typical Traffic Characteristics of Media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26.925 Typical traffic characteristics of media services on 3GPP networks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SA#87</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latin typeface="Arial "/>
                          <a:hlinkClick r:id="rId5"/>
                        </a:rPr>
                        <a:t>SP-190993</a:t>
                      </a:r>
                      <a:r>
                        <a:rPr lang="en-US" sz="1000" dirty="0">
                          <a:latin typeface="Arial "/>
                        </a:rPr>
                        <a:t> Draft TR 26.925 Typical traffic characteristics of media services on 3GPP networks (Release 16), v. 1.0.0 + submit form (</a:t>
                      </a:r>
                      <a:r>
                        <a:rPr lang="en-US" sz="1000" dirty="0" err="1">
                          <a:latin typeface="Arial "/>
                        </a:rPr>
                        <a:t>FS_TyTraC</a:t>
                      </a:r>
                      <a:r>
                        <a:rPr lang="en-US" sz="1000" dirty="0">
                          <a:latin typeface="Arial "/>
                        </a:rPr>
                        <a: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6"/>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833644569"/>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FS_5GXR (Study Item on </a:t>
            </a:r>
            <a:r>
              <a:rPr lang="en-US" altLang="en-US" sz="2800" dirty="0" err="1"/>
              <a:t>eXtended</a:t>
            </a:r>
            <a:r>
              <a:rPr lang="en-US" altLang="en-US" sz="2800" dirty="0"/>
              <a:t> Reality (XR) in 5G)</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4431144"/>
          </a:xfrm>
        </p:spPr>
        <p:txBody>
          <a:bodyPr/>
          <a:lstStyle/>
          <a:p>
            <a:pPr>
              <a:lnSpc>
                <a:spcPct val="90000"/>
              </a:lnSpc>
              <a:spcBef>
                <a:spcPts val="1200"/>
              </a:spcBef>
            </a:pPr>
            <a:r>
              <a:rPr lang="en-GB" sz="1600" dirty="0"/>
              <a:t>The objective of this Study Item is to investigate the relevance of Augmented and Extended Reality in the context of 3GPP </a:t>
            </a:r>
          </a:p>
          <a:p>
            <a:pPr>
              <a:lnSpc>
                <a:spcPct val="90000"/>
              </a:lnSpc>
              <a:spcBef>
                <a:spcPts val="1200"/>
              </a:spcBef>
            </a:pPr>
            <a:r>
              <a:rPr lang="en-GB" sz="1600" dirty="0"/>
              <a:t>Since SA#85, there were agreed updates to TR 26.928:</a:t>
            </a:r>
          </a:p>
          <a:p>
            <a:pPr lvl="1">
              <a:lnSpc>
                <a:spcPct val="90000"/>
              </a:lnSpc>
              <a:spcBef>
                <a:spcPts val="1200"/>
              </a:spcBef>
            </a:pPr>
            <a:r>
              <a:rPr lang="en-US" sz="1200" dirty="0"/>
              <a:t>Information from content presented at IBS in September.</a:t>
            </a:r>
          </a:p>
          <a:p>
            <a:pPr lvl="1">
              <a:lnSpc>
                <a:spcPct val="90000"/>
              </a:lnSpc>
              <a:spcBef>
                <a:spcPts val="1200"/>
              </a:spcBef>
            </a:pPr>
            <a:r>
              <a:rPr lang="en-US" sz="1200" dirty="0"/>
              <a:t>XR devices and form factors with a categorization of those depending on their complexity capability.</a:t>
            </a:r>
          </a:p>
          <a:p>
            <a:pPr lvl="1">
              <a:lnSpc>
                <a:spcPct val="90000"/>
              </a:lnSpc>
              <a:spcBef>
                <a:spcPts val="1200"/>
              </a:spcBef>
            </a:pPr>
            <a:r>
              <a:rPr lang="en-US" sz="1200" dirty="0"/>
              <a:t>Standardization updates relevant for 3GPP were extracted from the permanent document and included into the TR.</a:t>
            </a:r>
          </a:p>
          <a:p>
            <a:pPr lvl="1">
              <a:lnSpc>
                <a:spcPct val="90000"/>
              </a:lnSpc>
              <a:spcBef>
                <a:spcPts val="1200"/>
              </a:spcBef>
            </a:pPr>
            <a:r>
              <a:rPr lang="en-US" sz="1200" dirty="0"/>
              <a:t>A use case on 5G shared spatial data, as part of the Real time XR sharing Core use case.</a:t>
            </a:r>
          </a:p>
          <a:p>
            <a:pPr lvl="1">
              <a:lnSpc>
                <a:spcPct val="90000"/>
              </a:lnSpc>
              <a:spcBef>
                <a:spcPts val="1200"/>
              </a:spcBef>
            </a:pPr>
            <a:r>
              <a:rPr lang="en-US" sz="1200" dirty="0"/>
              <a:t>Definitions, various baseline technologies for XR including shaders and renderers for which very useful data was provided. The next step on it is to simplify the descriptions and make them consistent with the 3GPP scope.</a:t>
            </a:r>
          </a:p>
          <a:p>
            <a:pPr lvl="1">
              <a:lnSpc>
                <a:spcPct val="90000"/>
              </a:lnSpc>
              <a:spcBef>
                <a:spcPts val="1200"/>
              </a:spcBef>
            </a:pPr>
            <a:r>
              <a:rPr lang="en-US" sz="1200" dirty="0"/>
              <a:t>5 </a:t>
            </a:r>
            <a:r>
              <a:rPr lang="en-US" sz="1200" dirty="0" err="1"/>
              <a:t>telcos</a:t>
            </a:r>
            <a:r>
              <a:rPr lang="en-US" sz="1200" dirty="0"/>
              <a:t> were planned with the expectation to complete the work in January.</a:t>
            </a:r>
          </a:p>
          <a:p>
            <a:pPr>
              <a:lnSpc>
                <a:spcPct val="90000"/>
              </a:lnSpc>
              <a:spcBef>
                <a:spcPts val="1200"/>
              </a:spcBef>
            </a:pPr>
            <a:r>
              <a:rPr lang="en-GB" altLang="en-US" sz="1600" dirty="0">
                <a:cs typeface="Arial" panose="020B0604020202020204" pitchFamily="34" charset="0"/>
              </a:rPr>
              <a:t>WID: </a:t>
            </a:r>
            <a:r>
              <a:rPr lang="fr-FR" sz="1600" u="sng" dirty="0">
                <a:solidFill>
                  <a:srgbClr val="0000FF"/>
                </a:solidFill>
                <a:hlinkClick r:id="rId2"/>
              </a:rPr>
              <a:t>SP-180667</a:t>
            </a:r>
            <a:r>
              <a:rPr lang="fr-FR" sz="1600" dirty="0"/>
              <a:t> </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12010992"/>
              </p:ext>
            </p:extLst>
          </p:nvPr>
        </p:nvGraphicFramePr>
        <p:xfrm>
          <a:off x="590550" y="5133495"/>
          <a:ext cx="7810500" cy="95658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3162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SA#86</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FS_5GXR (Study Item on </a:t>
                      </a:r>
                      <a:r>
                        <a:rPr lang="en-US" altLang="en-US" sz="1000" dirty="0" err="1">
                          <a:latin typeface="Arial "/>
                        </a:rPr>
                        <a:t>eXtended</a:t>
                      </a:r>
                      <a:r>
                        <a:rPr lang="en-US" altLang="en-US" sz="1000" dirty="0">
                          <a:latin typeface="Arial "/>
                        </a:rPr>
                        <a:t> Reality (XR) in 5G)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26.928 Extended Reality (XR) in 5G</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65%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SA#87</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9834657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FS_ANTeM</a:t>
            </a:r>
            <a:r>
              <a:rPr lang="en-US" altLang="en-US" sz="2800" dirty="0"/>
              <a:t> (Study on ambient noise test methodology for evaluation of acoustic UE performance)</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9"/>
            <a:ext cx="8388350" cy="2664486"/>
          </a:xfrm>
        </p:spPr>
        <p:txBody>
          <a:bodyPr/>
          <a:lstStyle/>
          <a:p>
            <a:pPr>
              <a:lnSpc>
                <a:spcPct val="90000"/>
              </a:lnSpc>
              <a:spcBef>
                <a:spcPts val="1200"/>
              </a:spcBef>
            </a:pPr>
            <a:r>
              <a:rPr lang="en-US" sz="1600" dirty="0"/>
              <a:t>This work item will investigate the differences between the two systems for noise simulation in handset mode. The goal is to evaluate if a revision of the existing test methodologies in TS 26.132 for speech quality in ambient noise conditions is needed and/or helps to increase reproduction accuracy. </a:t>
            </a:r>
            <a:endParaRPr lang="en-GB" sz="1600" dirty="0"/>
          </a:p>
          <a:p>
            <a:pPr>
              <a:lnSpc>
                <a:spcPct val="90000"/>
              </a:lnSpc>
              <a:spcBef>
                <a:spcPts val="1200"/>
              </a:spcBef>
            </a:pPr>
            <a:r>
              <a:rPr lang="en-GB" sz="1600" dirty="0"/>
              <a:t>Since SA#85, at SA4#106, </a:t>
            </a:r>
            <a:r>
              <a:rPr lang="en-US" sz="1600" dirty="0"/>
              <a:t>results of Round Robin Tests for </a:t>
            </a:r>
            <a:r>
              <a:rPr lang="en-US" sz="1600" dirty="0" err="1"/>
              <a:t>FS_ANTeM</a:t>
            </a:r>
            <a:r>
              <a:rPr lang="en-US" sz="1600" dirty="0"/>
              <a:t> were presented. It was agreed to delay the completion of the study in order to conduct further investigations until next meeting.</a:t>
            </a:r>
            <a:endParaRPr lang="en-GB" sz="1600" dirty="0"/>
          </a:p>
          <a:p>
            <a:pPr>
              <a:lnSpc>
                <a:spcPct val="90000"/>
              </a:lnSpc>
              <a:spcBef>
                <a:spcPts val="1200"/>
              </a:spcBef>
            </a:pPr>
            <a:r>
              <a:rPr lang="en-GB" altLang="en-US" sz="1600" dirty="0">
                <a:cs typeface="Arial" panose="020B0604020202020204" pitchFamily="34" charset="0"/>
              </a:rPr>
              <a:t>WID: </a:t>
            </a:r>
            <a:r>
              <a:rPr lang="fr-FR" sz="1600" u="sng" dirty="0">
                <a:solidFill>
                  <a:srgbClr val="0000FF"/>
                </a:solidFill>
                <a:hlinkClick r:id="rId2"/>
              </a:rPr>
              <a:t>SP-180986</a:t>
            </a:r>
            <a:endParaRPr lang="fr-FR"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327593893"/>
              </p:ext>
            </p:extLst>
          </p:nvPr>
        </p:nvGraphicFramePr>
        <p:xfrm>
          <a:off x="590550" y="4616388"/>
          <a:ext cx="7810500" cy="155105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698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SA#86</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281236">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FS_ANTeM</a:t>
                      </a:r>
                      <a:r>
                        <a:rPr lang="en-US" altLang="en-US" sz="1000" dirty="0">
                          <a:latin typeface="Arial "/>
                        </a:rPr>
                        <a:t> (Study on ambient noise test methodology for evaluation of acoustic UE performance)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26.921 Investigations on ambient noise reproduction systems for acoustic testing of terminals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70% </a:t>
                      </a:r>
                      <a:r>
                        <a:rPr lang="en-GB" sz="1000" b="0" kern="1200" noProof="0" dirty="0">
                          <a:solidFill>
                            <a:srgbClr val="0000FF"/>
                          </a:solidFill>
                          <a:latin typeface="Arial "/>
                          <a:ea typeface="+mn-ea"/>
                          <a:cs typeface="Arial" pitchFamily="34" charset="0"/>
                        </a:rPr>
                        <a:t>-&gt; 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 </a:t>
                      </a:r>
                      <a:r>
                        <a:rPr lang="en-GB" sz="1000" b="0" kern="1200" dirty="0">
                          <a:solidFill>
                            <a:srgbClr val="0000FF"/>
                          </a:solidFill>
                          <a:latin typeface="Arial "/>
                          <a:ea typeface="+mn-ea"/>
                          <a:cs typeface="Arial" pitchFamily="34" charset="0"/>
                        </a:rPr>
                        <a:t>-&gt; SA#87</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646473066"/>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spcBef>
                <a:spcPts val="600"/>
              </a:spcBef>
              <a:defRPr/>
            </a:pPr>
            <a:r>
              <a:rPr lang="en-US" sz="2800" dirty="0" err="1"/>
              <a:t>FS_VR_CoGui</a:t>
            </a:r>
            <a:r>
              <a:rPr lang="en-US" sz="2800" dirty="0"/>
              <a:t> (Feasibility Study on VR Streaming Conformance and Guidelines)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25118"/>
            <a:ext cx="8388350" cy="4942319"/>
          </a:xfrm>
        </p:spPr>
        <p:txBody>
          <a:bodyPr/>
          <a:lstStyle/>
          <a:p>
            <a:pPr>
              <a:lnSpc>
                <a:spcPct val="90000"/>
              </a:lnSpc>
              <a:spcBef>
                <a:spcPts val="1200"/>
              </a:spcBef>
            </a:pPr>
            <a:r>
              <a:rPr lang="fr-FR" sz="1600" dirty="0"/>
              <a:t>Objective: </a:t>
            </a:r>
            <a:r>
              <a:rPr lang="en-US" sz="1600" dirty="0"/>
              <a:t>provide content generation and usage guidelines for the technologies defined in TS 26.118</a:t>
            </a:r>
            <a:endParaRPr lang="fr-FR" sz="1600" dirty="0"/>
          </a:p>
          <a:p>
            <a:pPr>
              <a:lnSpc>
                <a:spcPct val="90000"/>
              </a:lnSpc>
              <a:spcBef>
                <a:spcPts val="1200"/>
              </a:spcBef>
            </a:pPr>
            <a:r>
              <a:rPr lang="fr-FR" sz="1600" dirty="0" err="1"/>
              <a:t>Since</a:t>
            </a:r>
            <a:r>
              <a:rPr lang="fr-FR" sz="1600" dirty="0"/>
              <a:t> SA#85,</a:t>
            </a:r>
            <a:r>
              <a:rPr lang="en-US" sz="1600" dirty="0"/>
              <a:t> a draft TR has been produced. It now includes a skeleton and the description of a test sequence. An informative annex is used to document the relevant information for progressing the work.</a:t>
            </a:r>
          </a:p>
          <a:p>
            <a:pPr>
              <a:lnSpc>
                <a:spcPct val="90000"/>
              </a:lnSpc>
              <a:spcBef>
                <a:spcPts val="1200"/>
              </a:spcBef>
            </a:pPr>
            <a:r>
              <a:rPr lang="en-US" sz="1600" dirty="0"/>
              <a:t>The initial </a:t>
            </a:r>
            <a:r>
              <a:rPr lang="en-US" sz="1600" dirty="0" err="1"/>
              <a:t>timeplan</a:t>
            </a:r>
            <a:r>
              <a:rPr lang="en-US" sz="1600" dirty="0"/>
              <a:t> was too tight and we agreed to move the completion date to the end of 2020.</a:t>
            </a:r>
            <a:endParaRPr lang="fr-FR" sz="1600" dirty="0"/>
          </a:p>
          <a:p>
            <a:pPr>
              <a:lnSpc>
                <a:spcPct val="90000"/>
              </a:lnSpc>
              <a:spcBef>
                <a:spcPts val="1200"/>
              </a:spcBef>
            </a:pPr>
            <a:endParaRPr lang="fr-FR" sz="1600" dirty="0"/>
          </a:p>
          <a:p>
            <a:pPr>
              <a:spcBef>
                <a:spcPts val="600"/>
              </a:spcBef>
              <a:defRPr/>
            </a:pPr>
            <a:r>
              <a:rPr lang="en-US" altLang="en-US" sz="1600" dirty="0"/>
              <a:t>WID: </a:t>
            </a:r>
            <a:r>
              <a:rPr lang="fr-FR" sz="1600" b="1" u="sng" dirty="0">
                <a:hlinkClick r:id="rId2"/>
              </a:rPr>
              <a:t>SP-190642</a:t>
            </a:r>
            <a:endParaRPr lang="fr-FR" sz="1600" b="1" u="sng" dirty="0"/>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310958615"/>
              </p:ext>
            </p:extLst>
          </p:nvPr>
        </p:nvGraphicFramePr>
        <p:xfrm>
          <a:off x="590550" y="4765263"/>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SA#86</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SA#88 </a:t>
                      </a:r>
                      <a:r>
                        <a:rPr lang="en-GB" sz="1000" b="0" kern="1200" dirty="0">
                          <a:solidFill>
                            <a:srgbClr val="0000FF"/>
                          </a:solidFill>
                          <a:latin typeface="Arial "/>
                          <a:ea typeface="+mn-ea"/>
                          <a:cs typeface="Arial" pitchFamily="34" charset="0"/>
                        </a:rPr>
                        <a:t>-&gt; 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00078506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488950" y="6188477"/>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771082810"/>
              </p:ext>
            </p:extLst>
          </p:nvPr>
        </p:nvGraphicFramePr>
        <p:xfrm>
          <a:off x="550069" y="1322773"/>
          <a:ext cx="7810500" cy="426370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579462">
                  <a:extLst>
                    <a:ext uri="{9D8B030D-6E8A-4147-A177-3AD203B41FA5}">
                      <a16:colId xmlns:a16="http://schemas.microsoft.com/office/drawing/2014/main" val="20001"/>
                    </a:ext>
                  </a:extLst>
                </a:gridCol>
                <a:gridCol w="1118586">
                  <a:extLst>
                    <a:ext uri="{9D8B030D-6E8A-4147-A177-3AD203B41FA5}">
                      <a16:colId xmlns:a16="http://schemas.microsoft.com/office/drawing/2014/main" val="20002"/>
                    </a:ext>
                  </a:extLst>
                </a:gridCol>
                <a:gridCol w="1083076">
                  <a:extLst>
                    <a:ext uri="{9D8B030D-6E8A-4147-A177-3AD203B41FA5}">
                      <a16:colId xmlns:a16="http://schemas.microsoft.com/office/drawing/2014/main" val="20003"/>
                    </a:ext>
                  </a:extLst>
                </a:gridCol>
                <a:gridCol w="2314876">
                  <a:extLst>
                    <a:ext uri="{9D8B030D-6E8A-4147-A177-3AD203B41FA5}">
                      <a16:colId xmlns:a16="http://schemas.microsoft.com/office/drawing/2014/main" val="20004"/>
                    </a:ext>
                  </a:extLst>
                </a:gridCol>
              </a:tblGrid>
              <a:tr h="408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SA#86</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57534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FS_mV2X (V2X Media Handling and Interaction)</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26.985 Vehicle-to-everything (V2X) media handling and interaction</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90% </a:t>
                      </a:r>
                      <a:r>
                        <a:rPr lang="en-GB" sz="1000" b="0" kern="1200" noProof="0" dirty="0">
                          <a:solidFill>
                            <a:srgbClr val="0000FF"/>
                          </a:solidFill>
                          <a:latin typeface="Arial "/>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 </a:t>
                      </a:r>
                      <a:r>
                        <a:rPr lang="en-GB" sz="1000" b="0" kern="1200" dirty="0">
                          <a:solidFill>
                            <a:srgbClr val="00B050"/>
                          </a:solidFill>
                          <a:latin typeface="Arial "/>
                          <a:ea typeface="+mn-ea"/>
                          <a:cs typeface="Arial" pitchFamily="34" charset="0"/>
                        </a:rPr>
                        <a:t>- complete</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latin typeface="Arial "/>
                          <a:hlinkClick r:id="rId3"/>
                        </a:rPr>
                        <a:t>SP-190994</a:t>
                      </a:r>
                      <a:r>
                        <a:rPr lang="en-US" sz="1000" dirty="0">
                          <a:latin typeface="Arial "/>
                        </a:rPr>
                        <a:t> Draft TR 26.985 Vehicle-to-everything (V2X); Media handling and interaction (Release 16), v. 1.0.0 + submit form (FS_mV2X) </a:t>
                      </a:r>
                      <a:endParaRPr lang="en-US" altLang="en-US" sz="1000" dirty="0">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601731756"/>
                  </a:ext>
                </a:extLst>
              </a:tr>
              <a:tr h="57534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FS_TyTraC</a:t>
                      </a:r>
                      <a:r>
                        <a:rPr lang="en-US" altLang="en-US" sz="1000" dirty="0">
                          <a:latin typeface="Arial "/>
                        </a:rPr>
                        <a:t> (Typical Traffic Characteristics of Media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26.925 Typical traffic characteristics of media services on 3GPP networks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SA#87</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1" u="sng" dirty="0">
                          <a:latin typeface="Arial "/>
                          <a:hlinkClick r:id="rId4"/>
                        </a:rPr>
                        <a:t>SP-190993</a:t>
                      </a:r>
                      <a:r>
                        <a:rPr lang="en-US" sz="1000" dirty="0">
                          <a:latin typeface="Arial "/>
                        </a:rPr>
                        <a:t> Draft TR 26.925 Typical traffic characteristics of media services on 3GPP networks (Release 16), v. 1.0.0 + submit form (</a:t>
                      </a:r>
                      <a:r>
                        <a:rPr lang="en-US" sz="1000" dirty="0" err="1">
                          <a:latin typeface="Arial "/>
                        </a:rPr>
                        <a:t>FS_TyTraC</a:t>
                      </a:r>
                      <a:r>
                        <a:rPr lang="en-US" sz="1000" dirty="0">
                          <a:latin typeface="Arial "/>
                        </a:rPr>
                        <a: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3807504647"/>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FS_5GXR (Study Item on </a:t>
                      </a:r>
                      <a:r>
                        <a:rPr lang="en-US" altLang="en-US" sz="1000" dirty="0" err="1">
                          <a:latin typeface="Arial "/>
                        </a:rPr>
                        <a:t>eXtended</a:t>
                      </a:r>
                      <a:r>
                        <a:rPr lang="en-US" altLang="en-US" sz="1000" dirty="0">
                          <a:latin typeface="Arial "/>
                        </a:rPr>
                        <a:t> Reality (XR) in 5G)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26.928 Extended Reality (XR) in 5G</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65%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SA#87</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FS_ANTeM</a:t>
                      </a:r>
                      <a:r>
                        <a:rPr lang="en-US" altLang="en-US" sz="1000" dirty="0">
                          <a:latin typeface="Arial "/>
                        </a:rPr>
                        <a:t> (Study on ambient noise test methodology for evaluation of acoustic UE performance)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26.921 Investigations on ambient noise reproduction systems for acoustic testing of terminals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70% </a:t>
                      </a:r>
                      <a:r>
                        <a:rPr lang="en-GB" sz="1000" b="0" kern="1200" noProof="0" dirty="0">
                          <a:solidFill>
                            <a:srgbClr val="0000FF"/>
                          </a:solidFill>
                          <a:latin typeface="Arial "/>
                          <a:ea typeface="+mn-ea"/>
                          <a:cs typeface="Arial" pitchFamily="34" charset="0"/>
                        </a:rPr>
                        <a:t>-&gt; 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 </a:t>
                      </a:r>
                      <a:r>
                        <a:rPr lang="en-GB" sz="1000" b="0" kern="1200" dirty="0">
                          <a:solidFill>
                            <a:srgbClr val="0000FF"/>
                          </a:solidFill>
                          <a:latin typeface="Arial "/>
                          <a:ea typeface="+mn-ea"/>
                          <a:cs typeface="Arial" pitchFamily="34" charset="0"/>
                        </a:rPr>
                        <a:t>-&gt; SA#87</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44754442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SA#88 </a:t>
                      </a:r>
                      <a:r>
                        <a:rPr lang="en-GB" sz="1000" b="0" kern="1200" dirty="0">
                          <a:solidFill>
                            <a:srgbClr val="0000FF"/>
                          </a:solidFill>
                          <a:latin typeface="Arial "/>
                          <a:ea typeface="+mn-ea"/>
                          <a:cs typeface="Arial" pitchFamily="34" charset="0"/>
                        </a:rPr>
                        <a:t>-&gt; 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178411"/>
                  </a:ext>
                </a:extLst>
              </a:tr>
            </a:tbl>
          </a:graphicData>
        </a:graphic>
      </p:graphicFrame>
    </p:spTree>
    <p:extLst>
      <p:ext uri="{BB962C8B-B14F-4D97-AF65-F5344CB8AC3E}">
        <p14:creationId xmlns:p14="http://schemas.microsoft.com/office/powerpoint/2010/main" val="2559935850"/>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800" dirty="0"/>
          </a:p>
          <a:p>
            <a:pPr>
              <a:spcBef>
                <a:spcPts val="600"/>
              </a:spcBef>
              <a:defRPr/>
            </a:pPr>
            <a:r>
              <a:rPr lang="en-US" sz="2400" dirty="0"/>
              <a:t>New WID on support of Hybrid DASH/HLS over </a:t>
            </a:r>
            <a:r>
              <a:rPr lang="en-US" sz="2400" dirty="0" err="1"/>
              <a:t>eMBMS</a:t>
            </a:r>
            <a:r>
              <a:rPr lang="en-US" sz="2400" dirty="0"/>
              <a:t> (DAHOE)</a:t>
            </a:r>
          </a:p>
          <a:p>
            <a:pPr lvl="1">
              <a:spcBef>
                <a:spcPts val="600"/>
              </a:spcBef>
              <a:defRPr/>
            </a:pPr>
            <a:r>
              <a:rPr lang="en-US" sz="2000" dirty="0"/>
              <a:t>ISO MPEG CMAF (Common Media Application Format), uses fragmented MP4 (a.k.a. fMP4) as segment format based on the ISO base media file format, supported both by DASH and HLS. This way the same segments can be referenced both by DASH MPDs and HLS playlists. Such content is referred to as hybrid DASH/HLS service.</a:t>
            </a:r>
          </a:p>
          <a:p>
            <a:pPr lvl="1">
              <a:spcBef>
                <a:spcPts val="600"/>
              </a:spcBef>
              <a:defRPr/>
            </a:pPr>
            <a:r>
              <a:rPr lang="en-US" sz="2000" dirty="0"/>
              <a:t>The work item aims to enable the delivery over MBMS of HLS services and hybrid HLS/DASH services</a:t>
            </a:r>
          </a:p>
          <a:p>
            <a:pPr>
              <a:spcBef>
                <a:spcPts val="600"/>
              </a:spcBef>
              <a:defRPr/>
            </a:pPr>
            <a:r>
              <a:rPr lang="en-US" altLang="en-US" sz="2400" dirty="0"/>
              <a:t>Target completion: SA#87</a:t>
            </a:r>
          </a:p>
          <a:p>
            <a:pPr>
              <a:spcBef>
                <a:spcPts val="600"/>
              </a:spcBef>
              <a:defRPr/>
            </a:pPr>
            <a:r>
              <a:rPr lang="en-US" altLang="en-US" sz="2400" dirty="0"/>
              <a:t>WID: </a:t>
            </a:r>
            <a:r>
              <a:rPr lang="fr-FR" sz="2400" b="1" u="sng" dirty="0">
                <a:hlinkClick r:id="rId2"/>
              </a:rPr>
              <a:t>SP-190988</a:t>
            </a:r>
            <a:r>
              <a:rPr lang="fr-FR" sz="2400" dirty="0"/>
              <a:t> </a:t>
            </a:r>
            <a:endParaRPr lang="en-US" sz="2400" dirty="0"/>
          </a:p>
          <a:p>
            <a:pPr>
              <a:spcBef>
                <a:spcPts val="600"/>
              </a:spcBef>
              <a:defRPr/>
            </a:pPr>
            <a:endParaRPr lang="en-US" altLang="en-US" sz="1100" dirty="0"/>
          </a:p>
          <a:p>
            <a:pPr marL="0" indent="0">
              <a:spcBef>
                <a:spcPts val="600"/>
              </a:spcBef>
              <a:buFontTx/>
              <a:buNone/>
              <a:defRPr/>
            </a:pPr>
            <a:endParaRPr lang="en-GB" altLang="en-US" sz="1800" dirty="0"/>
          </a:p>
        </p:txBody>
      </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en-US" sz="2000" dirty="0"/>
              <a:t>New WID on Handsets Featuring Non-Traditional Earpieces (</a:t>
            </a:r>
            <a:r>
              <a:rPr lang="en-US" sz="2000" dirty="0" err="1"/>
              <a:t>HaNTE</a:t>
            </a:r>
            <a:r>
              <a:rPr lang="en-US" sz="2000" dirty="0"/>
              <a:t>)</a:t>
            </a:r>
          </a:p>
          <a:p>
            <a:pPr lvl="1">
              <a:spcBef>
                <a:spcPts val="600"/>
              </a:spcBef>
              <a:defRPr/>
            </a:pPr>
            <a:r>
              <a:rPr lang="en-GB" sz="2000" dirty="0"/>
              <a:t>UEs supporting handset mode communication without a traditional earpiece to produce sound are becoming available in the market, and 3GPP specs require updates to allow for their appropriate testing.</a:t>
            </a:r>
            <a:endParaRPr lang="fr-FR" sz="2000" dirty="0"/>
          </a:p>
          <a:p>
            <a:pPr lvl="1">
              <a:spcBef>
                <a:spcPts val="600"/>
              </a:spcBef>
              <a:defRPr/>
            </a:pPr>
            <a:r>
              <a:rPr lang="en-US" sz="2000" dirty="0"/>
              <a:t>Among other objectives: </a:t>
            </a:r>
          </a:p>
          <a:p>
            <a:pPr lvl="2">
              <a:spcBef>
                <a:spcPts val="600"/>
              </a:spcBef>
              <a:defRPr/>
            </a:pPr>
            <a:r>
              <a:rPr lang="en-US" sz="1600" dirty="0"/>
              <a:t>Update 3GPP TS 26.132 with reference to the appropriate version of ITU-T P.64 that addresses </a:t>
            </a:r>
            <a:r>
              <a:rPr lang="en-US" sz="1600" dirty="0" err="1"/>
              <a:t>HaNTE</a:t>
            </a:r>
            <a:r>
              <a:rPr lang="en-US" sz="1600" dirty="0"/>
              <a:t> devices.</a:t>
            </a:r>
          </a:p>
          <a:p>
            <a:pPr lvl="2">
              <a:spcBef>
                <a:spcPts val="600"/>
              </a:spcBef>
              <a:defRPr/>
            </a:pPr>
            <a:r>
              <a:rPr lang="en-US" sz="1600" dirty="0"/>
              <a:t>Review performance of </a:t>
            </a:r>
            <a:r>
              <a:rPr lang="en-US" sz="1600" dirty="0" err="1"/>
              <a:t>HaNTE</a:t>
            </a:r>
            <a:r>
              <a:rPr lang="en-US" sz="1600" dirty="0"/>
              <a:t> devices and update requirements in 3GPP TS 26.131 if necessary, to ensure an adequate user experience.</a:t>
            </a:r>
          </a:p>
          <a:p>
            <a:pPr lvl="2">
              <a:spcBef>
                <a:spcPts val="600"/>
              </a:spcBef>
              <a:defRPr/>
            </a:pPr>
            <a:endParaRPr lang="en-US" sz="1400" dirty="0"/>
          </a:p>
          <a:p>
            <a:pPr>
              <a:spcBef>
                <a:spcPts val="600"/>
              </a:spcBef>
              <a:defRPr/>
            </a:pPr>
            <a:r>
              <a:rPr lang="en-US" altLang="en-US" sz="2000" dirty="0"/>
              <a:t>Target completion: SA#87</a:t>
            </a:r>
          </a:p>
          <a:p>
            <a:pPr>
              <a:spcBef>
                <a:spcPts val="600"/>
              </a:spcBef>
              <a:defRPr/>
            </a:pPr>
            <a:r>
              <a:rPr lang="en-US" altLang="en-US" sz="2000" dirty="0"/>
              <a:t>WID: </a:t>
            </a:r>
            <a:r>
              <a:rPr lang="fr-FR" sz="2000" u="sng" dirty="0">
                <a:hlinkClick r:id="rId2"/>
              </a:rPr>
              <a:t>SP-190989</a:t>
            </a:r>
            <a:r>
              <a:rPr lang="fr-FR" sz="2000" dirty="0"/>
              <a:t> </a:t>
            </a:r>
            <a:r>
              <a:rPr lang="fr-FR" sz="2000" dirty="0" err="1"/>
              <a:t>revised</a:t>
            </a:r>
            <a:r>
              <a:rPr lang="fr-FR" sz="2000" dirty="0"/>
              <a:t> in  </a:t>
            </a:r>
            <a:r>
              <a:rPr lang="fr-FR" sz="2000" dirty="0">
                <a:hlinkClick r:id="rId3"/>
              </a:rPr>
              <a:t>SP-191212</a:t>
            </a:r>
            <a:r>
              <a:rPr lang="fr-FR" sz="2000" dirty="0"/>
              <a:t> (</a:t>
            </a:r>
            <a:r>
              <a:rPr lang="fr-FR" sz="2000" dirty="0" err="1"/>
              <a:t>revised</a:t>
            </a:r>
            <a:r>
              <a:rPr lang="fr-FR" sz="2000" dirty="0"/>
              <a:t> WID </a:t>
            </a:r>
            <a:r>
              <a:rPr lang="fr-FR" sz="2000" dirty="0" err="1"/>
              <a:t>adding</a:t>
            </a:r>
            <a:r>
              <a:rPr lang="fr-FR" sz="2000" dirty="0"/>
              <a:t> Head </a:t>
            </a:r>
            <a:r>
              <a:rPr lang="fr-FR" sz="2000" dirty="0" err="1"/>
              <a:t>Acoustics</a:t>
            </a:r>
            <a:r>
              <a:rPr lang="fr-FR" sz="2000" dirty="0"/>
              <a:t> as </a:t>
            </a:r>
            <a:r>
              <a:rPr lang="fr-FR" sz="2000" dirty="0" err="1"/>
              <a:t>supporting</a:t>
            </a:r>
            <a:r>
              <a:rPr lang="fr-FR" sz="2000" dirty="0"/>
              <a:t> </a:t>
            </a:r>
            <a:r>
              <a:rPr lang="fr-FR" sz="2000" dirty="0" err="1"/>
              <a:t>company</a:t>
            </a:r>
            <a:r>
              <a:rPr lang="fr-FR" sz="2000" dirty="0"/>
              <a:t>)</a:t>
            </a:r>
            <a:endParaRPr lang="en-US" sz="2000" dirty="0"/>
          </a:p>
          <a:p>
            <a:pPr>
              <a:spcBef>
                <a:spcPts val="600"/>
              </a:spcBef>
              <a:defRPr/>
            </a:pPr>
            <a:endParaRPr lang="en-US" altLang="en-US" sz="1050" dirty="0"/>
          </a:p>
          <a:p>
            <a:pPr marL="0" indent="0">
              <a:spcBef>
                <a:spcPts val="600"/>
              </a:spcBef>
              <a:buFontTx/>
              <a:buNone/>
              <a:defRPr/>
            </a:pPr>
            <a:endParaRPr lang="en-GB" altLang="en-US" sz="1600" dirty="0"/>
          </a:p>
        </p:txBody>
      </p:sp>
    </p:spTree>
    <p:extLst>
      <p:ext uri="{BB962C8B-B14F-4D97-AF65-F5344CB8AC3E}">
        <p14:creationId xmlns:p14="http://schemas.microsoft.com/office/powerpoint/2010/main" val="1069790220"/>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No dependency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8" name="Table 7">
            <a:extLst>
              <a:ext uri="{FF2B5EF4-FFF2-40B4-BE49-F238E27FC236}">
                <a16:creationId xmlns:a16="http://schemas.microsoft.com/office/drawing/2014/main" id="{54EE60BD-AC85-4001-BB75-743601C501F0}"/>
              </a:ext>
            </a:extLst>
          </p:cNvPr>
          <p:cNvGraphicFramePr>
            <a:graphicFrameLocks noGrp="1"/>
          </p:cNvGraphicFramePr>
          <p:nvPr>
            <p:extLst>
              <p:ext uri="{D42A27DB-BD31-4B8C-83A1-F6EECF244321}">
                <p14:modId xmlns:p14="http://schemas.microsoft.com/office/powerpoint/2010/main" val="3709424934"/>
              </p:ext>
            </p:extLst>
          </p:nvPr>
        </p:nvGraphicFramePr>
        <p:xfrm>
          <a:off x="590550" y="2928938"/>
          <a:ext cx="8281987" cy="2450211"/>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943">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11" marB="288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30">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draft-ietf-mmusic-sdp-simulcast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312">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8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chemeClr val="tx1"/>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bl>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SA#85 - 1</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lnSpc>
                <a:spcPct val="85000"/>
              </a:lnSpc>
              <a:spcBef>
                <a:spcPts val="3000"/>
              </a:spcBef>
            </a:pPr>
            <a:r>
              <a:rPr lang="en-GB" altLang="en-US" sz="2400" dirty="0"/>
              <a:t>SWG conference calls (2 hours each)</a:t>
            </a:r>
          </a:p>
          <a:p>
            <a:pPr lvl="1">
              <a:lnSpc>
                <a:spcPct val="90000"/>
              </a:lnSpc>
              <a:spcBef>
                <a:spcPts val="200"/>
              </a:spcBef>
            </a:pPr>
            <a:r>
              <a:rPr lang="en-GB" altLang="fr-FR" sz="1800" dirty="0"/>
              <a:t>3GPP SA4 telco on </a:t>
            </a:r>
            <a:r>
              <a:rPr lang="en-GB" altLang="fr-FR" sz="1800" dirty="0" err="1"/>
              <a:t>FS_AnTEM</a:t>
            </a:r>
            <a:r>
              <a:rPr lang="en-GB" altLang="fr-FR" sz="1800" dirty="0"/>
              <a:t> 		17SEP</a:t>
            </a:r>
          </a:p>
          <a:p>
            <a:pPr lvl="1">
              <a:lnSpc>
                <a:spcPct val="90000"/>
              </a:lnSpc>
              <a:spcBef>
                <a:spcPts val="200"/>
              </a:spcBef>
            </a:pPr>
            <a:r>
              <a:rPr lang="en-GB" altLang="fr-FR" sz="1800" dirty="0"/>
              <a:t>3GPP SA4 telco on ATIAS		19SEP</a:t>
            </a:r>
          </a:p>
          <a:p>
            <a:pPr lvl="1">
              <a:lnSpc>
                <a:spcPct val="90000"/>
              </a:lnSpc>
              <a:spcBef>
                <a:spcPts val="200"/>
              </a:spcBef>
            </a:pPr>
            <a:r>
              <a:rPr lang="en-GB" altLang="fr-FR" sz="1800" dirty="0"/>
              <a:t>3GPP SA4 telco on FS_5GXR 		19SEP</a:t>
            </a:r>
          </a:p>
          <a:p>
            <a:pPr lvl="1">
              <a:lnSpc>
                <a:spcPct val="90000"/>
              </a:lnSpc>
              <a:spcBef>
                <a:spcPts val="200"/>
              </a:spcBef>
            </a:pPr>
            <a:r>
              <a:rPr lang="en-GB" altLang="fr-FR" sz="1800" dirty="0"/>
              <a:t>3GPP SA4 telco on </a:t>
            </a:r>
            <a:r>
              <a:rPr lang="en-GB" altLang="fr-FR" sz="1800" dirty="0" err="1"/>
              <a:t>FS_TyTrac</a:t>
            </a:r>
            <a:r>
              <a:rPr lang="en-GB" altLang="fr-FR" sz="1800" dirty="0"/>
              <a:t>		23SEP</a:t>
            </a:r>
          </a:p>
          <a:p>
            <a:pPr lvl="1">
              <a:lnSpc>
                <a:spcPct val="90000"/>
              </a:lnSpc>
              <a:spcBef>
                <a:spcPts val="200"/>
              </a:spcBef>
            </a:pPr>
            <a:r>
              <a:rPr lang="en-GB" altLang="fr-FR" sz="1800" dirty="0"/>
              <a:t>3GPP SA4 telco on 5GMSA&amp;5GMS3	25SEP</a:t>
            </a:r>
          </a:p>
          <a:p>
            <a:pPr lvl="1">
              <a:lnSpc>
                <a:spcPct val="90000"/>
              </a:lnSpc>
              <a:spcBef>
                <a:spcPts val="200"/>
              </a:spcBef>
            </a:pPr>
            <a:r>
              <a:rPr lang="en-GB" altLang="fr-FR" sz="1800" dirty="0"/>
              <a:t>3GPP SA4 telco on EVS_FCNBE 		26SEP</a:t>
            </a:r>
          </a:p>
          <a:p>
            <a:pPr lvl="1">
              <a:lnSpc>
                <a:spcPct val="90000"/>
              </a:lnSpc>
              <a:spcBef>
                <a:spcPts val="200"/>
              </a:spcBef>
            </a:pPr>
            <a:r>
              <a:rPr lang="en-GB" altLang="fr-FR" sz="1800" dirty="0"/>
              <a:t>3GPP SA4 telco on IVAS 		27SEP</a:t>
            </a:r>
          </a:p>
          <a:p>
            <a:pPr lvl="1">
              <a:lnSpc>
                <a:spcPct val="90000"/>
              </a:lnSpc>
              <a:spcBef>
                <a:spcPts val="200"/>
              </a:spcBef>
            </a:pPr>
            <a:r>
              <a:rPr lang="en-GB" altLang="fr-FR" sz="1800" dirty="0"/>
              <a:t>3GPP SA4 telco on E_FLUS 		1OCT</a:t>
            </a:r>
          </a:p>
          <a:p>
            <a:pPr lvl="1">
              <a:lnSpc>
                <a:spcPct val="90000"/>
              </a:lnSpc>
              <a:spcBef>
                <a:spcPts val="200"/>
              </a:spcBef>
            </a:pPr>
            <a:r>
              <a:rPr lang="en-GB" altLang="fr-FR" sz="1800" dirty="0"/>
              <a:t>3GPP SA4 telco on </a:t>
            </a:r>
            <a:r>
              <a:rPr lang="en-GB" altLang="fr-FR" sz="1800" dirty="0" err="1"/>
              <a:t>VRQoE</a:t>
            </a:r>
            <a:r>
              <a:rPr lang="en-GB" altLang="fr-FR" sz="1800" dirty="0"/>
              <a:t> 		1OCT</a:t>
            </a:r>
          </a:p>
          <a:p>
            <a:pPr lvl="1">
              <a:lnSpc>
                <a:spcPct val="90000"/>
              </a:lnSpc>
              <a:spcBef>
                <a:spcPts val="200"/>
              </a:spcBef>
            </a:pPr>
            <a:r>
              <a:rPr lang="en-GB" altLang="fr-FR" sz="1800" dirty="0"/>
              <a:t>3GPP SA4 telco on 5GMSA&amp;5GMS3	9OCT</a:t>
            </a:r>
          </a:p>
          <a:p>
            <a:pPr lvl="1">
              <a:lnSpc>
                <a:spcPct val="90000"/>
              </a:lnSpc>
              <a:spcBef>
                <a:spcPts val="200"/>
              </a:spcBef>
            </a:pPr>
            <a:endParaRPr lang="en-GB" altLang="fr-FR" sz="1800" dirty="0"/>
          </a:p>
          <a:p>
            <a:pPr lvl="1">
              <a:lnSpc>
                <a:spcPct val="90000"/>
              </a:lnSpc>
              <a:spcBef>
                <a:spcPts val="200"/>
              </a:spcBef>
            </a:pPr>
            <a:endParaRPr lang="en-GB" altLang="fr-FR" sz="18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SA#85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SA#86:</a:t>
            </a:r>
          </a:p>
          <a:p>
            <a:pPr lvl="1">
              <a:lnSpc>
                <a:spcPct val="90000"/>
              </a:lnSpc>
              <a:spcBef>
                <a:spcPts val="300"/>
              </a:spcBef>
            </a:pPr>
            <a:r>
              <a:rPr lang="en-US" altLang="en-US" sz="1800" dirty="0"/>
              <a:t>Approve all CRs</a:t>
            </a:r>
          </a:p>
          <a:p>
            <a:pPr lvl="1">
              <a:lnSpc>
                <a:spcPct val="90000"/>
              </a:lnSpc>
              <a:spcBef>
                <a:spcPts val="300"/>
              </a:spcBef>
            </a:pPr>
            <a:r>
              <a:rPr lang="en-US" altLang="en-US" sz="1800" dirty="0"/>
              <a:t>Approve 2 new WIDs</a:t>
            </a:r>
          </a:p>
          <a:p>
            <a:pPr lvl="1">
              <a:lnSpc>
                <a:spcPct val="90000"/>
              </a:lnSpc>
              <a:spcBef>
                <a:spcPts val="300"/>
              </a:spcBef>
            </a:pPr>
            <a:r>
              <a:rPr lang="en-US" altLang="en-US" sz="1800" dirty="0"/>
              <a:t>Approve 1 new TR</a:t>
            </a:r>
          </a:p>
          <a:p>
            <a:pPr lvl="1">
              <a:lnSpc>
                <a:spcPct val="90000"/>
              </a:lnSpc>
              <a:spcBef>
                <a:spcPts val="300"/>
              </a:spcBef>
            </a:pPr>
            <a:endParaRPr lang="en-US" altLang="en-US" sz="1800" dirty="0"/>
          </a:p>
          <a:p>
            <a:pPr lvl="1">
              <a:lnSpc>
                <a:spcPct val="90000"/>
              </a:lnSpc>
              <a:spcBef>
                <a:spcPts val="300"/>
              </a:spcBef>
            </a:pPr>
            <a:endParaRPr lang="en-US" altLang="en-US" sz="1800" dirty="0"/>
          </a:p>
          <a:p>
            <a:pPr lvl="1">
              <a:lnSpc>
                <a:spcPct val="90000"/>
              </a:lnSpc>
              <a:spcBef>
                <a:spcPts val="300"/>
              </a:spcBef>
            </a:pPr>
            <a:endParaRPr lang="en-US" altLang="en-US" sz="1800" dirty="0"/>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20F10244-1502-4B49-9971-204A97D2FD8D}"/>
              </a:ext>
            </a:extLst>
          </p:cNvPr>
          <p:cNvSpPr>
            <a:spLocks noGrp="1"/>
          </p:cNvSpPr>
          <p:nvPr>
            <p:ph type="title"/>
          </p:nvPr>
        </p:nvSpPr>
        <p:spPr>
          <a:xfrm>
            <a:off x="488950" y="258763"/>
            <a:ext cx="6827838" cy="822325"/>
          </a:xfrm>
          <a:extLst/>
        </p:spPr>
        <p:txBody>
          <a:bodyPr/>
          <a:lstStyle/>
          <a:p>
            <a:pPr>
              <a:defRPr/>
            </a:pPr>
            <a:r>
              <a:rPr lang="en-US" altLang="en-US" dirty="0"/>
              <a:t>List of documents to SA#86 - 1</a:t>
            </a:r>
            <a:endParaRPr lang="en-US" altLang="en-US" dirty="0">
              <a:highlight>
                <a:srgbClr val="FFFF00"/>
              </a:highlight>
            </a:endParaRPr>
          </a:p>
        </p:txBody>
      </p:sp>
      <p:graphicFrame>
        <p:nvGraphicFramePr>
          <p:cNvPr id="27" name="Table 26">
            <a:extLst>
              <a:ext uri="{FF2B5EF4-FFF2-40B4-BE49-F238E27FC236}">
                <a16:creationId xmlns:a16="http://schemas.microsoft.com/office/drawing/2014/main" id="{469BCC4C-6CD8-4CDD-B975-B82DF0494913}"/>
              </a:ext>
            </a:extLst>
          </p:cNvPr>
          <p:cNvGraphicFramePr>
            <a:graphicFrameLocks noGrp="1"/>
          </p:cNvGraphicFramePr>
          <p:nvPr>
            <p:extLst>
              <p:ext uri="{D42A27DB-BD31-4B8C-83A1-F6EECF244321}">
                <p14:modId xmlns:p14="http://schemas.microsoft.com/office/powerpoint/2010/main" val="3719458525"/>
              </p:ext>
            </p:extLst>
          </p:nvPr>
        </p:nvGraphicFramePr>
        <p:xfrm>
          <a:off x="371475" y="1250950"/>
          <a:ext cx="8594725" cy="4860925"/>
        </p:xfrm>
        <a:graphic>
          <a:graphicData uri="http://schemas.openxmlformats.org/drawingml/2006/table">
            <a:tbl>
              <a:tblPr/>
              <a:tblGrid>
                <a:gridCol w="771525">
                  <a:extLst>
                    <a:ext uri="{9D8B030D-6E8A-4147-A177-3AD203B41FA5}">
                      <a16:colId xmlns:a16="http://schemas.microsoft.com/office/drawing/2014/main" val="3854067395"/>
                    </a:ext>
                  </a:extLst>
                </a:gridCol>
                <a:gridCol w="4521200">
                  <a:extLst>
                    <a:ext uri="{9D8B030D-6E8A-4147-A177-3AD203B41FA5}">
                      <a16:colId xmlns:a16="http://schemas.microsoft.com/office/drawing/2014/main" val="1227836291"/>
                    </a:ext>
                  </a:extLst>
                </a:gridCol>
                <a:gridCol w="787400">
                  <a:extLst>
                    <a:ext uri="{9D8B030D-6E8A-4147-A177-3AD203B41FA5}">
                      <a16:colId xmlns:a16="http://schemas.microsoft.com/office/drawing/2014/main" val="2614713392"/>
                    </a:ext>
                  </a:extLst>
                </a:gridCol>
                <a:gridCol w="596900">
                  <a:extLst>
                    <a:ext uri="{9D8B030D-6E8A-4147-A177-3AD203B41FA5}">
                      <a16:colId xmlns:a16="http://schemas.microsoft.com/office/drawing/2014/main" val="656100597"/>
                    </a:ext>
                  </a:extLst>
                </a:gridCol>
                <a:gridCol w="939800">
                  <a:extLst>
                    <a:ext uri="{9D8B030D-6E8A-4147-A177-3AD203B41FA5}">
                      <a16:colId xmlns:a16="http://schemas.microsoft.com/office/drawing/2014/main" val="1663996053"/>
                    </a:ext>
                  </a:extLst>
                </a:gridCol>
                <a:gridCol w="977900">
                  <a:extLst>
                    <a:ext uri="{9D8B030D-6E8A-4147-A177-3AD203B41FA5}">
                      <a16:colId xmlns:a16="http://schemas.microsoft.com/office/drawing/2014/main" val="1656714185"/>
                    </a:ext>
                  </a:extLst>
                </a:gridCol>
              </a:tblGrid>
              <a:tr h="288925">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Title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For</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Agenda Item</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23300937"/>
                  </a:ext>
                </a:extLst>
              </a:tr>
              <a:tr h="304800">
                <a:tc>
                  <a:txBody>
                    <a:bodyPr/>
                    <a:lstStyle/>
                    <a:p>
                      <a:pPr algn="l" fontAlgn="t"/>
                      <a:r>
                        <a:rPr lang="fr-FR" sz="800" u="none" strike="noStrike" dirty="0">
                          <a:effectLst/>
                        </a:rPr>
                        <a:t>SP-190987</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nb-NO" sz="800" u="none" strike="noStrike" dirty="0">
                          <a:effectLst/>
                        </a:rPr>
                        <a:t>SA WG4 Status Report at TSG SA#86</a:t>
                      </a:r>
                      <a:endParaRPr lang="nb-NO"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SA WG4 Chairman</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report</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Presentation</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4.4</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16651577"/>
                  </a:ext>
                </a:extLst>
              </a:tr>
              <a:tr h="304800">
                <a:tc>
                  <a:txBody>
                    <a:bodyPr/>
                    <a:lstStyle/>
                    <a:p>
                      <a:pPr algn="l" fontAlgn="t"/>
                      <a:r>
                        <a:rPr lang="fr-FR" sz="800" u="sng" strike="noStrike">
                          <a:effectLst/>
                          <a:hlinkClick r:id="rId2"/>
                        </a:rPr>
                        <a:t>SP-190988</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u="none" strike="noStrike" dirty="0">
                          <a:effectLst/>
                        </a:rPr>
                        <a:t>New WID on support of Hybrid DASH/HLS over </a:t>
                      </a:r>
                      <a:r>
                        <a:rPr lang="en-US" sz="800" u="none" strike="noStrike" dirty="0" err="1">
                          <a:effectLst/>
                        </a:rPr>
                        <a:t>eMBMS</a:t>
                      </a:r>
                      <a:r>
                        <a:rPr lang="en-US" sz="800" u="none" strike="noStrike" dirty="0">
                          <a:effectLst/>
                        </a:rPr>
                        <a:t> (DAHOE)</a:t>
                      </a:r>
                      <a:endParaRPr lang="en-US"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SA WG4</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WID new</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Approval</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6.1</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879452012"/>
                  </a:ext>
                </a:extLst>
              </a:tr>
              <a:tr h="304800">
                <a:tc>
                  <a:txBody>
                    <a:bodyPr/>
                    <a:lstStyle/>
                    <a:p>
                      <a:pPr algn="l" fontAlgn="t"/>
                      <a:r>
                        <a:rPr lang="fr-FR" sz="800" u="sng" strike="noStrike" dirty="0">
                          <a:effectLst/>
                          <a:hlinkClick r:id="rId3"/>
                        </a:rPr>
                        <a:t>SP-190989</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u="none" strike="noStrike" dirty="0">
                          <a:effectLst/>
                        </a:rPr>
                        <a:t>New WID on Handsets Featuring Non-Traditional Earpieces (</a:t>
                      </a:r>
                      <a:r>
                        <a:rPr lang="en-US" sz="800" u="none" strike="noStrike" dirty="0" err="1">
                          <a:effectLst/>
                        </a:rPr>
                        <a:t>HaNTE</a:t>
                      </a:r>
                      <a:r>
                        <a:rPr lang="en-US" sz="800" u="none" strike="noStrike" dirty="0">
                          <a:effectLst/>
                        </a:rPr>
                        <a:t>)</a:t>
                      </a:r>
                      <a:endParaRPr lang="en-US"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SA WG4</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WID new</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dirty="0" err="1">
                          <a:effectLst/>
                        </a:rPr>
                        <a:t>Approval</a:t>
                      </a:r>
                      <a:r>
                        <a:rPr lang="fr-FR" sz="800" u="none" strike="noStrike" dirty="0">
                          <a:effectLst/>
                        </a:rPr>
                        <a:t> (</a:t>
                      </a:r>
                      <a:r>
                        <a:rPr lang="fr-FR" sz="800" u="none" strike="noStrike" dirty="0" err="1">
                          <a:effectLst/>
                        </a:rPr>
                        <a:t>revised</a:t>
                      </a:r>
                      <a:r>
                        <a:rPr lang="fr-FR" sz="800" u="none" strike="noStrike" dirty="0">
                          <a:effectLst/>
                        </a:rPr>
                        <a:t>)</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6.1</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83491764"/>
                  </a:ext>
                </a:extLst>
              </a:tr>
              <a:tr h="304800">
                <a:tc>
                  <a:txBody>
                    <a:bodyPr/>
                    <a:lstStyle/>
                    <a:p>
                      <a:pPr algn="l" fontAlgn="t"/>
                      <a:r>
                        <a:rPr lang="fr-FR" sz="800" u="sng" strike="noStrike">
                          <a:effectLst/>
                          <a:hlinkClick r:id="rId4"/>
                        </a:rPr>
                        <a:t>SP-190990</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u="none" strike="noStrike" dirty="0">
                          <a:effectLst/>
                        </a:rPr>
                        <a:t>Draft TS 26.117 5G Media Streaming (5GMS); Speech and audio profiles (Release 16), v. 1.0.0 + submit form (5GMS3)</a:t>
                      </a:r>
                      <a:endParaRPr lang="en-US"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SA WG4</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draft TS</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Information</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6.9</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22284373"/>
                  </a:ext>
                </a:extLst>
              </a:tr>
              <a:tr h="304800">
                <a:tc>
                  <a:txBody>
                    <a:bodyPr/>
                    <a:lstStyle/>
                    <a:p>
                      <a:pPr algn="l" fontAlgn="t"/>
                      <a:r>
                        <a:rPr lang="fr-FR" sz="800" u="none" strike="noStrike">
                          <a:effectLst/>
                        </a:rPr>
                        <a:t>SP-190991</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u="none" strike="noStrike">
                          <a:effectLst/>
                        </a:rPr>
                        <a:t>Draft TS 26.139 RTP/RTCP Verification Procedures (Release 16), v. 1.0.0 + submit form (RTCPVer)</a:t>
                      </a:r>
                      <a:endParaRPr lang="en-US"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dirty="0">
                          <a:effectLst/>
                        </a:rPr>
                        <a:t>SA WG4</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draft TS</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Information</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6.9</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227048306"/>
                  </a:ext>
                </a:extLst>
              </a:tr>
              <a:tr h="304800">
                <a:tc>
                  <a:txBody>
                    <a:bodyPr/>
                    <a:lstStyle/>
                    <a:p>
                      <a:pPr algn="l" fontAlgn="t"/>
                      <a:r>
                        <a:rPr lang="fr-FR" sz="800" u="sng" strike="noStrike">
                          <a:effectLst/>
                          <a:hlinkClick r:id="rId5"/>
                        </a:rPr>
                        <a:t>SP-190992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Draft TS 26.511 5G Media Streaming (5GMS); Profiles, Codecs and Formats (Release 16), v. 1.0.0 + submit form (5GMS3)</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dirty="0">
                          <a:effectLst/>
                        </a:rPr>
                        <a:t>SA WG4</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dirty="0">
                          <a:effectLst/>
                        </a:rPr>
                        <a:t>draft TS</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Information</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6.9</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565494787"/>
                  </a:ext>
                </a:extLst>
              </a:tr>
              <a:tr h="304800">
                <a:tc>
                  <a:txBody>
                    <a:bodyPr/>
                    <a:lstStyle/>
                    <a:p>
                      <a:pPr algn="l" fontAlgn="t"/>
                      <a:r>
                        <a:rPr lang="fr-FR" sz="800" u="sng" strike="noStrike">
                          <a:effectLst/>
                          <a:hlinkClick r:id="rId6"/>
                        </a:rPr>
                        <a:t>SP-190993</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u="none" strike="noStrike">
                          <a:effectLst/>
                        </a:rPr>
                        <a:t>Draft TR 26.925 Typical traffic characteristics of media services on 3GPP networks (Release 16), v. 1.0.0 + submit form (FS_TyTraC)</a:t>
                      </a:r>
                      <a:endParaRPr lang="en-US"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SA WG4</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dirty="0">
                          <a:effectLst/>
                        </a:rPr>
                        <a:t>draft TR</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Information</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6.9</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895264491"/>
                  </a:ext>
                </a:extLst>
              </a:tr>
              <a:tr h="304800">
                <a:tc>
                  <a:txBody>
                    <a:bodyPr/>
                    <a:lstStyle/>
                    <a:p>
                      <a:pPr algn="l" fontAlgn="t"/>
                      <a:r>
                        <a:rPr lang="fr-FR" sz="800" u="sng" strike="noStrike">
                          <a:effectLst/>
                          <a:hlinkClick r:id="rId7"/>
                        </a:rPr>
                        <a:t>SP-190994</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u="none" strike="noStrike">
                          <a:effectLst/>
                        </a:rPr>
                        <a:t>Draft TR 26.985 Vehicle-to-everything (V2X); Media handling and interaction (Release 16), v. 1.0.0 + submit form (FS_mV2X)</a:t>
                      </a:r>
                      <a:endParaRPr lang="en-US"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SA WG4</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dirty="0">
                          <a:effectLst/>
                        </a:rPr>
                        <a:t>draft TR</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Approval</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6.10</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102028606"/>
                  </a:ext>
                </a:extLst>
              </a:tr>
              <a:tr h="304800">
                <a:tc>
                  <a:txBody>
                    <a:bodyPr/>
                    <a:lstStyle/>
                    <a:p>
                      <a:pPr algn="l" fontAlgn="t"/>
                      <a:r>
                        <a:rPr lang="fr-FR" sz="800" u="sng" strike="noStrike">
                          <a:effectLst/>
                          <a:hlinkClick r:id="rId8"/>
                        </a:rPr>
                        <a:t>SP-190995</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u="none" strike="noStrike">
                          <a:effectLst/>
                        </a:rPr>
                        <a:t>CRs to TS 26.114 &amp; TR 26.238 on Enhancements to Framework for Live Uplink Streaming (Release 16) (E_FLUS)</a:t>
                      </a:r>
                      <a:endParaRPr lang="en-US"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SA WG4</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sng" strike="noStrike">
                          <a:effectLst/>
                        </a:rPr>
                        <a:t>CR pack</a:t>
                      </a:r>
                      <a:endParaRPr lang="fr-FR" sz="800" b="0" i="0" u="sng" strike="noStrike">
                        <a:solidFill>
                          <a:srgbClr val="0070C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dirty="0" err="1">
                          <a:effectLst/>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16.4</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247147088"/>
                  </a:ext>
                </a:extLst>
              </a:tr>
              <a:tr h="304800">
                <a:tc>
                  <a:txBody>
                    <a:bodyPr/>
                    <a:lstStyle/>
                    <a:p>
                      <a:pPr algn="l" fontAlgn="t"/>
                      <a:r>
                        <a:rPr lang="fr-FR" sz="800" u="sng" strike="noStrike">
                          <a:effectLst/>
                          <a:hlinkClick r:id="rId9"/>
                        </a:rPr>
                        <a:t>SP-190996</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u="none" strike="noStrike">
                          <a:effectLst/>
                        </a:rPr>
                        <a:t>CRs to TS 26.114 on Coverage and Handoff Enhancements for Multimedia (Release 16) (CHEM)</a:t>
                      </a:r>
                      <a:endParaRPr lang="en-US"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SA WG4</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sng" strike="noStrike">
                          <a:effectLst/>
                        </a:rPr>
                        <a:t>CR pack</a:t>
                      </a:r>
                      <a:endParaRPr lang="fr-FR" sz="800" b="0" i="0" u="sng" strike="noStrike">
                        <a:solidFill>
                          <a:srgbClr val="0070C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dirty="0" err="1">
                          <a:effectLst/>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16.4</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48494222"/>
                  </a:ext>
                </a:extLst>
              </a:tr>
              <a:tr h="304800">
                <a:tc>
                  <a:txBody>
                    <a:bodyPr/>
                    <a:lstStyle/>
                    <a:p>
                      <a:pPr algn="l" fontAlgn="t"/>
                      <a:r>
                        <a:rPr lang="fr-FR" sz="800" u="sng" strike="noStrike">
                          <a:effectLst/>
                          <a:hlinkClick r:id="rId10"/>
                        </a:rPr>
                        <a:t>SP-190997</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u="none" strike="noStrike">
                          <a:effectLst/>
                        </a:rPr>
                        <a:t>CRs to TS 26.247 &amp; TS 26.346 on Service Interactivity (Release 16) (SerInter)</a:t>
                      </a:r>
                      <a:endParaRPr lang="en-US"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SA WG4</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sng" strike="noStrike">
                          <a:effectLst/>
                        </a:rPr>
                        <a:t>CR pack</a:t>
                      </a:r>
                      <a:endParaRPr lang="fr-FR" sz="800" b="0" i="0" u="sng" strike="noStrike">
                        <a:solidFill>
                          <a:srgbClr val="0070C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dirty="0" err="1">
                          <a:effectLst/>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16.4</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886700408"/>
                  </a:ext>
                </a:extLst>
              </a:tr>
              <a:tr h="304800">
                <a:tc>
                  <a:txBody>
                    <a:bodyPr/>
                    <a:lstStyle/>
                    <a:p>
                      <a:pPr algn="l" fontAlgn="t"/>
                      <a:r>
                        <a:rPr lang="fr-FR" sz="800" u="sng" strike="noStrike">
                          <a:effectLst/>
                          <a:hlinkClick r:id="rId11"/>
                        </a:rPr>
                        <a:t>SP-190998</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u="none" strike="noStrike">
                          <a:effectLst/>
                        </a:rPr>
                        <a:t>CR to TS 26.444 on EVS Non Bit Exact Float conformance (Release 16) ) (EVS_FCNBE)</a:t>
                      </a:r>
                      <a:endParaRPr lang="en-US"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SA WG4</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sng" strike="noStrike">
                          <a:effectLst/>
                        </a:rPr>
                        <a:t>CR pack</a:t>
                      </a:r>
                      <a:endParaRPr lang="fr-FR" sz="800" b="0" i="0" u="sng" strike="noStrike">
                        <a:solidFill>
                          <a:srgbClr val="0070C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Approval</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dirty="0">
                          <a:effectLst/>
                        </a:rPr>
                        <a:t>16.4</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78956186"/>
                  </a:ext>
                </a:extLst>
              </a:tr>
              <a:tr h="304800">
                <a:tc>
                  <a:txBody>
                    <a:bodyPr/>
                    <a:lstStyle/>
                    <a:p>
                      <a:pPr algn="l" fontAlgn="t"/>
                      <a:r>
                        <a:rPr lang="fr-FR" sz="800" u="sng" strike="noStrike">
                          <a:effectLst/>
                          <a:hlinkClick r:id="rId12"/>
                        </a:rPr>
                        <a:t>SP-190999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u="none" strike="noStrike">
                          <a:effectLst/>
                        </a:rPr>
                        <a:t>CR to TS 26.501 on Correction to architecture and procedures (Release 16) (5GMSA)</a:t>
                      </a:r>
                      <a:endParaRPr lang="en-US"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SA WG4</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sng" strike="noStrike">
                          <a:effectLst/>
                        </a:rPr>
                        <a:t>CR pack</a:t>
                      </a:r>
                      <a:endParaRPr lang="fr-FR" sz="800" b="0" i="0" u="sng" strike="noStrike">
                        <a:solidFill>
                          <a:srgbClr val="0070C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Approval</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dirty="0">
                          <a:effectLst/>
                        </a:rPr>
                        <a:t>16.4</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51154354"/>
                  </a:ext>
                </a:extLst>
              </a:tr>
              <a:tr h="304800">
                <a:tc>
                  <a:txBody>
                    <a:bodyPr/>
                    <a:lstStyle/>
                    <a:p>
                      <a:pPr algn="l" fontAlgn="t"/>
                      <a:r>
                        <a:rPr lang="fr-FR" sz="800" u="sng" strike="noStrike">
                          <a:effectLst/>
                          <a:hlinkClick r:id="rId13"/>
                        </a:rPr>
                        <a:t>SP-191000</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u="none" strike="noStrike" dirty="0">
                          <a:effectLst/>
                        </a:rPr>
                        <a:t>CRs to TS 26.114 &amp; TS 26.443 on Technical Enhancements and Improvements Rel-16 (Release 16) (TEI16)</a:t>
                      </a:r>
                      <a:endParaRPr lang="en-US"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SA WG4</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sng" strike="noStrike">
                          <a:effectLst/>
                        </a:rPr>
                        <a:t>CR pack</a:t>
                      </a:r>
                      <a:endParaRPr lang="fr-FR" sz="800" b="0" i="0" u="sng" strike="noStrike">
                        <a:solidFill>
                          <a:srgbClr val="0070C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a:effectLst/>
                        </a:rPr>
                        <a:t>Approval</a:t>
                      </a:r>
                      <a:endParaRPr lang="fr-FR" sz="800" b="0" i="0" u="none" strike="noStrike">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u="none" strike="noStrike" dirty="0">
                          <a:effectLst/>
                        </a:rPr>
                        <a:t>16.4</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338374683"/>
                  </a:ext>
                </a:extLst>
              </a:tr>
              <a:tr h="304800">
                <a:tc>
                  <a:txBody>
                    <a:bodyPr/>
                    <a:lstStyle/>
                    <a:p>
                      <a:pPr algn="l" fontAlgn="t"/>
                      <a:r>
                        <a:rPr lang="fr-FR" sz="800" b="1" i="0" u="sng" strike="noStrike" dirty="0">
                          <a:solidFill>
                            <a:srgbClr val="0000FF"/>
                          </a:solidFill>
                          <a:effectLst/>
                          <a:latin typeface="+mn-lt"/>
                          <a:hlinkClick r:id="rId14"/>
                        </a:rPr>
                        <a:t>SP-191212</a:t>
                      </a:r>
                      <a:endParaRPr lang="fr-FR" sz="800" b="1" i="0" u="sng" strike="noStrike" dirty="0">
                        <a:solidFill>
                          <a:srgbClr val="0000FF"/>
                        </a:solidFill>
                        <a:effectLst/>
                        <a:latin typeface="+mn-lt"/>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mn-lt"/>
                        </a:rPr>
                        <a:t>New WID on Handsets Featuring Non-Traditional Earpieces (</a:t>
                      </a:r>
                      <a:r>
                        <a:rPr lang="en-US" sz="800" b="0" i="0" u="none" strike="noStrike" dirty="0" err="1">
                          <a:solidFill>
                            <a:srgbClr val="000000"/>
                          </a:solidFill>
                          <a:effectLst/>
                          <a:latin typeface="+mn-lt"/>
                        </a:rPr>
                        <a:t>HaNTE</a:t>
                      </a:r>
                      <a:r>
                        <a:rPr lang="en-US" sz="800" b="0" i="0" u="none" strike="noStrike" dirty="0">
                          <a:solidFill>
                            <a:srgbClr val="000000"/>
                          </a:solidFill>
                          <a:effectLst/>
                          <a:latin typeface="+mn-lt"/>
                        </a:rPr>
                        <a: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mn-lt"/>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mn-lt"/>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mn-lt"/>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mn-lt"/>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094701486"/>
                  </a:ext>
                </a:extLst>
              </a:tr>
            </a:tbl>
          </a:graphicData>
        </a:graphic>
      </p:graphicFrame>
    </p:spTree>
    <p:extLst>
      <p:ext uri="{BB962C8B-B14F-4D97-AF65-F5344CB8AC3E}">
        <p14:creationId xmlns:p14="http://schemas.microsoft.com/office/powerpoint/2010/main" val="1015625398"/>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A219D15D-E16B-4219-9E51-AB5ED9ED41F0}"/>
              </a:ext>
            </a:extLst>
          </p:cNvPr>
          <p:cNvSpPr>
            <a:spLocks noGrp="1"/>
          </p:cNvSpPr>
          <p:nvPr>
            <p:ph idx="1"/>
          </p:nvPr>
        </p:nvSpPr>
        <p:spPr>
          <a:xfrm>
            <a:off x="673100" y="2330450"/>
            <a:ext cx="7677150" cy="2222500"/>
          </a:xfrm>
        </p:spPr>
        <p:txBody>
          <a:bodyPr/>
          <a:lstStyle/>
          <a:p>
            <a:pPr marL="0" indent="0">
              <a:buFontTx/>
              <a:buNone/>
            </a:pPr>
            <a:r>
              <a:rPr lang="en-GB" altLang="en-US" sz="3200" b="1">
                <a:solidFill>
                  <a:srgbClr val="FF0000"/>
                </a:solidFill>
              </a:rPr>
              <a:t>Annex 1: </a:t>
            </a:r>
            <a:r>
              <a:rPr lang="en-US" altLang="en-US" sz="3200">
                <a:solidFill>
                  <a:srgbClr val="FF0000"/>
                </a:solidFill>
              </a:rPr>
              <a:t>List of some key abbreviations in the SA4 area</a:t>
            </a:r>
          </a:p>
        </p:txBody>
      </p:sp>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5F3FFEE-E608-499B-87F8-80443A905FE5}"/>
              </a:ext>
            </a:extLst>
          </p:cNvPr>
          <p:cNvSpPr txBox="1">
            <a:spLocks noChangeArrowheads="1"/>
          </p:cNvSpPr>
          <p:nvPr/>
        </p:nvSpPr>
        <p:spPr bwMode="auto">
          <a:xfrm>
            <a:off x="552450" y="358774"/>
            <a:ext cx="3717925"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ABNF	Augmented BNF (Backus-Naur Form)</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AMR-NB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AMR-WB	Adaptive Multi Rate – Wideband</a:t>
            </a:r>
          </a:p>
          <a:p>
            <a:pPr marL="714375" indent="-714375">
              <a:lnSpc>
                <a:spcPct val="90000"/>
              </a:lnSpc>
              <a:spcBef>
                <a:spcPts val="100"/>
              </a:spcBef>
              <a:buFontTx/>
              <a:buNone/>
              <a:tabLst>
                <a:tab pos="714375" algn="l"/>
              </a:tabLst>
              <a:defRPr/>
            </a:pPr>
            <a:r>
              <a:rPr lang="en-US" sz="900" dirty="0">
                <a:latin typeface="Arial" panose="020B0604020202020204" pitchFamily="34" charset="0"/>
                <a:cs typeface="Arial" panose="020B0604020202020204" pitchFamily="34" charset="0"/>
              </a:rPr>
              <a:t>API	Application Programming Interface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APN	Access Point Name</a:t>
            </a:r>
            <a:r>
              <a:rPr lang="en-US" altLang="zh-CN"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AVC	Advanced Video Coding</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	</a:t>
            </a:r>
            <a:r>
              <a:rPr lang="en-GB" altLang="zh-CN" sz="900" kern="0" dirty="0">
                <a:latin typeface="Arial" panose="020B0604020202020204" pitchFamily="34" charset="0"/>
                <a:cs typeface="Arial" panose="020B0604020202020204" pitchFamily="34" charset="0"/>
              </a:rPr>
              <a:t>Audio-Visual Profile</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AVPF	</a:t>
            </a:r>
            <a:r>
              <a:rPr lang="en-GB" altLang="zh-CN" sz="900" kern="0" dirty="0">
                <a:latin typeface="Arial" panose="020B0604020202020204" pitchFamily="34" charset="0"/>
                <a:cs typeface="Arial" panose="020B0604020202020204" pitchFamily="34" charset="0"/>
              </a:rPr>
              <a:t>Audio-Visual Profile with Feedback </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CEN	Comité Européen de Normalisation (European Committee for Standardization)</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CL	Cross-check Laboratory</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CLUE </a:t>
            </a:r>
            <a:r>
              <a:rPr lang="en-GB" sz="900" dirty="0">
                <a:latin typeface="Arial" panose="020B0604020202020204" pitchFamily="34" charset="0"/>
                <a:cs typeface="Arial" panose="020B0604020202020204" pitchFamily="34" charset="0"/>
              </a:rPr>
              <a:t>	ControLling mUltiple streams for tElepresence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CMR	Codec Mode Request</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CRC	Cyclic Redundancy Check</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CTM 	</a:t>
            </a:r>
            <a:r>
              <a:rPr lang="en-GB" sz="900" kern="0" dirty="0">
                <a:latin typeface="Arial" panose="020B0604020202020204" pitchFamily="34" charset="0"/>
                <a:cs typeface="Arial" panose="020B0604020202020204" pitchFamily="34" charset="0"/>
              </a:rPr>
              <a:t>Cellular Text Telephone Modem</a:t>
            </a:r>
            <a:r>
              <a:rPr lang="en-US"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DANE	DASH-Aware Network Element</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DASH	Dynamic Adaptive Streaming over HTTP</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DDF	Device Description Framework</a:t>
            </a:r>
            <a:r>
              <a:rPr lang="en-US" altLang="zh-CN" sz="900" kern="0" dirty="0">
                <a:latin typeface="Arial" panose="020B0604020202020204" pitchFamily="34" charset="0"/>
                <a:cs typeface="Arial" panose="020B0604020202020204" pitchFamily="34" charset="0"/>
              </a:rPr>
              <a:t>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DTMF	Dual-tone multi-frequency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DTX	Discontinuous Transmission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ECN	</a:t>
            </a:r>
            <a:r>
              <a:rPr lang="en-GB" altLang="ko-KR" sz="900" kern="0" dirty="0">
                <a:latin typeface="Arial" panose="020B0604020202020204" pitchFamily="34" charset="0"/>
                <a:ea typeface="굴림" pitchFamily="34" charset="-127"/>
                <a:cs typeface="Arial" panose="020B0604020202020204" pitchFamily="34" charset="0"/>
              </a:rPr>
              <a:t>Explicit Congestion Notification</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eCall	Emergency call from a vehicle, supplemented with a minimum set of emergency related data (MSD)</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EPS	Evolved Packet System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EVS	Enhanced Voice Service</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FB 	</a:t>
            </a:r>
            <a:r>
              <a:rPr lang="en-US" sz="900" dirty="0">
                <a:latin typeface="Arial" panose="020B0604020202020204" pitchFamily="34" charset="0"/>
                <a:cs typeface="Arial" panose="020B0604020202020204" pitchFamily="34" charset="0"/>
              </a:rPr>
              <a:t>Fullband (up to 20 kHz)</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FDT 	File Delivery Table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FEC	Forward Error Correction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FER	Frame Erasure Ratio</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FLUTE	File deLivery over Unidirectional Transport</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GAL	Global Analysis Laboratory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HDR	High Dynamic Range</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HEVC	High Efficiency Video Coding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HLG	Hybrid Log Gamma</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fi-FI" altLang="zh-CN" sz="900" kern="0" dirty="0">
                <a:latin typeface="Arial" panose="020B0604020202020204" pitchFamily="34" charset="0"/>
                <a:cs typeface="Arial" panose="020B0604020202020204" pitchFamily="34" charset="0"/>
              </a:rPr>
              <a:t>HMD	Head Mounted Display</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HRTF	Head-Related Transfer Function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HTML5	Hypertext Markup Language version 5</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HTTP	Hypertext Transfer Protocol </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HDTV	High Definition Television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IVS	</a:t>
            </a:r>
            <a:r>
              <a:rPr lang="en-GB" sz="900" kern="0" dirty="0">
                <a:latin typeface="Arial" panose="020B0604020202020204" pitchFamily="34" charset="0"/>
                <a:cs typeface="Arial" panose="020B0604020202020204" pitchFamily="34" charset="0"/>
              </a:rPr>
              <a:t>In Vehicle System, or Improved Video Service</a:t>
            </a:r>
          </a:p>
          <a:p>
            <a:pPr marL="714375" indent="-714375" eaLnBrk="1" hangingPunct="1">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cs typeface="Arial" panose="020B0604020202020204" pitchFamily="34" charset="0"/>
              </a:rPr>
              <a:t>JBM 	Jitter Buffer Management </a:t>
            </a:r>
          </a:p>
          <a:p>
            <a:pPr marL="714375" indent="-714375" eaLnBrk="1" hangingPunct="1">
              <a:lnSpc>
                <a:spcPct val="90000"/>
              </a:lnSpc>
              <a:spcBef>
                <a:spcPts val="100"/>
              </a:spcBef>
              <a:buFont typeface="Wingdings 2" panose="05020102010507070707" pitchFamily="18" charset="2"/>
              <a:buNone/>
              <a:tabLst>
                <a:tab pos="714375" algn="l"/>
              </a:tabLst>
              <a:defRPr/>
            </a:pPr>
            <a:r>
              <a:rPr lang="en-GB" altLang="ja-JP" sz="900" dirty="0">
                <a:latin typeface="Arial" panose="020B0604020202020204" pitchFamily="34" charset="0"/>
                <a:cs typeface="Arial" panose="020B0604020202020204" pitchFamily="34" charset="0"/>
              </a:rPr>
              <a:t>LL	Listening Laboratory</a:t>
            </a:r>
          </a:p>
          <a:p>
            <a:pPr marL="714375" indent="-714375">
              <a:lnSpc>
                <a:spcPct val="90000"/>
              </a:lnSpc>
              <a:spcBef>
                <a:spcPts val="100"/>
              </a:spcBef>
              <a:buFont typeface="Wingdings 2" panose="05020102010507070707" pitchFamily="18" charset="2"/>
              <a:buNone/>
              <a:tabLst>
                <a:tab pos="714375" algn="l"/>
              </a:tabLst>
              <a:defRPr/>
            </a:pPr>
            <a:endParaRPr lang="en-US" sz="900" kern="0" dirty="0">
              <a:latin typeface="Arial" panose="020B0604020202020204" pitchFamily="34" charset="0"/>
              <a:cs typeface="Arial" panose="020B0604020202020204" pitchFamily="34" charset="0"/>
            </a:endParaRPr>
          </a:p>
          <a:p>
            <a:pPr marL="1028700" indent="-1028700">
              <a:lnSpc>
                <a:spcPct val="80000"/>
              </a:lnSpc>
              <a:spcBef>
                <a:spcPct val="0"/>
              </a:spcBef>
              <a:buFont typeface="Wingdings 2" panose="05020102010507070707" pitchFamily="18" charset="2"/>
              <a:buNone/>
              <a:defRPr/>
            </a:pPr>
            <a:endParaRPr lang="en-GB" sz="900" kern="0" dirty="0">
              <a:latin typeface="Arial" panose="020B0604020202020204" pitchFamily="34" charset="0"/>
              <a:cs typeface="Arial" panose="020B0604020202020204" pitchFamily="34" charset="0"/>
            </a:endParaRPr>
          </a:p>
        </p:txBody>
      </p:sp>
      <p:sp>
        <p:nvSpPr>
          <p:cNvPr id="5" name="Rectangle 6">
            <a:extLst>
              <a:ext uri="{FF2B5EF4-FFF2-40B4-BE49-F238E27FC236}">
                <a16:creationId xmlns:a16="http://schemas.microsoft.com/office/drawing/2014/main" id="{19F7C850-81CF-4BC2-92A6-D3C413C65B88}"/>
              </a:ext>
            </a:extLst>
          </p:cNvPr>
          <p:cNvSpPr>
            <a:spLocks noChangeArrowheads="1"/>
          </p:cNvSpPr>
          <p:nvPr/>
        </p:nvSpPr>
        <p:spPr bwMode="auto">
          <a:xfrm>
            <a:off x="4270375" y="1855432"/>
            <a:ext cx="4340225" cy="450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809625" indent="-809625">
              <a:spcBef>
                <a:spcPct val="20000"/>
              </a:spcBef>
              <a:buBlip>
                <a:blip r:embed="rId2"/>
              </a:buBlip>
              <a:tabLst>
                <a:tab pos="80962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0962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0962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9pPr>
          </a:lstStyle>
          <a:p>
            <a:pPr marL="714375" indent="-714375">
              <a:lnSpc>
                <a:spcPct val="90000"/>
              </a:lnSpc>
              <a:spcBef>
                <a:spcPts val="100"/>
              </a:spcBef>
              <a:buFontTx/>
              <a:buNone/>
              <a:tabLst>
                <a:tab pos="714375" algn="l"/>
              </a:tabLst>
              <a:defRPr/>
            </a:pPr>
            <a:r>
              <a:rPr lang="fi-FI" altLang="en-US" sz="900" dirty="0">
                <a:latin typeface="Arial" panose="020B0604020202020204" pitchFamily="34" charset="0"/>
                <a:ea typeface="MS PGothic" panose="020B0600070205080204" pitchFamily="34" charset="-128"/>
              </a:rPr>
              <a:t>PD	Permanent Document. These are used in SA4 </a:t>
            </a:r>
            <a:r>
              <a:rPr lang="en-US" altLang="en-US" sz="900" dirty="0">
                <a:latin typeface="Arial" panose="020B0604020202020204" pitchFamily="34" charset="0"/>
                <a:ea typeface="MS PGothic" panose="020B0600070205080204" pitchFamily="34" charset="-128"/>
              </a:rPr>
              <a:t>to collect key agreements along the work. They are provided as Tdocs with PD version number associated (in the Tdoc Title with v. 1.0 indicating finalized document) and editor appointed.</a:t>
            </a:r>
            <a:endParaRPr lang="fi-FI"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PSAP	</a:t>
            </a:r>
            <a:r>
              <a:rPr lang="en-GB" altLang="en-US" sz="900" dirty="0">
                <a:latin typeface="Arial" panose="020B0604020202020204" pitchFamily="34" charset="0"/>
                <a:ea typeface="MS PGothic" panose="020B0600070205080204" pitchFamily="34" charset="-128"/>
              </a:rPr>
              <a:t>Public Service Answering Point</a:t>
            </a:r>
            <a:r>
              <a:rPr lang="en-US" altLang="en-US" sz="900" dirty="0">
                <a:latin typeface="Arial" panose="020B0604020202020204" pitchFamily="34" charset="0"/>
                <a:ea typeface="MS PGothic" panose="020B0600070205080204" pitchFamily="34" charset="-128"/>
              </a:rPr>
              <a:t>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PSNR	Peak Signal-to-Noise Ratio</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PSS  	</a:t>
            </a:r>
            <a:r>
              <a:rPr lang="en-GB" altLang="en-US" sz="900" dirty="0">
                <a:latin typeface="Arial" panose="020B0604020202020204" pitchFamily="34" charset="0"/>
                <a:ea typeface="MS PGothic" panose="020B0600070205080204" pitchFamily="34" charset="-128"/>
              </a:rPr>
              <a:t>Packet Switched Streaming </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QCI	QoS Class Identifier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QoE	Quality of Experience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QoS	Quality of Service</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RFR               Receive Frequency Response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RLR               Receive Loudness Rating</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RTCP	Real-time Transport Control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RTP	Real-time Transport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RTSP	Real Time Streaming Protocol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SAND	</a:t>
            </a:r>
            <a:r>
              <a:rPr lang="en-US" sz="900" dirty="0">
                <a:latin typeface="Arial" panose="020B0604020202020204" pitchFamily="34" charset="0"/>
              </a:rPr>
              <a:t>Server and Network Assisted DASH</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SDP	Session Description Protocol </a:t>
            </a:r>
            <a:endParaRPr lang="en-US" altLang="zh-CN" sz="900" kern="0" dirty="0">
              <a:latin typeface="Arial" panose="020B0604020202020204" pitchFamily="34" charset="0"/>
            </a:endParaRPr>
          </a:p>
          <a:p>
            <a:pPr marL="714375" indent="-714375">
              <a:lnSpc>
                <a:spcPct val="90000"/>
              </a:lnSpc>
              <a:spcBef>
                <a:spcPts val="100"/>
              </a:spcBef>
              <a:buFontTx/>
              <a:buNone/>
              <a:tabLst>
                <a:tab pos="714375" algn="l"/>
              </a:tabLst>
              <a:defRPr/>
            </a:pPr>
            <a:r>
              <a:rPr lang="fi-FI" sz="900" kern="0" dirty="0">
                <a:latin typeface="Arial" panose="020B0604020202020204" pitchFamily="34" charset="0"/>
              </a:rPr>
              <a:t>SDTV	Standard Definition Television</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SID	</a:t>
            </a:r>
            <a:r>
              <a:rPr lang="en-GB" altLang="en-US" sz="900" u="sng" dirty="0">
                <a:latin typeface="Arial" panose="020B0604020202020204" pitchFamily="34" charset="0"/>
                <a:ea typeface="MS PGothic" panose="020B0600070205080204" pitchFamily="34" charset="-128"/>
              </a:rPr>
              <a:t>Si</a:t>
            </a:r>
            <a:r>
              <a:rPr lang="en-GB" altLang="en-US" sz="900" dirty="0">
                <a:latin typeface="Arial" panose="020B0604020202020204" pitchFamily="34" charset="0"/>
                <a:ea typeface="MS PGothic" panose="020B0600070205080204" pitchFamily="34" charset="-128"/>
              </a:rPr>
              <a:t>lence </a:t>
            </a:r>
            <a:r>
              <a:rPr lang="en-GB" altLang="en-US" sz="900" u="sng" dirty="0">
                <a:latin typeface="Arial" panose="020B0604020202020204" pitchFamily="34" charset="0"/>
                <a:ea typeface="MS PGothic" panose="020B0600070205080204" pitchFamily="34" charset="-128"/>
              </a:rPr>
              <a:t>D</a:t>
            </a:r>
            <a:r>
              <a:rPr lang="en-GB" altLang="en-US" sz="900" dirty="0">
                <a:latin typeface="Arial" panose="020B0604020202020204" pitchFamily="34" charset="0"/>
                <a:ea typeface="MS PGothic" panose="020B0600070205080204" pitchFamily="34" charset="-128"/>
              </a:rPr>
              <a:t>escriptor</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SQ	Speech Quality (SA4 SWG)</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SRVCC	</a:t>
            </a:r>
            <a:r>
              <a:rPr lang="en-GB" sz="900" dirty="0">
                <a:latin typeface="Arial" panose="020B0604020202020204" pitchFamily="34" charset="0"/>
              </a:rPr>
              <a:t>Single Radio – Voice Call Continuity</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STMR	</a:t>
            </a:r>
            <a:r>
              <a:rPr lang="en-GB" altLang="en-US" sz="900" dirty="0">
                <a:latin typeface="Arial" panose="020B0604020202020204" pitchFamily="34" charset="0"/>
                <a:ea typeface="MS PGothic" panose="020B0600070205080204" pitchFamily="34" charset="-128"/>
              </a:rPr>
              <a:t>Sidetone Masking Rating </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SVG	Scalable Vector Graphics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SWB	</a:t>
            </a:r>
            <a:r>
              <a:rPr lang="en-US" altLang="en-US" sz="900" dirty="0">
                <a:latin typeface="Arial" panose="020B0604020202020204" pitchFamily="34" charset="0"/>
                <a:ea typeface="MS PGothic" panose="020B0600070205080204" pitchFamily="34" charset="-128"/>
              </a:rPr>
              <a:t>Super Wideband (up to 16 kHz)</a:t>
            </a: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TFO 	</a:t>
            </a:r>
            <a:r>
              <a:rPr lang="en-US" altLang="en-US" sz="900" dirty="0">
                <a:latin typeface="Arial" panose="020B0604020202020204" pitchFamily="34" charset="0"/>
                <a:ea typeface="MS PGothic" panose="020B0600070205080204" pitchFamily="34" charset="-128"/>
              </a:rPr>
              <a:t>Tandem Free Operation</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TMMBR	Temporary Maximum Media Bit-rate Request</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UAProf	User Agent Profile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VR	Virtual Reality</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WB	</a:t>
            </a:r>
            <a:r>
              <a:rPr lang="en-US" altLang="en-US" sz="900" dirty="0">
                <a:latin typeface="Arial" panose="020B0604020202020204" pitchFamily="34" charset="0"/>
                <a:ea typeface="MS PGothic" panose="020B0600070205080204" pitchFamily="34" charset="-128"/>
              </a:rPr>
              <a:t>Wideband (up to 8 kHz</a:t>
            </a:r>
            <a:r>
              <a:rPr lang="en-GB" altLang="ja-JP" sz="900" dirty="0">
                <a:latin typeface="Arial" panose="020B0604020202020204" pitchFamily="34" charset="0"/>
              </a:rPr>
              <a:t>)</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XML	eXtensible </a:t>
            </a:r>
            <a:r>
              <a:rPr lang="en-GB" altLang="en-US" sz="900" dirty="0" err="1">
                <a:latin typeface="Arial" panose="020B0604020202020204" pitchFamily="34" charset="0"/>
                <a:ea typeface="MS PGothic" panose="020B0600070205080204" pitchFamily="34" charset="-128"/>
              </a:rPr>
              <a:t>Markup</a:t>
            </a:r>
            <a:r>
              <a:rPr lang="en-GB" altLang="en-US" sz="900" dirty="0">
                <a:latin typeface="Arial" panose="020B0604020202020204" pitchFamily="34" charset="0"/>
                <a:ea typeface="MS PGothic" panose="020B0600070205080204" pitchFamily="34" charset="-128"/>
              </a:rPr>
              <a:t> Language</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XR	</a:t>
            </a:r>
            <a:r>
              <a:rPr lang="en-GB" altLang="en-US" sz="900" dirty="0" err="1">
                <a:latin typeface="Arial" panose="020B0604020202020204" pitchFamily="34" charset="0"/>
                <a:ea typeface="MS PGothic" panose="020B0600070205080204" pitchFamily="34" charset="-128"/>
              </a:rPr>
              <a:t>eXtended</a:t>
            </a:r>
            <a:r>
              <a:rPr lang="en-GB" altLang="en-US" sz="900" dirty="0">
                <a:latin typeface="Arial" panose="020B0604020202020204" pitchFamily="34" charset="0"/>
                <a:ea typeface="MS PGothic" panose="020B0600070205080204" pitchFamily="34" charset="-128"/>
              </a:rPr>
              <a:t> Reality</a:t>
            </a:r>
          </a:p>
        </p:txBody>
      </p:sp>
      <p:sp>
        <p:nvSpPr>
          <p:cNvPr id="51204" name="Rectangle 6">
            <a:extLst>
              <a:ext uri="{FF2B5EF4-FFF2-40B4-BE49-F238E27FC236}">
                <a16:creationId xmlns:a16="http://schemas.microsoft.com/office/drawing/2014/main" id="{5AF191A8-D855-4177-83E2-B3D9558CDC64}"/>
              </a:ext>
            </a:extLst>
          </p:cNvPr>
          <p:cNvSpPr>
            <a:spLocks noChangeArrowheads="1"/>
          </p:cNvSpPr>
          <p:nvPr/>
        </p:nvSpPr>
        <p:spPr bwMode="auto">
          <a:xfrm>
            <a:off x="4270375" y="368300"/>
            <a:ext cx="3435350" cy="2383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714375" indent="-714375">
              <a:spcBef>
                <a:spcPct val="20000"/>
              </a:spcBef>
              <a:buBlip>
                <a:blip r:embed="rId2"/>
              </a:buBlip>
              <a:tabLst>
                <a:tab pos="7143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7143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7143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9pPr>
          </a:lstStyle>
          <a:p>
            <a:pPr eaLnBrk="1" hangingPunct="1">
              <a:lnSpc>
                <a:spcPct val="90000"/>
              </a:lnSpc>
              <a:spcBef>
                <a:spcPts val="100"/>
              </a:spcBef>
              <a:buFont typeface="Wingdings 2" panose="05020102010507070707" pitchFamily="18" charset="2"/>
              <a:buNone/>
            </a:pPr>
            <a:r>
              <a:rPr lang="en-GB" altLang="ja-JP" sz="900" dirty="0">
                <a:latin typeface="Arial" panose="020B0604020202020204" pitchFamily="34" charset="0"/>
              </a:rPr>
              <a:t>MANOVA	</a:t>
            </a:r>
            <a:r>
              <a:rPr lang="en-GB" altLang="ja-JP" sz="900" u="sng" dirty="0">
                <a:latin typeface="Arial" panose="020B0604020202020204" pitchFamily="34" charset="0"/>
              </a:rPr>
              <a:t>M</a:t>
            </a:r>
            <a:r>
              <a:rPr lang="en-GB" altLang="ja-JP" sz="900" dirty="0">
                <a:latin typeface="Arial" panose="020B0604020202020204" pitchFamily="34" charset="0"/>
              </a:rPr>
              <a:t>ultivariate </a:t>
            </a:r>
            <a:r>
              <a:rPr lang="en-GB" altLang="ja-JP" sz="900" u="sng" dirty="0">
                <a:latin typeface="Arial" panose="020B0604020202020204" pitchFamily="34" charset="0"/>
              </a:rPr>
              <a:t>An</a:t>
            </a:r>
            <a:r>
              <a:rPr lang="en-GB" altLang="ja-JP" sz="900" dirty="0">
                <a:latin typeface="Arial" panose="020B0604020202020204" pitchFamily="34" charset="0"/>
              </a:rPr>
              <a:t>alysis </a:t>
            </a:r>
            <a:r>
              <a:rPr lang="en-GB" altLang="ja-JP" sz="900" u="sng" dirty="0">
                <a:latin typeface="Arial" panose="020B0604020202020204" pitchFamily="34" charset="0"/>
              </a:rPr>
              <a:t>o</a:t>
            </a:r>
            <a:r>
              <a:rPr lang="en-GB" altLang="ja-JP" sz="900" dirty="0">
                <a:latin typeface="Arial" panose="020B0604020202020204" pitchFamily="34" charset="0"/>
              </a:rPr>
              <a:t>f </a:t>
            </a:r>
            <a:r>
              <a:rPr lang="en-GB" altLang="ja-JP" sz="900" u="sng" dirty="0">
                <a:latin typeface="Arial" panose="020B0604020202020204" pitchFamily="34" charset="0"/>
              </a:rPr>
              <a:t>Va</a:t>
            </a:r>
            <a:r>
              <a:rPr lang="en-GB" altLang="ja-JP" sz="900" dirty="0">
                <a:latin typeface="Arial" panose="020B0604020202020204" pitchFamily="34" charset="0"/>
              </a:rPr>
              <a:t>riance </a:t>
            </a:r>
            <a:endParaRPr lang="en-GB" altLang="en-US" sz="900" dirty="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dirty="0">
                <a:latin typeface="Arial" panose="020B0604020202020204" pitchFamily="34" charset="0"/>
                <a:ea typeface="MS PGothic" panose="020B0600070205080204" pitchFamily="34" charset="-128"/>
              </a:rPr>
              <a:t>MBS	Multicast-Broadcast-Streaming (SA4 SWG)</a:t>
            </a:r>
          </a:p>
          <a:p>
            <a:pPr>
              <a:lnSpc>
                <a:spcPct val="90000"/>
              </a:lnSpc>
              <a:spcBef>
                <a:spcPts val="100"/>
              </a:spcBef>
              <a:buFont typeface="Wingdings 2" panose="05020102010507070707" pitchFamily="18" charset="2"/>
              <a:buNone/>
            </a:pPr>
            <a:r>
              <a:rPr lang="fi-FI" altLang="en-US" sz="900" dirty="0">
                <a:latin typeface="Arial" panose="020B0604020202020204" pitchFamily="34" charset="0"/>
                <a:ea typeface="MS PGothic" panose="020B0600070205080204" pitchFamily="34" charset="-128"/>
              </a:rPr>
              <a:t>MCPTT	</a:t>
            </a:r>
            <a:r>
              <a:rPr lang="en-GB" altLang="en-US" sz="900" dirty="0">
                <a:latin typeface="Arial" panose="020B0604020202020204" pitchFamily="34" charset="0"/>
                <a:ea typeface="MS PGothic" panose="020B0600070205080204" pitchFamily="34" charset="-128"/>
              </a:rPr>
              <a:t>Mission Critical Push To Talk over LTE</a:t>
            </a:r>
          </a:p>
          <a:p>
            <a:pPr>
              <a:lnSpc>
                <a:spcPct val="90000"/>
              </a:lnSpc>
              <a:spcBef>
                <a:spcPts val="100"/>
              </a:spcBef>
              <a:buFont typeface="Wingdings 2" panose="05020102010507070707" pitchFamily="18" charset="2"/>
              <a:buNone/>
            </a:pPr>
            <a:r>
              <a:rPr lang="en-GB" altLang="en-US" sz="900" dirty="0">
                <a:latin typeface="Arial" panose="020B0604020202020204" pitchFamily="34" charset="0"/>
                <a:ea typeface="MS PGothic" panose="020B0600070205080204" pitchFamily="34" charset="-128"/>
              </a:rPr>
              <a:t>MPD	Media Presentation Description </a:t>
            </a:r>
          </a:p>
          <a:p>
            <a:pPr>
              <a:lnSpc>
                <a:spcPct val="90000"/>
              </a:lnSpc>
              <a:spcBef>
                <a:spcPts val="100"/>
              </a:spcBef>
              <a:buFont typeface="Wingdings 2" panose="05020102010507070707" pitchFamily="18" charset="2"/>
              <a:buNone/>
            </a:pPr>
            <a:r>
              <a:rPr lang="en-US" altLang="en-US" sz="900" dirty="0">
                <a:latin typeface="Arial" panose="020B0604020202020204" pitchFamily="34" charset="0"/>
                <a:ea typeface="MS PGothic" panose="020B0600070205080204" pitchFamily="34" charset="-128"/>
              </a:rPr>
              <a:t>MPEG	Moving Picture Experts Group (of ISO/IEC)</a:t>
            </a:r>
            <a:endParaRPr lang="en-GB" altLang="en-US" sz="900" dirty="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dirty="0">
                <a:latin typeface="Arial" panose="020B0604020202020204" pitchFamily="34" charset="0"/>
                <a:ea typeface="MS PGothic" panose="020B0600070205080204" pitchFamily="34" charset="-128"/>
              </a:rPr>
              <a:t>MRF/MCU      Multimedia Resource Function / Multi Conference Unit</a:t>
            </a:r>
          </a:p>
          <a:p>
            <a:pPr>
              <a:lnSpc>
                <a:spcPct val="90000"/>
              </a:lnSpc>
              <a:spcBef>
                <a:spcPts val="100"/>
              </a:spcBef>
              <a:buFont typeface="Wingdings 2" panose="05020102010507070707" pitchFamily="18" charset="2"/>
              <a:buNone/>
            </a:pPr>
            <a:r>
              <a:rPr lang="en-GB" altLang="en-US" sz="900" dirty="0">
                <a:latin typeface="Arial" panose="020B0604020202020204" pitchFamily="34" charset="0"/>
                <a:ea typeface="MS PGothic" panose="020B0600070205080204" pitchFamily="34" charset="-128"/>
              </a:rPr>
              <a:t>MSD	Minimum Set of Data</a:t>
            </a:r>
            <a:r>
              <a:rPr lang="en-US" altLang="en-US" sz="900" dirty="0">
                <a:latin typeface="Arial" panose="020B0604020202020204" pitchFamily="34" charset="0"/>
                <a:ea typeface="MS PGothic" panose="020B0600070205080204" pitchFamily="34" charset="-128"/>
              </a:rPr>
              <a:t> </a:t>
            </a:r>
          </a:p>
          <a:p>
            <a:pPr>
              <a:lnSpc>
                <a:spcPct val="90000"/>
              </a:lnSpc>
              <a:spcBef>
                <a:spcPts val="100"/>
              </a:spcBef>
              <a:buFont typeface="Wingdings 2" panose="05020102010507070707" pitchFamily="18" charset="2"/>
              <a:buNone/>
            </a:pPr>
            <a:r>
              <a:rPr lang="en-GB" altLang="en-US" sz="900" dirty="0">
                <a:latin typeface="Arial" panose="020B0604020202020204" pitchFamily="34" charset="0"/>
                <a:ea typeface="MS PGothic" panose="020B0600070205080204" pitchFamily="34" charset="-128"/>
              </a:rPr>
              <a:t>MTSI	Multimedia Telephony</a:t>
            </a:r>
            <a:r>
              <a:rPr lang="en-US" altLang="en-US" sz="900" dirty="0">
                <a:latin typeface="Arial" panose="020B0604020202020204" pitchFamily="34" charset="0"/>
                <a:ea typeface="MS PGothic" panose="020B0600070205080204" pitchFamily="34" charset="-128"/>
              </a:rPr>
              <a:t> Service for IMS </a:t>
            </a:r>
          </a:p>
          <a:p>
            <a:pPr>
              <a:lnSpc>
                <a:spcPct val="90000"/>
              </a:lnSpc>
              <a:spcBef>
                <a:spcPts val="100"/>
              </a:spcBef>
              <a:buFont typeface="Wingdings 2" panose="05020102010507070707" pitchFamily="18" charset="2"/>
              <a:buNone/>
            </a:pPr>
            <a:r>
              <a:rPr lang="en-GB" altLang="en-US" sz="900" dirty="0">
                <a:latin typeface="Arial" panose="020B0604020202020204" pitchFamily="34" charset="0"/>
                <a:ea typeface="MS PGothic" panose="020B0600070205080204" pitchFamily="34" charset="-128"/>
              </a:rPr>
              <a:t>MVC	Multi-view Video Coding</a:t>
            </a:r>
            <a:endParaRPr lang="en-US" altLang="en-US" sz="900" dirty="0">
              <a:latin typeface="Arial" panose="020B0604020202020204" pitchFamily="34" charset="0"/>
              <a:ea typeface="MS PGothic" panose="020B0600070205080204" pitchFamily="34" charset="-128"/>
            </a:endParaRPr>
          </a:p>
          <a:p>
            <a:pPr>
              <a:lnSpc>
                <a:spcPct val="90000"/>
              </a:lnSpc>
              <a:spcBef>
                <a:spcPts val="100"/>
              </a:spcBef>
              <a:buFontTx/>
              <a:buNone/>
            </a:pPr>
            <a:r>
              <a:rPr lang="fi-FI" altLang="en-US" sz="900" dirty="0">
                <a:latin typeface="Arial" panose="020B0604020202020204" pitchFamily="34" charset="0"/>
                <a:ea typeface="MS PGothic" panose="020B0600070205080204" pitchFamily="34" charset="-128"/>
              </a:rPr>
              <a:t>NB	</a:t>
            </a:r>
            <a:r>
              <a:rPr lang="en-US" altLang="en-US" sz="900" dirty="0">
                <a:latin typeface="Arial" panose="020B0604020202020204" pitchFamily="34" charset="0"/>
                <a:ea typeface="MS PGothic" panose="020B0600070205080204" pitchFamily="34" charset="-128"/>
              </a:rPr>
              <a:t>Narrowband (up to 4 kHz)</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SA#85 - 2</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lnSpc>
                <a:spcPct val="90000"/>
              </a:lnSpc>
              <a:spcBef>
                <a:spcPts val="200"/>
              </a:spcBef>
            </a:pPr>
            <a:r>
              <a:rPr lang="en-GB" altLang="en-US" sz="2200" dirty="0"/>
              <a:t>3GPP SA WG4 EVS Ad-hoc on IVAS (20 October 2019, Host: Samsung Electronics Co., Ltd, Venue: Busan, Korea).</a:t>
            </a:r>
          </a:p>
          <a:p>
            <a:pPr>
              <a:defRPr/>
            </a:pPr>
            <a:r>
              <a:rPr lang="fi-FI" sz="2400" dirty="0"/>
              <a:t>SA4 plenary meeting</a:t>
            </a:r>
          </a:p>
          <a:p>
            <a:pPr>
              <a:defRPr/>
            </a:pPr>
            <a:endParaRPr lang="fi-FI" sz="2400" dirty="0"/>
          </a:p>
          <a:p>
            <a:pPr>
              <a:defRPr/>
            </a:pPr>
            <a:endParaRPr lang="fi-FI" sz="2400" dirty="0"/>
          </a:p>
          <a:p>
            <a:pPr>
              <a:lnSpc>
                <a:spcPct val="85000"/>
              </a:lnSpc>
              <a:spcBef>
                <a:spcPts val="3000"/>
              </a:spcBef>
            </a:pPr>
            <a:r>
              <a:rPr lang="en-GB" altLang="en-US" sz="2400" dirty="0"/>
              <a:t>SWG conference calls (2 hours each)</a:t>
            </a:r>
          </a:p>
          <a:p>
            <a:pPr lvl="1">
              <a:lnSpc>
                <a:spcPct val="90000"/>
              </a:lnSpc>
              <a:spcBef>
                <a:spcPts val="200"/>
              </a:spcBef>
            </a:pPr>
            <a:r>
              <a:rPr lang="en-GB" altLang="fr-FR" sz="1800" dirty="0"/>
              <a:t>3GPP SA4 telco on FS_5GXR              4NOV</a:t>
            </a:r>
            <a:endParaRPr lang="en-GB" altLang="en-US" sz="1600" dirty="0"/>
          </a:p>
          <a:p>
            <a:pPr>
              <a:lnSpc>
                <a:spcPct val="90000"/>
              </a:lnSpc>
              <a:spcBef>
                <a:spcPts val="200"/>
              </a:spcBef>
            </a:pPr>
            <a:endParaRPr lang="en-GB" altLang="en-US" sz="2200" dirty="0"/>
          </a:p>
          <a:p>
            <a:pPr>
              <a:lnSpc>
                <a:spcPct val="90000"/>
              </a:lnSpc>
              <a:spcBef>
                <a:spcPts val="200"/>
              </a:spcBef>
            </a:pPr>
            <a:r>
              <a:rPr lang="en-GB" altLang="en-US" sz="2200" dirty="0"/>
              <a:t>3GPP SA4 MBS SWG Ad-hoc on 5GMS3 (12-14 November 2019, Host: KPN, Venue: Rotterdam, The Netherlands)</a:t>
            </a:r>
          </a:p>
          <a:p>
            <a:pPr>
              <a:defRPr/>
            </a:pPr>
            <a:endParaRPr lang="fi-FI" sz="24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p:txBody>
      </p:sp>
      <p:graphicFrame>
        <p:nvGraphicFramePr>
          <p:cNvPr id="5" name="Table 4">
            <a:extLst>
              <a:ext uri="{FF2B5EF4-FFF2-40B4-BE49-F238E27FC236}">
                <a16:creationId xmlns:a16="http://schemas.microsoft.com/office/drawing/2014/main" id="{11F97BA5-BF86-45C1-9006-F8BFC01D5EAA}"/>
              </a:ext>
            </a:extLst>
          </p:cNvPr>
          <p:cNvGraphicFramePr>
            <a:graphicFrameLocks noGrp="1"/>
          </p:cNvGraphicFramePr>
          <p:nvPr>
            <p:extLst>
              <p:ext uri="{D42A27DB-BD31-4B8C-83A1-F6EECF244321}">
                <p14:modId xmlns:p14="http://schemas.microsoft.com/office/powerpoint/2010/main" val="2732922137"/>
              </p:ext>
            </p:extLst>
          </p:nvPr>
        </p:nvGraphicFramePr>
        <p:xfrm>
          <a:off x="896999" y="2457450"/>
          <a:ext cx="6616700" cy="602905"/>
        </p:xfrm>
        <a:graphic>
          <a:graphicData uri="http://schemas.openxmlformats.org/drawingml/2006/table">
            <a:tbl>
              <a:tblPr firstRow="1" bandRow="1">
                <a:tableStyleId>{5C22544A-7EE6-4342-B048-85BDC9FD1C3A}</a:tableStyleId>
              </a:tblPr>
              <a:tblGrid>
                <a:gridCol w="1145972">
                  <a:extLst>
                    <a:ext uri="{9D8B030D-6E8A-4147-A177-3AD203B41FA5}">
                      <a16:colId xmlns:a16="http://schemas.microsoft.com/office/drawing/2014/main" val="20000"/>
                    </a:ext>
                  </a:extLst>
                </a:gridCol>
                <a:gridCol w="1751732">
                  <a:extLst>
                    <a:ext uri="{9D8B030D-6E8A-4147-A177-3AD203B41FA5}">
                      <a16:colId xmlns:a16="http://schemas.microsoft.com/office/drawing/2014/main" val="20001"/>
                    </a:ext>
                  </a:extLst>
                </a:gridCol>
                <a:gridCol w="3718996">
                  <a:extLst>
                    <a:ext uri="{9D8B030D-6E8A-4147-A177-3AD203B41FA5}">
                      <a16:colId xmlns:a16="http://schemas.microsoft.com/office/drawing/2014/main" val="20002"/>
                    </a:ext>
                  </a:extLst>
                </a:gridCol>
              </a:tblGrid>
              <a:tr h="319451">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26591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SA4#106</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21 - 25 October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Samsung, Venue: Busan, Korea</a:t>
                      </a:r>
                      <a:endParaRPr lang="en-US" sz="1400" b="0" dirty="0">
                        <a:solidFill>
                          <a:schemeClr val="tx1"/>
                        </a:solidFill>
                        <a:latin typeface="+mn-lt"/>
                      </a:endParaRPr>
                    </a:p>
                  </a:txBody>
                  <a:tcPr marL="91443" marR="91443" marT="45715" marB="45715"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SA#85 - 3</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lnSpc>
                <a:spcPct val="85000"/>
              </a:lnSpc>
              <a:spcBef>
                <a:spcPts val="3000"/>
              </a:spcBef>
            </a:pPr>
            <a:r>
              <a:rPr lang="en-GB" altLang="en-US" sz="2400" dirty="0"/>
              <a:t>SWG conference calls (2 hours each)</a:t>
            </a:r>
          </a:p>
          <a:p>
            <a:pPr lvl="1">
              <a:lnSpc>
                <a:spcPct val="90000"/>
              </a:lnSpc>
              <a:spcBef>
                <a:spcPts val="200"/>
              </a:spcBef>
            </a:pPr>
            <a:r>
              <a:rPr lang="en-GB" altLang="fr-FR" sz="1800" dirty="0"/>
              <a:t>3GPP SA4 telco on </a:t>
            </a:r>
            <a:r>
              <a:rPr lang="en-GB" altLang="fr-FR" sz="1800" dirty="0" err="1"/>
              <a:t>VRQoE</a:t>
            </a:r>
            <a:r>
              <a:rPr lang="en-GB" altLang="fr-FR" sz="1800" dirty="0"/>
              <a:t>		18NOV</a:t>
            </a:r>
          </a:p>
          <a:p>
            <a:pPr lvl="1">
              <a:lnSpc>
                <a:spcPct val="90000"/>
              </a:lnSpc>
              <a:spcBef>
                <a:spcPts val="200"/>
              </a:spcBef>
            </a:pPr>
            <a:r>
              <a:rPr lang="en-GB" altLang="fr-FR" sz="1800" dirty="0"/>
              <a:t>3GPP SA4 telco on DAHOE		18NOV</a:t>
            </a:r>
          </a:p>
          <a:p>
            <a:pPr lvl="1">
              <a:lnSpc>
                <a:spcPct val="90000"/>
              </a:lnSpc>
              <a:spcBef>
                <a:spcPts val="200"/>
              </a:spcBef>
            </a:pPr>
            <a:r>
              <a:rPr lang="en-GB" altLang="fr-FR" sz="1800" dirty="0"/>
              <a:t>3GPP SA4 telco on FS_5GXR		19NOV</a:t>
            </a:r>
          </a:p>
          <a:p>
            <a:pPr lvl="1">
              <a:lnSpc>
                <a:spcPct val="90000"/>
              </a:lnSpc>
              <a:spcBef>
                <a:spcPts val="200"/>
              </a:spcBef>
            </a:pPr>
            <a:r>
              <a:rPr lang="en-GB" altLang="fr-FR" sz="1800" dirty="0"/>
              <a:t>3GPP SA4 telco on 5GMS3		25NOV</a:t>
            </a:r>
          </a:p>
          <a:p>
            <a:pPr lvl="1">
              <a:lnSpc>
                <a:spcPct val="90000"/>
              </a:lnSpc>
              <a:spcBef>
                <a:spcPts val="200"/>
              </a:spcBef>
            </a:pPr>
            <a:r>
              <a:rPr lang="en-GB" altLang="en-US" sz="1800" dirty="0"/>
              <a:t>3GPP SA4 telco on ITT4RT		3DEC (cancelled)</a:t>
            </a:r>
          </a:p>
          <a:p>
            <a:pPr lvl="1">
              <a:lnSpc>
                <a:spcPct val="90000"/>
              </a:lnSpc>
              <a:spcBef>
                <a:spcPts val="200"/>
              </a:spcBef>
            </a:pPr>
            <a:r>
              <a:rPr lang="en-GB" altLang="en-US" sz="1800" dirty="0"/>
              <a:t>3GPP SA4 telco on </a:t>
            </a:r>
            <a:r>
              <a:rPr lang="en-GB" altLang="en-US" sz="1800" dirty="0" err="1"/>
              <a:t>RTCPVer</a:t>
            </a:r>
            <a:r>
              <a:rPr lang="en-GB" altLang="en-US" sz="1800" dirty="0"/>
              <a:t>		4DEC</a:t>
            </a:r>
          </a:p>
          <a:p>
            <a:pPr lvl="1">
              <a:lnSpc>
                <a:spcPct val="90000"/>
              </a:lnSpc>
              <a:spcBef>
                <a:spcPts val="200"/>
              </a:spcBef>
            </a:pPr>
            <a:r>
              <a:rPr lang="en-GB" altLang="en-US" sz="1800" dirty="0"/>
              <a:t>3GPP SA4 telco on FS_5GXR		5DEC</a:t>
            </a:r>
          </a:p>
          <a:p>
            <a:pPr lvl="1">
              <a:lnSpc>
                <a:spcPct val="90000"/>
              </a:lnSpc>
              <a:spcBef>
                <a:spcPts val="200"/>
              </a:spcBef>
            </a:pPr>
            <a:endParaRPr lang="en-GB" altLang="en-US" sz="1600" dirty="0"/>
          </a:p>
          <a:p>
            <a:pPr lvl="1">
              <a:spcBef>
                <a:spcPts val="2800"/>
              </a:spcBef>
              <a:defRPr/>
            </a:pPr>
            <a:endParaRPr lang="en-GB" altLang="en-US"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p:txBody>
      </p:sp>
    </p:spTree>
    <p:extLst>
      <p:ext uri="{BB962C8B-B14F-4D97-AF65-F5344CB8AC3E}">
        <p14:creationId xmlns:p14="http://schemas.microsoft.com/office/powerpoint/2010/main" val="135860886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125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5000"/>
              </a:lnSpc>
              <a:spcBef>
                <a:spcPts val="3000"/>
              </a:spcBef>
            </a:pPr>
            <a:r>
              <a:rPr lang="en-GB" altLang="en-US" sz="2400" dirty="0"/>
              <a:t>SWG conference calls (2 hours each)</a:t>
            </a:r>
          </a:p>
          <a:p>
            <a:pPr lvl="1">
              <a:lnSpc>
                <a:spcPct val="90000"/>
              </a:lnSpc>
              <a:spcBef>
                <a:spcPts val="200"/>
              </a:spcBef>
            </a:pPr>
            <a:r>
              <a:rPr lang="en-GB" altLang="en-US" sz="1800" dirty="0"/>
              <a:t>3GPP SA4 telco on ATIAS		16DEC</a:t>
            </a:r>
          </a:p>
          <a:p>
            <a:pPr lvl="1">
              <a:lnSpc>
                <a:spcPct val="90000"/>
              </a:lnSpc>
              <a:spcBef>
                <a:spcPts val="200"/>
              </a:spcBef>
            </a:pPr>
            <a:r>
              <a:rPr lang="en-GB" altLang="en-US" sz="1800" dirty="0"/>
              <a:t>3GPP SA4 telco on DAHOE		16DEC</a:t>
            </a:r>
          </a:p>
          <a:p>
            <a:pPr lvl="1">
              <a:lnSpc>
                <a:spcPct val="90000"/>
              </a:lnSpc>
              <a:spcBef>
                <a:spcPts val="200"/>
              </a:spcBef>
            </a:pPr>
            <a:r>
              <a:rPr lang="en-GB" altLang="en-US" sz="1800" dirty="0"/>
              <a:t>3GPP SA4 telco on 5GMS3		16DEC</a:t>
            </a:r>
          </a:p>
          <a:p>
            <a:pPr lvl="1">
              <a:lnSpc>
                <a:spcPct val="90000"/>
              </a:lnSpc>
              <a:spcBef>
                <a:spcPts val="200"/>
              </a:spcBef>
            </a:pPr>
            <a:r>
              <a:rPr lang="en-GB" altLang="en-US" sz="1800" dirty="0"/>
              <a:t>3GPP SA4 telco on IVAS		17DEC</a:t>
            </a:r>
          </a:p>
          <a:p>
            <a:pPr lvl="1">
              <a:lnSpc>
                <a:spcPct val="90000"/>
              </a:lnSpc>
              <a:spcBef>
                <a:spcPts val="200"/>
              </a:spcBef>
            </a:pPr>
            <a:r>
              <a:rPr lang="en-GB" altLang="en-US" sz="1800" dirty="0"/>
              <a:t>3GPP SA4 telco on E_FLUS		17DEC</a:t>
            </a:r>
          </a:p>
          <a:p>
            <a:pPr lvl="1">
              <a:lnSpc>
                <a:spcPct val="90000"/>
              </a:lnSpc>
              <a:spcBef>
                <a:spcPts val="200"/>
              </a:spcBef>
            </a:pPr>
            <a:r>
              <a:rPr lang="en-GB" altLang="en-US" sz="1800" dirty="0"/>
              <a:t>3GPP SA4 telco on 5G_MEDIA_MTSI_ext	18DEC</a:t>
            </a:r>
          </a:p>
          <a:p>
            <a:pPr lvl="1">
              <a:lnSpc>
                <a:spcPct val="90000"/>
              </a:lnSpc>
              <a:spcBef>
                <a:spcPts val="200"/>
              </a:spcBef>
            </a:pPr>
            <a:r>
              <a:rPr lang="en-GB" altLang="en-US" sz="1800" dirty="0"/>
              <a:t>3GPP SA4 telco on FS_5GXR		18DEC</a:t>
            </a:r>
          </a:p>
          <a:p>
            <a:pPr lvl="1">
              <a:lnSpc>
                <a:spcPct val="90000"/>
              </a:lnSpc>
              <a:spcBef>
                <a:spcPts val="200"/>
              </a:spcBef>
            </a:pPr>
            <a:r>
              <a:rPr lang="en-GB" altLang="en-US" sz="1800" dirty="0"/>
              <a:t>3GPP SA4 telco on FS_5GXR		7JAN</a:t>
            </a:r>
          </a:p>
          <a:p>
            <a:pPr lvl="1">
              <a:lnSpc>
                <a:spcPct val="90000"/>
              </a:lnSpc>
              <a:spcBef>
                <a:spcPts val="200"/>
              </a:spcBef>
            </a:pPr>
            <a:r>
              <a:rPr lang="en-GB" altLang="en-US" sz="1800" dirty="0"/>
              <a:t>3GPP SA4 telco on IVAS		10JAN</a:t>
            </a:r>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spTree>
    <p:extLst>
      <p:ext uri="{BB962C8B-B14F-4D97-AF65-F5344CB8AC3E}">
        <p14:creationId xmlns:p14="http://schemas.microsoft.com/office/powerpoint/2010/main" val="58032725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125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(2020)</a:t>
            </a:r>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2651660485"/>
              </p:ext>
            </p:extLst>
          </p:nvPr>
        </p:nvGraphicFramePr>
        <p:xfrm>
          <a:off x="1065675" y="2054309"/>
          <a:ext cx="6616700" cy="2233443"/>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7161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SA4#107</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20 - 24 January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a:t>
                      </a:r>
                      <a:r>
                        <a:rPr lang="en-US" sz="1400" b="0" dirty="0" err="1">
                          <a:solidFill>
                            <a:schemeClr val="tx1"/>
                          </a:solidFill>
                          <a:latin typeface="+mn-lt"/>
                        </a:rPr>
                        <a:t>Wrocław</a:t>
                      </a:r>
                      <a:r>
                        <a:rPr lang="en-US" sz="1400" b="0" dirty="0">
                          <a:solidFill>
                            <a:schemeClr val="tx1"/>
                          </a:solidFill>
                          <a:latin typeface="+mn-lt"/>
                        </a:rPr>
                        <a:t>, Poland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1"/>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SA4#108</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6 - 9 April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ETSI, Venue: Sophia-Antipolis, France</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2"/>
                  </a:ext>
                </a:extLst>
              </a:tr>
              <a:tr h="34520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SA4#109</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25 - 29 May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de-DE" sz="1400" b="0" dirty="0">
                          <a:solidFill>
                            <a:schemeClr val="tx1"/>
                          </a:solidFill>
                          <a:latin typeface="+mn-lt"/>
                        </a:rPr>
                        <a:t>Fraunhofer IIS, Venue: Erlangen, Germany</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SA4#110</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24 - 28 August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NAF3, Venue: TBD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SA4#111</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9 - 13 </a:t>
                      </a:r>
                      <a:r>
                        <a:rPr lang="en-US" sz="1400" b="0">
                          <a:solidFill>
                            <a:schemeClr val="tx1"/>
                          </a:solidFill>
                          <a:latin typeface="+mn-lt"/>
                        </a:rPr>
                        <a:t>November 2020</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IF3, Venue: TBD</a:t>
                      </a:r>
                    </a:p>
                  </a:txBody>
                  <a:tcPr marL="91443" marR="91443" marT="45715" marB="45715"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125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(2021) </a:t>
            </a:r>
            <a:r>
              <a:rPr lang="en-GB" altLang="en-US" sz="2400" dirty="0">
                <a:solidFill>
                  <a:srgbClr val="FF0000"/>
                </a:solidFill>
              </a:rPr>
              <a:t>– NEW!</a:t>
            </a:r>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483593597"/>
              </p:ext>
            </p:extLst>
          </p:nvPr>
        </p:nvGraphicFramePr>
        <p:xfrm>
          <a:off x="1065675" y="2054309"/>
          <a:ext cx="6616700" cy="2136630"/>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71611">
                <a:tc>
                  <a:txBody>
                    <a:bodyPr/>
                    <a:lstStyle/>
                    <a:p>
                      <a:pPr>
                        <a:lnSpc>
                          <a:spcPts val="1200"/>
                        </a:lnSpc>
                        <a:spcAft>
                          <a:spcPts val="600"/>
                        </a:spcAft>
                      </a:pPr>
                      <a:r>
                        <a:rPr lang="fi-FI" sz="1400">
                          <a:effectLst/>
                          <a:latin typeface="+mn-lt"/>
                          <a:ea typeface="Times New Roman" panose="02020603050405020304" pitchFamily="18" charset="0"/>
                          <a:cs typeface="Times New Roman" panose="02020603050405020304" pitchFamily="18" charset="0"/>
                        </a:rPr>
                        <a:t>SA4#112</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a:solidFill>
                            <a:srgbClr val="000000"/>
                          </a:solidFill>
                          <a:effectLst/>
                          <a:latin typeface="+mn-lt"/>
                          <a:ea typeface="Times New Roman" panose="02020603050405020304" pitchFamily="18" charset="0"/>
                          <a:cs typeface="Times New Roman" panose="02020603050405020304" pitchFamily="18" charset="0"/>
                        </a:rPr>
                        <a:t>1 - 5 February 2021</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dirty="0">
                          <a:effectLst/>
                          <a:latin typeface="+mn-lt"/>
                          <a:ea typeface="Times New Roman" panose="02020603050405020304" pitchFamily="18" charset="0"/>
                          <a:cs typeface="Times New Roman" panose="02020603050405020304" pitchFamily="18" charset="0"/>
                        </a:rPr>
                        <a:t>Host: Dolby, Venue: San Francisco, US </a:t>
                      </a:r>
                      <a:r>
                        <a:rPr lang="en-GB" altLang="en-US" sz="1400" dirty="0">
                          <a:solidFill>
                            <a:srgbClr val="FF0000"/>
                          </a:solidFill>
                        </a:rPr>
                        <a:t>– NEW!</a:t>
                      </a:r>
                      <a:endParaRPr lang="fr-FR" sz="1400" dirty="0">
                        <a:effectLst/>
                        <a:latin typeface="+mn-lt"/>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363918">
                <a:tc>
                  <a:txBody>
                    <a:bodyPr/>
                    <a:lstStyle/>
                    <a:p>
                      <a:pPr>
                        <a:lnSpc>
                          <a:spcPts val="1200"/>
                        </a:lnSpc>
                        <a:spcAft>
                          <a:spcPts val="600"/>
                        </a:spcAft>
                      </a:pPr>
                      <a:r>
                        <a:rPr lang="fi-FI" sz="1400">
                          <a:effectLst/>
                          <a:latin typeface="+mn-lt"/>
                          <a:ea typeface="Times New Roman" panose="02020603050405020304" pitchFamily="18" charset="0"/>
                          <a:cs typeface="Times New Roman" panose="02020603050405020304" pitchFamily="18" charset="0"/>
                        </a:rPr>
                        <a:t>SA4#113</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a:solidFill>
                            <a:srgbClr val="000000"/>
                          </a:solidFill>
                          <a:effectLst/>
                          <a:latin typeface="+mn-lt"/>
                          <a:ea typeface="Times New Roman" panose="02020603050405020304" pitchFamily="18" charset="0"/>
                          <a:cs typeface="Times New Roman" panose="02020603050405020304" pitchFamily="18" charset="0"/>
                        </a:rPr>
                        <a:t>12 - 16 April 2021</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dirty="0">
                          <a:effectLst/>
                          <a:latin typeface="+mn-lt"/>
                          <a:ea typeface="Times New Roman" panose="02020603050405020304" pitchFamily="18" charset="0"/>
                          <a:cs typeface="Times New Roman" panose="02020603050405020304" pitchFamily="18" charset="0"/>
                        </a:rPr>
                        <a:t>Host: TBD, Venue: TBD </a:t>
                      </a:r>
                      <a:r>
                        <a:rPr lang="en-GB" altLang="en-US" sz="1400" dirty="0">
                          <a:solidFill>
                            <a:srgbClr val="FF0000"/>
                          </a:solidFill>
                        </a:rPr>
                        <a:t>– NEW!</a:t>
                      </a:r>
                      <a:endParaRPr lang="fr-FR" sz="1400" dirty="0">
                        <a:effectLst/>
                        <a:latin typeface="+mn-lt"/>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2"/>
                  </a:ext>
                </a:extLst>
              </a:tr>
              <a:tr h="345209">
                <a:tc>
                  <a:txBody>
                    <a:bodyPr/>
                    <a:lstStyle/>
                    <a:p>
                      <a:pPr>
                        <a:lnSpc>
                          <a:spcPts val="1200"/>
                        </a:lnSpc>
                        <a:spcAft>
                          <a:spcPts val="600"/>
                        </a:spcAft>
                      </a:pPr>
                      <a:r>
                        <a:rPr lang="fi-FI" sz="1400">
                          <a:effectLst/>
                          <a:latin typeface="+mn-lt"/>
                          <a:ea typeface="Times New Roman" panose="02020603050405020304" pitchFamily="18" charset="0"/>
                          <a:cs typeface="Times New Roman" panose="02020603050405020304" pitchFamily="18" charset="0"/>
                        </a:rPr>
                        <a:t>SA4#114</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a:solidFill>
                            <a:srgbClr val="000000"/>
                          </a:solidFill>
                          <a:effectLst/>
                          <a:latin typeface="+mn-lt"/>
                          <a:ea typeface="Times New Roman" panose="02020603050405020304" pitchFamily="18" charset="0"/>
                          <a:cs typeface="Times New Roman" panose="02020603050405020304" pitchFamily="18" charset="0"/>
                        </a:rPr>
                        <a:t>24 - 28 May 2021</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dirty="0">
                          <a:effectLst/>
                          <a:latin typeface="+mn-lt"/>
                          <a:ea typeface="Times New Roman" panose="02020603050405020304" pitchFamily="18" charset="0"/>
                          <a:cs typeface="Times New Roman" panose="02020603050405020304" pitchFamily="18" charset="0"/>
                        </a:rPr>
                        <a:t>Host: Samsung, Venue: TBD, Korea  </a:t>
                      </a:r>
                      <a:r>
                        <a:rPr lang="en-GB" altLang="en-US" sz="1400" dirty="0">
                          <a:solidFill>
                            <a:srgbClr val="FF0000"/>
                          </a:solidFill>
                        </a:rPr>
                        <a:t>– NEW!</a:t>
                      </a:r>
                      <a:endParaRPr lang="fr-FR" sz="1400" dirty="0">
                        <a:effectLst/>
                        <a:latin typeface="+mn-lt"/>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r h="319377">
                <a:tc>
                  <a:txBody>
                    <a:bodyPr/>
                    <a:lstStyle/>
                    <a:p>
                      <a:pPr>
                        <a:lnSpc>
                          <a:spcPts val="1200"/>
                        </a:lnSpc>
                        <a:spcAft>
                          <a:spcPts val="600"/>
                        </a:spcAft>
                      </a:pPr>
                      <a:r>
                        <a:rPr lang="fi-FI" sz="1400">
                          <a:effectLst/>
                          <a:latin typeface="+mn-lt"/>
                          <a:ea typeface="Times New Roman" panose="02020603050405020304" pitchFamily="18" charset="0"/>
                          <a:cs typeface="Times New Roman" panose="02020603050405020304" pitchFamily="18" charset="0"/>
                        </a:rPr>
                        <a:t>SA4#115</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GB" sz="1400">
                          <a:solidFill>
                            <a:srgbClr val="000000"/>
                          </a:solidFill>
                          <a:effectLst/>
                          <a:latin typeface="+mn-lt"/>
                          <a:ea typeface="Times New Roman" panose="02020603050405020304" pitchFamily="18" charset="0"/>
                          <a:cs typeface="Times New Roman" panose="02020603050405020304" pitchFamily="18" charset="0"/>
                        </a:rPr>
                        <a:t>23 – 27 August </a:t>
                      </a:r>
                      <a:r>
                        <a:rPr lang="en-US" sz="1400">
                          <a:solidFill>
                            <a:srgbClr val="000000"/>
                          </a:solidFill>
                          <a:effectLst/>
                          <a:latin typeface="+mn-lt"/>
                          <a:ea typeface="Times New Roman" panose="02020603050405020304" pitchFamily="18" charset="0"/>
                          <a:cs typeface="Times New Roman" panose="02020603050405020304" pitchFamily="18" charset="0"/>
                        </a:rPr>
                        <a:t>2021</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dirty="0">
                          <a:effectLst/>
                          <a:latin typeface="+mn-lt"/>
                          <a:ea typeface="Times New Roman" panose="02020603050405020304" pitchFamily="18" charset="0"/>
                          <a:cs typeface="Times New Roman" panose="02020603050405020304" pitchFamily="18" charset="0"/>
                        </a:rPr>
                        <a:t>Host: TBD, Venue: TBD </a:t>
                      </a:r>
                      <a:r>
                        <a:rPr lang="en-GB" altLang="en-US" sz="1400" dirty="0">
                          <a:solidFill>
                            <a:srgbClr val="FF0000"/>
                          </a:solidFill>
                        </a:rPr>
                        <a:t>– NEW!</a:t>
                      </a:r>
                      <a:endParaRPr lang="fr-FR" sz="1400" dirty="0">
                        <a:effectLst/>
                        <a:latin typeface="+mn-lt"/>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4"/>
                  </a:ext>
                </a:extLst>
              </a:tr>
              <a:tr h="319377">
                <a:tc>
                  <a:txBody>
                    <a:bodyPr/>
                    <a:lstStyle/>
                    <a:p>
                      <a:pPr>
                        <a:lnSpc>
                          <a:spcPts val="1200"/>
                        </a:lnSpc>
                        <a:spcAft>
                          <a:spcPts val="600"/>
                        </a:spcAft>
                      </a:pPr>
                      <a:r>
                        <a:rPr lang="fi-FI" sz="1400">
                          <a:effectLst/>
                          <a:latin typeface="+mn-lt"/>
                          <a:ea typeface="Times New Roman" panose="02020603050405020304" pitchFamily="18" charset="0"/>
                          <a:cs typeface="Times New Roman" panose="02020603050405020304" pitchFamily="18" charset="0"/>
                        </a:rPr>
                        <a:t>SA4#116</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GB" sz="1400">
                          <a:effectLst/>
                          <a:latin typeface="+mn-lt"/>
                          <a:ea typeface="Times New Roman" panose="02020603050405020304" pitchFamily="18" charset="0"/>
                          <a:cs typeface="Times New Roman" panose="02020603050405020304" pitchFamily="18" charset="0"/>
                        </a:rPr>
                        <a:t>15 - 19 November </a:t>
                      </a:r>
                      <a:r>
                        <a:rPr lang="en-US" sz="1400">
                          <a:effectLst/>
                          <a:latin typeface="+mn-lt"/>
                          <a:ea typeface="Times New Roman" panose="02020603050405020304" pitchFamily="18" charset="0"/>
                          <a:cs typeface="Times New Roman" panose="02020603050405020304" pitchFamily="18" charset="0"/>
                        </a:rPr>
                        <a:t>2021</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dirty="0">
                          <a:effectLst/>
                          <a:latin typeface="+mn-lt"/>
                          <a:ea typeface="Times New Roman" panose="02020603050405020304" pitchFamily="18" charset="0"/>
                          <a:cs typeface="Times New Roman" panose="02020603050405020304" pitchFamily="18" charset="0"/>
                        </a:rPr>
                        <a:t>Host: TBD, Venue: TBD </a:t>
                      </a:r>
                      <a:r>
                        <a:rPr lang="en-GB" altLang="en-US" sz="1400" dirty="0">
                          <a:solidFill>
                            <a:srgbClr val="FF0000"/>
                          </a:solidFill>
                        </a:rPr>
                        <a:t>– NEW!</a:t>
                      </a:r>
                      <a:endParaRPr lang="fr-FR" sz="1400" dirty="0">
                        <a:effectLst/>
                        <a:latin typeface="+mn-lt"/>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03999022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DC490C70896FE44B585B27042C1902E" ma:contentTypeVersion="11" ma:contentTypeDescription="Create a new document." ma:contentTypeScope="" ma:versionID="48e2d2c49b40cdff5a805ec882f2ee93">
  <xsd:schema xmlns:xsd="http://www.w3.org/2001/XMLSchema" xmlns:xs="http://www.w3.org/2001/XMLSchema" xmlns:p="http://schemas.microsoft.com/office/2006/metadata/properties" xmlns:ns3="01a3db25-9c56-43f5-a31f-91ff564fea28" xmlns:ns4="0a7eee33-d5a7-4cb2-80c8-11a0b9466fa1" targetNamespace="http://schemas.microsoft.com/office/2006/metadata/properties" ma:root="true" ma:fieldsID="3b5bc45c85958c9d3ccb056483681ac6" ns3:_="" ns4:_="">
    <xsd:import namespace="01a3db25-9c56-43f5-a31f-91ff564fea28"/>
    <xsd:import namespace="0a7eee33-d5a7-4cb2-80c8-11a0b9466fa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a3db25-9c56-43f5-a31f-91ff564fea28"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7eee33-d5a7-4cb2-80c8-11a0b9466fa1"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A382C1-8D34-41E2-AE7D-C7A1F0A6CDFD}">
  <ds:schemaRefs>
    <ds:schemaRef ds:uri="http://purl.org/dc/elements/1.1/"/>
    <ds:schemaRef ds:uri="http://schemas.microsoft.com/office/2006/metadata/properties"/>
    <ds:schemaRef ds:uri="0a7eee33-d5a7-4cb2-80c8-11a0b9466fa1"/>
    <ds:schemaRef ds:uri="http://purl.org/dc/terms/"/>
    <ds:schemaRef ds:uri="http://schemas.microsoft.com/office/2006/documentManagement/types"/>
    <ds:schemaRef ds:uri="01a3db25-9c56-43f5-a31f-91ff564fea28"/>
    <ds:schemaRef ds:uri="http://purl.org/dc/dcmitype/"/>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48FFB79-BDE0-4A5C-A4E9-D119E7E9F8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a3db25-9c56-43f5-a31f-91ff564fea28"/>
    <ds:schemaRef ds:uri="0a7eee33-d5a7-4cb2-80c8-11a0b9466f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79414</TotalTime>
  <Words>6592</Words>
  <Application>Microsoft Office PowerPoint</Application>
  <PresentationFormat>On-screen Show (4:3)</PresentationFormat>
  <Paragraphs>904</Paragraphs>
  <Slides>43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Arial </vt:lpstr>
      <vt:lpstr>Calibri</vt:lpstr>
      <vt:lpstr>Times New Roman</vt:lpstr>
      <vt:lpstr>Wingdings 2</vt:lpstr>
      <vt:lpstr>Office Theme</vt:lpstr>
      <vt:lpstr>     TSG SA WG4 (SA4) Status Report at TSG SA#86    </vt:lpstr>
      <vt:lpstr>Outline</vt:lpstr>
      <vt:lpstr>SA4 leadership and subgroups</vt:lpstr>
      <vt:lpstr>Meetings held since SA#85 - 1</vt:lpstr>
      <vt:lpstr>Meetings held since SA#85 - 2</vt:lpstr>
      <vt:lpstr>Meetings held since SA#85 - 3</vt:lpstr>
      <vt:lpstr>Calendar of future meetings - 1</vt:lpstr>
      <vt:lpstr>Calendar of future meetings - 2</vt:lpstr>
      <vt:lpstr>Calendar of future meetings - 3</vt:lpstr>
      <vt:lpstr>SA4 meeting statistics</vt:lpstr>
      <vt:lpstr>SA4 progress highlights </vt:lpstr>
      <vt:lpstr>CRs to Rel-15 and earlier</vt:lpstr>
      <vt:lpstr>CRs to completed features in Rel-16 - 1</vt:lpstr>
      <vt:lpstr>CRs to completed features in Rel-16 - 2</vt:lpstr>
      <vt:lpstr>List of SA4 Work Items for Rel-16</vt:lpstr>
      <vt:lpstr>SerInter (Service Interactivity) – complete !</vt:lpstr>
      <vt:lpstr>E_FLUS (Enhancements to Framework for Live Uplink Streaming)</vt:lpstr>
      <vt:lpstr>5G_MEDIA_MTSI_ext (Media Handling Extensions for 5G Conversational Services)</vt:lpstr>
      <vt:lpstr>EVS_FCNBE (EVS Floating-point Conformance for Non Bit-Exact) – complete !</vt:lpstr>
      <vt:lpstr>VRQoE (VR QoE metrics) </vt:lpstr>
      <vt:lpstr>5GMS3 (5G Media Streaming stage 3) </vt:lpstr>
      <vt:lpstr>RTCPVer (RTP/RTCP Verification for Real-Time Services) </vt:lpstr>
      <vt:lpstr>Overview of work progress  Rel-16 Work Items - 1</vt:lpstr>
      <vt:lpstr>Overview of work progress  Rel-16 Work Items - 2</vt:lpstr>
      <vt:lpstr>List of SA4 Work Items for Rel-17</vt:lpstr>
      <vt:lpstr>IVAS_Codec (EVS Codec Extension for Immersive Voice and Audio Services)</vt:lpstr>
      <vt:lpstr>ITT4RT (Support of Immersive Teleconferencing and Telepresence for Remote Terminals)</vt:lpstr>
      <vt:lpstr>ATIAS (Terminal Audio quality performance and Test methods for Immersive Audio Services)</vt:lpstr>
      <vt:lpstr>Overview of work progress  Rel-17 Work Items</vt:lpstr>
      <vt:lpstr>List of SA4 Study Items</vt:lpstr>
      <vt:lpstr>FS_mV2X (V2X Media Handling and Interaction)</vt:lpstr>
      <vt:lpstr>FS_TyTraC (Typical Traffic Characteristics of Media Services)</vt:lpstr>
      <vt:lpstr>FS_5GXR (Study Item on eXtended Reality (XR) in 5G)</vt:lpstr>
      <vt:lpstr>FS_ANTeM (Study on ambient noise test methodology for evaluation of acoustic UE performance)</vt:lpstr>
      <vt:lpstr>FS_VR_CoGui (Feasibility Study on VR Streaming Conformance and Guidelines)</vt:lpstr>
      <vt:lpstr>Overview of work progress  Study Items</vt:lpstr>
      <vt:lpstr>Proposed new WID</vt:lpstr>
      <vt:lpstr>Proposed new WID</vt:lpstr>
      <vt:lpstr>Dependencies on IETF drafts in SA4</vt:lpstr>
      <vt:lpstr>Summary of action items</vt:lpstr>
      <vt:lpstr>List of documents to SA#86 - 1</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Frederic Gabin</cp:lastModifiedBy>
  <cp:revision>2305</cp:revision>
  <cp:lastPrinted>2016-09-13T11:31:59Z</cp:lastPrinted>
  <dcterms:created xsi:type="dcterms:W3CDTF">2008-08-30T09:32:10Z</dcterms:created>
  <dcterms:modified xsi:type="dcterms:W3CDTF">2019-12-05T14:02:20Z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0x010100EDC490C70896FE44B585B27042C1902E</vt:lpwstr>
  </property>
</Properties>
</file>