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23"/>
  </p:notesMasterIdLst>
  <p:handoutMasterIdLst>
    <p:handoutMasterId r:id="rId24"/>
  </p:handoutMasterIdLst>
  <p:sldIdLst>
    <p:sldId id="256" r:id="rId4"/>
    <p:sldId id="257" r:id="rId5"/>
    <p:sldId id="333" r:id="rId6"/>
    <p:sldId id="259" r:id="rId7"/>
    <p:sldId id="260" r:id="rId8"/>
    <p:sldId id="261" r:id="rId9"/>
    <p:sldId id="262" r:id="rId10"/>
    <p:sldId id="263" r:id="rId11"/>
    <p:sldId id="342" r:id="rId12"/>
    <p:sldId id="267" r:id="rId13"/>
    <p:sldId id="269" r:id="rId14"/>
    <p:sldId id="326" r:id="rId15"/>
    <p:sldId id="341" r:id="rId16"/>
    <p:sldId id="312" r:id="rId17"/>
    <p:sldId id="272" r:id="rId18"/>
    <p:sldId id="329" r:id="rId19"/>
    <p:sldId id="340" r:id="rId20"/>
    <p:sldId id="317" r:id="rId21"/>
    <p:sldId id="283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6433" autoAdjust="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88"/>
    </p:cViewPr>
  </p:sorterViewPr>
  <p:notesViewPr>
    <p:cSldViewPr>
      <p:cViewPr varScale="1">
        <p:scale>
          <a:sx n="55" d="100"/>
          <a:sy n="55" d="100"/>
        </p:scale>
        <p:origin x="288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94D9647-D82E-44DE-835E-6A86DBB13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CA0C718-684F-42C3-9247-7006A2CAE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F96F0-49CF-4421-990A-645251B9BF44}" type="datetimeFigureOut">
              <a:rPr lang="en-GB" smtClean="0"/>
              <a:pPr/>
              <a:t>12/09/2018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3BC2D31-0A03-4CFB-A9A2-1C4140564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A22CBA4-D104-4A93-9240-BD51C20EF1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A18F7-09B7-495C-8267-8B2500A9CE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7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617305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8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35776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9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8976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2018     TSG CT status report to TSG SA #81,</a:t>
            </a:r>
            <a:r>
              <a:rPr lang="en-US" sz="1000" b="0" strike="noStrike" spc="-1" baseline="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September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2018     TSG CT status report to TSG SA #81, September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© 3GPP 2018     TSG CT status report to TSG SA #81, September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+mn-lt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ngppapp/CreateTdoc.aspx?mode=view&amp;contributionId=877730" TargetMode="External"/><Relationship Id="rId2" Type="http://schemas.openxmlformats.org/officeDocument/2006/relationships/hyperlink" Target="http://www.3gpp.org/ftp/tsg_ct/TSG_CT/TSGC_81_Gold_Coast/Docs/CP-182202.zip" TargetMode="Externa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1_Gold_Coast/Docs/CP-182051.zip" TargetMode="Externa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1_Gold_Coast/Docs/CP-182112.zip" TargetMode="External"/><Relationship Id="rId2" Type="http://schemas.openxmlformats.org/officeDocument/2006/relationships/hyperlink" Target="http://www.3gpp.org/ftp/tsg_ct/TSG_CT/TSGC_81_Gold_Coast/Docs/CP-182082.zip" TargetMode="Externa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251520" y="185760"/>
            <a:ext cx="7056784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SP-180873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Gold Coast, Australia;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12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14</a:t>
            </a:r>
            <a:r>
              <a:rPr lang="en-US" sz="2000" b="0" strike="noStrike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September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SA81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035468"/>
              </p:ext>
            </p:extLst>
          </p:nvPr>
        </p:nvGraphicFramePr>
        <p:xfrm>
          <a:off x="796925" y="1757363"/>
          <a:ext cx="7705725" cy="1300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CP-182202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Mobile Communication System for Railways (stage 3)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CP-180097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MONASTERY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CP-182226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CP-182204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WIDs / SIDs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3" name="Content Placeholder 1">
            <a:extLst>
              <a:ext uri="{FF2B5EF4-FFF2-40B4-BE49-F238E27FC236}">
                <a16:creationId xmlns:a16="http://schemas.microsoft.com/office/drawing/2014/main" xmlns="" id="{FCB211A6-80F4-4818-9421-60AC63D2CD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6842063"/>
              </p:ext>
            </p:extLst>
          </p:nvPr>
        </p:nvGraphicFramePr>
        <p:xfrm>
          <a:off x="796925" y="1757363"/>
          <a:ext cx="7705725" cy="873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CP-182051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5G Trace management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NETSLICE-5GTRACE-CT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Approved/Revised New Rel-16 WIDs / SIDs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>
            <a:extLst>
              <a:ext uri="{FF2B5EF4-FFF2-40B4-BE49-F238E27FC236}">
                <a16:creationId xmlns:a16="http://schemas.microsoft.com/office/drawing/2014/main" xmlns="" id="{5A2F31D2-63E3-42CF-AD53-876C5C85D7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6354251"/>
              </p:ext>
            </p:extLst>
          </p:nvPr>
        </p:nvGraphicFramePr>
        <p:xfrm>
          <a:off x="796925" y="1757363"/>
          <a:ext cx="7705725" cy="2242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CP-182227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multi-device and multi-identity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CP-182109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MuD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181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CP-182110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Protocol enhancements for Mission Critical Services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48600294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CP-182228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enhancements of Public Warning System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CP-182111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ePWS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551177205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CP-182052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SID on User Plane Protocol Study in 5GC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FS_UPPS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022998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221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</a:rPr>
              <a:t>New TS/TR number allocated</a:t>
            </a:r>
            <a:endParaRPr lang="en-US" sz="1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FD3EBF59-CE9F-4503-8894-D5FB0A19AF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327526"/>
              </p:ext>
            </p:extLst>
          </p:nvPr>
        </p:nvGraphicFramePr>
        <p:xfrm>
          <a:off x="367927" y="2393526"/>
          <a:ext cx="8570912" cy="151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276">
                  <a:extLst>
                    <a:ext uri="{9D8B030D-6E8A-4147-A177-3AD203B41FA5}">
                      <a16:colId xmlns:a16="http://schemas.microsoft.com/office/drawing/2014/main" xmlns="" val="955337299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xmlns="" val="2381141619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465055558"/>
                    </a:ext>
                  </a:extLst>
                </a:gridCol>
                <a:gridCol w="900900">
                  <a:extLst>
                    <a:ext uri="{9D8B030D-6E8A-4147-A177-3AD203B41FA5}">
                      <a16:colId xmlns:a16="http://schemas.microsoft.com/office/drawing/2014/main" xmlns="" val="2223098732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WG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768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Multi-Device and Multi-Identity in 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7964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23.735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enhancements of Public Warning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1888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29.573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System; Public Land Mobile Network (PLMN) interconnection; Stage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16994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129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:p14="http://schemas.microsoft.com/office/powerpoint/2010/main" val="363685608"/>
              </p:ext>
            </p:extLst>
          </p:nvPr>
        </p:nvGraphicFramePr>
        <p:xfrm>
          <a:off x="346860" y="1124744"/>
          <a:ext cx="8449920" cy="1393067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57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CP-182082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23.527 v1.0.0 on 5G System; Restoration Procedures; Stage 2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CP-182233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29.573 v1.0.0 on 5G System; Public Land Mobile Network (PLMN) Interconnection;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8500867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CP-182112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approval of 3GPP TS 24.526 v2.0.0 on UE Equipment (UE) policies for 5G System (5GS);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02276752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5217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1/1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EBEAE1ED-0AF2-401C-8C69-123AECB44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853264"/>
              </p:ext>
            </p:extLst>
          </p:nvPr>
        </p:nvGraphicFramePr>
        <p:xfrm>
          <a:off x="142844" y="1214423"/>
          <a:ext cx="8572560" cy="5178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4718">
                  <a:extLst>
                    <a:ext uri="{9D8B030D-6E8A-4147-A177-3AD203B41FA5}">
                      <a16:colId xmlns:a16="http://schemas.microsoft.com/office/drawing/2014/main" xmlns="" val="3018107661"/>
                    </a:ext>
                  </a:extLst>
                </a:gridCol>
                <a:gridCol w="4009731">
                  <a:extLst>
                    <a:ext uri="{9D8B030D-6E8A-4147-A177-3AD203B41FA5}">
                      <a16:colId xmlns:a16="http://schemas.microsoft.com/office/drawing/2014/main" xmlns="" val="4060741957"/>
                    </a:ext>
                  </a:extLst>
                </a:gridCol>
                <a:gridCol w="1311244">
                  <a:extLst>
                    <a:ext uri="{9D8B030D-6E8A-4147-A177-3AD203B41FA5}">
                      <a16:colId xmlns:a16="http://schemas.microsoft.com/office/drawing/2014/main" xmlns="" val="2120267901"/>
                    </a:ext>
                  </a:extLst>
                </a:gridCol>
                <a:gridCol w="1966867">
                  <a:extLst>
                    <a:ext uri="{9D8B030D-6E8A-4147-A177-3AD203B41FA5}">
                      <a16:colId xmlns:a16="http://schemas.microsoft.com/office/drawing/2014/main" xmlns="" val="31782774"/>
                    </a:ext>
                  </a:extLst>
                </a:gridCol>
              </a:tblGrid>
              <a:tr h="251952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2936487275"/>
                  </a:ext>
                </a:extLst>
              </a:tr>
              <a:tr h="542862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C1-182744 in CP-181076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Enabling pre-provisioning of EARFCNs and associated geographical areas for initial cell search of MTC carrier or NB-IOT carrier</a:t>
                      </a: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24.368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0032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36.304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0411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(RAN2)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 algn="l" fontAlgn="b"/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C1-183713 in CP-181076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Ciphering keys delivery for broadcast of ciphered assistance data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3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24.301</a:t>
                      </a:r>
                      <a:b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3041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TS 23.271</a:t>
                      </a:r>
                      <a:b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fr-F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CR 0432 </a:t>
                      </a:r>
                      <a:r>
                        <a:rPr lang="nb-N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(SA2)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46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C3-183726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FEC and ROHC for mission critical services over MBMS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 29.116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CR#0021</a:t>
                      </a:r>
                    </a:p>
                  </a:txBody>
                  <a:tcPr marT="45707" marB="45707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 26.346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CR#597 (SA4)</a:t>
                      </a:r>
                    </a:p>
                  </a:txBody>
                  <a:tcPr marT="45707" marB="45707"/>
                </a:tc>
                <a:extLst>
                  <a:ext uri="{0D108BD9-81ED-4DB2-BD59-A6C34878D82A}">
                    <a16:rowId xmlns:a16="http://schemas.microsoft.com/office/drawing/2014/main" xmlns="" val="2754140123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Monitoring Event configuration removal for a group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23.682-0394,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Monitoring Event configuration removal for a group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23.682-0398,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C4-184461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Subscription for Aerial UE in 3GPP system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29.272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36.413-1587, 36.423-1132, RAN3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C4-184119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Storage of subscription data for ciphering keys in HSS to support broadcast of ciphered assistance data in E-UTRAN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23.008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23.271-0432,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C4-184450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Ciphering keys delivery to support broadcast of ciphered assistance data in E-UTRAN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29.171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23.271-0432,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C4-184609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Identification of LTE-M (</a:t>
                      </a:r>
                      <a:r>
                        <a:rPr lang="en-GB" sz="11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eMTC</a:t>
                      </a: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) traffic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29.274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23.401-3404,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C4-184608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Deletion of Network Parameter Configuration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29.336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23.682-0396,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C4-184332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GUAMI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23.003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23.501-0219,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904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C4-184540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PDR for Ethernet PDU session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29.244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23.501-0264, SA2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446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625475" lvl="1" indent="-623888">
              <a:lnSpc>
                <a:spcPct val="90000"/>
              </a:lnSpc>
              <a:buBlip>
                <a:blip r:embed="rId2"/>
              </a:buBlip>
              <a:defRPr/>
            </a:pPr>
            <a:endParaRPr lang="en-US" sz="2800" dirty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171207"/>
            <a:ext cx="7777578" cy="545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3080" lvl="1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z="2200" spc="-1" dirty="0" smtClean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5GS_Ph1 </a:t>
            </a:r>
            <a:r>
              <a:rPr lang="de-DE" altLang="zh-CN" sz="2200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(Rel-15) is 100% complete in all CT WGs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correction and alignments are (as usual) still expected</a:t>
            </a:r>
          </a:p>
          <a:p>
            <a:pPr marL="625475" lvl="1" indent="-623888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endParaRPr lang="de-DE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Further </a:t>
            </a:r>
            <a:r>
              <a:rPr lang="de-DE" altLang="zh-CN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WIDs</a:t>
            </a:r>
            <a:endParaRPr lang="en-US" altLang="zh-CN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enhMCPTT</a:t>
            </a:r>
            <a:r>
              <a:rPr lang="en-US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-CT  80% completed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eMCDATA</a:t>
            </a:r>
            <a:r>
              <a:rPr lang="en-US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-CT 85% completed 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MBMS_Mcservices</a:t>
            </a:r>
            <a:r>
              <a:rPr lang="en-US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7% completed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 agreed to give these 3 WIs time to CT#82 to complete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 exception sheets were seen </a:t>
            </a:r>
            <a:r>
              <a:rPr lang="de-DE" altLang="zh-CN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necessary</a:t>
            </a:r>
          </a:p>
          <a:p>
            <a:pPr marL="457560" lvl="3">
              <a:lnSpc>
                <a:spcPct val="90000"/>
              </a:lnSpc>
              <a:spcBef>
                <a:spcPts val="600"/>
              </a:spcBef>
              <a:defRPr/>
            </a:pPr>
            <a:endParaRPr lang="de-DE" altLang="zh-CN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lvl="1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GB" sz="2200" dirty="0"/>
              <a:t>API specification and API version number maintenance</a:t>
            </a:r>
            <a:endParaRPr lang="de-DE" altLang="zh-CN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See LS‘s from CT4 (SP-180794) and CT (SP-180878)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Applies to all types of 3GPP APIs based on Open API specification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Separate Open API files will be provided for all APIs 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CT4 &amp; CT3 tasked to work out detailed process</a:t>
            </a:r>
          </a:p>
          <a:p>
            <a:pPr marL="360" lvl="1">
              <a:lnSpc>
                <a:spcPct val="90000"/>
              </a:lnSpc>
              <a:spcBef>
                <a:spcPts val="600"/>
              </a:spcBef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Action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625475" lvl="1" indent="-623888">
              <a:lnSpc>
                <a:spcPct val="90000"/>
              </a:lnSpc>
              <a:buBlip>
                <a:blip r:embed="rId2"/>
              </a:buBlip>
              <a:defRPr/>
            </a:pPr>
            <a:endParaRPr lang="en-US" sz="2800" dirty="0"/>
          </a:p>
          <a:p>
            <a:pPr marL="343080" lvl="1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MCCI3 </a:t>
            </a:r>
            <a:r>
              <a:rPr lang="de-DE" altLang="zh-CN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– MC Interworking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Related stage 2 was completed in Rel-15 by SA6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Stage 3 work item shifted to Rel-16, planned to be finished by Dec 2018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Proposal: leave stage 2 in Rel-15 (decision left to SA)</a:t>
            </a:r>
          </a:p>
          <a:p>
            <a:pPr marL="458787" lvl="2">
              <a:lnSpc>
                <a:spcPct val="90000"/>
              </a:lnSpc>
              <a:spcBef>
                <a:spcPts val="600"/>
              </a:spcBef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z="2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Steering </a:t>
            </a:r>
            <a:r>
              <a:rPr lang="de-DE" altLang="zh-CN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of Roaming LS from GSMA (SP-180872)</a:t>
            </a:r>
            <a:endParaRPr lang="en-US" altLang="zh-CN" sz="2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LS from CT to CT WGs and SA (not GSMA) in SP-180877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Issue needs further discussion in CT WGs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CT WGs tasked to reply to CT by December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CT will send consolidated reply proposal to SA</a:t>
            </a:r>
          </a:p>
          <a:p>
            <a:pPr marL="800280" lvl="3" indent="-342720">
              <a:lnSpc>
                <a:spcPct val="900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de-DE" altLang="zh-CN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SA should reply to the GSMA LS for all of 3GPP</a:t>
            </a:r>
            <a:endParaRPr lang="en-US" altLang="zh-CN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Aurora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Lionel </a:t>
            </a:r>
            <a:r>
              <a:rPr lang="en-US" sz="1200" spc="-1" dirty="0" err="1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</a:t>
            </a:r>
            <a:r>
              <a:rPr lang="en-US" sz="1200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Schmitt (Huawei / CCSA)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Heiko Kruse (Morpho Cards GmbH / 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Phan Ly Thanh (Gemalto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Hakim Mkinsi</a:t>
            </a: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81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417320"/>
            <a:ext cx="8534160" cy="56219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81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1237 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484 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324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382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47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from WG6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 TS for approval</a:t>
            </a: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Rel-16 Work Items / Study Items approved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3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1 revised- Work Items / Study items</a:t>
            </a:r>
          </a:p>
          <a:p>
            <a:pPr marL="914760" lvl="2">
              <a:lnSpc>
                <a:spcPct val="90000"/>
              </a:lnSpc>
              <a:buClr>
                <a:srgbClr val="000000"/>
              </a:buClr>
            </a:pP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ea typeface="MS PGothic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180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Registered participants /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140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75 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(1)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same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(1)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more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(1)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same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38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44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C, D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1117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(278)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 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TSs presented for approval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 New Rel-15 TS/TR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3GPP TS 29.573 on 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5G System; Public Land Mobile Network (PLMN) Interconnection; Stage 3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ea typeface="MS PGothic"/>
            </a:endParaRPr>
          </a:p>
          <a:p>
            <a:pPr marL="914760" lvl="2">
              <a:lnSpc>
                <a:spcPct val="90000"/>
              </a:lnSpc>
              <a:buClr>
                <a:srgbClr val="000000"/>
              </a:buClr>
            </a:pP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ea typeface="MS PGothic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412776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 Rel-16 CRs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 revised Study item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 new Work items / Study items approved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New Rel-16 TS/TR numbers allocated</a:t>
            </a:r>
          </a:p>
          <a:p>
            <a:pPr marL="800280" lvl="1" indent="-342720">
              <a:lnSpc>
                <a:spcPct val="90000"/>
              </a:lnSpc>
              <a:buBlip>
                <a:blip r:embed="rId3"/>
              </a:buBlip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3GPP TS 24.174 on </a:t>
            </a:r>
            <a:r>
              <a:rPr lang="en-GB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Support of Multi-Device and Multi-Identity in IMS</a:t>
            </a:r>
          </a:p>
          <a:p>
            <a:pPr marL="800280" lvl="1" indent="-342720">
              <a:lnSpc>
                <a:spcPct val="90000"/>
              </a:lnSpc>
              <a:buBlip>
                <a:blip r:embed="rId3"/>
              </a:buBlip>
            </a:pPr>
            <a:r>
              <a:rPr lang="en-GB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3GPP TR 23.735 on Study on enhancements of Public Warning System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60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55576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23092</TotalTime>
  <Words>1135</Words>
  <Application>Microsoft Office PowerPoint</Application>
  <PresentationFormat>On-screen Show (4:3)</PresentationFormat>
  <Paragraphs>323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Arial Unicode MS</vt:lpstr>
      <vt:lpstr>MS PGothic</vt:lpstr>
      <vt:lpstr>SimSun</vt:lpstr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Nokia Oyj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Georg Mayer</cp:lastModifiedBy>
  <cp:revision>633</cp:revision>
  <dcterms:created xsi:type="dcterms:W3CDTF">2009-10-13T12:22:16Z</dcterms:created>
  <dcterms:modified xsi:type="dcterms:W3CDTF">2018-09-12T05:43:52Z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