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6"/>
  </p:notesMasterIdLst>
  <p:handoutMasterIdLst>
    <p:handoutMasterId r:id="rId57"/>
  </p:handoutMasterIdLst>
  <p:sldIdLst>
    <p:sldId id="303" r:id="rId2"/>
    <p:sldId id="706" r:id="rId3"/>
    <p:sldId id="963" r:id="rId4"/>
    <p:sldId id="957" r:id="rId5"/>
    <p:sldId id="973" r:id="rId6"/>
    <p:sldId id="971" r:id="rId7"/>
    <p:sldId id="960" r:id="rId8"/>
    <p:sldId id="961" r:id="rId9"/>
    <p:sldId id="972" r:id="rId10"/>
    <p:sldId id="919" r:id="rId11"/>
    <p:sldId id="939" r:id="rId12"/>
    <p:sldId id="920" r:id="rId13"/>
    <p:sldId id="922" r:id="rId14"/>
    <p:sldId id="955" r:id="rId15"/>
    <p:sldId id="923" r:id="rId16"/>
    <p:sldId id="924" r:id="rId17"/>
    <p:sldId id="925" r:id="rId18"/>
    <p:sldId id="926" r:id="rId19"/>
    <p:sldId id="956" r:id="rId20"/>
    <p:sldId id="928" r:id="rId21"/>
    <p:sldId id="929" r:id="rId22"/>
    <p:sldId id="964" r:id="rId23"/>
    <p:sldId id="930" r:id="rId24"/>
    <p:sldId id="969" r:id="rId25"/>
    <p:sldId id="970" r:id="rId26"/>
    <p:sldId id="940" r:id="rId27"/>
    <p:sldId id="941" r:id="rId28"/>
    <p:sldId id="942" r:id="rId29"/>
    <p:sldId id="943" r:id="rId30"/>
    <p:sldId id="954" r:id="rId31"/>
    <p:sldId id="965" r:id="rId32"/>
    <p:sldId id="966" r:id="rId33"/>
    <p:sldId id="967" r:id="rId34"/>
    <p:sldId id="944" r:id="rId35"/>
    <p:sldId id="953" r:id="rId36"/>
    <p:sldId id="842" r:id="rId37"/>
    <p:sldId id="870" r:id="rId38"/>
    <p:sldId id="871" r:id="rId39"/>
    <p:sldId id="872" r:id="rId40"/>
    <p:sldId id="873" r:id="rId41"/>
    <p:sldId id="900" r:id="rId42"/>
    <p:sldId id="913" r:id="rId43"/>
    <p:sldId id="882" r:id="rId44"/>
    <p:sldId id="883" r:id="rId45"/>
    <p:sldId id="901" r:id="rId46"/>
    <p:sldId id="914" r:id="rId47"/>
    <p:sldId id="915" r:id="rId48"/>
    <p:sldId id="916" r:id="rId49"/>
    <p:sldId id="950" r:id="rId50"/>
    <p:sldId id="951" r:id="rId51"/>
    <p:sldId id="952" r:id="rId52"/>
    <p:sldId id="968" r:id="rId53"/>
    <p:sldId id="865" r:id="rId54"/>
    <p:sldId id="878" r:id="rId55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1" autoAdjust="0"/>
    <p:restoredTop sz="94568" autoAdjust="0"/>
  </p:normalViewPr>
  <p:slideViewPr>
    <p:cSldViewPr snapToGrid="0">
      <p:cViewPr varScale="1">
        <p:scale>
          <a:sx n="90" d="100"/>
          <a:sy n="90" d="100"/>
        </p:scale>
        <p:origin x="7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Approved pCRs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SA5#108</c:v>
                </c:pt>
                <c:pt idx="1">
                  <c:v>SA5#109</c:v>
                </c:pt>
                <c:pt idx="2">
                  <c:v>SA5#110</c:v>
                </c:pt>
                <c:pt idx="3">
                  <c:v>SA5#111</c:v>
                </c:pt>
                <c:pt idx="4">
                  <c:v>SA5#111Bis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53</c:v>
                </c:pt>
                <c:pt idx="1">
                  <c:v>65</c:v>
                </c:pt>
                <c:pt idx="2">
                  <c:v>62</c:v>
                </c:pt>
                <c:pt idx="3">
                  <c:v>56</c:v>
                </c:pt>
                <c:pt idx="4">
                  <c:v>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B2-42DD-90CB-B94BC9E986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7222856"/>
        <c:axId val="427090184"/>
      </c:barChart>
      <c:catAx>
        <c:axId val="427222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27090184"/>
        <c:crosses val="autoZero"/>
        <c:auto val="1"/>
        <c:lblAlgn val="ctr"/>
        <c:lblOffset val="100"/>
        <c:noMultiLvlLbl val="0"/>
      </c:catAx>
      <c:valAx>
        <c:axId val="427090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27222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3/2/2017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688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3/2/2017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99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747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8388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502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19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151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00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2039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4647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094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44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969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160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05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2057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6687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0398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5212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8069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4865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238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100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3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991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027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797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9713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5207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576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453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98539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54464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1337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58011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72872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963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640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82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669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559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585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26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56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448425"/>
            <a:ext cx="6642100" cy="239713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622301" y="6416675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>
                <a:latin typeface="Arial" pitchFamily="34" charset="0"/>
                <a:cs typeface="Arial" pitchFamily="34" charset="0"/>
              </a:rPr>
              <a:t>SP-170116 TSG SA WG5 Report to TSG SA#75  8-10 March 2017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7"/>
            <a:ext cx="7772400" cy="364321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/>
              <a:t>SA5 Status Report to SA#75</a:t>
            </a:r>
            <a:br>
              <a:rPr lang="en-GB" altLang="zh-CN" sz="5300" b="1" dirty="0"/>
            </a:br>
            <a:br>
              <a:rPr lang="en-GB" altLang="zh-CN" sz="3100" b="1" dirty="0"/>
            </a:br>
            <a:br>
              <a:rPr lang="en-GB" altLang="zh-CN" sz="3100" b="1" dirty="0"/>
            </a:br>
            <a:r>
              <a:rPr lang="en-GB" altLang="zh-CN" sz="2200" b="1" dirty="0"/>
              <a:t>Charging Management (CH)</a:t>
            </a:r>
            <a:br>
              <a:rPr lang="en-GB" altLang="zh-CN" sz="2200" b="1" dirty="0"/>
            </a:br>
            <a:r>
              <a:rPr lang="en-GB" altLang="zh-CN" sz="2200" b="1" dirty="0"/>
              <a:t>Operation, Administration, Maintenance &amp; Provisioning (OAM&amp;P)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723331" y="5081137"/>
            <a:ext cx="7574507" cy="9962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Thomas TOVINGER, SA5 Chairman, Ericsson</a:t>
            </a:r>
          </a:p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Mirko CANO SOVERI, SA5 Secretary, MCC</a:t>
            </a:r>
          </a:p>
        </p:txBody>
      </p:sp>
      <p:sp>
        <p:nvSpPr>
          <p:cNvPr id="4" name="Text Box 64"/>
          <p:cNvSpPr txBox="1">
            <a:spLocks noChangeArrowheads="1"/>
          </p:cNvSpPr>
          <p:nvPr/>
        </p:nvSpPr>
        <p:spPr bwMode="auto">
          <a:xfrm>
            <a:off x="2084388" y="342900"/>
            <a:ext cx="53752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TSG-SA Meeting #75		</a:t>
            </a:r>
            <a:r>
              <a:rPr lang="en-US" altLang="en-US" sz="1600" b="1" i="1">
                <a:latin typeface="Arial" panose="020B0604020202020204" pitchFamily="34" charset="0"/>
                <a:cs typeface="Times New Roman" panose="02020603050405020304" pitchFamily="18" charset="0"/>
              </a:rPr>
              <a:t>        SP-170116</a:t>
            </a:r>
            <a:r>
              <a:rPr lang="fr-FR" altLang="en-US" sz="1400" b="1" i="1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fr-FR" altLang="en-US" sz="1400" b="1" i="1" dirty="0">
                <a:latin typeface="Arial" panose="020B0604020202020204" pitchFamily="34" charset="0"/>
                <a:ea typeface="SimSun" panose="02010600030101010101" pitchFamily="2" charset="-122"/>
              </a:rPr>
              <a:t>8 - 10 March 2017, Dubrovnik, </a:t>
            </a:r>
            <a:r>
              <a:rPr lang="fr-FR" altLang="en-US" sz="1400" b="1" i="1" dirty="0" err="1">
                <a:latin typeface="Arial" panose="020B0604020202020204" pitchFamily="34" charset="0"/>
                <a:ea typeface="SimSun" panose="02010600030101010101" pitchFamily="2" charset="-122"/>
              </a:rPr>
              <a:t>Croatia</a:t>
            </a:r>
            <a:endParaRPr lang="en-GB" altLang="en-US" sz="1400" b="1" i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(1/3)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4245123"/>
              </p:ext>
            </p:extLst>
          </p:nvPr>
        </p:nvGraphicFramePr>
        <p:xfrm>
          <a:off x="488950" y="1082301"/>
          <a:ext cx="8417596" cy="53666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763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853642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90497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168924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187777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440517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6834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CH14-ROPOCH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Resource optimization for PS domain online charging sessions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SP-160021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32.251, 32.299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CH14-DCCII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Determination of Completeness of Charging Information in IMS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SP-160398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32.240, 32.260, 32.298, 32.299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8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CH14-ProSe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Enhanced Proximity-based Services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SP-160428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32.240, 32.251, 32.277, 32.298, 32.299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CH14-V8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S8 Home Routing Architecture for VoLTE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SP-160429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32.240, 32.251, 32.260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AULC-CH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Improvements of Awareness of User Location Change (AULC)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SP-160609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32.251, 32.298, 32.299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5808122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DBPU-CH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for Diameter Base Protocol Specification Update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SP-160837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32.2xy-series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21034546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PS_DATA_OFF-CH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Charging Aspect of 3GPP PS Data off Function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SP-160839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32.251, 32.298, 32.299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0795452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CH14-SMST4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Charging for SMS via T4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SP-160840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32.274, 32.250, 32.298, 32.299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5737022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FS_DOCME_CH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Overload Control for Diameter Charging Applications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SP-150310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32.869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 SA#78 (12/2017)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46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FS_FWDCA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forward compatibility for 3GPP Diameter Charging Applications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SP-160608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32.870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(2/3)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5914941"/>
              </p:ext>
            </p:extLst>
          </p:nvPr>
        </p:nvGraphicFramePr>
        <p:xfrm>
          <a:off x="488950" y="1282700"/>
          <a:ext cx="8417596" cy="4311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763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400396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91852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970961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06522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3273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OAM14-MAMO_VNF-MCAR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Management concept, architecture and requirements for mobile networks that include virtualized network functions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SP-160023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28.500, 32.101, 32.102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OAM14-MAMO_VNF-CM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 management for mobile networks that include virtualized network functions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SP-160401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28.510, 28.511, 28.512, 28.513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SA#76 (06/2017) 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OAM14-MAMO_VNF-FM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Fault management for mobile networks that include virtualized network functions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SP-160403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28.515, 28.516, 28.517, 28.518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SA#76 (06/2017) 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OAM14-MAMO_VNF-PM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Performance management for mobile networks that include virtualized network functions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SP-160402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28.520, 28.521, 28.522, 28.523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SA#76 (06/2017) 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OAM14-MAMO_VNF-LCM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Lyfecycle management for mobile networks that include virtualized network functions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SP-160427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28.525, 28.526, 28.527, 28.528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SA#76 (06/2017) 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011940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OAM14-FILMEAS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Filtering of PM measurements and data volume measurements for shared networks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SP-160610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32.817, 32.130, 32.425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926667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OAM14-LSA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 support for Licensed Shared Access (LSA)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SP-160397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28.301, 28.302, 28.303, 32.101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40%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210706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FS_OAM_EE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support for assessment of energy efficiency in mobile access networks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SP-160430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32.856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90%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7723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6477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(3/3)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325018"/>
              </p:ext>
            </p:extLst>
          </p:nvPr>
        </p:nvGraphicFramePr>
        <p:xfrm>
          <a:off x="488950" y="1371600"/>
          <a:ext cx="8417596" cy="4759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326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75262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886120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857839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385740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449944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FS_OAM_SON_AAS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aspects of SON for AAS-based deployments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SP-150677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32.865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70%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 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4165949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FS_IMP_ITFN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Implementation for the Partitioning of Itf-N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SP-160020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32.880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40%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SA#79 (03/2018)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082146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FS_NGNS_MOA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Architecture of Next Generation Network and Service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SP-160400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28.800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SA#76 (06/2017) 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8217143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FS_MONETS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of Network Slicing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SP-160394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28.801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SA#76 (06/2017) 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535965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FS_MAN_NGNAF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next generation network architecture and features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SP-160399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28.802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-&gt; SA#76 (06/2017) 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97982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FS_OAM_IOT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selected IoT-related features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SP-160611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32.857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6009509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FS_OAM_RESTFUL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a RESTful HTTP-based Solution Set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SP-160613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32.866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840253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FS_MA_RNVNF</a:t>
                      </a:r>
                      <a:endParaRPr lang="sv-SE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virtualized network functions that are part of the NR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SP-160703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32.864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SA#77 (09/2017)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49191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FS_MECUPS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Study on Management Enhancement of CUPS of EPC Nodes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SP-160925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32.867 </a:t>
                      </a:r>
                      <a:endParaRPr lang="sv-S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SA#77 (09/2017)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2812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39140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Incoming</a:t>
            </a:r>
            <a:r>
              <a:rPr lang="sv-SE" dirty="0"/>
              <a:t> LSs (1/2)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37394027"/>
              </p:ext>
            </p:extLst>
          </p:nvPr>
        </p:nvGraphicFramePr>
        <p:xfrm>
          <a:off x="366172" y="1273412"/>
          <a:ext cx="8277766" cy="448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7418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8379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1556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64279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2671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631482">
                <a:tc>
                  <a:txBody>
                    <a:bodyPr/>
                    <a:lstStyle/>
                    <a:p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S5-171205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LS from SA2 to SA5-CH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implication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charging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from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eFMSS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S2-164279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S5-171207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LS from SA6 to SA5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Charging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for Mission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Critical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Services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S6-161256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S5-171236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S5-171208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 LS from ETSI NFV on reply to 3GPP SA5 on use of un-instantiated VNF instance ID in UpdateNS operation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S5-171209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 LS from ITU-T to SA5 on seeking collaboration on draft Recommendation “Energy efficiency Metrics and measurement methodology for 5G solutions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ITU-T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ETSI ISG NFV to 3GPP SA5 on Release 2 status update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973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ETSI ISG NFV to 3GPP SA5 response on the SOL WG work plan schedule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ETSI ISG NFV Reply to 3GPP SA5 on update NS scenarios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RAN2 on the progress of QoE Measurement Collection for Streaming to RAN3, SA4, SA5 and CT1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R2-168917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S5-171355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SA2 to SA5 on Cooperation on NGS FMC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S2-167247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67048722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reply cc SA5 on NFV-based solutions for next generation mobile networks from ETSI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S2-167249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7808900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S5-171216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SA2 to SA5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charging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support for V2X Communication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S2-166978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S5-171225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691681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832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Incoming</a:t>
            </a:r>
            <a:r>
              <a:rPr lang="sv-SE" dirty="0"/>
              <a:t> LSs (2/2)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04387992"/>
              </p:ext>
            </p:extLst>
          </p:nvPr>
        </p:nvGraphicFramePr>
        <p:xfrm>
          <a:off x="457200" y="1417638"/>
          <a:ext cx="8277766" cy="318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7418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8379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1556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7679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4331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667126">
                <a:tc>
                  <a:txBody>
                    <a:bodyPr/>
                    <a:lstStyle/>
                    <a:p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S5-171217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LS on Support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Multiple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PRAs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(S2-166321/C3-163329)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S2-167252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31227495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S5-171220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SA3 cc SA5 on Grouping of Presence Reporting Areas into a PRA set (C4-165301)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S2-167210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15021384"/>
                  </a:ext>
                </a:extLst>
              </a:tr>
              <a:tr h="4451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S5-171221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reply from to ATIS to SA5 on "Establish a Metric to Determine a Drop in Registered Users in an IP-Based Network”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ATIS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342209848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S5-171281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LS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charging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support for V2X Communication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C1-170335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S5-171225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13447073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S5-171361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Response to LS on the clarification of the definition of NSI and the relation to NST (S2-170035/S5-166479)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S2-170598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834225049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S5A-170014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LS on the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 definition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NSI and the relation to NST (S2-170035/S5-166479)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S2-170598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77034718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S5A-170149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 3GPP SA5 on VNF instance identifier type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59585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2620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Outgoing</a:t>
            </a:r>
            <a:r>
              <a:rPr lang="sv-SE" dirty="0"/>
              <a:t>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74199364"/>
              </p:ext>
            </p:extLst>
          </p:nvPr>
        </p:nvGraphicFramePr>
        <p:xfrm>
          <a:off x="526256" y="1417638"/>
          <a:ext cx="8189119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188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36245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35856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S5-171225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 CT1 and SA2 on charging support for V2X Communication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SA2,CT1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S5-171216,          S5-171281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S5-171236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to: Resubmitted LS from SA6 to SA5 on Charging for Mission Critical Services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SA1,SA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S5-171207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S5-171355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to: LS from RAN2 on the progress of QoE Measurement Collection for Streaming to RAN3, SA4, SA5 and CT1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SA4,RAN3,CT1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S5-171213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S5-171364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on Addition of AVP code definitions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S5-171369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to ETSI ISG NFV SOL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VNF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identifier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 SOL WG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S5-171384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LS to ETSI EE on the latest draft TR 32.856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ETSI EE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127939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S5A-170313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to SA on the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slice management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 transport and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virtualization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aspect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S5A-170319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on Managing EM IP address provided to VNF using MVPNP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 IFA WG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 SOL WG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S5A-170331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on Alarm Management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 IFA WG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36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318162"/>
              </p:ext>
            </p:extLst>
          </p:nvPr>
        </p:nvGraphicFramePr>
        <p:xfrm>
          <a:off x="557645" y="937983"/>
          <a:ext cx="7972744" cy="5405445"/>
        </p:xfrm>
        <a:graphic>
          <a:graphicData uri="http://schemas.openxmlformats.org/drawingml/2006/table">
            <a:tbl>
              <a:tblPr/>
              <a:tblGrid>
                <a:gridCol w="1274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7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754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effectLst/>
                          <a:latin typeface="+mn-lt"/>
                        </a:rPr>
                        <a:t>Rel-14 CRs on Charging Aspects of Improvements of Awareness of User Location Change (AULC-CH)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effectLst/>
                          <a:latin typeface="+mn-lt"/>
                        </a:rPr>
                        <a:t>Rel-12 CRs on Charging Management small Enhancements (CH12)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effectLst/>
                          <a:latin typeface="+mn-lt"/>
                        </a:rPr>
                        <a:t>Rel-13 CRs on Charging Management small Enhancements (CH13)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effectLst/>
                          <a:latin typeface="+mn-lt"/>
                        </a:rPr>
                        <a:t>Rel-14 CRs on Charging Management small Enhancements (CH14)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06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effectLst/>
                          <a:latin typeface="+mn-lt"/>
                        </a:rPr>
                        <a:t>Rel-14 CRs on Charging Aspects of Enhanced Proximity-based Services (CH14-Prose)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976678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effectLst/>
                          <a:latin typeface="+mn-lt"/>
                        </a:rPr>
                        <a:t>Rel-14 CRs on Resource Optimization for PS Domain Online (CH14-ROPOCH)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494845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effectLst/>
                          <a:latin typeface="+mn-lt"/>
                        </a:rPr>
                        <a:t>Rel-14 CRs on Charging for SMS via T4 (CH14-SMST4)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630648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Rel-9 CRs on Charging Management small Enhancements (CH9)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 CRs on Charging Aspects of CIoT (CIoT-CH)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0710593"/>
                  </a:ext>
                </a:extLst>
              </a:tr>
              <a:tr h="47692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Charging aspects for Diameter Base Protocol Specification Update (DBPU-CH)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8967935"/>
                  </a:ext>
                </a:extLst>
              </a:tr>
              <a:tr h="455057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SP-170144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Charging Aspect for 3GPP PS Data off Function (PS_DATA_OFF-CH)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485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0307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272812" cy="1093726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6110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 &amp;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0526913"/>
              </p:ext>
            </p:extLst>
          </p:nvPr>
        </p:nvGraphicFramePr>
        <p:xfrm>
          <a:off x="484553" y="1592997"/>
          <a:ext cx="8290169" cy="4257043"/>
        </p:xfrm>
        <a:graphic>
          <a:graphicData uri="http://schemas.openxmlformats.org/drawingml/2006/table">
            <a:tbl>
              <a:tblPr/>
              <a:tblGrid>
                <a:gridCol w="1194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5G System Architecture Phase 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Charging Aspects of Enhanced Proximity-based Services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1096186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Charging Aspects of Improvements of Awareness of User Location Change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708661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Charging Aspects of S8 Home Routing Architecture for VoLTE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8304492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Charging Aspects of 3GPP PS Data off Function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29939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Charging for SMS via T4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166376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SP-170147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Resource Optimization for PS Domain Online Charging Sessions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2846624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SP-170172</a:t>
                      </a:r>
                      <a:endParaRPr lang="sv-SE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sheet for Determination of Completeness of Charging Information in IMS    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0890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80893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/>
          </p:cNvSpPr>
          <p:nvPr>
            <p:ph idx="1"/>
          </p:nvPr>
        </p:nvSpPr>
        <p:spPr>
          <a:xfrm>
            <a:off x="390238" y="1201003"/>
            <a:ext cx="8412565" cy="5104261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400" dirty="0"/>
              <a:t>Co-operation with </a:t>
            </a:r>
            <a:r>
              <a:rPr lang="en-GB" altLang="zh-CN" sz="2400" dirty="0"/>
              <a:t>CT4/CT3 on Diameter</a:t>
            </a:r>
            <a:endParaRPr lang="en-US" altLang="zh-CN" sz="2400" dirty="0"/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SA5 SWG CH has completed the Rel-14 WID on Diameter base protocol update for 3GPP Diameter Charging Applications, to refer to the common IETF RFC 6733 across the 3GPP Diameter Applications.  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Further exchanges on ongoing SA5 study on forward compatibility for 3GPP Diameter Charging Applications are expected via LSs or email exploders</a:t>
            </a:r>
            <a:r>
              <a:rPr lang="en-GB" sz="2000" dirty="0"/>
              <a:t>. </a:t>
            </a:r>
            <a:r>
              <a:rPr lang="en-US" sz="2000" dirty="0"/>
              <a:t> 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n-GB" sz="2000" dirty="0"/>
          </a:p>
          <a:p>
            <a:r>
              <a:rPr lang="en-GB" sz="2400" dirty="0"/>
              <a:t>IETF DIME WG</a:t>
            </a:r>
            <a:endParaRPr lang="en-US" sz="2400" dirty="0"/>
          </a:p>
          <a:p>
            <a:pPr lvl="1">
              <a:lnSpc>
                <a:spcPct val="80000"/>
              </a:lnSpc>
              <a:defRPr/>
            </a:pPr>
            <a:r>
              <a:rPr lang="en-GB" sz="2000" dirty="0"/>
              <a:t>The IETF RFC 4006 “</a:t>
            </a:r>
            <a:r>
              <a:rPr lang="en-US" sz="2000" dirty="0"/>
              <a:t>Diameter Credit-Control Application” update to new version (in particular to refer to RFC 6733) is planned by </a:t>
            </a:r>
            <a:r>
              <a:rPr lang="en-GB" sz="2000" dirty="0"/>
              <a:t>IETF DIME WG for November 2017. </a:t>
            </a:r>
            <a:r>
              <a:rPr lang="en-US" sz="2000" dirty="0"/>
              <a:t>Once published </a:t>
            </a:r>
            <a:r>
              <a:rPr lang="en-GB" sz="2000" dirty="0"/>
              <a:t>this new version will be in interest of SA5 for consideration for </a:t>
            </a:r>
            <a:r>
              <a:rPr lang="en-US" sz="2000" dirty="0"/>
              <a:t>3GPP Diameter Online Charging Application.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n-US" sz="2000" dirty="0"/>
          </a:p>
          <a:p>
            <a:r>
              <a:rPr lang="en-GB" altLang="zh-CN" sz="2400" dirty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  <a:endParaRPr lang="en-GB" sz="1800" dirty="0"/>
          </a:p>
          <a:p>
            <a:pPr>
              <a:lnSpc>
                <a:spcPct val="80000"/>
              </a:lnSpc>
              <a:buNone/>
              <a:defRPr/>
            </a:pPr>
            <a:endParaRPr lang="en-GB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cooperation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86974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4" y="1311688"/>
            <a:ext cx="8449396" cy="473813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itchFamily="18" charset="0"/>
              </a:rPr>
              <a:t>SA5		</a:t>
            </a:r>
            <a:endParaRPr lang="en-GB" altLang="zh-CN" sz="24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Jean-Michel Cornily (Orange)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8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Robert Törnkvist (Ericsson)			VC	since 05/2016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OAM&amp;P Sub-Working Group (SWG)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Chair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>
                <a:cs typeface="Times New Roman" pitchFamily="18" charset="0"/>
              </a:rPr>
              <a:t>/2016</a:t>
            </a:r>
            <a:br>
              <a:rPr lang="en-GB" altLang="zh-CN" sz="2000" dirty="0">
                <a:cs typeface="Times New Roman" pitchFamily="18" charset="0"/>
              </a:rPr>
            </a:br>
            <a:endParaRPr lang="en-GB" altLang="zh-CN" sz="24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/>
              <a:t>SA5 leadership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998079"/>
              </p:ext>
            </p:extLst>
          </p:nvPr>
        </p:nvGraphicFramePr>
        <p:xfrm>
          <a:off x="431800" y="1258888"/>
          <a:ext cx="8272812" cy="3727936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4791"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SP-170139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 CRs on Operations, Administration and  Maintenance (OAM11)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SP-170140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Operations, Administration and  Maintenance (OAM14)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196816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SP-170141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Filtering of PM measurements and data volume (OAM14-FILMEAS)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845379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SP-170142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Configuration Management for mobile networks that include virtualized network functions (OAM14-MAMO_VNF-CM)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589511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SP-170143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Management concept, architecture and requirements for mobile networks that include virtualized network functions (OAM14-MAMO_VNF-MCAR)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8874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TSs &amp; TRs (1/2)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2025884"/>
              </p:ext>
            </p:extLst>
          </p:nvPr>
        </p:nvGraphicFramePr>
        <p:xfrm>
          <a:off x="431800" y="1258889"/>
          <a:ext cx="8079154" cy="3484494"/>
        </p:xfrm>
        <a:graphic>
          <a:graphicData uri="http://schemas.openxmlformats.org/drawingml/2006/table">
            <a:tbl>
              <a:tblPr/>
              <a:tblGrid>
                <a:gridCol w="131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9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4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28.515 Telecommunication management; Fault Management (FM) for mobile networks that include virtualized network functions; Requirements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28.516 Telecommunication management; Fault Management (FM) for mobile networks that include virtualized network functions; Procedures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28.517 Telecommunication management; Fault Management (FM) for mobile networks that include virtualized network functions; Stage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3040764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28.525 Telecommunication management; Life Cycle Management (LCM) for mobile networks that include virtualized network functions; Requirements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939714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28.526 Telecommunication management; Life Cycle Management (LCM) for mobile networks that include virtualized network functions; Procedures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7431489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28.527 Telecommunication management; Life Cycle Management (LCM) for mobile networks that include virtualized network functions; Stage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0861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3285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TSs &amp; TRs (2/2)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6179604"/>
              </p:ext>
            </p:extLst>
          </p:nvPr>
        </p:nvGraphicFramePr>
        <p:xfrm>
          <a:off x="431800" y="1258889"/>
          <a:ext cx="8079154" cy="2444916"/>
        </p:xfrm>
        <a:graphic>
          <a:graphicData uri="http://schemas.openxmlformats.org/drawingml/2006/table">
            <a:tbl>
              <a:tblPr/>
              <a:tblGrid>
                <a:gridCol w="131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9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4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28.801 Study on management and orchestration of network slicing for next generation network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28.511 Configuration Management (CM) for mobile networks that include virtualized network functions; Procedures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28.521 Telecommunication management; Performance Management (PM) for mobile networks that include virtualized network functions; Procedures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939714"/>
                  </a:ext>
                </a:extLst>
              </a:tr>
              <a:tr h="519789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SP-170127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28.522 Telecommunication management; Performance Management (PM) for mobile networks that include virtualized network functions; Stage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7431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59431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 &amp;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224947"/>
              </p:ext>
            </p:extLst>
          </p:nvPr>
        </p:nvGraphicFramePr>
        <p:xfrm>
          <a:off x="472141" y="1527832"/>
          <a:ext cx="8232244" cy="2973346"/>
        </p:xfrm>
        <a:graphic>
          <a:graphicData uri="http://schemas.openxmlformats.org/drawingml/2006/table">
            <a:tbl>
              <a:tblPr/>
              <a:tblGrid>
                <a:gridCol w="1308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35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51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SP-170106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Configuration management for mobile networks that include virtualized network functions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51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SP-170107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Fault Management for mobile networks that include virtualized network functions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893070"/>
                  </a:ext>
                </a:extLst>
              </a:tr>
              <a:tr h="52151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SP-170108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Performance management for mobile networks that include virtualized network functions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5969913"/>
                  </a:ext>
                </a:extLst>
              </a:tr>
              <a:tr h="52151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SP-170109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Life cycle management for mobile networks that include virtualized network functions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3636268"/>
                  </a:ext>
                </a:extLst>
              </a:tr>
              <a:tr h="521515">
                <a:tc>
                  <a:txBody>
                    <a:bodyPr/>
                    <a:lstStyle/>
                    <a:p>
                      <a:pPr algn="l" fontAlgn="t"/>
                      <a:r>
                        <a:rPr lang="sv-SE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SP-170110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for OAM support for Licensed Shared Access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2259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35857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(1/2)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36811" y="966064"/>
            <a:ext cx="8802474" cy="5390131"/>
          </a:xfrm>
        </p:spPr>
        <p:txBody>
          <a:bodyPr/>
          <a:lstStyle/>
          <a:p>
            <a:pPr marL="533400" indent="-533400"/>
            <a:r>
              <a:rPr lang="en-GB" altLang="zh-CN" sz="2400" dirty="0"/>
              <a:t>ETSI ISG NFV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Regular LS exchanges on the alignment of SA5 and ETSI specifications.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The schedule </a:t>
            </a:r>
            <a:r>
              <a:rPr lang="en-US" altLang="zh-CN" sz="2000" dirty="0">
                <a:ea typeface="宋体" pitchFamily="2" charset="-122"/>
              </a:rPr>
              <a:t>of stage 3 specifications in ETSI SOL WG may delay the completion of Rel-14 SA5 NFV specifications until June or September 2017.</a:t>
            </a:r>
            <a:endParaRPr lang="en-GB" altLang="zh-CN" sz="2400" dirty="0"/>
          </a:p>
          <a:p>
            <a:pPr marL="514350" indent="-457200"/>
            <a:r>
              <a:rPr lang="en-GB" altLang="zh-CN" sz="2400" dirty="0"/>
              <a:t>Multi-SDO on NFV information modeling </a:t>
            </a:r>
          </a:p>
          <a:p>
            <a:pPr marL="914400" lvl="1" indent="-457200"/>
            <a:r>
              <a:rPr lang="en-US" sz="2000" dirty="0">
                <a:ea typeface="宋体" pitchFamily="2" charset="-122"/>
              </a:rPr>
              <a:t>SA5 attended the Multi-SDO Information Modelling Workshop in Bonn Dec 8</a:t>
            </a:r>
            <a:r>
              <a:rPr lang="en-US" sz="2000" baseline="30000" dirty="0">
                <a:ea typeface="宋体" pitchFamily="2" charset="-122"/>
              </a:rPr>
              <a:t>th</a:t>
            </a:r>
            <a:r>
              <a:rPr lang="en-US" sz="2000" dirty="0">
                <a:ea typeface="宋体" pitchFamily="2" charset="-122"/>
              </a:rPr>
              <a:t>-9</a:t>
            </a:r>
            <a:r>
              <a:rPr lang="en-US" sz="2000" baseline="30000" dirty="0">
                <a:ea typeface="宋体" pitchFamily="2" charset="-122"/>
              </a:rPr>
              <a:t>th</a:t>
            </a:r>
            <a:r>
              <a:rPr lang="en-US" sz="2000" dirty="0">
                <a:ea typeface="宋体" pitchFamily="2" charset="-122"/>
              </a:rPr>
              <a:t> 2016. </a:t>
            </a:r>
          </a:p>
          <a:p>
            <a:pPr marL="914400" lvl="1" indent="-457200"/>
            <a:r>
              <a:rPr lang="en-US" sz="2000" dirty="0">
                <a:ea typeface="宋体" pitchFamily="2" charset="-122"/>
              </a:rPr>
              <a:t>SA5 reported the progress on the </a:t>
            </a:r>
            <a:r>
              <a:rPr lang="en-US" altLang="zh-CN" sz="2000" dirty="0"/>
              <a:t>collaboration with ETSI ISG NFV on Information Model and reported also on 5G studies ongoing in SA5.</a:t>
            </a:r>
            <a:endParaRPr lang="en-US" sz="2000" dirty="0">
              <a:ea typeface="宋体" pitchFamily="2" charset="-122"/>
            </a:endParaRPr>
          </a:p>
          <a:p>
            <a:pPr marL="514350" indent="-457200"/>
            <a:r>
              <a:rPr lang="en-US" altLang="zh-CN" sz="2400" dirty="0"/>
              <a:t>ATIS NRSC</a:t>
            </a:r>
          </a:p>
          <a:p>
            <a:pPr marL="914400" lvl="1" indent="-457200"/>
            <a:r>
              <a:rPr lang="en-US" sz="2000" dirty="0"/>
              <a:t>Request from ATIS to SA5 for specifying metrics to determine a drop in registered users in an IP-based network. Work is ongoing</a:t>
            </a:r>
            <a:r>
              <a:rPr lang="en-US" altLang="zh-CN" sz="2000" dirty="0"/>
              <a:t>.</a:t>
            </a:r>
            <a:r>
              <a:rPr lang="en-GB" altLang="zh-CN" sz="2000" dirty="0"/>
              <a:t> </a:t>
            </a:r>
          </a:p>
          <a:p>
            <a:pPr marL="514350" indent="-457200"/>
            <a:r>
              <a:rPr lang="en-GB" altLang="zh-CN" sz="2400" dirty="0"/>
              <a:t>ETSI TC EE</a:t>
            </a:r>
          </a:p>
          <a:p>
            <a:pPr marL="914400" lvl="1" indent="-457200"/>
            <a:r>
              <a:rPr lang="en-GB" altLang="zh-CN" sz="2000" dirty="0"/>
              <a:t>Ongoing LS exchanges on Energy Efficiency in mobile networks.</a:t>
            </a:r>
            <a:endParaRPr lang="en-GB" altLang="zh-CN" sz="1800" dirty="0"/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56003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(2/2)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328036" y="925941"/>
            <a:ext cx="8570458" cy="535219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/>
              <a:t>Multi-SDO (SA5, TM Forum, NGMN)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The Multi-SDO steering committee has agreed to close this activity.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The deliverables produced for c</a:t>
            </a:r>
            <a:r>
              <a:rPr lang="en-GB" altLang="zh-CN" sz="2000" dirty="0"/>
              <a:t>onverged management of fixed and mobile networks</a:t>
            </a:r>
            <a:r>
              <a:rPr lang="en-GB" altLang="zh-CN" sz="2000" dirty="0">
                <a:ea typeface="宋体" pitchFamily="2" charset="-122"/>
              </a:rPr>
              <a:t> are a strong base for future work in respective SDOs (Modelling, Fault and Performance management).</a:t>
            </a:r>
          </a:p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/>
              <a:t>BBF/SCF - HNB/HeNB 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SA5 is the 3GPP focal point to BBF for HNB and HeNB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BBF maintains the HNB/HeNB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SA5 has made a presentation at the 3GPP-BBF workshop on February 18</a:t>
            </a:r>
            <a:r>
              <a:rPr lang="en-GB" altLang="zh-CN" sz="2000" baseline="30000" dirty="0">
                <a:ea typeface="宋体" pitchFamily="2" charset="-122"/>
              </a:rPr>
              <a:t>th</a:t>
            </a:r>
            <a:r>
              <a:rPr lang="en-GB" altLang="zh-CN" sz="2000" dirty="0">
                <a:ea typeface="宋体" pitchFamily="2" charset="-122"/>
              </a:rPr>
              <a:t> 2017 in Dubrovnik, highlighting the previous cooperation between SA5 and BBF and also the current work on 5G (e.g. slicing). </a:t>
            </a:r>
          </a:p>
          <a:p>
            <a:pPr marL="533400" lvl="1" indent="-533400">
              <a:lnSpc>
                <a:spcPct val="90000"/>
              </a:lnSpc>
              <a:buClrTx/>
              <a:buBlip>
                <a:blip r:embed="rId3"/>
              </a:buBlip>
              <a:defRPr/>
            </a:pPr>
            <a:r>
              <a:rPr lang="en-GB" altLang="zh-CN" dirty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Regular conference calls and LS exchange with ITU-T SG2 to maintain this alignment.</a:t>
            </a:r>
          </a:p>
          <a:p>
            <a:pPr marL="514350" indent="-457200">
              <a:lnSpc>
                <a:spcPct val="90000"/>
              </a:lnSpc>
            </a:pPr>
            <a:endParaRPr lang="en-GB" altLang="zh-CN" sz="2400" dirty="0"/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/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14232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(1/8)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5073076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optimization for PS domain online charging sessions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CH14-ROPOCH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50%-&gt;80%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A definition for the Timer to trigger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termination when unused quota for a long period is introduced.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associated reporting upon expiry is introduced.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(SP-170134),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(SP-170147)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67432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(2/8)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9232920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Determination of Completeness of Charging Information in IMS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CH14-DCCII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Deutsche Telekom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Pending WID CT1 progress on SIP signalling mechanism and SIP headers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Exception request (SP-170172)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47263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(3/8)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3386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Enhanced Proximity-based Services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CH14-ProSe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720049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60%-&gt;80%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Message flow for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Restricted Direct Discovery and discovery on Model B are introduced for Online charging.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New fields are added in CDRs for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restricted direct discovery, discovery on Model B,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one-to-one communication and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UE-to-Network Relay.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The AVPs and ASN.1 CDR description are introduced.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(SP-170133),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(SP-170111)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330408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(4/8)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6524441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S8 Home Routing Architecture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CH14-V8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720050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60%-&gt;60%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 progress since last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(SP-170113)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11400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4020742"/>
              </p:ext>
            </p:extLst>
          </p:nvPr>
        </p:nvGraphicFramePr>
        <p:xfrm>
          <a:off x="207390" y="1217946"/>
          <a:ext cx="8428609" cy="4986149"/>
        </p:xfrm>
        <a:graphic>
          <a:graphicData uri="http://schemas.openxmlformats.org/drawingml/2006/table">
            <a:tbl>
              <a:tblPr/>
              <a:tblGrid>
                <a:gridCol w="1385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3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42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46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27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Jan 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Portugal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4871">
                <a:tc>
                  <a:txBody>
                    <a:bodyPr/>
                    <a:lstStyle/>
                    <a:p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SA5#111-bis (5G/NFV)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13-17 Feb 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Munich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Germany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27-31 Mar 2017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Guilin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08-12 May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West Palm Beach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1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21-25 Aug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ETSI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Oct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Busan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Korea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ETRI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 Nov-1 Dec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2017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206275432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(5/8)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0224921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Improvements of Awareness of User Location Change (AULC)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AULC-CH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Gulim" pitchFamily="34" charset="-127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40%-&gt;80%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general description of charging for Multiple Presence Reporting Areas (PRA) involving OCS is updated to align with SA2 specification, including the concept of PRA as a set of PRA(s).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triggers for reporting the Multiple PRAs in online and offline charging, are introduced, and also the reported information are defined.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PGW/SWG CDRs are enhanced to include the multiple PRA(s) functionality.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AVPs related to multiple PRA(s) are incorporated.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(SP-170129),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(SP-170112)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2769185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(6/8)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4284106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for Diameter Base Protocol Specification Update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DBPU-CH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740013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Gulim" pitchFamily="34" charset="-127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0%-&gt;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For charging specifications where the obsolete RFC 3588 was in an Informative Annex, this Annex is made empty.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For the stage 2 charging specifications, the reference to RFC 3588 is removed, and replaced by reference to TS 32.299 (which is the Diameter spec), or removed if identified as not used.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The TS 32.299 is updated with the new RFC 6733, based on CT4 TR 29.819 conclusions.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(SP-170138)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698650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(7/8)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1528585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 of 3GPP PS Data off Function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740014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Gulim" pitchFamily="34" charset="-127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0%-&gt;70%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"3GPP PS Data Off" charging part is introduced in EPC offline and online charging (PGW only).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"3GPP PS Data Off status" is introduced as a trigger for changing the charging conditions in offline and online charging.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PGW CDR ASN.1 definition is updated to include this status for corresponding traffic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An AVP is introduced for the stage 3 Diameter aspect.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(SP-170144),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(SP-170114)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628796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(8/8)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8569999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19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2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for SMS via T4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CH14-SMST4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740015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Gulim" pitchFamily="34" charset="-127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0%-&gt;20%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The high level principles for charging MSISDN-less MO-SMS via T4 are introduced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A set of flows are specified for offline charging. 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The Reference Points related to CDRs transfer and CDRs </a:t>
                      </a:r>
                      <a:r>
                        <a:rPr kumimoji="0" lang="en-GB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FilesTransfer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 for SMS CDRs are specified with the generic mechanisms and protocols applicable to other charging domains.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Rel-14 CRs (SP-170135), Exception request (SP-170115)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231469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studies (1/2)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8476298"/>
              </p:ext>
            </p:extLst>
          </p:nvPr>
        </p:nvGraphicFramePr>
        <p:xfrm>
          <a:off x="272956" y="1231592"/>
          <a:ext cx="8639032" cy="5012278"/>
        </p:xfrm>
        <a:graphic>
          <a:graphicData uri="http://schemas.openxmlformats.org/drawingml/2006/table">
            <a:tbl>
              <a:tblPr/>
              <a:tblGrid>
                <a:gridCol w="1372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5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167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(New Rapporteur)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SA#76 (06/2017) -&gt; SA#78 (12/2017)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0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No progress due to resigning rapporteur.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This study will reconvene from next meeting thanks to the new rapporteur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229980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Charging studies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(2/2)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3872175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forward compatibility for 3GPP Diameter Charging Applications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FS_FWDCA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progress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since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last meeting.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567843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(1/7)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5647462"/>
              </p:ext>
            </p:extLst>
          </p:nvPr>
        </p:nvGraphicFramePr>
        <p:xfrm>
          <a:off x="191069" y="1180724"/>
          <a:ext cx="8775509" cy="5134286"/>
        </p:xfrm>
        <a:graphic>
          <a:graphicData uri="http://schemas.openxmlformats.org/drawingml/2006/table">
            <a:tbl>
              <a:tblPr/>
              <a:tblGrid>
                <a:gridCol w="1160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10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Management concept, architecture and requirements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OAM14-MAMO_VNF-MCAR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690036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90%-&gt;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28.500 was approved at SA#74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Two Rel-14 CRs agreed on TS 28.622 (to include necessary aspects of virtualised NEs in the Managed Element and Managed Function definitions) and 28.500 (to clarify interface/reference point related to VNF capabilities).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agreed that a planned CR on TS 32.101, if/when ready, can be done as maintenance/minor enhancements work and does not prevent agreement to declare this WI complete.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Rel-14 CRs (SP-170143)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(2/7)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2141961"/>
              </p:ext>
            </p:extLst>
          </p:nvPr>
        </p:nvGraphicFramePr>
        <p:xfrm>
          <a:off x="323850" y="1319477"/>
          <a:ext cx="8272812" cy="5052291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690039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60%-&gt;80%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number of pCRs have been agreed, in particular related to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description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of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the  Information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model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bulk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creation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of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MOIs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has been agreed to add an attribute for ManagedElement to support management of virtualized NE.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28.511 (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CM for mobile networks that include virtualized network functions; Procedures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 is ready for Information to SA.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Rel-14 CR (SP-170142), Exception request (SP-170106), </a:t>
                      </a:r>
                    </a:p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28.511 for information (SP-170124)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(3/7)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8811508"/>
              </p:ext>
            </p:extLst>
          </p:nvPr>
        </p:nvGraphicFramePr>
        <p:xfrm>
          <a:off x="323850" y="1194585"/>
          <a:ext cx="8110287" cy="5125577"/>
        </p:xfrm>
        <a:graphic>
          <a:graphicData uri="http://schemas.openxmlformats.org/drawingml/2006/table">
            <a:tbl>
              <a:tblPr/>
              <a:tblGrid>
                <a:gridCol w="122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7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9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43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OAM14-MAMO_VNF-FM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99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690040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3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80%-&gt;90%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3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50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28.515 (NFV FM requirements) and 28.516 (NFV FM procedures) ready for Approval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28.517 (NFV FM stage 2 specification) ready for Information and Approval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28.518 (NFV FM stage 3 specification) depends on the output of the corresponding project in ETSI NFV ISG Stage 3 which is delayed; therefore, draft TS 28.518 needs an exception.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5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Exception request (SP-170107), Draft TS 28.515/28.516/28.517 for approval (SP-170117/SP-170118/SP-170119)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(4/7)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8983903"/>
              </p:ext>
            </p:extLst>
          </p:nvPr>
        </p:nvGraphicFramePr>
        <p:xfrm>
          <a:off x="442610" y="946150"/>
          <a:ext cx="8220127" cy="5394939"/>
        </p:xfrm>
        <a:graphic>
          <a:graphicData uri="http://schemas.openxmlformats.org/drawingml/2006/table">
            <a:tbl>
              <a:tblPr/>
              <a:tblGrid>
                <a:gridCol w="1305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6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7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706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OAM14-MAMO_VNF-PM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32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7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3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60%-&gt;75%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5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1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number of pCRs have been agreed related to Use cases and Procedures.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TSs 28.521/28.522 ready for Information to SA (28.520 sent for information to SA#73)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Outstanding issue: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WI needs performance measurements related to virtualized resources to justify the use cases. The performance measurements are not yet defined in ETSI NFV ISG.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22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(SP-170108),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28.521/28.522 for information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(SP-170126/SP-170127)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  <p:extLst/>
          </p:nvPr>
        </p:nvGraphicFramePr>
        <p:xfrm>
          <a:off x="418492" y="1199066"/>
          <a:ext cx="8354805" cy="4839655"/>
        </p:xfrm>
        <a:graphic>
          <a:graphicData uri="http://schemas.openxmlformats.org/drawingml/2006/table">
            <a:tbl>
              <a:tblPr/>
              <a:tblGrid>
                <a:gridCol w="207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3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4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6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15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14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0307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111Bis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144951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(5/7)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89787"/>
              </p:ext>
            </p:extLst>
          </p:nvPr>
        </p:nvGraphicFramePr>
        <p:xfrm>
          <a:off x="216351" y="1250950"/>
          <a:ext cx="8802807" cy="5144766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Lifecycle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OAM14-MAMO_VNF-LCM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690042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60%-&gt;80%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Input to the SA5#111 &amp; SA5#111bis meetings for this WI were a large no. of contributions, of which </a:t>
                      </a:r>
                      <a:r>
                        <a:rPr kumimoji="0" lang="en-GB" sz="1600" b="0" i="0" u="sng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 were approved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Discussed and agreed missing use cases and procedures, and resolved remaining editor's notes in draft TS 28.525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28.525 (Requirements) is considered complete and ready for SA approval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28.526 (Procedures) is considered complete and ready for SA approval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28.527 (Stage 2) is considered complete and ready for SA approval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28.528 (Stage 3) has dependencies on the progress of ETSI NFV SOL WG (SOL002 and SOL005) which is delayed, and therefore needs an exception.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(SP-170109),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28.525/28.526/28.527 for approval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(SP-170120/SP-170121/SP-170122)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(6/7)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3329817"/>
              </p:ext>
            </p:extLst>
          </p:nvPr>
        </p:nvGraphicFramePr>
        <p:xfrm>
          <a:off x="217573" y="1342213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Filtering of PM measurements and data volume measurements for shared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OAM14-FILMEAS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95%-&gt;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remaining Rel-14 Solution Set CR (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attributes corresponding to updated IS for operation “Create measurement job” related to measurement job reliability</a:t>
                      </a: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 has been agreed: therefore the WI is 100% complete.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Rel-14 CR (SP-170141)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68950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(7/7)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784883"/>
              </p:ext>
            </p:extLst>
          </p:nvPr>
        </p:nvGraphicFramePr>
        <p:xfrm>
          <a:off x="191068" y="1275953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 support for Licensed Shared Access (LSA)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OAM14-LSA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30%-&gt;40%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A number of pCRs have been agreed related to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Examples of flows,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Adding requirement on cell parameters,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Definition of operations parameters and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Scope update.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Exception request (SP-170110)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927537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(1/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586014"/>
              </p:ext>
            </p:extLst>
          </p:nvPr>
        </p:nvGraphicFramePr>
        <p:xfrm>
          <a:off x="323850" y="1229238"/>
          <a:ext cx="8284191" cy="4969041"/>
        </p:xfrm>
        <a:graphic>
          <a:graphicData uri="http://schemas.openxmlformats.org/drawingml/2006/table">
            <a:tbl>
              <a:tblPr/>
              <a:tblGrid>
                <a:gridCol w="1419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support for assessment of energy efficiency in mobile access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FS_OAM_EE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Orange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80%-&gt;90%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A number of pCRs agreed related to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Edithelp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comments &amp; latest updates of ES 203 228,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Introduction and note about site equipment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Potential solutions and Conclusion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Overall conclusion and recommendations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One outgoing LS shall be sent out to ETSI TC EE to request them for feedback on latest draft TR 32.856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172257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(2/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2424072"/>
              </p:ext>
            </p:extLst>
          </p:nvPr>
        </p:nvGraphicFramePr>
        <p:xfrm>
          <a:off x="436729" y="1166538"/>
          <a:ext cx="8352430" cy="49690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aspects of SON for AAS-based deployments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FS_OAM_SON_AAS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70%-&gt;70%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The group discussed five contributions, out of which four were noted, and agreed to continue discussion by e-mail until the SA5#112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397047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(3/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0576400"/>
              </p:ext>
            </p:extLst>
          </p:nvPr>
        </p:nvGraphicFramePr>
        <p:xfrm>
          <a:off x="436729" y="1166538"/>
          <a:ext cx="8352430" cy="49690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Implementation for the Partitioning of Itf-N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FS_IMP_ITFN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40%-&gt;40%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 -&gt; SA#79 (03/2018)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progress since last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800644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(4/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3314746"/>
              </p:ext>
            </p:extLst>
          </p:nvPr>
        </p:nvGraphicFramePr>
        <p:xfrm>
          <a:off x="423477" y="1237697"/>
          <a:ext cx="8352430" cy="515192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Architecture of Next Generation Network and Service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FS_NGNS_MOA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 &amp; 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10%-&gt;20%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- A number of pCRs have been agreed related to: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Evolved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management system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Adding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description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for management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of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5G slice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instance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Use case of management and orchestration architecture for network slicing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069999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(5/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6254768"/>
              </p:ext>
            </p:extLst>
          </p:nvPr>
        </p:nvGraphicFramePr>
        <p:xfrm>
          <a:off x="436729" y="1148466"/>
          <a:ext cx="8106907" cy="4918717"/>
        </p:xfrm>
        <a:graphic>
          <a:graphicData uri="http://schemas.openxmlformats.org/drawingml/2006/table">
            <a:tbl>
              <a:tblPr/>
              <a:tblGrid>
                <a:gridCol w="1324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8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604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of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FS_MONETS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9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Rapporteur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 &amp;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25%-&gt;60%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Inputs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the SA5#111 and SA5#111bis ad-hoc meetings for this SI were 32+54=</a:t>
                      </a:r>
                      <a:r>
                        <a:rPr lang="en-GB" sz="16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 contributions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of which 20+33=</a:t>
                      </a:r>
                      <a:r>
                        <a:rPr lang="en-GB" sz="16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 were approved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Draft TR 28.801 ready to be sent for Information to SA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2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Draft TR 28.801 for information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990647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(6/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10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7021027"/>
              </p:ext>
            </p:extLst>
          </p:nvPr>
        </p:nvGraphicFramePr>
        <p:xfrm>
          <a:off x="436729" y="1166538"/>
          <a:ext cx="8352430" cy="49690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next generation network architecture and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FS_MAN_NGNAF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Rapporteur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10%-&gt;40%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SA#75 (03/2017) -&gt;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 (06/2017)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A number of pCRs for TR 28.802 have been agreed, related to: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Adding use cases and corresponding potential requirements to support management of NFs/NEs of 5G RAN and CN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Potential solution for QoE reporting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Adding key issues for 5G new feature management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Potential solutions for configuration management of NR and 5GC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Replace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 SA2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reference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</a:t>
                      </a:r>
                      <a:r>
                        <a:rPr kumimoji="0" lang="sv-S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 and </a:t>
                      </a:r>
                      <a:r>
                        <a:rPr kumimoji="0" lang="sv-SE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terminology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458618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OAM&amp;P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studies (7/10)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6298352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selected IoT-related features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FS_OAM_IOT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Cisco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5%-&gt;5%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- Discussed potential addition of NRSRP NRSRQ measurements for NB-IoT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- Discussed potential new categories of PM measurements for </a:t>
                      </a:r>
                      <a:r>
                        <a:rPr kumimoji="0" lang="en-GB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eMTC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5728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  <p:extLst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5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2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380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  <p:extLst>
      <p:ext uri="{BB962C8B-B14F-4D97-AF65-F5344CB8AC3E}">
        <p14:creationId xmlns:p14="http://schemas.microsoft.com/office/powerpoint/2010/main" val="2633444744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OAM&amp;P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studies (8/10)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2214798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 RESTful HTTP-based Solution Set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FS_OAM_RESTFUL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5%-&gt;5%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progress since last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578121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OAM&amp;P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studies (9/10)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1735520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virtualized network functions that are part of the NR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FS_MA_RNVNF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730056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5%-&gt;10%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SA#77 (09/2017)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number of pCRs have been discussed, of which two have been approved for the TR 32.864: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dd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Use case on instantiation of VNF and PNF that forms a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UC on establishing the relation between PNF and VNF that forms a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356410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OAM&amp;P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studies (10/10)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810621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Enhancement of CUPS of EPC Nodes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FS_MECUPS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740016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0%-&gt;5%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SA#77 (09/2017)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2 contributions have been approved: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Draft TR 32.867 Skeleton proposal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pCR for TR 32.867 Add content for introduction and scope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770440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110036"/>
              </p:ext>
            </p:extLst>
          </p:nvPr>
        </p:nvGraphicFramePr>
        <p:xfrm>
          <a:off x="232013" y="1217946"/>
          <a:ext cx="8403986" cy="4351278"/>
        </p:xfrm>
        <a:graphic>
          <a:graphicData uri="http://schemas.openxmlformats.org/drawingml/2006/table">
            <a:tbl>
              <a:tblPr/>
              <a:tblGrid>
                <a:gridCol w="1122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2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42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46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27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29 Jan – 2 Feb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Rome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Italy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9-13 Apr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China TBC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14-18 May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1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Aug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Belgrade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Serbia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EF3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8-12 Oct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Asia TBC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12-16 Nov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2018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265139292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64833" y="220539"/>
            <a:ext cx="6834188" cy="628650"/>
          </a:xfrm>
        </p:spPr>
        <p:txBody>
          <a:bodyPr/>
          <a:lstStyle/>
          <a:p>
            <a:r>
              <a:rPr lang="en-GB" sz="4800" b="1" dirty="0"/>
              <a:t>Thank you!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85" y="849189"/>
            <a:ext cx="7191238" cy="555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4283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err="1"/>
              <a:t>Tdoc</a:t>
            </a:r>
            <a:r>
              <a:rPr lang="en-GB" altLang="zh-CN" dirty="0"/>
              <a:t>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/>
          </p:nvPr>
        </p:nvGraphicFramePr>
        <p:xfrm>
          <a:off x="67597" y="800816"/>
          <a:ext cx="9028113" cy="5206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3" name="Worksheet" r:id="rId4" imgW="9286943" imgH="5315085" progId="Excel.Sheet.8">
                  <p:embed/>
                </p:oleObj>
              </mc:Choice>
              <mc:Fallback>
                <p:oleObj name="Worksheet" r:id="rId4" imgW="9286943" imgH="5315085" progId="Excel.Sheet.8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97" y="800816"/>
                        <a:ext cx="9028113" cy="520669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553695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09538" y="395288"/>
          <a:ext cx="9953625" cy="67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4" name="Worksheet" r:id="rId4" imgW="8562944" imgH="5248260" progId="Excel.Sheet.8">
                  <p:embed/>
                </p:oleObj>
              </mc:Choice>
              <mc:Fallback>
                <p:oleObj name="Worksheet" r:id="rId4" imgW="8562944" imgH="5248260" progId="Excel.Sheet.8">
                  <p:embed/>
                  <p:pic>
                    <p:nvPicPr>
                      <p:cNvPr id="205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395288"/>
                        <a:ext cx="9953625" cy="679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2336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extLst/>
          </p:nvPr>
        </p:nvGraphicFramePr>
        <p:xfrm>
          <a:off x="246063" y="519113"/>
          <a:ext cx="8747125" cy="549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8" name="Worksheet" r:id="rId4" imgW="7953254" imgH="5724540" progId="Excel.Sheet.8">
                  <p:embed/>
                </p:oleObj>
              </mc:Choice>
              <mc:Fallback>
                <p:oleObj name="Worksheet" r:id="rId4" imgW="7953254" imgH="5724540" progId="Excel.Sheet.8">
                  <p:embed/>
                  <p:pic>
                    <p:nvPicPr>
                      <p:cNvPr id="3074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3" y="519113"/>
                        <a:ext cx="8747125" cy="549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429836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pCR</a:t>
            </a:r>
            <a:r>
              <a:rPr lang="en-GB" dirty="0"/>
              <a:t> history</a:t>
            </a:r>
          </a:p>
        </p:txBody>
      </p:sp>
      <p:graphicFrame>
        <p:nvGraphicFramePr>
          <p:cNvPr id="27" name="Content Placeholder 26"/>
          <p:cNvGraphicFramePr>
            <a:graphicFrameLocks noGrp="1"/>
          </p:cNvGraphicFramePr>
          <p:nvPr>
            <p:ph idx="1"/>
            <p:extLst/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85775" y="389693"/>
            <a:ext cx="14189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5 </a:t>
            </a:r>
            <a:r>
              <a:rPr lang="en-GB" dirty="0" err="1">
                <a:solidFill>
                  <a:srgbClr val="FF0000"/>
                </a:solidFill>
              </a:rPr>
              <a:t>pCRS</a:t>
            </a:r>
            <a:r>
              <a:rPr lang="en-GB" dirty="0">
                <a:solidFill>
                  <a:srgbClr val="FF0000"/>
                </a:solidFill>
              </a:rPr>
              <a:t> under</a:t>
            </a:r>
          </a:p>
          <a:p>
            <a:r>
              <a:rPr lang="en-GB" dirty="0">
                <a:solidFill>
                  <a:srgbClr val="FF0000"/>
                </a:solidFill>
              </a:rPr>
              <a:t>Email approval</a:t>
            </a:r>
          </a:p>
        </p:txBody>
      </p:sp>
    </p:spTree>
    <p:extLst>
      <p:ext uri="{BB962C8B-B14F-4D97-AF65-F5344CB8AC3E}">
        <p14:creationId xmlns:p14="http://schemas.microsoft.com/office/powerpoint/2010/main" val="12245884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51016</TotalTime>
  <Words>4963</Words>
  <Application>Microsoft Office PowerPoint</Application>
  <PresentationFormat>On-screen Show (4:3)</PresentationFormat>
  <Paragraphs>1176</Paragraphs>
  <Slides>54</Slides>
  <Notes>45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7" baseType="lpstr">
      <vt:lpstr>Batang</vt:lpstr>
      <vt:lpstr>Gulim</vt:lpstr>
      <vt:lpstr>MS Mincho</vt:lpstr>
      <vt:lpstr>MS PGothic</vt:lpstr>
      <vt:lpstr>宋体</vt:lpstr>
      <vt:lpstr>宋体</vt:lpstr>
      <vt:lpstr>Arial</vt:lpstr>
      <vt:lpstr>Calibri</vt:lpstr>
      <vt:lpstr>CG Times (WN)</vt:lpstr>
      <vt:lpstr>Times New Roman</vt:lpstr>
      <vt:lpstr>Wingdings</vt:lpstr>
      <vt:lpstr>Office Theme</vt:lpstr>
      <vt:lpstr>Worksheet</vt:lpstr>
      <vt:lpstr>SA5 Status Report to SA#75   Charging Management (CH) Operation, Administration, Maintenance &amp; Provisioning (OAM&amp;P)</vt:lpstr>
      <vt:lpstr>SA5 leadership</vt:lpstr>
      <vt:lpstr>2017 meeting calendar</vt:lpstr>
      <vt:lpstr>Statistics at SA5 level</vt:lpstr>
      <vt:lpstr>PowerPoint Presentation</vt:lpstr>
      <vt:lpstr>Tdoc history </vt:lpstr>
      <vt:lpstr>CR history</vt:lpstr>
      <vt:lpstr>WI history</vt:lpstr>
      <vt:lpstr>pCR history</vt:lpstr>
      <vt:lpstr>Summary of ongoing WIs/SIs (1/3)</vt:lpstr>
      <vt:lpstr>Summary of ongoing WIs/SIs (2/3)</vt:lpstr>
      <vt:lpstr>Summary of ongoing WIs/SIs (3/3)</vt:lpstr>
      <vt:lpstr>Incoming LSs (1/2)</vt:lpstr>
      <vt:lpstr>Incoming LSs (2/2)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OAM&amp;P cooperation (1/2)</vt:lpstr>
      <vt:lpstr>OAM&amp;P cooperation (2/2)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2018 meeting calendar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Thomas Tovinger</cp:lastModifiedBy>
  <cp:revision>2164</cp:revision>
  <dcterms:created xsi:type="dcterms:W3CDTF">2008-08-30T09:32:10Z</dcterms:created>
  <dcterms:modified xsi:type="dcterms:W3CDTF">2017-03-02T17:22:00Z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_NewReviewCycle">
    <vt:lpwstr/>
  </property>
  <property fmtid="{D5CDD505-2E9C-101B-9397-08002B2CF9AE}" pid="37" name="_readonly">
    <vt:lpwstr/>
  </property>
  <property fmtid="{D5CDD505-2E9C-101B-9397-08002B2CF9AE}" pid="38" name="_change">
    <vt:lpwstr/>
  </property>
  <property fmtid="{D5CDD505-2E9C-101B-9397-08002B2CF9AE}" pid="39" name="_full-control">
    <vt:lpwstr/>
  </property>
  <property fmtid="{D5CDD505-2E9C-101B-9397-08002B2CF9AE}" pid="40" name="sflag">
    <vt:lpwstr>1457425898</vt:lpwstr>
  </property>
</Properties>
</file>