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5"/>
  </p:notesMasterIdLst>
  <p:handoutMasterIdLst>
    <p:handoutMasterId r:id="rId46"/>
  </p:handoutMasterIdLst>
  <p:sldIdLst>
    <p:sldId id="303" r:id="rId2"/>
    <p:sldId id="706" r:id="rId3"/>
    <p:sldId id="838" r:id="rId4"/>
    <p:sldId id="708" r:id="rId5"/>
    <p:sldId id="791" r:id="rId6"/>
    <p:sldId id="713" r:id="rId7"/>
    <p:sldId id="714" r:id="rId8"/>
    <p:sldId id="808" r:id="rId9"/>
    <p:sldId id="828" r:id="rId10"/>
    <p:sldId id="839" r:id="rId11"/>
    <p:sldId id="843" r:id="rId12"/>
    <p:sldId id="848" r:id="rId13"/>
    <p:sldId id="849" r:id="rId14"/>
    <p:sldId id="844" r:id="rId15"/>
    <p:sldId id="812" r:id="rId16"/>
    <p:sldId id="781" r:id="rId17"/>
    <p:sldId id="847" r:id="rId18"/>
    <p:sldId id="826" r:id="rId19"/>
    <p:sldId id="841" r:id="rId20"/>
    <p:sldId id="765" r:id="rId21"/>
    <p:sldId id="823" r:id="rId22"/>
    <p:sldId id="799" r:id="rId23"/>
    <p:sldId id="842" r:id="rId24"/>
    <p:sldId id="789" r:id="rId25"/>
    <p:sldId id="811" r:id="rId26"/>
    <p:sldId id="831" r:id="rId27"/>
    <p:sldId id="840" r:id="rId28"/>
    <p:sldId id="846" r:id="rId29"/>
    <p:sldId id="792" r:id="rId30"/>
    <p:sldId id="851" r:id="rId31"/>
    <p:sldId id="760" r:id="rId32"/>
    <p:sldId id="817" r:id="rId33"/>
    <p:sldId id="850" r:id="rId34"/>
    <p:sldId id="852" r:id="rId35"/>
    <p:sldId id="853" r:id="rId36"/>
    <p:sldId id="854" r:id="rId37"/>
    <p:sldId id="855" r:id="rId38"/>
    <p:sldId id="769" r:id="rId39"/>
    <p:sldId id="772" r:id="rId40"/>
    <p:sldId id="832" r:id="rId41"/>
    <p:sldId id="741" r:id="rId42"/>
    <p:sldId id="837" r:id="rId43"/>
    <p:sldId id="749" r:id="rId44"/>
  </p:sldIdLst>
  <p:sldSz cx="9144000" cy="6858000" type="screen4x3"/>
  <p:notesSz cx="6669088" cy="9926638"/>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72AF2F"/>
    <a:srgbClr val="000000"/>
    <a:srgbClr val="5C88D0"/>
    <a:srgbClr val="2A6EA8"/>
    <a:srgbClr val="B1D254"/>
    <a:srgbClr val="72732F"/>
    <a:srgbClr val="C6D254"/>
    <a:srgbClr val="FF3300"/>
  </p:clrMru>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091" autoAdjust="0"/>
    <p:restoredTop sz="94625" autoAdjust="0"/>
  </p:normalViewPr>
  <p:slideViewPr>
    <p:cSldViewPr snapToGrid="0">
      <p:cViewPr>
        <p:scale>
          <a:sx n="70" d="100"/>
          <a:sy n="70" d="100"/>
        </p:scale>
        <p:origin x="-2022"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218"/>
    </p:cViewPr>
  </p:sorterViewPr>
  <p:notesViewPr>
    <p:cSldViewPr snapToGrid="0">
      <p:cViewPr varScale="1">
        <p:scale>
          <a:sx n="51" d="100"/>
          <a:sy n="51" d="100"/>
        </p:scale>
        <p:origin x="-3030" y="-96"/>
      </p:cViewPr>
      <p:guideLst>
        <p:guide orient="horz" pos="3127"/>
        <p:guide pos="210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28EB263-E94C-4EC3-A6FC-6771E856885E}" type="datetime1">
              <a:rPr lang="en-US"/>
              <a:pPr>
                <a:defRPr/>
              </a:pPr>
              <a:t>9/10/2015</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30D3E635-313E-4C93-A4DB-82D2B0768635}" type="slidenum">
              <a:rPr lang="en-GB"/>
              <a:pPr>
                <a:defRPr/>
              </a:pPr>
              <a:t>‹#›</a:t>
            </a:fld>
            <a:endParaRPr lang="en-GB"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BD0F1C5-7E3F-4D06-96C0-3D1918C201DC}" type="datetime1">
              <a:rPr lang="en-US"/>
              <a:pPr>
                <a:defRPr/>
              </a:pPr>
              <a:t>9/10/2015</a:t>
            </a:fld>
            <a:endParaRPr lang="en-US" dirty="0"/>
          </a:p>
        </p:txBody>
      </p:sp>
      <p:sp>
        <p:nvSpPr>
          <p:cNvPr id="4608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DFA800-4638-4068-8377-F071EC2DE466}" type="slidenum">
              <a:rPr lang="en-GB"/>
              <a:pPr>
                <a:defRPr/>
              </a:pPr>
              <a:t>‹#›</a:t>
            </a:fld>
            <a:endParaRPr lang="en-GB"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pPr defTabSz="922338"/>
            <a:fld id="{0A3E123B-8046-4C0E-8E11-B5E82C3DC296}" type="slidenum">
              <a:rPr lang="en-GB" smtClean="0">
                <a:cs typeface="Arial" charset="0"/>
              </a:rPr>
              <a:pPr defTabSz="922338"/>
              <a:t>1</a:t>
            </a:fld>
            <a:endParaRPr lang="en-GB" dirty="0" smtClean="0">
              <a:cs typeface="Arial" charset="0"/>
            </a:endParaRPr>
          </a:p>
        </p:txBody>
      </p:sp>
      <p:sp>
        <p:nvSpPr>
          <p:cNvPr id="47107" name="Rectangle 2"/>
          <p:cNvSpPr>
            <a:spLocks noGrp="1" noRot="1" noChangeAspect="1" noChangeArrowheads="1" noTextEdit="1"/>
          </p:cNvSpPr>
          <p:nvPr>
            <p:ph type="sldImg"/>
          </p:nvPr>
        </p:nvSpPr>
        <p:spPr>
          <a:xfrm>
            <a:off x="852488" y="742950"/>
            <a:ext cx="4965700" cy="3725863"/>
          </a:xfrm>
          <a:ln/>
        </p:spPr>
      </p:sp>
      <p:sp>
        <p:nvSpPr>
          <p:cNvPr id="47108" name="Rectangle 3"/>
          <p:cNvSpPr>
            <a:spLocks noGrp="1" noChangeArrowheads="1"/>
          </p:cNvSpPr>
          <p:nvPr>
            <p:ph type="body" idx="1"/>
          </p:nvPr>
        </p:nvSpPr>
        <p:spPr>
          <a:xfrm>
            <a:off x="887413" y="4718050"/>
            <a:ext cx="4894262" cy="4465638"/>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854075" y="744538"/>
            <a:ext cx="496570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smtClean="0"/>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19</a:t>
            </a:fld>
            <a:endParaRPr lang="en-GB"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854075" y="744538"/>
            <a:ext cx="496570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865188" y="752475"/>
            <a:ext cx="4945062" cy="3709988"/>
          </a:xfrm>
          <a:ln/>
        </p:spPr>
      </p:sp>
      <p:sp>
        <p:nvSpPr>
          <p:cNvPr id="84995" name="Rectangle 3"/>
          <p:cNvSpPr>
            <a:spLocks noGrp="1" noChangeArrowheads="1"/>
          </p:cNvSpPr>
          <p:nvPr>
            <p:ph type="body" idx="1"/>
          </p:nvPr>
        </p:nvSpPr>
        <p:spPr>
          <a:xfrm>
            <a:off x="306388" y="4718050"/>
            <a:ext cx="6040437" cy="4462463"/>
          </a:xfrm>
          <a:noFill/>
          <a:ln/>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865188" y="752475"/>
            <a:ext cx="4945062" cy="3709988"/>
          </a:xfrm>
          <a:ln/>
        </p:spPr>
      </p:sp>
      <p:sp>
        <p:nvSpPr>
          <p:cNvPr id="50179"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865188" y="752475"/>
            <a:ext cx="4945062"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865188" y="752475"/>
            <a:ext cx="4945062"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0"/>
            <a:ext cx="8229600" cy="4525963"/>
          </a:xfrm>
        </p:spPr>
        <p:txBody>
          <a:bodyPr/>
          <a:lstStyle/>
          <a:p>
            <a:pPr lvl="0"/>
            <a:endParaRPr lang="en-IE" noProof="0" dirty="0" smtClean="0"/>
          </a:p>
        </p:txBody>
      </p:sp>
      <p:sp>
        <p:nvSpPr>
          <p:cNvPr id="4"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56334" name="AutoShape 14"/>
          <p:cNvSpPr>
            <a:spLocks noChangeArrowheads="1"/>
          </p:cNvSpPr>
          <p:nvPr userDrawn="1"/>
        </p:nvSpPr>
        <p:spPr bwMode="auto">
          <a:xfrm>
            <a:off x="590550" y="6373813"/>
            <a:ext cx="6642100" cy="314325"/>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cs typeface="+mn-cs"/>
            </a:endParaRPr>
          </a:p>
        </p:txBody>
      </p:sp>
      <p:sp>
        <p:nvSpPr>
          <p:cNvPr id="4100"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101"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4102" name="Picture 6" descr="3GPP_TM_RD.jpg"/>
          <p:cNvPicPr>
            <a:picLocks noChangeAspect="1"/>
          </p:cNvPicPr>
          <p:nvPr/>
        </p:nvPicPr>
        <p:blipFill>
          <a:blip r:embed="rId7" cstate="print"/>
          <a:srcRect/>
          <a:stretch>
            <a:fillRect/>
          </a:stretch>
        </p:blipFill>
        <p:spPr bwMode="auto">
          <a:xfrm>
            <a:off x="7383463" y="260350"/>
            <a:ext cx="1493837" cy="869950"/>
          </a:xfrm>
          <a:prstGeom prst="rect">
            <a:avLst/>
          </a:prstGeom>
          <a:noFill/>
          <a:ln w="9525">
            <a:noFill/>
            <a:miter lim="800000"/>
            <a:headEnd/>
            <a:tailEnd/>
          </a:ln>
        </p:spPr>
      </p:pic>
      <p:sp>
        <p:nvSpPr>
          <p:cNvPr id="14" name="TextBox 13"/>
          <p:cNvSpPr txBox="1"/>
          <p:nvPr userDrawn="1"/>
        </p:nvSpPr>
        <p:spPr>
          <a:xfrm>
            <a:off x="538163" y="6380163"/>
            <a:ext cx="6694487" cy="293687"/>
          </a:xfrm>
          <a:prstGeom prst="rect">
            <a:avLst/>
          </a:prstGeom>
          <a:noFill/>
        </p:spPr>
        <p:txBody>
          <a:bodyPr anchor="ctr"/>
          <a:lstStyle/>
          <a:p>
            <a:pPr eaLnBrk="0" hangingPunct="0">
              <a:defRPr/>
            </a:pPr>
            <a:r>
              <a:rPr lang="nb-NO" b="1" spc="300" dirty="0" smtClean="0">
                <a:latin typeface="Arial" pitchFamily="34" charset="0"/>
                <a:cs typeface="Arial" pitchFamily="34" charset="0"/>
              </a:rPr>
              <a:t>SP-150400 TSG </a:t>
            </a:r>
            <a:r>
              <a:rPr lang="nb-NO" b="1" spc="300" dirty="0">
                <a:latin typeface="Arial" pitchFamily="34" charset="0"/>
                <a:cs typeface="Arial" pitchFamily="34" charset="0"/>
              </a:rPr>
              <a:t>SA WG5 Report to TSG </a:t>
            </a:r>
            <a:r>
              <a:rPr lang="nb-NO" b="1" spc="300" dirty="0" smtClean="0">
                <a:latin typeface="Arial" pitchFamily="34" charset="0"/>
                <a:cs typeface="Arial" pitchFamily="34" charset="0"/>
              </a:rPr>
              <a:t>SA#69 15-17 September 2015</a:t>
            </a:r>
            <a:endParaRPr lang="nb-NO" b="1" spc="300" dirty="0">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AA25B9F3-25E7-4602-8B7F-69B9705AD394}"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2015</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5478" r:id="rId1"/>
    <p:sldLayoutId id="2147485476" r:id="rId2"/>
    <p:sldLayoutId id="2147485477" r:id="rId3"/>
    <p:sldLayoutId id="2147485479" r:id="rId4"/>
    <p:sldLayoutId id="2147485480"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hyperlink" Target="https://www.facebook.com/groups/315307643644/"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Microsoft_Office_Excel_97-2003_Worksheet2.xls"/></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oleObject" Target="../embeddings/Microsoft_Office_Excel_97-2003_Worksheet3.xls"/></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201738"/>
            <a:ext cx="7772400" cy="3397558"/>
          </a:xfrm>
        </p:spPr>
        <p:txBody>
          <a:bodyPr>
            <a:normAutofit fontScale="90000"/>
          </a:bodyPr>
          <a:lstStyle/>
          <a:p>
            <a:pPr>
              <a:defRPr/>
            </a:pPr>
            <a:r>
              <a:rPr lang="en-GB" altLang="zh-CN" sz="5300" b="1" dirty="0" smtClean="0"/>
              <a:t>TSG SA WG5 Status Report</a:t>
            </a:r>
            <a:br>
              <a:rPr lang="en-GB" altLang="zh-CN" sz="5300" b="1" dirty="0" smtClean="0"/>
            </a:br>
            <a:r>
              <a:rPr lang="en-GB" altLang="zh-CN" sz="5300" b="1" dirty="0" smtClean="0"/>
              <a:t>to TSG SA#69</a:t>
            </a:r>
            <a:br>
              <a:rPr lang="en-GB" altLang="zh-CN" sz="5300" b="1" dirty="0" smtClean="0"/>
            </a:br>
            <a:r>
              <a:rPr lang="en-GB" altLang="zh-CN" sz="3100" b="1" dirty="0" smtClean="0"/>
              <a:t>Phoenix, Arizona, USA </a:t>
            </a:r>
            <a:br>
              <a:rPr lang="en-GB" altLang="zh-CN" sz="3100" b="1" dirty="0" smtClean="0"/>
            </a:br>
            <a:r>
              <a:rPr lang="en-GB" altLang="zh-CN" sz="3100" b="1" dirty="0" smtClean="0"/>
              <a:t>15-17 September 2015</a:t>
            </a:r>
            <a:br>
              <a:rPr lang="en-GB" altLang="zh-CN" sz="3100" b="1" dirty="0" smtClean="0"/>
            </a:br>
            <a:r>
              <a:rPr lang="en-GB" altLang="zh-CN" sz="3100" b="1" dirty="0" smtClean="0"/>
              <a:t/>
            </a:r>
            <a:br>
              <a:rPr lang="en-GB" altLang="zh-CN" sz="3100" b="1" dirty="0" smtClean="0"/>
            </a:br>
            <a:r>
              <a:rPr lang="en-GB" altLang="zh-CN" sz="2200" b="1" dirty="0" smtClean="0"/>
              <a:t>Charging Management (CH)</a:t>
            </a:r>
            <a:br>
              <a:rPr lang="en-GB" altLang="zh-CN" sz="2200" b="1" dirty="0" smtClean="0"/>
            </a:br>
            <a:r>
              <a:rPr lang="en-GB" altLang="zh-CN" sz="2200" b="1" dirty="0" smtClean="0"/>
              <a:t>Operation, Administration, Maintenance &amp; Provisioning (OAM&amp;P)</a:t>
            </a:r>
            <a:br>
              <a:rPr lang="en-GB" altLang="zh-CN" sz="2200" b="1" dirty="0" smtClean="0"/>
            </a:br>
            <a:r>
              <a:rPr lang="en-GB" altLang="zh-CN" sz="2200" b="1" dirty="0" smtClean="0"/>
              <a:t> Converged Management (CMAN)</a:t>
            </a:r>
            <a:endParaRPr lang="en-GB" sz="2800" dirty="0" smtClean="0">
              <a:effectLst>
                <a:outerShdw blurRad="38100" dist="38100" dir="2700000" algn="tl">
                  <a:srgbClr val="C0C0C0"/>
                </a:outerShdw>
              </a:effectLst>
            </a:endParaRPr>
          </a:p>
        </p:txBody>
      </p:sp>
      <p:sp>
        <p:nvSpPr>
          <p:cNvPr id="8195" name="Subtitle 6"/>
          <p:cNvSpPr>
            <a:spLocks noGrp="1"/>
          </p:cNvSpPr>
          <p:nvPr>
            <p:ph type="subTitle" idx="1"/>
          </p:nvPr>
        </p:nvSpPr>
        <p:spPr>
          <a:xfrm>
            <a:off x="723331" y="4954137"/>
            <a:ext cx="7574507" cy="996288"/>
          </a:xfrm>
        </p:spPr>
        <p:txBody>
          <a:bodyPr/>
          <a:lstStyle/>
          <a:p>
            <a:pPr>
              <a:lnSpc>
                <a:spcPct val="80000"/>
              </a:lnSpc>
            </a:pPr>
            <a:r>
              <a:rPr lang="en-GB" sz="2000" dirty="0" smtClean="0">
                <a:latin typeface="Arial" charset="0"/>
              </a:rPr>
              <a:t>Thomas TOVINGER, new SA5 Chairman, Ericsson</a:t>
            </a:r>
          </a:p>
          <a:p>
            <a:pPr>
              <a:lnSpc>
                <a:spcPct val="80000"/>
              </a:lnSpc>
            </a:pPr>
            <a:r>
              <a:rPr lang="en-GB" sz="2000" dirty="0" smtClean="0">
                <a:latin typeface="Arial" charset="0"/>
              </a:rPr>
              <a:t>Christian TOCHE, previous SA5 Chairman, Huawei</a:t>
            </a:r>
          </a:p>
          <a:p>
            <a:pPr>
              <a:lnSpc>
                <a:spcPct val="80000"/>
              </a:lnSpc>
            </a:pPr>
            <a:r>
              <a:rPr lang="en-GB" sz="2000" dirty="0" smtClean="0">
                <a:latin typeface="Arial" charset="0"/>
              </a:rPr>
              <a:t>Mirko CANO SOVERI, SA5 Secretary,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72035" y="1163885"/>
          <a:ext cx="8311488" cy="4636413"/>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smtClean="0">
                          <a:solidFill>
                            <a:schemeClr val="tx1"/>
                          </a:solidFill>
                          <a:latin typeface="+mn-lt"/>
                          <a:ea typeface="+mn-ea"/>
                          <a:cs typeface="+mn-cs"/>
                        </a:rPr>
                        <a:t>ULI and release causes for charging enhancement for VoLTE</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ULRELC-CH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660056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20% to 40%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SA#69 (09/2015) -&gt;</a:t>
                      </a:r>
                      <a:r>
                        <a:rPr lang="en-GB" sz="1800" kern="1200" baseline="0" dirty="0" smtClean="0">
                          <a:solidFill>
                            <a:schemeClr val="tx1"/>
                          </a:solidFill>
                          <a:latin typeface="Calibri" pitchFamily="34" charset="0"/>
                          <a:ea typeface="+mn-ea"/>
                          <a:cs typeface="+mn-cs"/>
                        </a:rPr>
                        <a:t> </a:t>
                      </a:r>
                      <a:r>
                        <a:rPr lang="en-GB" sz="1800" kern="1200" dirty="0" smtClean="0">
                          <a:solidFill>
                            <a:schemeClr val="tx1"/>
                          </a:solidFill>
                          <a:latin typeface="Calibri" pitchFamily="34" charset="0"/>
                          <a:ea typeface="+mn-ea"/>
                          <a:cs typeface="+mn-cs"/>
                        </a:rPr>
                        <a:t>SA#70 (12/2015)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“Enhanced Diagnostics” introduced during last meeting in EPC Node is now introduced in </a:t>
                      </a:r>
                      <a:r>
                        <a:rPr kumimoji="0" lang="en-US" altLang="zh-CN" sz="1800" b="0" i="0" u="none" strike="noStrike" cap="none" normalizeH="0" baseline="0" dirty="0" err="1" smtClean="0">
                          <a:ln>
                            <a:noFill/>
                          </a:ln>
                          <a:solidFill>
                            <a:schemeClr val="tx1"/>
                          </a:solidFill>
                          <a:effectLst/>
                          <a:latin typeface="Calibri" pitchFamily="34" charset="0"/>
                          <a:ea typeface="宋体" pitchFamily="2" charset="-122"/>
                          <a:cs typeface="Arial" charset="0"/>
                        </a:rPr>
                        <a:t>ePDG</a:t>
                      </a: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offline charging for reporting a set of multiple release causes, when applicable.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Introduced IMS triggers to capture last ULI/TZ in SIP 200 OK messages that acknowledge SIP BYE requests.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kern="1200" dirty="0" smtClean="0">
                          <a:solidFill>
                            <a:schemeClr val="tx1"/>
                          </a:solidFill>
                          <a:latin typeface="Calibri" pitchFamily="34" charset="0"/>
                          <a:ea typeface="+mn-ea"/>
                          <a:cs typeface="+mn-cs"/>
                        </a:rPr>
                        <a:t>Rel-13 CRs 32.251, 32.260, 32.298 in SP-150417</a:t>
                      </a:r>
                      <a:r>
                        <a:rPr lang="en-US" sz="1800" kern="1200" baseline="0" dirty="0" smtClean="0">
                          <a:solidFill>
                            <a:schemeClr val="tx1"/>
                          </a:solidFill>
                          <a:latin typeface="Calibri" pitchFamily="34" charset="0"/>
                          <a:ea typeface="+mn-ea"/>
                          <a:cs typeface="+mn-cs"/>
                        </a:rPr>
                        <a:t> </a:t>
                      </a:r>
                      <a:endParaRPr lang="en-GB" sz="1800" kern="1200" dirty="0" smtClean="0">
                        <a:solidFill>
                          <a:schemeClr val="tx1"/>
                        </a:solidFill>
                        <a:latin typeface="Calibri" pitchFamily="34" charset="0"/>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72035" y="1163885"/>
          <a:ext cx="8311488" cy="4636413"/>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Charging on enhancements for IMS Service Continuity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CHeISC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670025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50% to 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SA#69 (09/2015)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IMS Service Continuity stage 3: AVPs and ASN.1 for Inter-UE transfer were introduced to complete the work.</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Rel-13 CRs 32.260, 32.298, 32.299 in SP-150428</a:t>
                      </a:r>
                      <a:endParaRPr lang="en-US" sz="18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72035" y="1163885"/>
          <a:ext cx="8311488" cy="4846359"/>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Announcements for IMS Online Charging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ANIMO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680037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Amdocs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Refinements on requirements description for OCS-provided announcements.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Set of call flows were introduced for OCS-provided announcements instructed to be played at the beginning of the IMS session, during the IMS session or at the time the IMS session is terminated.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Removal of SIP redirection in case of OCS-provided announcements.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Rel-13 CRs 32.260 in SP-150429</a:t>
                      </a:r>
                      <a:endParaRPr lang="en-US" sz="18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72035" y="1163885"/>
          <a:ext cx="8311488" cy="4636413"/>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Enhanced S2a Mobility Over Trusted WLAN access to EPC - Charging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err="1" smtClean="0">
                          <a:ln>
                            <a:noFill/>
                          </a:ln>
                          <a:solidFill>
                            <a:schemeClr val="tx1"/>
                          </a:solidFill>
                          <a:effectLst/>
                          <a:latin typeface="Calibri" pitchFamily="34" charset="0"/>
                        </a:rPr>
                        <a:t>eSaMOG</a:t>
                      </a:r>
                      <a:r>
                        <a:rPr kumimoji="0" lang="en-GB" sz="1800" b="1" i="0" u="none" strike="noStrike" cap="none" normalizeH="0" baseline="0" dirty="0" smtClean="0">
                          <a:ln>
                            <a:noFill/>
                          </a:ln>
                          <a:solidFill>
                            <a:schemeClr val="tx1"/>
                          </a:solidFill>
                          <a:effectLst/>
                          <a:latin typeface="Calibri" pitchFamily="34" charset="0"/>
                        </a:rPr>
                        <a:t>-CH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680038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0%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Principles for TWAG offline charging were introduced, with scenarios and triggers description.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Rel-13 CR 32.251 in SP-150416</a:t>
                      </a:r>
                      <a:endParaRPr lang="en-US" sz="18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86604" y="1160059"/>
          <a:ext cx="8639032" cy="5109171"/>
        </p:xfrm>
        <a:graphic>
          <a:graphicData uri="http://schemas.openxmlformats.org/drawingml/2006/table">
            <a:tbl>
              <a:tblPr/>
              <a:tblGrid>
                <a:gridCol w="1372034"/>
                <a:gridCol w="4875453"/>
                <a:gridCol w="2391545"/>
              </a:tblGrid>
              <a:tr h="37064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alibri" pitchFamily="34" charset="0"/>
                          <a:ea typeface="宋体" pitchFamily="2" charset="-122"/>
                          <a:cs typeface="Arial" charset="0"/>
                        </a:rPr>
                        <a:t>Study on Determination of Completeness of Charging Information in IMS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FS_DCCHII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18652">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670015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Gulim" pitchFamily="34" charset="-127"/>
                          <a:cs typeface="+mn-cs"/>
                        </a:rPr>
                        <a:t>Deutsche Telekom</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7% to 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SA#70 (12/2015)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7568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Draft TR 32.850: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 One Key issue is introduced: the Billing Domain has no mean to know which IMS network element generated offline charging information.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One solution for this Key issue: IMS Nodes Address insertion in SIP Signaling.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Collection of the different Roles for Application Servers (Originating UA, SIP Proxy, 3rd Party...)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Summary of different existing application identifiers: ICSI and IARI</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Collection of the different information used for correlation.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34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None</a:t>
                      </a:r>
                      <a:endParaRPr lang="en-US" sz="1800" b="0"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(2/2)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72956" y="1149704"/>
          <a:ext cx="8639032" cy="4989059"/>
        </p:xfrm>
        <a:graphic>
          <a:graphicData uri="http://schemas.openxmlformats.org/drawingml/2006/table">
            <a:tbl>
              <a:tblPr/>
              <a:tblGrid>
                <a:gridCol w="1372034"/>
                <a:gridCol w="4875453"/>
                <a:gridCol w="2391545"/>
              </a:tblGrid>
              <a:tr h="3692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FS_DOCME_CH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16676">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ZTE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0% to 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SA#71 (03/2016)</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800" kern="1200" dirty="0" smtClean="0">
                          <a:solidFill>
                            <a:schemeClr val="tx1"/>
                          </a:solidFill>
                          <a:latin typeface="+mn-lt"/>
                          <a:ea typeface="+mn-ea"/>
                          <a:cs typeface="+mn-cs"/>
                        </a:rPr>
                        <a:t>Draft TR 32.869: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latin typeface="+mn-lt"/>
                          <a:ea typeface="+mn-ea"/>
                          <a:cs typeface="+mn-cs"/>
                        </a:rPr>
                        <a:t>- </a:t>
                      </a:r>
                      <a:r>
                        <a:rPr lang="en-US" sz="1800" kern="1200" dirty="0" smtClean="0">
                          <a:solidFill>
                            <a:schemeClr val="tx1"/>
                          </a:solidFill>
                          <a:latin typeface="+mn-lt"/>
                          <a:ea typeface="+mn-ea"/>
                          <a:cs typeface="+mn-cs"/>
                        </a:rPr>
                        <a:t>Description of the issue to solve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 Description of Diameter applications in Charging framework (OCS, OFCS, Client Nodes).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4"/>
          <a:ext cx="8272812" cy="4331686"/>
        </p:xfrm>
        <a:graphic>
          <a:graphicData uri="http://schemas.openxmlformats.org/drawingml/2006/table">
            <a:tbl>
              <a:tblPr/>
              <a:tblGrid>
                <a:gridCol w="1313872"/>
                <a:gridCol w="6958940"/>
              </a:tblGrid>
              <a:tr h="609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61582">
                <a:tc>
                  <a:txBody>
                    <a:bodyPr/>
                    <a:lstStyle/>
                    <a:p>
                      <a:pPr marL="72000" algn="l" fontAlgn="t"/>
                      <a:r>
                        <a:rPr lang="en-GB" sz="1800" b="0" i="0" u="none" strike="noStrike" dirty="0">
                          <a:solidFill>
                            <a:schemeClr val="tx1"/>
                          </a:solidFill>
                          <a:latin typeface="+mn-lt"/>
                        </a:rPr>
                        <a:t>SP-150416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Enhanced S2a Mobility Over Trusted WLAN access to EPC - Charging (</a:t>
                      </a:r>
                      <a:r>
                        <a:rPr lang="en-US" sz="1800" b="0" i="0" u="none" strike="noStrike" dirty="0" err="1">
                          <a:solidFill>
                            <a:schemeClr val="tx1"/>
                          </a:solidFill>
                          <a:latin typeface="+mn-lt"/>
                        </a:rPr>
                        <a:t>eSaMOG</a:t>
                      </a:r>
                      <a:r>
                        <a:rPr lang="en-US" sz="1800" b="0" i="0" u="none" strike="noStrike" dirty="0">
                          <a:solidFill>
                            <a:schemeClr val="tx1"/>
                          </a:solidFill>
                          <a:latin typeface="+mn-lt"/>
                        </a:rPr>
                        <a:t>-CH)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ULI and release causes for charging enhancement for VoLTE (ULRELC-CH)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Rel-13 CRs on Inter-PLMN PS domain online charging (</a:t>
                      </a:r>
                      <a:r>
                        <a:rPr lang="en-GB" sz="1800" b="0" i="0" u="none" strike="noStrike" dirty="0" err="1">
                          <a:solidFill>
                            <a:schemeClr val="tx1"/>
                          </a:solidFill>
                          <a:latin typeface="+mn-lt"/>
                        </a:rPr>
                        <a:t>iPLMN</a:t>
                      </a:r>
                      <a:r>
                        <a:rPr lang="en-GB" sz="1800" b="0" i="0" u="none" strike="noStrike" dirty="0">
                          <a:solidFill>
                            <a:schemeClr val="tx1"/>
                          </a:solidFill>
                          <a:latin typeface="+mn-lt"/>
                        </a:rPr>
                        <a:t>-PS-OCH)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Rel-11 CRs on Charging Management (CH11)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Rel-10 CRs on Charging Management (CH10)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Rel-12 CRs on Charging Management (CH12)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Rel-13 CRs on Charging Management (CH13)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4"/>
          <a:ext cx="8272812" cy="3848569"/>
        </p:xfrm>
        <a:graphic>
          <a:graphicData uri="http://schemas.openxmlformats.org/drawingml/2006/table">
            <a:tbl>
              <a:tblPr/>
              <a:tblGrid>
                <a:gridCol w="1313872"/>
                <a:gridCol w="6958940"/>
              </a:tblGrid>
              <a:tr h="609039">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22485">
                <a:tc>
                  <a:txBody>
                    <a:bodyPr/>
                    <a:lstStyle/>
                    <a:p>
                      <a:pPr marL="72000" algn="l" fontAlgn="t"/>
                      <a:r>
                        <a:rPr lang="en-GB" sz="1800" b="0" i="0" u="none" strike="noStrike" dirty="0">
                          <a:solidFill>
                            <a:schemeClr val="tx1"/>
                          </a:solidFill>
                          <a:latin typeface="+mn-lt"/>
                        </a:rPr>
                        <a:t>SP-150426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a:solidFill>
                            <a:schemeClr val="tx1"/>
                          </a:solidFill>
                          <a:latin typeface="+mn-lt"/>
                        </a:rPr>
                        <a:t>Rel-12 CRs on Short Message Service - Service Center Offline Charging (SMS-SC-CH)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Rel-12 CRs on Charging using an Alternative Roaming Provider (Stage 2/3) (CHARP)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Charging on enhancements for IMS Service Continuity (CHeISC)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Announcements for IMS Online Charging (ANIMO)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SP-150430</a:t>
                      </a:r>
                    </a:p>
                    <a:p>
                      <a:pPr marL="72000" algn="l" fontAlgn="t"/>
                      <a:r>
                        <a:rPr lang="en-GB" sz="1800" b="0" i="0" u="none" strike="noStrike" dirty="0" smtClean="0">
                          <a:solidFill>
                            <a:schemeClr val="tx1"/>
                          </a:solidFill>
                          <a:latin typeface="+mn-lt"/>
                        </a:rPr>
                        <a:t> </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Rel-11 CRs on Charging for Policy Enhancements for Sponsored Connectivity and Coherent Access to Policy related Data Bases (PEST-CH)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u="none" kern="1200" dirty="0" smtClean="0">
                          <a:solidFill>
                            <a:schemeClr val="tx1"/>
                          </a:solidFill>
                          <a:latin typeface="+mn-lt"/>
                          <a:ea typeface="+mn-ea"/>
                          <a:cs typeface="+mn-cs"/>
                        </a:rPr>
                        <a:t>SP-150458 </a:t>
                      </a:r>
                      <a:r>
                        <a:rPr lang="en-GB" sz="1800" b="0" i="0" u="none" strike="noStrike" dirty="0" smtClean="0">
                          <a:solidFill>
                            <a:schemeClr val="tx1"/>
                          </a:solidFill>
                          <a:latin typeface="+mn-lt"/>
                        </a:rPr>
                        <a:t> </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Rel-12 CRs on Charging Aspects of Proximity-based Services (Prose-CH)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8"/>
          <a:ext cx="8272812" cy="2173081"/>
        </p:xfrm>
        <a:graphic>
          <a:graphicData uri="http://schemas.openxmlformats.org/drawingml/2006/table">
            <a:tbl>
              <a:tblPr/>
              <a:tblGrid>
                <a:gridCol w="1192284"/>
                <a:gridCol w="7080528"/>
              </a:tblGrid>
              <a:tr h="558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07522">
                <a:tc>
                  <a:txBody>
                    <a:bodyPr/>
                    <a:lstStyle/>
                    <a:p>
                      <a:pPr marL="72000" algn="l" fontAlgn="t"/>
                      <a:r>
                        <a:rPr lang="en-GB" sz="1800" b="0" i="0" u="none" strike="noStrike" dirty="0" smtClean="0">
                          <a:solidFill>
                            <a:schemeClr val="tx1"/>
                          </a:solidFill>
                          <a:latin typeface="+mn-lt"/>
                        </a:rPr>
                        <a:t>SP-150406</a:t>
                      </a:r>
                      <a:endParaRPr lang="en-GB" sz="1800" b="1"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latin typeface="+mn-lt"/>
                        </a:rPr>
                        <a:t>New WID Charging Aspects of IP Flow Mobility support for S2a and S2b Interfaces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GB" sz="1800" b="0" i="0" u="none" strike="noStrike" dirty="0" smtClean="0">
                          <a:solidFill>
                            <a:schemeClr val="tx1"/>
                          </a:solidFill>
                          <a:latin typeface="+mn-lt"/>
                        </a:rPr>
                        <a:t>SP-150407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latin typeface="+mn-lt"/>
                        </a:rPr>
                        <a:t>New WID Charging aspects of MONTE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485775" y="1214652"/>
            <a:ext cx="8166906" cy="5070262"/>
          </a:xfrm>
        </p:spPr>
        <p:txBody>
          <a:bodyPr/>
          <a:lstStyle/>
          <a:p>
            <a:pPr>
              <a:lnSpc>
                <a:spcPct val="80000"/>
              </a:lnSpc>
              <a:defRPr/>
            </a:pPr>
            <a:r>
              <a:rPr lang="en-GB" sz="2400" dirty="0" smtClean="0"/>
              <a:t>GSMA Network Group (NG)</a:t>
            </a:r>
            <a:endParaRPr lang="en-GB" altLang="zh-CN" sz="2000" dirty="0" smtClean="0">
              <a:ea typeface="宋体" pitchFamily="2" charset="-122"/>
            </a:endParaRPr>
          </a:p>
          <a:p>
            <a:pPr lvl="1">
              <a:lnSpc>
                <a:spcPct val="80000"/>
              </a:lnSpc>
              <a:defRPr/>
            </a:pPr>
            <a:r>
              <a:rPr lang="en-GB" sz="2000" dirty="0" smtClean="0"/>
              <a:t>GSMA NG shared their ongoing Technical Report addressing S8HR VoLTE roaming architecture option : amongst the overall aspects, they identified a set of impacts on Charging to be assessed.</a:t>
            </a:r>
          </a:p>
          <a:p>
            <a:pPr lvl="1">
              <a:lnSpc>
                <a:spcPct val="80000"/>
              </a:lnSpc>
              <a:buNone/>
              <a:defRPr/>
            </a:pPr>
            <a:r>
              <a:rPr lang="en-GB" sz="2000" dirty="0" smtClean="0"/>
              <a:t>  </a:t>
            </a:r>
          </a:p>
          <a:p>
            <a:pPr>
              <a:lnSpc>
                <a:spcPct val="80000"/>
              </a:lnSpc>
              <a:defRPr/>
            </a:pPr>
            <a:r>
              <a:rPr lang="en-GB" sz="2400" dirty="0" smtClean="0"/>
              <a:t>OneM2M - Technical Plenary (TP)</a:t>
            </a:r>
            <a:endParaRPr lang="en-GB" altLang="zh-CN" sz="2000" dirty="0" smtClean="0">
              <a:ea typeface="宋体" pitchFamily="2" charset="-122"/>
            </a:endParaRPr>
          </a:p>
          <a:p>
            <a:pPr lvl="1">
              <a:lnSpc>
                <a:spcPct val="80000"/>
              </a:lnSpc>
              <a:defRPr/>
            </a:pPr>
            <a:r>
              <a:rPr lang="en-GB" altLang="zh-CN" sz="2000" dirty="0" smtClean="0">
                <a:ea typeface="宋体" pitchFamily="2" charset="-122"/>
              </a:rPr>
              <a:t>Re-use of the 3GPP SA5 offline charging framework by </a:t>
            </a:r>
            <a:r>
              <a:rPr lang="en-GB" sz="2000" dirty="0" smtClean="0"/>
              <a:t>oneM2M is now specified: </a:t>
            </a:r>
            <a:r>
              <a:rPr lang="en-GB" altLang="zh-CN" sz="2000" dirty="0" smtClean="0">
                <a:ea typeface="宋体" pitchFamily="2" charset="-122"/>
              </a:rPr>
              <a:t>M2M-Information AVP  code defined in </a:t>
            </a:r>
            <a:r>
              <a:rPr lang="en-GB" sz="2000" dirty="0" smtClean="0"/>
              <a:t>oneM2M TS-0004 is incorporated into 3GPP Diameter Charging Applications Specification TS 32.299 (M2M as one of the possible service under </a:t>
            </a:r>
            <a:r>
              <a:rPr lang="en-GB" altLang="zh-CN" sz="2000" dirty="0" smtClean="0">
                <a:ea typeface="宋体" pitchFamily="2" charset="-122"/>
              </a:rPr>
              <a:t>3GPP Service-Information AVP). </a:t>
            </a:r>
          </a:p>
          <a:p>
            <a:pPr lvl="1">
              <a:lnSpc>
                <a:spcPct val="80000"/>
              </a:lnSpc>
              <a:buNone/>
              <a:defRPr/>
            </a:pPr>
            <a:endParaRPr lang="en-GB" altLang="zh-CN" sz="2000" dirty="0" smtClean="0">
              <a:ea typeface="宋体" pitchFamily="2" charset="-122"/>
            </a:endParaRPr>
          </a:p>
          <a:p>
            <a:pPr>
              <a:lnSpc>
                <a:spcPct val="80000"/>
              </a:lnSpc>
              <a:spcBef>
                <a:spcPct val="10000"/>
              </a:spcBef>
              <a:defRPr/>
            </a:pPr>
            <a:r>
              <a:rPr lang="en-GB" altLang="zh-CN" sz="2400" dirty="0" smtClean="0"/>
              <a:t>Open Mobile Alliance (OMA) </a:t>
            </a:r>
          </a:p>
          <a:p>
            <a:pPr lvl="1">
              <a:lnSpc>
                <a:spcPct val="80000"/>
              </a:lnSpc>
              <a:defRPr/>
            </a:pPr>
            <a:r>
              <a:rPr lang="en-GB" altLang="zh-CN" sz="2000" dirty="0" smtClean="0">
                <a:ea typeface="宋体" pitchFamily="2" charset="-122"/>
              </a:rPr>
              <a:t>OMA ARC maintains the OMA Data Definition Specification (DDS) based on the SA5 specification for Diameter AVP code definitions (TS 32.299).</a:t>
            </a:r>
            <a:endParaRPr lang="en-GB" sz="1800" dirty="0" smtClean="0"/>
          </a:p>
        </p:txBody>
      </p:sp>
      <p:sp>
        <p:nvSpPr>
          <p:cNvPr id="5"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cooperation</a:t>
            </a:r>
            <a:endParaRPr lang="en-GB" altLang="zh-CN" sz="3200" dirty="0">
              <a:solidFill>
                <a:srgbClr val="FF0000"/>
              </a:solidFill>
              <a:latin typeface="Calibri"/>
              <a:cs typeface="Times New Roman" pitchFamily="18" charset="0"/>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315913" y="979179"/>
            <a:ext cx="8505825" cy="5380678"/>
          </a:xfrm>
        </p:spPr>
        <p:txBody>
          <a:bodyPr/>
          <a:lstStyle/>
          <a:p>
            <a:pPr>
              <a:lnSpc>
                <a:spcPct val="90000"/>
              </a:lnSpc>
              <a:spcBef>
                <a:spcPct val="10000"/>
              </a:spcBef>
            </a:pPr>
            <a:r>
              <a:rPr lang="en-GB" altLang="zh-CN" sz="2400" dirty="0" smtClean="0">
                <a:cs typeface="Times New Roman" pitchFamily="18" charset="0"/>
              </a:rPr>
              <a:t>SA5		</a:t>
            </a:r>
            <a:endParaRPr lang="en-GB" altLang="zh-CN" sz="24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Thomas Tovinger (Ericsson) 			Chair 	since 08/2015</a:t>
            </a:r>
            <a:br>
              <a:rPr lang="en-GB" altLang="zh-CN" sz="2000" dirty="0" smtClean="0">
                <a:cs typeface="Times New Roman" pitchFamily="18" charset="0"/>
              </a:rPr>
            </a:br>
            <a:r>
              <a:rPr lang="en-GB" altLang="zh-CN" sz="2000" dirty="0" smtClean="0">
                <a:cs typeface="Times New Roman" pitchFamily="18" charset="0"/>
              </a:rPr>
              <a:t>Jean-Michel Cornily (Orange)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8/2013</a:t>
            </a:r>
            <a:br>
              <a:rPr lang="en-GB" altLang="zh-CN" sz="2000" dirty="0" smtClean="0">
                <a:cs typeface="Times New Roman" pitchFamily="18" charset="0"/>
              </a:rPr>
            </a:br>
            <a:r>
              <a:rPr lang="en-GB" altLang="zh-CN" sz="2000" dirty="0" smtClean="0">
                <a:cs typeface="Times New Roman" pitchFamily="18" charset="0"/>
              </a:rPr>
              <a:t>Christian Toche (Huawei)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8/2015</a:t>
            </a:r>
            <a:endParaRPr lang="en-GB" altLang="zh-CN" sz="8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Charging Sub-Working Group (SWG)</a:t>
            </a:r>
          </a:p>
          <a:p>
            <a:pPr>
              <a:lnSpc>
                <a:spcPct val="90000"/>
              </a:lnSpc>
              <a:buFontTx/>
              <a:buNone/>
            </a:pPr>
            <a:r>
              <a:rPr lang="en-GB" altLang="zh-CN" sz="2000" dirty="0" smtClean="0">
                <a:cs typeface="Times New Roman" pitchFamily="18" charset="0"/>
              </a:rPr>
              <a:t>	Maryse Gardella (Alcatel-Lucent)		Chair	since 08/2013</a:t>
            </a:r>
            <a:br>
              <a:rPr lang="en-GB" altLang="zh-CN" sz="2000" dirty="0" smtClean="0">
                <a:cs typeface="Times New Roman" pitchFamily="18" charset="0"/>
              </a:rPr>
            </a:br>
            <a:r>
              <a:rPr lang="en-GB" altLang="zh-CN" sz="2000" dirty="0" smtClean="0">
                <a:cs typeface="Times New Roman" pitchFamily="18" charset="0"/>
              </a:rPr>
              <a:t>David Shrader (Ericsson)			VC	since 08/2013 </a:t>
            </a:r>
            <a:br>
              <a:rPr lang="en-GB" altLang="zh-CN" sz="2000" dirty="0" smtClean="0">
                <a:cs typeface="Times New Roman" pitchFamily="18" charset="0"/>
              </a:rPr>
            </a:br>
            <a:r>
              <a:rPr lang="en-GB" altLang="zh-CN" sz="2000" dirty="0" smtClean="0">
                <a:cs typeface="Times New Roman" pitchFamily="18" charset="0"/>
              </a:rPr>
              <a:t>Li Li (Huawei)					VC	since 08/2014</a:t>
            </a:r>
            <a:endParaRPr lang="en-GB" altLang="zh-CN" sz="20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OAM&amp;P Sub-Working Group (SWG)</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Thanks to Yizhi Yao (</a:t>
            </a:r>
            <a:r>
              <a:rPr lang="en-GB" sz="2000" dirty="0" smtClean="0">
                <a:ea typeface="宋体" pitchFamily="2" charset="-122"/>
                <a:cs typeface="Times New Roman" pitchFamily="18" charset="0"/>
              </a:rPr>
              <a:t>Nokia Networks</a:t>
            </a:r>
            <a:r>
              <a:rPr lang="en-GB" altLang="zh-CN" sz="2000" dirty="0" smtClean="0">
                <a:cs typeface="Times New Roman" pitchFamily="18" charset="0"/>
              </a:rPr>
              <a:t>) SWG Chair s</a:t>
            </a:r>
            <a:r>
              <a:rPr lang="en-GB" sz="2000" dirty="0" smtClean="0">
                <a:ea typeface="宋体" pitchFamily="2" charset="-122"/>
                <a:cs typeface="Times New Roman" pitchFamily="18" charset="0"/>
              </a:rPr>
              <a:t>ince 01</a:t>
            </a:r>
            <a:r>
              <a:rPr lang="en-GB" altLang="zh-CN" sz="2000" dirty="0" smtClean="0">
                <a:cs typeface="Times New Roman" pitchFamily="18" charset="0"/>
              </a:rPr>
              <a:t>/2013. </a:t>
            </a:r>
            <a:br>
              <a:rPr lang="en-GB" altLang="zh-CN" sz="2000" dirty="0" smtClean="0">
                <a:cs typeface="Times New Roman" pitchFamily="18" charset="0"/>
              </a:rPr>
            </a:br>
            <a:r>
              <a:rPr lang="en-GB" altLang="zh-CN" sz="2000" dirty="0" smtClean="0">
                <a:cs typeface="Times New Roman" pitchFamily="18" charset="0"/>
              </a:rPr>
              <a:t>SWG chair to be nominated at next SA5 meeting in October 2015. </a:t>
            </a:r>
          </a:p>
          <a:p>
            <a:pPr>
              <a:lnSpc>
                <a:spcPct val="90000"/>
              </a:lnSpc>
            </a:pPr>
            <a:r>
              <a:rPr lang="en-GB" altLang="zh-CN" sz="2400" dirty="0" smtClean="0">
                <a:cs typeface="Times New Roman" pitchFamily="18" charset="0"/>
              </a:rPr>
              <a:t>Converged Management Sub-Working Group (SWG) </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Christian Toche (Huawei) 			Chair	since </a:t>
            </a:r>
            <a:r>
              <a:rPr lang="en-GB" sz="2000" dirty="0" smtClean="0">
                <a:ea typeface="宋体" pitchFamily="2" charset="-122"/>
                <a:cs typeface="Times New Roman" pitchFamily="18" charset="0"/>
              </a:rPr>
              <a:t>08</a:t>
            </a:r>
            <a:r>
              <a:rPr lang="en-GB" altLang="zh-CN" sz="2000" dirty="0" smtClean="0">
                <a:cs typeface="Times New Roman" pitchFamily="18" charset="0"/>
              </a:rPr>
              <a:t>/2015</a:t>
            </a:r>
            <a:br>
              <a:rPr lang="en-GB" altLang="zh-CN" sz="2000" dirty="0" smtClean="0">
                <a:cs typeface="Times New Roman" pitchFamily="18" charset="0"/>
              </a:rPr>
            </a:br>
            <a:r>
              <a:rPr lang="en-GB" altLang="zh-CN" sz="2000" dirty="0" smtClean="0">
                <a:cs typeface="Times New Roman" pitchFamily="18" charset="0"/>
              </a:rPr>
              <a:t>Lan Zou (</a:t>
            </a:r>
            <a:r>
              <a:rPr lang="en-GB" sz="2000" dirty="0" smtClean="0">
                <a:ea typeface="宋体" pitchFamily="2" charset="-122"/>
                <a:cs typeface="Times New Roman" pitchFamily="18" charset="0"/>
              </a:rPr>
              <a:t>Huawei</a:t>
            </a:r>
            <a:r>
              <a:rPr lang="en-GB" altLang="zh-CN" sz="2000" dirty="0" smtClean="0">
                <a:cs typeface="Times New Roman" pitchFamily="18" charset="0"/>
              </a:rPr>
              <a:t>)		</a:t>
            </a:r>
            <a:r>
              <a:rPr lang="en-GB" altLang="zh-CN" sz="2000" b="1" dirty="0" smtClean="0">
                <a:cs typeface="Times New Roman" pitchFamily="18" charset="0"/>
              </a:rPr>
              <a:t>	</a:t>
            </a:r>
            <a:r>
              <a:rPr lang="en-GB" altLang="zh-CN" sz="2000" dirty="0" smtClean="0">
                <a:cs typeface="Times New Roman" pitchFamily="18" charset="0"/>
              </a:rPr>
              <a:t>	VC</a:t>
            </a:r>
            <a:r>
              <a:rPr lang="en-GB" altLang="zh-CN" sz="2000" b="1" dirty="0" smtClean="0">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05</a:t>
            </a:r>
            <a:r>
              <a:rPr lang="en-GB" altLang="zh-CN" sz="2000" dirty="0" smtClean="0">
                <a:cs typeface="Times New Roman" pitchFamily="18" charset="0"/>
              </a:rPr>
              <a:t>/2012</a:t>
            </a:r>
          </a:p>
          <a:p>
            <a:pPr>
              <a:lnSpc>
                <a:spcPct val="90000"/>
              </a:lnSpc>
            </a:pPr>
            <a:r>
              <a:rPr lang="en-GB" altLang="zh-CN" sz="2400" dirty="0" smtClean="0">
                <a:cs typeface="Times New Roman" pitchFamily="18" charset="0"/>
              </a:rPr>
              <a:t>SA5 structure</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Ongoing discussions on SA5 structure and organization. Proposals expected by end of 2015. It is </a:t>
            </a:r>
            <a:r>
              <a:rPr lang="en-GB" altLang="zh-CN" sz="2000" u="sng" dirty="0" smtClean="0">
                <a:cs typeface="Times New Roman" pitchFamily="18" charset="0"/>
              </a:rPr>
              <a:t>not</a:t>
            </a:r>
            <a:r>
              <a:rPr lang="en-GB" altLang="zh-CN" sz="2000" dirty="0" smtClean="0">
                <a:cs typeface="Times New Roman" pitchFamily="18" charset="0"/>
              </a:rPr>
              <a:t> considered to have parallel tracks for OAM activities.</a:t>
            </a:r>
            <a:br>
              <a:rPr lang="en-GB" altLang="zh-CN" sz="2000" dirty="0" smtClean="0">
                <a:cs typeface="Times New Roman" pitchFamily="18" charset="0"/>
              </a:rPr>
            </a:br>
            <a:endParaRPr lang="en-AU" sz="2000" dirty="0" smtClean="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457200" y="252413"/>
            <a:ext cx="6834188" cy="692150"/>
          </a:xfrm>
        </p:spPr>
        <p:txBody>
          <a:bodyPr/>
          <a:lstStyle/>
          <a:p>
            <a:r>
              <a:rPr lang="en-GB" dirty="0" smtClean="0"/>
              <a:t>SA5 leadership</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59307" y="1317603"/>
          <a:ext cx="8584441" cy="4918184"/>
        </p:xfrm>
        <a:graphic>
          <a:graphicData uri="http://schemas.openxmlformats.org/drawingml/2006/table">
            <a:tbl>
              <a:tblPr/>
              <a:tblGrid>
                <a:gridCol w="1269242"/>
                <a:gridCol w="5208024"/>
                <a:gridCol w="2107175"/>
              </a:tblGrid>
              <a:tr h="401692">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OAM&amp;P 12 WLAN Management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WLAN-OAM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01692">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560036</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2946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mn-lt"/>
                        </a:rPr>
                        <a:t>Intel</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299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-WLAN Network Resource Model for Type-2 interface (560136): 70% to 80%</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-WLAN measurements defined in IEEE and IETF WLAN performance measurements for use on Type-2 interface (560236): 20% to 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19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SA#70 (12/2015) </a:t>
                      </a:r>
                      <a:endParaRPr kumimoji="0" lang="en-GB" altLang="zh-CN" sz="16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16067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The skeleton documents of draft</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TS 28.681 and draft TS 28.683 were approved.</a:t>
                      </a:r>
                      <a:endParaRPr lang="en-GB" sz="1600" kern="1200" dirty="0" smtClean="0">
                        <a:solidFill>
                          <a:schemeClr val="tx1"/>
                        </a:solidFill>
                        <a:latin typeface="+mn-lt"/>
                        <a:ea typeface="+mn-ea"/>
                        <a:cs typeface="+mn-cs"/>
                      </a:endParaRPr>
                    </a:p>
                    <a:p>
                      <a:pPr marL="0" indent="0"/>
                      <a:r>
                        <a:rPr lang="en-US" sz="1600" kern="1200" dirty="0" smtClean="0">
                          <a:solidFill>
                            <a:schemeClr val="tx1"/>
                          </a:solidFill>
                          <a:latin typeface="+mn-lt"/>
                          <a:ea typeface="+mn-ea"/>
                          <a:cs typeface="+mn-cs"/>
                        </a:rPr>
                        <a:t>The concept and NRM IRP requirement of draft TS 28.681 were approved.</a:t>
                      </a:r>
                      <a:endParaRPr lang="en-GB" sz="1600" kern="1200" dirty="0" smtClean="0">
                        <a:solidFill>
                          <a:schemeClr val="tx1"/>
                        </a:solidFill>
                        <a:latin typeface="+mn-lt"/>
                        <a:ea typeface="+mn-ea"/>
                        <a:cs typeface="+mn-cs"/>
                      </a:endParaRPr>
                    </a:p>
                    <a:p>
                      <a:pPr marL="0" indent="0"/>
                      <a:r>
                        <a:rPr lang="en-US" sz="1600" kern="1200" dirty="0" smtClean="0">
                          <a:solidFill>
                            <a:schemeClr val="tx1"/>
                          </a:solidFill>
                          <a:latin typeface="+mn-lt"/>
                          <a:ea typeface="+mn-ea"/>
                          <a:cs typeface="+mn-cs"/>
                        </a:rPr>
                        <a:t>The group agreed to send draft</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TS 28.680 and draft TS 28.682 to SA for information.</a:t>
                      </a:r>
                      <a:endParaRPr lang="en-GB" sz="1600" kern="1200" dirty="0" smtClean="0">
                        <a:solidFill>
                          <a:schemeClr val="tx1"/>
                        </a:solidFill>
                        <a:latin typeface="+mn-lt"/>
                        <a:ea typeface="+mn-ea"/>
                        <a:cs typeface="+mn-cs"/>
                      </a:endParaRPr>
                    </a:p>
                    <a:p>
                      <a:pPr marL="0" indent="0"/>
                      <a:r>
                        <a:rPr lang="en-US" sz="1600" kern="1200" dirty="0" smtClean="0">
                          <a:solidFill>
                            <a:schemeClr val="tx1"/>
                          </a:solidFill>
                          <a:latin typeface="+mn-lt"/>
                          <a:ea typeface="+mn-ea"/>
                          <a:cs typeface="+mn-cs"/>
                        </a:rPr>
                        <a:t>The group agreed to revise the WID to extend the delivery date to Dec. 2015, and add </a:t>
                      </a:r>
                      <a:r>
                        <a:rPr lang="en-US" sz="1600" kern="1200" smtClean="0">
                          <a:solidFill>
                            <a:schemeClr val="tx1"/>
                          </a:solidFill>
                          <a:latin typeface="+mn-lt"/>
                          <a:ea typeface="+mn-ea"/>
                          <a:cs typeface="+mn-cs"/>
                        </a:rPr>
                        <a:t>two deliverables: TS 28.681 </a:t>
                      </a:r>
                      <a:r>
                        <a:rPr lang="en-US" sz="1600" kern="1200" dirty="0" smtClean="0">
                          <a:solidFill>
                            <a:schemeClr val="tx1"/>
                          </a:solidFill>
                          <a:latin typeface="+mn-lt"/>
                          <a:ea typeface="+mn-ea"/>
                          <a:cs typeface="+mn-cs"/>
                        </a:rPr>
                        <a:t>and TS 28.683.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The group discussed and agreed the WLAN data volume Measurements, and WLAN MAC protocol related Measurements.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The group agreed to send draft TS 28.403 to SA plenary #69 for information.</a:t>
                      </a:r>
                      <a:endParaRPr lang="en-GB" sz="16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016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GB" sz="1600" kern="1200" dirty="0" smtClean="0">
                          <a:solidFill>
                            <a:schemeClr val="tx1"/>
                          </a:solidFill>
                          <a:latin typeface="+mn-lt"/>
                          <a:ea typeface="+mn-ea"/>
                          <a:cs typeface="+mn-cs"/>
                        </a:rPr>
                        <a:t>Draft TSs 28.403, 28.680, 28.682 for information (</a:t>
                      </a:r>
                      <a:r>
                        <a:rPr lang="en-GB" sz="1600" b="0" i="0" u="none" strike="noStrike" dirty="0" smtClean="0">
                          <a:solidFill>
                            <a:schemeClr val="tx1"/>
                          </a:solidFill>
                          <a:latin typeface="+mn-lt"/>
                        </a:rPr>
                        <a:t>SP-150410, SP-150411, SP-150413)</a:t>
                      </a:r>
                      <a:r>
                        <a:rPr lang="en-GB" sz="1600" kern="1200" dirty="0" smtClean="0">
                          <a:solidFill>
                            <a:schemeClr val="tx1"/>
                          </a:solidFill>
                          <a:latin typeface="+mn-lt"/>
                          <a:ea typeface="+mn-ea"/>
                          <a:cs typeface="+mn-cs"/>
                        </a:rPr>
                        <a:t>. Revised WID</a:t>
                      </a:r>
                      <a:r>
                        <a:rPr lang="en-GB" sz="1600" kern="1200" baseline="0" dirty="0" smtClean="0">
                          <a:solidFill>
                            <a:schemeClr val="tx1"/>
                          </a:solidFill>
                          <a:latin typeface="+mn-lt"/>
                          <a:ea typeface="+mn-ea"/>
                          <a:cs typeface="+mn-cs"/>
                        </a:rPr>
                        <a:t> in </a:t>
                      </a:r>
                      <a:r>
                        <a:rPr lang="en-GB" sz="1600" b="0" i="0" u="none" strike="noStrike" dirty="0" smtClean="0">
                          <a:solidFill>
                            <a:schemeClr val="tx1"/>
                          </a:solidFill>
                          <a:latin typeface="+mn-lt"/>
                        </a:rPr>
                        <a:t>SP-150408</a:t>
                      </a:r>
                      <a:r>
                        <a:rPr lang="en-GB" sz="1600" kern="1200" dirty="0" smtClean="0">
                          <a:solidFill>
                            <a:schemeClr val="tx1"/>
                          </a:solidFill>
                          <a:latin typeface="+mn-lt"/>
                          <a:ea typeface="+mn-ea"/>
                          <a:cs typeface="+mn-cs"/>
                        </a:rPr>
                        <a:t>.</a:t>
                      </a:r>
                      <a:endParaRPr lang="en-GB" sz="1600" b="0" i="0" u="none" strike="noStrike" dirty="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561672"/>
        </p:xfrm>
        <a:graphic>
          <a:graphicData uri="http://schemas.openxmlformats.org/drawingml/2006/table">
            <a:tbl>
              <a:tblPr/>
              <a:tblGrid>
                <a:gridCol w="1313872"/>
                <a:gridCol w="4928259"/>
                <a:gridCol w="2030681"/>
              </a:tblGrid>
              <a:tr h="38358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Enhanced Network Management (NM) Centralized Coverage and Capacity Optimization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SON-NM-CCO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58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560132</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5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960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50% to 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55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SA#70 (12/2015)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292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Some measurements were added as useful for NM centralized CCO.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The description of the UE in coverage holes was corrected.</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9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Rel-13 CRs 28.628 in </a:t>
                      </a:r>
                      <a:r>
                        <a:rPr lang="en-GB" sz="1800" b="0" i="0" u="none" strike="noStrike" dirty="0" smtClean="0">
                          <a:solidFill>
                            <a:schemeClr val="tx1"/>
                          </a:solidFill>
                          <a:latin typeface="+mn-lt"/>
                        </a:rPr>
                        <a:t>SP-150419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828013"/>
        </p:xfrm>
        <a:graphic>
          <a:graphicData uri="http://schemas.openxmlformats.org/drawingml/2006/table">
            <a:tbl>
              <a:tblPr/>
              <a:tblGrid>
                <a:gridCol w="1313872"/>
                <a:gridCol w="4928259"/>
                <a:gridCol w="2030681"/>
              </a:tblGrid>
              <a:tr h="445495">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Energy Efficiency related Performance Measurements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OAM-PM_EE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555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600044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98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Nokia Networks</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40%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1328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kern="1200" dirty="0" smtClean="0">
                          <a:solidFill>
                            <a:schemeClr val="tx1"/>
                          </a:solidFill>
                          <a:latin typeface="+mn-lt"/>
                          <a:ea typeface="+mn-ea"/>
                          <a:cs typeface="+mn-cs"/>
                        </a:rPr>
                        <a:t>CR supporting the coverage area determination for EE evolution for 3G was discussed and agreed.</a:t>
                      </a:r>
                    </a:p>
                    <a:p>
                      <a:endParaRPr lang="en-GB"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The proposal for creation a new TS/TR as umbrella document to indicated impacts of Energy efficiency on SA5 specifications</a:t>
                      </a:r>
                      <a:r>
                        <a:rPr lang="en-US" sz="1800" kern="1200" baseline="0" dirty="0" smtClean="0">
                          <a:solidFill>
                            <a:schemeClr val="tx1"/>
                          </a:solidFill>
                          <a:latin typeface="+mn-lt"/>
                          <a:ea typeface="+mn-ea"/>
                          <a:cs typeface="+mn-cs"/>
                        </a:rPr>
                        <a:t> </a:t>
                      </a:r>
                      <a:r>
                        <a:rPr lang="en-US" sz="1800" kern="1200" dirty="0" smtClean="0">
                          <a:solidFill>
                            <a:schemeClr val="tx1"/>
                          </a:solidFill>
                          <a:latin typeface="+mn-lt"/>
                          <a:ea typeface="+mn-ea"/>
                          <a:cs typeface="+mn-cs"/>
                        </a:rPr>
                        <a:t> was discussed. </a:t>
                      </a:r>
                      <a:endParaRPr lang="en-GB" sz="18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7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Rel-13 CR 32.405 in </a:t>
                      </a:r>
                      <a:r>
                        <a:rPr lang="en-GB" sz="1800" b="0" i="0" u="none" strike="noStrike" dirty="0" smtClean="0">
                          <a:solidFill>
                            <a:schemeClr val="tx1"/>
                          </a:solidFill>
                          <a:latin typeface="+mn-lt"/>
                        </a:rPr>
                        <a:t>SP-150414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9"/>
          <a:ext cx="8272812" cy="5053479"/>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Management concept, architecture and requirements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690036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to 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SA#71 (03/2016) </a:t>
                      </a:r>
                      <a:endPar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The following aspects were discussed and agreed for the new draft TS 28.500: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Skeleton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Introduction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Scope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Background and concepts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Some business level requirements and use cases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Management architecture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a:r>
                      <a:b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b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Due to the controversy on some entities and terms definitions, the contributions on concepts, management architecture and update of TS 32.101 were noted.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86605" y="1177006"/>
          <a:ext cx="8611738" cy="5058287"/>
        </p:xfrm>
        <a:graphic>
          <a:graphicData uri="http://schemas.openxmlformats.org/drawingml/2006/table">
            <a:tbl>
              <a:tblPr/>
              <a:tblGrid>
                <a:gridCol w="1325893"/>
                <a:gridCol w="5414924"/>
                <a:gridCol w="1870921"/>
              </a:tblGrid>
              <a:tr h="38185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Enhancements of OAM aspects of Distributed Mobility Load Balancing SON function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FS_D_SON_OAM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8185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610045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203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Cisco</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367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30%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18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SA#70 (12/2015)</a:t>
                      </a:r>
                      <a:endParaRPr kumimoji="0" lang="en-GB" altLang="zh-CN" sz="18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874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b="0" kern="1200" dirty="0" smtClean="0">
                          <a:solidFill>
                            <a:schemeClr val="tx1"/>
                          </a:solidFill>
                          <a:latin typeface="+mn-lt"/>
                          <a:ea typeface="+mn-ea"/>
                          <a:cs typeface="+mn-cs"/>
                        </a:rPr>
                        <a:t>The following topics were discussed but could not be agreed:</a:t>
                      </a:r>
                    </a:p>
                    <a:p>
                      <a:pPr>
                        <a:buFontTx/>
                        <a:buChar char="-"/>
                      </a:pPr>
                      <a:r>
                        <a:rPr lang="en-US" sz="1800" b="0" kern="1200" dirty="0" smtClean="0">
                          <a:solidFill>
                            <a:schemeClr val="tx1"/>
                          </a:solidFill>
                          <a:latin typeface="+mn-lt"/>
                          <a:ea typeface="+mn-ea"/>
                          <a:cs typeface="+mn-cs"/>
                        </a:rPr>
                        <a:t> Non-uniform load distribution Problem Statement and Solution</a:t>
                      </a:r>
                    </a:p>
                    <a:p>
                      <a:pPr>
                        <a:buFontTx/>
                        <a:buChar char="-"/>
                      </a:pPr>
                      <a:r>
                        <a:rPr lang="en-US" sz="1800" b="0" kern="1200" dirty="0" smtClean="0">
                          <a:solidFill>
                            <a:schemeClr val="tx1"/>
                          </a:solidFill>
                          <a:latin typeface="+mn-lt"/>
                          <a:ea typeface="+mn-ea"/>
                          <a:cs typeface="+mn-cs"/>
                        </a:rPr>
                        <a:t> Configuration for CAC Problem Statement and solution</a:t>
                      </a:r>
                    </a:p>
                    <a:p>
                      <a:r>
                        <a:rPr lang="en-US" sz="1800" b="0" kern="1200" dirty="0" smtClean="0">
                          <a:solidFill>
                            <a:schemeClr val="tx1"/>
                          </a:solidFill>
                          <a:latin typeface="+mn-lt"/>
                          <a:ea typeface="+mn-ea"/>
                          <a:cs typeface="+mn-cs"/>
                        </a:rPr>
                        <a:t>- Algorithm misalignment Problem Statement and solution</a:t>
                      </a:r>
                    </a:p>
                    <a:p>
                      <a:r>
                        <a:rPr lang="en-US" sz="1800" b="0" kern="1200" dirty="0" smtClean="0">
                          <a:solidFill>
                            <a:schemeClr val="tx1"/>
                          </a:solidFill>
                          <a:latin typeface="+mn-lt"/>
                          <a:ea typeface="+mn-ea"/>
                          <a:cs typeface="+mn-cs"/>
                        </a:rPr>
                        <a:t>- Example of MLB behaviour in multi-vendor network</a:t>
                      </a:r>
                    </a:p>
                    <a:p>
                      <a:endParaRPr lang="en-US" sz="1800" b="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Two coupled pairs of documents were sent for parallel e-mail approval.</a:t>
                      </a:r>
                      <a:endParaRPr lang="en-US" sz="1800" b="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682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705538"/>
        </p:xfrm>
        <a:graphic>
          <a:graphicData uri="http://schemas.openxmlformats.org/drawingml/2006/table">
            <a:tbl>
              <a:tblPr/>
              <a:tblGrid>
                <a:gridCol w="1313872"/>
                <a:gridCol w="4928259"/>
                <a:gridCol w="2030681"/>
              </a:tblGrid>
              <a:tr h="4119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Application and Partitioning of Itf-N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FS_OAM_AP_Itf-N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9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620059</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33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China Mobile</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40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60% to 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57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SA#69 (09/2015)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88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kern="1200" dirty="0" smtClean="0">
                          <a:solidFill>
                            <a:schemeClr val="tx1"/>
                          </a:solidFill>
                          <a:latin typeface="+mn-lt"/>
                          <a:ea typeface="+mn-ea"/>
                          <a:cs typeface="+mn-cs"/>
                        </a:rPr>
                        <a:t>Agreed two pCRs for draft TR 32.861:</a:t>
                      </a:r>
                    </a:p>
                    <a:p>
                      <a:pPr>
                        <a:buFontTx/>
                        <a:buChar char="-"/>
                      </a:pPr>
                      <a:r>
                        <a:rPr lang="en-US" sz="1800" kern="1200" dirty="0" smtClean="0">
                          <a:solidFill>
                            <a:schemeClr val="tx1"/>
                          </a:solidFill>
                          <a:latin typeface="+mn-lt"/>
                          <a:ea typeface="+mn-ea"/>
                          <a:cs typeface="+mn-cs"/>
                        </a:rPr>
                        <a:t> One pCR is about the section of Recommendations,</a:t>
                      </a:r>
                    </a:p>
                    <a:p>
                      <a:pPr>
                        <a:buFontTx/>
                        <a:buChar char="-"/>
                      </a:pPr>
                      <a:r>
                        <a:rPr lang="en-US" sz="1800" kern="1200" dirty="0" smtClean="0">
                          <a:solidFill>
                            <a:schemeClr val="tx1"/>
                          </a:solidFill>
                          <a:latin typeface="+mn-lt"/>
                          <a:ea typeface="+mn-ea"/>
                          <a:cs typeface="+mn-cs"/>
                        </a:rPr>
                        <a:t> One pCR to correct</a:t>
                      </a:r>
                      <a:r>
                        <a:rPr lang="en-US" sz="1800" kern="1200" baseline="0" dirty="0" smtClean="0">
                          <a:solidFill>
                            <a:schemeClr val="tx1"/>
                          </a:solidFill>
                          <a:latin typeface="+mn-lt"/>
                          <a:ea typeface="+mn-ea"/>
                          <a:cs typeface="+mn-cs"/>
                        </a:rPr>
                        <a:t> </a:t>
                      </a:r>
                      <a:r>
                        <a:rPr lang="en-US" sz="1800" kern="1200" dirty="0" smtClean="0">
                          <a:solidFill>
                            <a:schemeClr val="tx1"/>
                          </a:solidFill>
                          <a:latin typeface="+mn-lt"/>
                          <a:ea typeface="+mn-ea"/>
                          <a:cs typeface="+mn-cs"/>
                        </a:rPr>
                        <a:t>issues detected by EditHelp. </a:t>
                      </a:r>
                    </a:p>
                    <a:p>
                      <a:endParaRPr lang="en-GB"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All sections of draft TR 32.861 have been completed. The group agreed to send the draft TR 32.861 to SA for approval.</a:t>
                      </a:r>
                      <a:endParaRPr lang="en-GB" sz="18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sz="18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462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Draft TR 32.861 for approval in </a:t>
                      </a:r>
                      <a:r>
                        <a:rPr lang="en-GB" sz="1800" b="0" i="0" u="none" strike="noStrike" dirty="0" smtClean="0">
                          <a:solidFill>
                            <a:schemeClr val="tx1"/>
                          </a:solidFill>
                          <a:latin typeface="+mn-lt"/>
                        </a:rPr>
                        <a:t>SP-150409</a:t>
                      </a:r>
                      <a:endParaRPr lang="en-GB" sz="1800" b="1"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0944" y="958634"/>
          <a:ext cx="9062112" cy="5278988"/>
        </p:xfrm>
        <a:graphic>
          <a:graphicData uri="http://schemas.openxmlformats.org/drawingml/2006/table">
            <a:tbl>
              <a:tblPr/>
              <a:tblGrid>
                <a:gridCol w="1156864"/>
                <a:gridCol w="5977438"/>
                <a:gridCol w="1927810"/>
              </a:tblGrid>
              <a:tr h="31991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Network Management of Virtualized Networks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FS_OAM_VIRNET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1991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640054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2932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China Mobile, Huawei</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932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85% to 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932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cap="none" normalizeH="0" baseline="0" dirty="0" smtClean="0">
                          <a:ln>
                            <a:noFill/>
                          </a:ln>
                          <a:solidFill>
                            <a:schemeClr val="tx1"/>
                          </a:solidFill>
                          <a:effectLst/>
                          <a:latin typeface="+mn-lt"/>
                        </a:rPr>
                        <a:t>SA#69 (09/2015)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9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3 LS and 47 contributions (before revision) were addressed. </a:t>
                      </a:r>
                      <a:br>
                        <a:rPr lang="en-US" sz="1600" kern="1200" dirty="0" smtClean="0">
                          <a:solidFill>
                            <a:schemeClr val="tx1"/>
                          </a:solidFill>
                          <a:latin typeface="+mn-lt"/>
                          <a:ea typeface="+mn-ea"/>
                          <a:cs typeface="+mn-cs"/>
                        </a:rPr>
                      </a:br>
                      <a:r>
                        <a:rPr lang="en-US" sz="1600" kern="1200" dirty="0" smtClean="0">
                          <a:solidFill>
                            <a:schemeClr val="tx1"/>
                          </a:solidFill>
                          <a:latin typeface="+mn-lt"/>
                          <a:ea typeface="+mn-ea"/>
                          <a:cs typeface="+mn-cs"/>
                        </a:rPr>
                        <a:t>Agreement was reached on the following aspects: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Scaling process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New use cases of VNF package/software management</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Update on use cases of FM (VNFC, NFVI), CM, auto-healing etc…</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New flows on NS instantiation and termination</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Update flows on FM (VNFC, NFVI), snapshot, auto-healing etc…</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VNF package Lifecycle state</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Close the TR phase study and kick off the normative work.</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Send the draft TR 32.842 to SA for approval.</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3 NRM contributions and 1 management layer concept contribution were not addressed and will be addressed in normative work.</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241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mn-lt"/>
                          <a:ea typeface="+mn-ea"/>
                          <a:cs typeface="+mn-cs"/>
                        </a:rPr>
                        <a:t>Draft TR 32.842 for approval in </a:t>
                      </a:r>
                      <a:r>
                        <a:rPr lang="en-GB" sz="1600" b="0" i="0" u="none" strike="noStrike" dirty="0" smtClean="0">
                          <a:solidFill>
                            <a:schemeClr val="tx1"/>
                          </a:solidFill>
                          <a:latin typeface="+mn-lt"/>
                        </a:rPr>
                        <a:t>SP-150412</a:t>
                      </a:r>
                      <a:endParaRPr lang="en-GB" sz="1600" b="1"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191069" y="1163354"/>
          <a:ext cx="8720919" cy="4546815"/>
        </p:xfrm>
        <a:graphic>
          <a:graphicData uri="http://schemas.openxmlformats.org/drawingml/2006/table">
            <a:tbl>
              <a:tblPr/>
              <a:tblGrid>
                <a:gridCol w="1385039"/>
                <a:gridCol w="5195205"/>
                <a:gridCol w="2140675"/>
              </a:tblGrid>
              <a:tr h="3408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KQIs for Service Experience</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FS_KQISE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84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660037</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Huawei</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40%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cap="none" normalizeH="0" baseline="0" dirty="0" smtClean="0">
                          <a:ln>
                            <a:noFill/>
                          </a:ln>
                          <a:solidFill>
                            <a:schemeClr val="tx1"/>
                          </a:solidFill>
                          <a:effectLst/>
                          <a:latin typeface="+mn-lt"/>
                        </a:rPr>
                        <a:t>SA#70 (12/2015)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2526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GB" sz="1800" kern="1200" dirty="0" smtClean="0">
                          <a:solidFill>
                            <a:schemeClr val="tx1"/>
                          </a:solidFill>
                          <a:latin typeface="+mn-lt"/>
                          <a:ea typeface="+mn-ea"/>
                          <a:cs typeface="+mn-cs"/>
                        </a:rPr>
                        <a:t>Updated QuEST  forum</a:t>
                      </a:r>
                      <a:r>
                        <a:rPr lang="en-GB" sz="1800" kern="1200" baseline="0" dirty="0" smtClean="0">
                          <a:solidFill>
                            <a:schemeClr val="tx1"/>
                          </a:solidFill>
                          <a:latin typeface="+mn-lt"/>
                          <a:ea typeface="+mn-ea"/>
                          <a:cs typeface="+mn-cs"/>
                        </a:rPr>
                        <a:t> </a:t>
                      </a:r>
                      <a:r>
                        <a:rPr lang="en-GB" sz="1800" kern="1200" dirty="0" smtClean="0">
                          <a:solidFill>
                            <a:schemeClr val="tx1"/>
                          </a:solidFill>
                          <a:latin typeface="+mn-lt"/>
                          <a:ea typeface="+mn-ea"/>
                          <a:cs typeface="+mn-cs"/>
                        </a:rPr>
                        <a:t>and ETSI reference.</a:t>
                      </a:r>
                      <a:r>
                        <a:rPr lang="en-GB" sz="1800" kern="1200" baseline="0" dirty="0" smtClean="0">
                          <a:solidFill>
                            <a:schemeClr val="tx1"/>
                          </a:solidFill>
                          <a:latin typeface="+mn-lt"/>
                          <a:ea typeface="+mn-ea"/>
                          <a:cs typeface="+mn-cs"/>
                        </a:rPr>
                        <a:t> </a:t>
                      </a:r>
                      <a:r>
                        <a:rPr lang="en-GB" sz="1800" kern="1200" dirty="0" smtClean="0">
                          <a:solidFill>
                            <a:schemeClr val="tx1"/>
                          </a:solidFill>
                          <a:latin typeface="+mn-lt"/>
                          <a:ea typeface="+mn-ea"/>
                          <a:cs typeface="+mn-cs"/>
                        </a:rPr>
                        <a:t> </a:t>
                      </a:r>
                    </a:p>
                    <a:p>
                      <a:r>
                        <a:rPr lang="en-GB" sz="1800" kern="1200" dirty="0" smtClean="0">
                          <a:solidFill>
                            <a:schemeClr val="tx1"/>
                          </a:solidFill>
                          <a:latin typeface="+mn-lt"/>
                          <a:ea typeface="+mn-ea"/>
                          <a:cs typeface="+mn-cs"/>
                        </a:rPr>
                        <a:t/>
                      </a:r>
                      <a:br>
                        <a:rPr lang="en-GB" sz="1800" kern="1200" dirty="0" smtClean="0">
                          <a:solidFill>
                            <a:schemeClr val="tx1"/>
                          </a:solidFill>
                          <a:latin typeface="+mn-lt"/>
                          <a:ea typeface="+mn-ea"/>
                          <a:cs typeface="+mn-cs"/>
                        </a:rPr>
                      </a:br>
                      <a:r>
                        <a:rPr lang="en-GB" sz="1800" kern="1200" dirty="0" smtClean="0">
                          <a:solidFill>
                            <a:schemeClr val="tx1"/>
                          </a:solidFill>
                          <a:latin typeface="+mn-lt"/>
                          <a:ea typeface="+mn-ea"/>
                          <a:cs typeface="+mn-cs"/>
                        </a:rPr>
                        <a:t>Added NGMN KQIs, SMS and MMS KQIs from NGMN and ETSI</a:t>
                      </a:r>
                    </a:p>
                    <a:p>
                      <a:endParaRPr lang="en-GB" sz="1800" kern="1200" dirty="0" smtClean="0">
                        <a:solidFill>
                          <a:schemeClr val="tx1"/>
                        </a:solidFill>
                        <a:latin typeface="+mn-lt"/>
                        <a:ea typeface="+mn-ea"/>
                        <a:cs typeface="+mn-cs"/>
                      </a:endParaRPr>
                    </a:p>
                    <a:p>
                      <a:r>
                        <a:rPr lang="en-GB" sz="1800" kern="1200" dirty="0" smtClean="0">
                          <a:solidFill>
                            <a:schemeClr val="tx1"/>
                          </a:solidFill>
                          <a:latin typeface="+mn-lt"/>
                          <a:ea typeface="+mn-ea"/>
                          <a:cs typeface="+mn-cs"/>
                        </a:rPr>
                        <a:t>WID update: clarify scope, add supporting company and change Rapporteur name.</a:t>
                      </a:r>
                    </a:p>
                    <a:p>
                      <a:endParaRPr lang="en-GB" sz="18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Revised WID in SP-150405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7295" y="1166538"/>
          <a:ext cx="9075762" cy="5090160"/>
        </p:xfrm>
        <a:graphic>
          <a:graphicData uri="http://schemas.openxmlformats.org/drawingml/2006/table">
            <a:tbl>
              <a:tblPr/>
              <a:tblGrid>
                <a:gridCol w="1228299"/>
                <a:gridCol w="5944251"/>
                <a:gridCol w="1903212"/>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OAM support for Licensed Shared Access (LSA)</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smtClean="0">
                          <a:ln>
                            <a:noFill/>
                          </a:ln>
                          <a:solidFill>
                            <a:schemeClr val="tx1"/>
                          </a:solidFill>
                          <a:effectLst/>
                          <a:latin typeface="Calibri" pitchFamily="34" charset="0"/>
                        </a:rPr>
                        <a:t>FS_OAM_LSA</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670028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Nokia Networks</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15%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mn-lt"/>
                        </a:rPr>
                        <a:t>SA#70 (12/2015)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kern="1200" dirty="0" smtClean="0">
                          <a:solidFill>
                            <a:schemeClr val="tx1"/>
                          </a:solidFill>
                          <a:latin typeface="+mn-lt"/>
                          <a:ea typeface="+mn-ea"/>
                          <a:cs typeface="+mn-cs"/>
                        </a:rPr>
                        <a:t>Agreed to include the architectural options for interaction between LC and OAM. </a:t>
                      </a:r>
                      <a:endParaRPr lang="en-GB"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Agreed the inclusion of some end-to-end Use Cases triggered by the LR-LC flows defined in ETSI RRS draft specification 103 235. </a:t>
                      </a:r>
                      <a:endParaRPr lang="en-GB" sz="16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The group discussed the possible synergies between solutions for LSA and for SAS use cases (SAS was specified by FCC and is currently being refined by the Wireless Innovation Forum ). However, the current LSA WID scope does not include</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any SAS UCs. The group agreed that it may be beneficial to use one LTE solution for both SAS and LSA UCs and the right place to study such solution could be 3GPP SA5. The group sent a LS to WINN Forum to inform them about SA5 study on OAM support for LSA and invite them for collaboration.</a:t>
                      </a:r>
                      <a:endParaRPr lang="en-GB"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An updated version of TS 103 235 is needed to progress with end-to-end Use Cases. </a:t>
                      </a:r>
                      <a:endParaRPr lang="en-GB"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The two functional split options need to be documented in TR - one based on LSRAI mapping in the LC, the other based on LSRAI mapping in the MFCN (in the OAM system). </a:t>
                      </a:r>
                      <a:endParaRPr lang="en-GB" sz="16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8"/>
          <a:ext cx="8272812" cy="2572044"/>
        </p:xfrm>
        <a:graphic>
          <a:graphicData uri="http://schemas.openxmlformats.org/drawingml/2006/table">
            <a:tbl>
              <a:tblPr/>
              <a:tblGrid>
                <a:gridCol w="1313872"/>
                <a:gridCol w="6958940"/>
              </a:tblGrid>
              <a:tr h="719724">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17440">
                <a:tc>
                  <a:txBody>
                    <a:bodyPr/>
                    <a:lstStyle/>
                    <a:p>
                      <a:pPr marL="72000" algn="l" fontAlgn="t"/>
                      <a:r>
                        <a:rPr lang="en-GB" sz="1800" b="0" i="0" u="none" strike="noStrike" dirty="0">
                          <a:solidFill>
                            <a:schemeClr val="tx1"/>
                          </a:solidFill>
                          <a:latin typeface="+mn-lt"/>
                        </a:rPr>
                        <a:t>SP-150414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Energy Efficiency related Performance Measurements (OAM-PM_EE)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GB" sz="1800" b="0" i="0" u="none" strike="noStrike" dirty="0">
                          <a:solidFill>
                            <a:schemeClr val="tx1"/>
                          </a:solidFill>
                          <a:latin typeface="+mn-lt"/>
                        </a:rPr>
                        <a:t>SP-150415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OAM Maintenance and small Enhancements  (OAM13)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GB" sz="1800" b="0" i="0" u="none" strike="noStrike" dirty="0">
                          <a:solidFill>
                            <a:schemeClr val="tx1"/>
                          </a:solidFill>
                          <a:latin typeface="+mn-lt"/>
                        </a:rPr>
                        <a:t>SP-150419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Enhanced Network Management (NM) centralized Coverage and Capacity Optimization (SON-NM-CCO)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nvPr>
        </p:nvGraphicFramePr>
        <p:xfrm>
          <a:off x="232011" y="1217944"/>
          <a:ext cx="8570795" cy="4992241"/>
        </p:xfrm>
        <a:graphic>
          <a:graphicData uri="http://schemas.openxmlformats.org/drawingml/2006/table">
            <a:tbl>
              <a:tblPr/>
              <a:tblGrid>
                <a:gridCol w="1144325"/>
                <a:gridCol w="1888027"/>
                <a:gridCol w="1500740"/>
                <a:gridCol w="1290960"/>
                <a:gridCol w="1436558"/>
                <a:gridCol w="1310185"/>
              </a:tblGrid>
              <a:tr h="6361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Collocation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35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SA5#98bis</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(NFV)</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27-29 Jan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Beijing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China Mobile &amp; 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SA5#99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2-6 Feb 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Taipei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Taiwan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bg1">
                              <a:lumMod val="65000"/>
                            </a:schemeClr>
                          </a:solidFill>
                          <a:latin typeface="+mn-lt"/>
                          <a:ea typeface="+mn-ea"/>
                          <a:cs typeface="+mn-cs"/>
                        </a:rPr>
                        <a:t>Chunghwa Telecom </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44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13-17 Apr 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Dubrovnik</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Croatia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cap="none" normalizeH="0" baseline="0" dirty="0" smtClean="0">
                        <a:ln>
                          <a:noFill/>
                        </a:ln>
                        <a:solidFill>
                          <a:schemeClr val="bg1">
                            <a:lumMod val="65000"/>
                          </a:schemeClr>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SA5#101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bg1">
                              <a:lumMod val="65000"/>
                            </a:schemeClr>
                          </a:solidFill>
                          <a:effectLst/>
                          <a:latin typeface="Calibri" pitchFamily="34" charset="0"/>
                        </a:rPr>
                        <a:t>25-29 May 2015</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bg1">
                              <a:lumMod val="65000"/>
                            </a:schemeClr>
                          </a:solidFill>
                          <a:latin typeface="+mn-lt"/>
                          <a:ea typeface="+mn-ea"/>
                          <a:cs typeface="+mn-cs"/>
                        </a:rPr>
                        <a:t>Ljubljana </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bg1">
                              <a:lumMod val="65000"/>
                            </a:schemeClr>
                          </a:solidFill>
                          <a:latin typeface="+mn-lt"/>
                          <a:ea typeface="+mn-ea"/>
                          <a:cs typeface="+mn-cs"/>
                        </a:rPr>
                        <a:t>Slovenia</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5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SA5#102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bg1">
                              <a:lumMod val="65000"/>
                            </a:schemeClr>
                          </a:solidFill>
                          <a:effectLst/>
                          <a:latin typeface="Calibri" pitchFamily="34" charset="0"/>
                        </a:rPr>
                        <a:t>24-28 Aug 2015</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Beijing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RAN WGs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12-16 Oct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Vancouver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Canada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4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16-20 Nov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Anaheim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Mega 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2015 meeting calendar</a:t>
            </a: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9"/>
          <a:ext cx="8272812" cy="3665138"/>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SP-150410</a:t>
                      </a:r>
                      <a:endParaRPr lang="en-GB" sz="1800" b="1" i="0" u="none" strike="noStrike" dirty="0" smtClean="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TS 28.403 Performance Management; performance measurements for </a:t>
                      </a:r>
                      <a:r>
                        <a:rPr lang="en-GB" sz="1800" b="0" i="0" u="none" strike="noStrike" dirty="0" smtClean="0">
                          <a:solidFill>
                            <a:schemeClr val="tx1"/>
                          </a:solidFill>
                          <a:latin typeface="+mn-lt"/>
                        </a:rPr>
                        <a:t>WLAN (for information)</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SP-150411</a:t>
                      </a:r>
                      <a:endParaRPr lang="en-GB" sz="1800" b="1" i="0" u="none" strike="noStrike" dirty="0" smtClean="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TS 28.680 WLAN </a:t>
                      </a:r>
                      <a:r>
                        <a:rPr lang="en-GB" sz="1800" b="0" i="0" u="none" strike="noStrike" dirty="0" smtClean="0">
                          <a:solidFill>
                            <a:schemeClr val="tx1"/>
                          </a:solidFill>
                          <a:latin typeface="+mn-lt"/>
                        </a:rPr>
                        <a:t>requirements (for information)</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SP-150413</a:t>
                      </a:r>
                      <a:endParaRPr lang="en-GB" sz="1800" b="1" i="0" u="none" strike="noStrike" dirty="0" smtClean="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TS 28.682 WLAN NRM; Information Service (IS</a:t>
                      </a:r>
                      <a:r>
                        <a:rPr lang="en-US" sz="1800" b="0" i="0" u="none" strike="noStrike" dirty="0" smtClean="0">
                          <a:solidFill>
                            <a:schemeClr val="tx1"/>
                          </a:solidFill>
                          <a:latin typeface="+mn-lt"/>
                        </a:rPr>
                        <a:t>) (</a:t>
                      </a:r>
                      <a:r>
                        <a:rPr lang="en-GB" sz="1800" b="0" i="0" u="none" strike="noStrike" dirty="0" smtClean="0">
                          <a:solidFill>
                            <a:schemeClr val="tx1"/>
                          </a:solidFill>
                          <a:latin typeface="+mn-lt"/>
                        </a:rPr>
                        <a:t>for information)</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SP-150412</a:t>
                      </a:r>
                      <a:endParaRPr lang="en-GB" sz="1800" b="1" i="0" u="none" strike="noStrike" dirty="0" smtClean="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US" sz="1800" b="0" i="0" u="none" strike="noStrike" dirty="0" smtClean="0">
                          <a:solidFill>
                            <a:schemeClr val="tx1"/>
                          </a:solidFill>
                          <a:latin typeface="+mn-lt"/>
                        </a:rPr>
                        <a:t>TR 32.842 Study on network management of Virtualized Networks (for approval)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SP-150409</a:t>
                      </a:r>
                      <a:endParaRPr lang="en-GB" sz="1800" b="1" i="0" u="none" strike="noStrike" dirty="0" smtClean="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TS 32.861 Telecommunication management; Study on Application and Partitioning of Itf-N (for approval)</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9"/>
          <a:ext cx="8272812" cy="4307991"/>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algn="l" fontAlgn="t"/>
                      <a:r>
                        <a:rPr lang="en-GB" sz="1800" b="0" i="0" u="none" strike="noStrike" dirty="0" smtClean="0">
                          <a:solidFill>
                            <a:schemeClr val="tx1"/>
                          </a:solidFill>
                          <a:latin typeface="+mn-lt"/>
                        </a:rPr>
                        <a:t>SP-150401</a:t>
                      </a:r>
                      <a:endParaRPr lang="en-GB" sz="1800" b="1"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New WID Performance management for mobile networks that include virtualized network functions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SP-150402</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New WID Configuration Management for mobile networks that include virtualized network functions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SP-150403</a:t>
                      </a:r>
                      <a:endParaRPr lang="en-GB" sz="1800" b="1"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New WID Lifecycle management for mobile networks that include virtualized network functions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SP-150404</a:t>
                      </a:r>
                      <a:endParaRPr lang="en-GB" sz="1800" b="1"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New WID Fault Management for mobile networks that include virtualized network functions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SP-150405</a:t>
                      </a:r>
                      <a:endParaRPr lang="en-GB" sz="1800" b="1"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Revised WID Study KQI for Service Experience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SP-150408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Revised WID on WLAN Management</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9388" y="258763"/>
            <a:ext cx="7272337" cy="649287"/>
          </a:xfrm>
        </p:spPr>
        <p:txBody>
          <a:bodyPr/>
          <a:lstStyle/>
          <a:p>
            <a:r>
              <a:rPr lang="en-GB" altLang="zh-CN" dirty="0" smtClean="0"/>
              <a:t>OAM&amp;P cooperation</a:t>
            </a:r>
          </a:p>
        </p:txBody>
      </p:sp>
      <p:sp>
        <p:nvSpPr>
          <p:cNvPr id="43011" name="Rectangle 3"/>
          <p:cNvSpPr>
            <a:spLocks noGrp="1"/>
          </p:cNvSpPr>
          <p:nvPr>
            <p:ph type="body" idx="1"/>
          </p:nvPr>
        </p:nvSpPr>
        <p:spPr>
          <a:xfrm>
            <a:off x="136811" y="1173164"/>
            <a:ext cx="8802474" cy="4927386"/>
          </a:xfrm>
        </p:spPr>
        <p:txBody>
          <a:bodyPr/>
          <a:lstStyle/>
          <a:p>
            <a:pPr marL="533400" indent="-533400">
              <a:lnSpc>
                <a:spcPct val="90000"/>
              </a:lnSpc>
              <a:defRPr/>
            </a:pPr>
            <a:r>
              <a:rPr lang="en-GB" altLang="zh-CN" sz="2400" dirty="0" smtClean="0"/>
              <a:t>BBF - HNB/HeNB</a:t>
            </a:r>
          </a:p>
          <a:p>
            <a:pPr marL="914400" lvl="1" indent="-457200">
              <a:lnSpc>
                <a:spcPct val="90000"/>
              </a:lnSpc>
              <a:defRPr/>
            </a:pPr>
            <a:r>
              <a:rPr lang="en-GB" altLang="zh-CN" sz="1800" dirty="0" smtClean="0">
                <a:ea typeface="宋体" pitchFamily="2" charset="-122"/>
              </a:rPr>
              <a:t>SA5 is the 3GPP focal point to BBF for HNB and HeNB data models.</a:t>
            </a:r>
          </a:p>
          <a:p>
            <a:pPr marL="914400" lvl="1" indent="-457200">
              <a:lnSpc>
                <a:spcPct val="90000"/>
              </a:lnSpc>
              <a:defRPr/>
            </a:pPr>
            <a:r>
              <a:rPr lang="en-GB" altLang="zh-CN" sz="1800" dirty="0" smtClean="0">
                <a:ea typeface="宋体" pitchFamily="2" charset="-122"/>
              </a:rPr>
              <a:t>BBF maintains the HNB/HeNB data models based on SA5 requirements.</a:t>
            </a:r>
          </a:p>
          <a:p>
            <a:pPr marL="914400" lvl="1" indent="-457200">
              <a:lnSpc>
                <a:spcPct val="90000"/>
              </a:lnSpc>
              <a:defRPr/>
            </a:pPr>
            <a:r>
              <a:rPr lang="en-GB" altLang="zh-CN" sz="1800" dirty="0" smtClean="0">
                <a:ea typeface="宋体" pitchFamily="2" charset="-122"/>
              </a:rPr>
              <a:t>BBF has an ongoing action to introduce in BBF specs the performance measurements specified by SA5. </a:t>
            </a:r>
          </a:p>
          <a:p>
            <a:pPr marL="914400" lvl="1" indent="-457200">
              <a:lnSpc>
                <a:spcPct val="90000"/>
              </a:lnSpc>
              <a:defRPr/>
            </a:pPr>
            <a:endParaRPr lang="en-GB" altLang="zh-CN" sz="1800" dirty="0" smtClean="0">
              <a:ea typeface="宋体" pitchFamily="2" charset="-122"/>
            </a:endParaRPr>
          </a:p>
          <a:p>
            <a:pPr marL="533400" lvl="1" indent="-533400">
              <a:lnSpc>
                <a:spcPct val="90000"/>
              </a:lnSpc>
              <a:buClrTx/>
              <a:buFont typeface="Arial" charset="0"/>
              <a:buBlip>
                <a:blip r:embed="rId3"/>
              </a:buBlip>
              <a:defRPr/>
            </a:pPr>
            <a:r>
              <a:rPr lang="en-GB" altLang="zh-CN" dirty="0" smtClean="0"/>
              <a:t>ITU-T SG2 - Management Interface Methodology</a:t>
            </a:r>
          </a:p>
          <a:p>
            <a:pPr marL="914400" lvl="1" indent="-457200">
              <a:defRPr/>
            </a:pPr>
            <a:r>
              <a:rPr lang="en-GB" altLang="zh-CN" sz="1800" dirty="0" smtClean="0">
                <a:ea typeface="宋体" pitchFamily="2" charset="-122"/>
              </a:rPr>
              <a:t>Interface specification methodology and templates on Requirements and Analysis/Information Service level kept 100% aligned.</a:t>
            </a:r>
          </a:p>
          <a:p>
            <a:pPr marL="914400" lvl="1" indent="-457200">
              <a:defRPr/>
            </a:pPr>
            <a:r>
              <a:rPr lang="en-GB" altLang="zh-CN" sz="1800" dirty="0" smtClean="0">
                <a:ea typeface="宋体" pitchFamily="2" charset="-122"/>
              </a:rPr>
              <a:t>Regular conference calls with ITU-T SG2 to maintain this alignment.</a:t>
            </a:r>
          </a:p>
          <a:p>
            <a:pPr marL="914400" lvl="1" indent="-457200">
              <a:defRPr/>
            </a:pPr>
            <a:endParaRPr lang="en-GB" altLang="zh-CN" sz="1800" dirty="0" smtClean="0">
              <a:ea typeface="宋体" pitchFamily="2" charset="-122"/>
            </a:endParaRPr>
          </a:p>
          <a:p>
            <a:pPr marL="533400" indent="-533400"/>
            <a:r>
              <a:rPr lang="en-GB" altLang="zh-CN" sz="2400" dirty="0" smtClean="0"/>
              <a:t>ETSI ISG NFV</a:t>
            </a:r>
          </a:p>
          <a:p>
            <a:pPr marL="914400" lvl="1" indent="-457200"/>
            <a:r>
              <a:rPr lang="en-US" altLang="zh-CN" sz="1800" dirty="0" smtClean="0">
                <a:ea typeface="宋体" pitchFamily="2" charset="-122"/>
              </a:rPr>
              <a:t>SA5 and ETSI NFV IFA had a face to face workshop in Helsinki April 20</a:t>
            </a:r>
            <a:r>
              <a:rPr lang="en-US" altLang="zh-CN" sz="1800" baseline="30000" dirty="0" smtClean="0">
                <a:ea typeface="宋体" pitchFamily="2" charset="-122"/>
              </a:rPr>
              <a:t>th</a:t>
            </a:r>
            <a:r>
              <a:rPr lang="en-US" altLang="zh-CN" sz="1800" dirty="0" smtClean="0">
                <a:ea typeface="宋体" pitchFamily="2" charset="-122"/>
              </a:rPr>
              <a:t> - 21</a:t>
            </a:r>
            <a:r>
              <a:rPr lang="en-US" altLang="zh-CN" sz="1800" baseline="30000" dirty="0" smtClean="0">
                <a:ea typeface="宋体" pitchFamily="2" charset="-122"/>
              </a:rPr>
              <a:t>st</a:t>
            </a:r>
            <a:r>
              <a:rPr lang="en-US" altLang="zh-CN" sz="1800" dirty="0" smtClean="0">
                <a:ea typeface="宋体" pitchFamily="2" charset="-122"/>
              </a:rPr>
              <a:t>. </a:t>
            </a:r>
          </a:p>
          <a:p>
            <a:pPr marL="914400" lvl="1" indent="-457200"/>
            <a:r>
              <a:rPr lang="en-US" altLang="zh-CN" sz="1800" dirty="0" smtClean="0">
                <a:ea typeface="宋体" pitchFamily="2" charset="-122"/>
              </a:rPr>
              <a:t>SA5 and ETSI NFV IFA had calls on March 19</a:t>
            </a:r>
            <a:r>
              <a:rPr lang="en-US" altLang="zh-CN" sz="1800" baseline="30000" dirty="0" smtClean="0">
                <a:ea typeface="宋体" pitchFamily="2" charset="-122"/>
              </a:rPr>
              <a:t>th</a:t>
            </a:r>
            <a:r>
              <a:rPr lang="en-US" altLang="zh-CN" sz="1800" dirty="0" smtClean="0">
                <a:ea typeface="宋体" pitchFamily="2" charset="-122"/>
              </a:rPr>
              <a:t>, May 28</a:t>
            </a:r>
            <a:r>
              <a:rPr lang="en-US" altLang="zh-CN" sz="1800" baseline="30000" dirty="0" smtClean="0">
                <a:ea typeface="宋体" pitchFamily="2" charset="-122"/>
              </a:rPr>
              <a:t>th</a:t>
            </a:r>
            <a:r>
              <a:rPr lang="en-US" altLang="zh-CN" sz="1800" dirty="0" smtClean="0">
                <a:ea typeface="宋体" pitchFamily="2" charset="-122"/>
              </a:rPr>
              <a:t>, July 9</a:t>
            </a:r>
            <a:r>
              <a:rPr lang="en-US" altLang="zh-CN" sz="1800" baseline="30000" dirty="0" smtClean="0">
                <a:ea typeface="宋体" pitchFamily="2" charset="-122"/>
              </a:rPr>
              <a:t>th</a:t>
            </a:r>
            <a:r>
              <a:rPr lang="en-US" altLang="zh-CN" sz="1800" dirty="0" smtClean="0">
                <a:ea typeface="宋体" pitchFamily="2" charset="-122"/>
              </a:rPr>
              <a:t>, and Sep. 3</a:t>
            </a:r>
            <a:r>
              <a:rPr lang="en-US" altLang="zh-CN" sz="1800" baseline="30000" dirty="0" smtClean="0">
                <a:ea typeface="宋体" pitchFamily="2" charset="-122"/>
              </a:rPr>
              <a:t>rd</a:t>
            </a:r>
            <a:r>
              <a:rPr lang="en-US" altLang="zh-CN" sz="1800" dirty="0" smtClean="0">
                <a:ea typeface="宋体" pitchFamily="2" charset="-122"/>
              </a:rPr>
              <a:t>. </a:t>
            </a:r>
            <a:endParaRPr lang="en-US" sz="2000" dirty="0" smtClean="0"/>
          </a:p>
          <a:p>
            <a:pPr marL="914400" lvl="1" indent="-457200">
              <a:defRPr/>
            </a:pPr>
            <a:endParaRPr lang="en-GB" altLang="zh-CN" sz="2000" dirty="0" smtClean="0">
              <a:ea typeface="宋体" pitchFamily="2" charset="-122"/>
            </a:endParaRPr>
          </a:p>
          <a:p>
            <a:pPr marL="914400" lvl="1" indent="-457200">
              <a:defRPr/>
            </a:pPr>
            <a:endParaRPr lang="en-GB" altLang="zh-CN" sz="2000" dirty="0" smtClean="0">
              <a:ea typeface="宋体" pitchFamily="2" charset="-122"/>
            </a:endParaRPr>
          </a:p>
          <a:p>
            <a:pPr marL="914400" lvl="1" indent="-457200">
              <a:defRPr/>
            </a:pPr>
            <a:endParaRPr lang="en-GB" altLang="zh-CN" sz="2000" dirty="0" smtClean="0">
              <a:ea typeface="宋体" pitchFamily="2" charset="-122"/>
            </a:endParaRPr>
          </a:p>
          <a:p>
            <a:pPr marL="914400" lvl="1" indent="-457200">
              <a:lnSpc>
                <a:spcPct val="90000"/>
              </a:lnSpc>
              <a:defRPr/>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smtClean="0"/>
              <a:t>Action point from SA#68</a:t>
            </a:r>
          </a:p>
        </p:txBody>
      </p:sp>
      <p:sp>
        <p:nvSpPr>
          <p:cNvPr id="43011" name="Rectangle 3"/>
          <p:cNvSpPr>
            <a:spLocks noGrp="1"/>
          </p:cNvSpPr>
          <p:nvPr>
            <p:ph type="body" idx="1"/>
          </p:nvPr>
        </p:nvSpPr>
        <p:spPr>
          <a:xfrm>
            <a:off x="354841" y="1200459"/>
            <a:ext cx="8379728" cy="4968329"/>
          </a:xfrm>
        </p:spPr>
        <p:txBody>
          <a:bodyPr/>
          <a:lstStyle/>
          <a:p>
            <a:pPr marL="533400" indent="-533400">
              <a:lnSpc>
                <a:spcPct val="90000"/>
              </a:lnSpc>
            </a:pPr>
            <a:r>
              <a:rPr lang="en-US" altLang="zh-CN" sz="2400" dirty="0" smtClean="0"/>
              <a:t>AP 68/1: SA WG5 are asked to investigate and present to TSG SA the implications for coordinated work with ETSI ISG NFV with the SA WG5 WID (SP-150363).</a:t>
            </a:r>
          </a:p>
          <a:p>
            <a:pPr marL="533400" indent="-533400">
              <a:lnSpc>
                <a:spcPct val="90000"/>
              </a:lnSpc>
            </a:pPr>
            <a:endParaRPr lang="en-US" altLang="zh-CN" sz="2400" dirty="0" smtClean="0"/>
          </a:p>
          <a:p>
            <a:pPr marL="533400" indent="-533400">
              <a:lnSpc>
                <a:spcPct val="90000"/>
              </a:lnSpc>
            </a:pPr>
            <a:r>
              <a:rPr lang="en-US" altLang="zh-CN" sz="2400" dirty="0" smtClean="0"/>
              <a:t>Next slides introduce NFV roadmap in SA5 and the proposed cooperation principles with ETSI. </a:t>
            </a:r>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箭头连接符 4"/>
          <p:cNvCxnSpPr/>
          <p:nvPr/>
        </p:nvCxnSpPr>
        <p:spPr>
          <a:xfrm>
            <a:off x="236952" y="4924340"/>
            <a:ext cx="756084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 name="等腰三角形 5"/>
          <p:cNvSpPr/>
          <p:nvPr/>
        </p:nvSpPr>
        <p:spPr>
          <a:xfrm>
            <a:off x="2469200"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 name="TextBox 6"/>
          <p:cNvSpPr txBox="1"/>
          <p:nvPr/>
        </p:nvSpPr>
        <p:spPr>
          <a:xfrm>
            <a:off x="2181168" y="5284380"/>
            <a:ext cx="936104" cy="830997"/>
          </a:xfrm>
          <a:prstGeom prst="rect">
            <a:avLst/>
          </a:prstGeom>
          <a:noFill/>
        </p:spPr>
        <p:txBody>
          <a:bodyPr wrap="square" rtlCol="0">
            <a:spAutoFit/>
          </a:bodyPr>
          <a:lstStyle/>
          <a:p>
            <a:r>
              <a:rPr lang="en-US" altLang="zh-CN" sz="1600" dirty="0" smtClean="0">
                <a:latin typeface="+mn-lt"/>
              </a:rPr>
              <a:t>SA#69 (Sep 2015)</a:t>
            </a:r>
            <a:endParaRPr lang="zh-CN" altLang="en-US" sz="1600" dirty="0">
              <a:latin typeface="+mn-lt"/>
            </a:endParaRPr>
          </a:p>
        </p:txBody>
      </p:sp>
      <p:sp>
        <p:nvSpPr>
          <p:cNvPr id="8" name="等腰三角形 7"/>
          <p:cNvSpPr/>
          <p:nvPr/>
        </p:nvSpPr>
        <p:spPr>
          <a:xfrm>
            <a:off x="3333296"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TextBox 8"/>
          <p:cNvSpPr txBox="1"/>
          <p:nvPr/>
        </p:nvSpPr>
        <p:spPr>
          <a:xfrm>
            <a:off x="3117272" y="5284380"/>
            <a:ext cx="707373" cy="338554"/>
          </a:xfrm>
          <a:prstGeom prst="rect">
            <a:avLst/>
          </a:prstGeom>
          <a:noFill/>
        </p:spPr>
        <p:txBody>
          <a:bodyPr wrap="none" rtlCol="0">
            <a:spAutoFit/>
          </a:bodyPr>
          <a:lstStyle/>
          <a:p>
            <a:r>
              <a:rPr lang="en-US" altLang="zh-CN" sz="1600" dirty="0" smtClean="0">
                <a:latin typeface="+mn-lt"/>
              </a:rPr>
              <a:t>SA#70</a:t>
            </a:r>
            <a:endParaRPr lang="zh-CN" altLang="en-US" sz="1600" dirty="0">
              <a:latin typeface="+mn-lt"/>
            </a:endParaRPr>
          </a:p>
        </p:txBody>
      </p:sp>
      <p:sp>
        <p:nvSpPr>
          <p:cNvPr id="10" name="等腰三角形 9"/>
          <p:cNvSpPr/>
          <p:nvPr/>
        </p:nvSpPr>
        <p:spPr>
          <a:xfrm>
            <a:off x="4218179"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TextBox 10"/>
          <p:cNvSpPr txBox="1"/>
          <p:nvPr/>
        </p:nvSpPr>
        <p:spPr>
          <a:xfrm>
            <a:off x="4002155" y="5284380"/>
            <a:ext cx="707373" cy="338554"/>
          </a:xfrm>
          <a:prstGeom prst="rect">
            <a:avLst/>
          </a:prstGeom>
          <a:noFill/>
        </p:spPr>
        <p:txBody>
          <a:bodyPr wrap="none" rtlCol="0">
            <a:spAutoFit/>
          </a:bodyPr>
          <a:lstStyle/>
          <a:p>
            <a:r>
              <a:rPr lang="en-US" altLang="zh-CN" sz="1600" dirty="0" smtClean="0">
                <a:latin typeface="+mn-lt"/>
              </a:rPr>
              <a:t>SA#71</a:t>
            </a:r>
            <a:endParaRPr lang="zh-CN" altLang="en-US" sz="1600" dirty="0">
              <a:latin typeface="+mn-lt"/>
            </a:endParaRPr>
          </a:p>
        </p:txBody>
      </p:sp>
      <p:sp>
        <p:nvSpPr>
          <p:cNvPr id="12" name="等腰三角形 11"/>
          <p:cNvSpPr/>
          <p:nvPr/>
        </p:nvSpPr>
        <p:spPr>
          <a:xfrm>
            <a:off x="5082275"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TextBox 12"/>
          <p:cNvSpPr txBox="1"/>
          <p:nvPr/>
        </p:nvSpPr>
        <p:spPr>
          <a:xfrm>
            <a:off x="4866251" y="5284380"/>
            <a:ext cx="707373" cy="338554"/>
          </a:xfrm>
          <a:prstGeom prst="rect">
            <a:avLst/>
          </a:prstGeom>
          <a:noFill/>
        </p:spPr>
        <p:txBody>
          <a:bodyPr wrap="none" rtlCol="0">
            <a:spAutoFit/>
          </a:bodyPr>
          <a:lstStyle/>
          <a:p>
            <a:r>
              <a:rPr lang="en-US" altLang="zh-CN" sz="1600" dirty="0" smtClean="0">
                <a:latin typeface="+mn-lt"/>
              </a:rPr>
              <a:t>SA#72</a:t>
            </a:r>
            <a:endParaRPr lang="zh-CN" altLang="en-US" sz="1600" dirty="0">
              <a:latin typeface="+mn-lt"/>
            </a:endParaRPr>
          </a:p>
        </p:txBody>
      </p:sp>
      <p:sp>
        <p:nvSpPr>
          <p:cNvPr id="15" name="等腰三角形 14"/>
          <p:cNvSpPr/>
          <p:nvPr/>
        </p:nvSpPr>
        <p:spPr>
          <a:xfrm>
            <a:off x="452976"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TextBox 15"/>
          <p:cNvSpPr txBox="1"/>
          <p:nvPr/>
        </p:nvSpPr>
        <p:spPr>
          <a:xfrm>
            <a:off x="236952" y="5284380"/>
            <a:ext cx="707373" cy="338554"/>
          </a:xfrm>
          <a:prstGeom prst="rect">
            <a:avLst/>
          </a:prstGeom>
          <a:noFill/>
        </p:spPr>
        <p:txBody>
          <a:bodyPr wrap="none" rtlCol="0">
            <a:spAutoFit/>
          </a:bodyPr>
          <a:lstStyle/>
          <a:p>
            <a:r>
              <a:rPr lang="en-US" altLang="zh-CN" sz="1600" dirty="0" smtClean="0">
                <a:latin typeface="+mn-lt"/>
              </a:rPr>
              <a:t>SA#64</a:t>
            </a:r>
            <a:endParaRPr lang="zh-CN" altLang="en-US" sz="1600" dirty="0">
              <a:latin typeface="+mn-lt"/>
            </a:endParaRPr>
          </a:p>
        </p:txBody>
      </p:sp>
      <p:sp>
        <p:nvSpPr>
          <p:cNvPr id="17" name="等腰三角形 16"/>
          <p:cNvSpPr/>
          <p:nvPr/>
        </p:nvSpPr>
        <p:spPr>
          <a:xfrm>
            <a:off x="5946371"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TextBox 17"/>
          <p:cNvSpPr txBox="1"/>
          <p:nvPr/>
        </p:nvSpPr>
        <p:spPr>
          <a:xfrm>
            <a:off x="5730347" y="5284380"/>
            <a:ext cx="707373" cy="338554"/>
          </a:xfrm>
          <a:prstGeom prst="rect">
            <a:avLst/>
          </a:prstGeom>
          <a:noFill/>
        </p:spPr>
        <p:txBody>
          <a:bodyPr wrap="none" rtlCol="0">
            <a:spAutoFit/>
          </a:bodyPr>
          <a:lstStyle/>
          <a:p>
            <a:r>
              <a:rPr lang="en-US" altLang="zh-CN" sz="1600" dirty="0" smtClean="0">
                <a:latin typeface="+mn-lt"/>
              </a:rPr>
              <a:t>SA#73</a:t>
            </a:r>
            <a:endParaRPr lang="zh-CN" altLang="en-US" sz="1600" dirty="0">
              <a:latin typeface="+mn-lt"/>
            </a:endParaRPr>
          </a:p>
        </p:txBody>
      </p:sp>
      <p:sp>
        <p:nvSpPr>
          <p:cNvPr id="19" name="等腰三角形 18"/>
          <p:cNvSpPr/>
          <p:nvPr/>
        </p:nvSpPr>
        <p:spPr>
          <a:xfrm>
            <a:off x="6810467"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TextBox 21"/>
          <p:cNvSpPr txBox="1"/>
          <p:nvPr/>
        </p:nvSpPr>
        <p:spPr>
          <a:xfrm>
            <a:off x="524984" y="4438288"/>
            <a:ext cx="2088232" cy="338554"/>
          </a:xfrm>
          <a:prstGeom prst="rect">
            <a:avLst/>
          </a:prstGeom>
          <a:solidFill>
            <a:schemeClr val="bg2">
              <a:lumMod val="75000"/>
            </a:schemeClr>
          </a:solidFill>
        </p:spPr>
        <p:txBody>
          <a:bodyPr wrap="square" rtlCol="0">
            <a:spAutoFit/>
          </a:bodyPr>
          <a:lstStyle/>
          <a:p>
            <a:r>
              <a:rPr lang="en-US" altLang="zh-CN" sz="1600" dirty="0" smtClean="0">
                <a:latin typeface="+mn-lt"/>
              </a:rPr>
              <a:t>SA5 NFV Study</a:t>
            </a:r>
            <a:endParaRPr lang="zh-CN" altLang="en-US" sz="1600" dirty="0">
              <a:latin typeface="+mn-lt"/>
            </a:endParaRPr>
          </a:p>
        </p:txBody>
      </p:sp>
      <p:sp>
        <p:nvSpPr>
          <p:cNvPr id="23" name="TextBox 22"/>
          <p:cNvSpPr txBox="1"/>
          <p:nvPr/>
        </p:nvSpPr>
        <p:spPr>
          <a:xfrm>
            <a:off x="1821128" y="3592780"/>
            <a:ext cx="2520280" cy="584775"/>
          </a:xfrm>
          <a:prstGeom prst="rect">
            <a:avLst/>
          </a:prstGeom>
          <a:solidFill>
            <a:schemeClr val="tx2">
              <a:lumMod val="40000"/>
              <a:lumOff val="60000"/>
            </a:schemeClr>
          </a:solidFill>
        </p:spPr>
        <p:txBody>
          <a:bodyPr wrap="square" rtlCol="0">
            <a:spAutoFit/>
          </a:bodyPr>
          <a:lstStyle/>
          <a:p>
            <a:r>
              <a:rPr lang="en-US" altLang="zh-CN" sz="1600" dirty="0" smtClean="0">
                <a:latin typeface="+mn-lt"/>
              </a:rPr>
              <a:t>Concept, Architecture, Requirements</a:t>
            </a:r>
            <a:endParaRPr lang="zh-CN" altLang="en-US" sz="1600" dirty="0" smtClean="0">
              <a:latin typeface="+mn-lt"/>
            </a:endParaRPr>
          </a:p>
        </p:txBody>
      </p:sp>
      <p:sp>
        <p:nvSpPr>
          <p:cNvPr id="24" name="等腰三角形 23"/>
          <p:cNvSpPr/>
          <p:nvPr/>
        </p:nvSpPr>
        <p:spPr>
          <a:xfrm>
            <a:off x="1677112"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TextBox 24"/>
          <p:cNvSpPr txBox="1"/>
          <p:nvPr/>
        </p:nvSpPr>
        <p:spPr>
          <a:xfrm>
            <a:off x="1461088" y="5284380"/>
            <a:ext cx="707373" cy="338554"/>
          </a:xfrm>
          <a:prstGeom prst="rect">
            <a:avLst/>
          </a:prstGeom>
          <a:noFill/>
        </p:spPr>
        <p:txBody>
          <a:bodyPr wrap="none" rtlCol="0">
            <a:spAutoFit/>
          </a:bodyPr>
          <a:lstStyle/>
          <a:p>
            <a:r>
              <a:rPr lang="en-US" altLang="zh-CN" sz="1600" dirty="0" smtClean="0">
                <a:latin typeface="+mn-lt"/>
              </a:rPr>
              <a:t>SA#68</a:t>
            </a:r>
            <a:endParaRPr lang="zh-CN" altLang="en-US" sz="1600" dirty="0">
              <a:latin typeface="+mn-lt"/>
            </a:endParaRPr>
          </a:p>
        </p:txBody>
      </p:sp>
      <p:sp>
        <p:nvSpPr>
          <p:cNvPr id="27" name="TextBox 26"/>
          <p:cNvSpPr txBox="1"/>
          <p:nvPr/>
        </p:nvSpPr>
        <p:spPr>
          <a:xfrm>
            <a:off x="1821127" y="2466515"/>
            <a:ext cx="4306718" cy="584775"/>
          </a:xfrm>
          <a:prstGeom prst="rect">
            <a:avLst/>
          </a:prstGeom>
          <a:solidFill>
            <a:schemeClr val="accent5">
              <a:lumMod val="60000"/>
              <a:lumOff val="40000"/>
            </a:schemeClr>
          </a:solidFill>
        </p:spPr>
        <p:txBody>
          <a:bodyPr wrap="square" rtlCol="0">
            <a:spAutoFit/>
          </a:bodyPr>
          <a:lstStyle/>
          <a:p>
            <a:r>
              <a:rPr lang="en-US" altLang="zh-CN" sz="1600" dirty="0" smtClean="0">
                <a:latin typeface="+mn-lt"/>
              </a:rPr>
              <a:t>Configuration Management</a:t>
            </a:r>
          </a:p>
          <a:p>
            <a:endParaRPr lang="zh-CN" altLang="en-US" sz="1600" dirty="0">
              <a:latin typeface="+mn-lt"/>
            </a:endParaRPr>
          </a:p>
        </p:txBody>
      </p:sp>
      <p:sp>
        <p:nvSpPr>
          <p:cNvPr id="28" name="TextBox 27"/>
          <p:cNvSpPr txBox="1"/>
          <p:nvPr/>
        </p:nvSpPr>
        <p:spPr>
          <a:xfrm>
            <a:off x="1821129" y="1924330"/>
            <a:ext cx="4306718" cy="584775"/>
          </a:xfrm>
          <a:prstGeom prst="rect">
            <a:avLst/>
          </a:prstGeom>
          <a:solidFill>
            <a:schemeClr val="accent5">
              <a:lumMod val="60000"/>
              <a:lumOff val="40000"/>
            </a:schemeClr>
          </a:solidFill>
        </p:spPr>
        <p:txBody>
          <a:bodyPr wrap="square" rtlCol="0">
            <a:spAutoFit/>
          </a:bodyPr>
          <a:lstStyle/>
          <a:p>
            <a:r>
              <a:rPr lang="en-US" altLang="zh-CN" sz="1600" dirty="0" smtClean="0">
                <a:latin typeface="+mn-lt"/>
              </a:rPr>
              <a:t>Fault Management</a:t>
            </a:r>
          </a:p>
          <a:p>
            <a:endParaRPr lang="zh-CN" altLang="en-US" sz="1600" dirty="0" smtClean="0">
              <a:latin typeface="+mn-lt"/>
            </a:endParaRPr>
          </a:p>
        </p:txBody>
      </p:sp>
      <p:sp>
        <p:nvSpPr>
          <p:cNvPr id="36" name="圆角矩形 35"/>
          <p:cNvSpPr/>
          <p:nvPr/>
        </p:nvSpPr>
        <p:spPr>
          <a:xfrm>
            <a:off x="1101048" y="1173706"/>
            <a:ext cx="6264696" cy="3111853"/>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7" name="TextBox 36"/>
          <p:cNvSpPr txBox="1"/>
          <p:nvPr/>
        </p:nvSpPr>
        <p:spPr>
          <a:xfrm>
            <a:off x="6110543" y="3301233"/>
            <a:ext cx="778546" cy="338554"/>
          </a:xfrm>
          <a:prstGeom prst="rect">
            <a:avLst/>
          </a:prstGeom>
          <a:noFill/>
        </p:spPr>
        <p:txBody>
          <a:bodyPr wrap="square" rtlCol="0">
            <a:spAutoFit/>
          </a:bodyPr>
          <a:lstStyle/>
          <a:p>
            <a:r>
              <a:rPr lang="en-US" altLang="zh-CN" sz="1600" dirty="0" smtClean="0">
                <a:solidFill>
                  <a:srgbClr val="FF0000"/>
                </a:solidFill>
                <a:latin typeface="+mn-lt"/>
              </a:rPr>
              <a:t>Rel-14</a:t>
            </a:r>
            <a:endParaRPr lang="zh-CN" altLang="en-US" sz="1600" dirty="0">
              <a:solidFill>
                <a:srgbClr val="FF0000"/>
              </a:solidFill>
              <a:latin typeface="+mn-lt"/>
            </a:endParaRPr>
          </a:p>
        </p:txBody>
      </p:sp>
      <p:sp>
        <p:nvSpPr>
          <p:cNvPr id="40" name="TextBox 39"/>
          <p:cNvSpPr txBox="1"/>
          <p:nvPr/>
        </p:nvSpPr>
        <p:spPr>
          <a:xfrm>
            <a:off x="1056089" y="6085760"/>
            <a:ext cx="5935984" cy="338554"/>
          </a:xfrm>
          <a:prstGeom prst="rect">
            <a:avLst/>
          </a:prstGeom>
          <a:noFill/>
        </p:spPr>
        <p:txBody>
          <a:bodyPr wrap="none" rtlCol="0">
            <a:spAutoFit/>
          </a:bodyPr>
          <a:lstStyle/>
          <a:p>
            <a:r>
              <a:rPr lang="en-US" altLang="zh-CN" sz="1600" dirty="0" smtClean="0">
                <a:latin typeface="+mn-lt"/>
              </a:rPr>
              <a:t>LS to ETSI ISG NFV on use cases and requirements by December 2015</a:t>
            </a:r>
            <a:endParaRPr lang="zh-CN" altLang="en-US" sz="1600" dirty="0">
              <a:latin typeface="+mn-lt"/>
            </a:endParaRPr>
          </a:p>
        </p:txBody>
      </p:sp>
      <p:sp>
        <p:nvSpPr>
          <p:cNvPr id="41" name="TextBox 40"/>
          <p:cNvSpPr txBox="1"/>
          <p:nvPr/>
        </p:nvSpPr>
        <p:spPr>
          <a:xfrm>
            <a:off x="1821128" y="3022370"/>
            <a:ext cx="3384376" cy="584775"/>
          </a:xfrm>
          <a:prstGeom prst="rect">
            <a:avLst/>
          </a:prstGeom>
          <a:solidFill>
            <a:schemeClr val="accent5">
              <a:lumMod val="60000"/>
              <a:lumOff val="40000"/>
            </a:schemeClr>
          </a:solidFill>
        </p:spPr>
        <p:txBody>
          <a:bodyPr wrap="square" rtlCol="0">
            <a:spAutoFit/>
          </a:bodyPr>
          <a:lstStyle/>
          <a:p>
            <a:r>
              <a:rPr lang="en-US" altLang="zh-CN" sz="1600" dirty="0" smtClean="0">
                <a:latin typeface="+mn-lt"/>
              </a:rPr>
              <a:t>Lifecycle Management</a:t>
            </a:r>
          </a:p>
          <a:p>
            <a:endParaRPr lang="zh-CN" altLang="en-US" sz="1600" dirty="0">
              <a:latin typeface="+mn-lt"/>
            </a:endParaRPr>
          </a:p>
        </p:txBody>
      </p:sp>
      <p:sp>
        <p:nvSpPr>
          <p:cNvPr id="44" name="TextBox 43"/>
          <p:cNvSpPr txBox="1"/>
          <p:nvPr/>
        </p:nvSpPr>
        <p:spPr>
          <a:xfrm>
            <a:off x="1821129" y="1353293"/>
            <a:ext cx="5098286" cy="584775"/>
          </a:xfrm>
          <a:prstGeom prst="rect">
            <a:avLst/>
          </a:prstGeom>
          <a:solidFill>
            <a:schemeClr val="accent5">
              <a:lumMod val="40000"/>
              <a:lumOff val="60000"/>
            </a:schemeClr>
          </a:solidFill>
        </p:spPr>
        <p:txBody>
          <a:bodyPr wrap="square" rtlCol="0">
            <a:spAutoFit/>
          </a:bodyPr>
          <a:lstStyle/>
          <a:p>
            <a:r>
              <a:rPr lang="en-US" altLang="zh-CN" sz="1600" dirty="0" smtClean="0">
                <a:latin typeface="+mn-lt"/>
              </a:rPr>
              <a:t>Performance Management</a:t>
            </a:r>
          </a:p>
          <a:p>
            <a:endParaRPr lang="zh-CN" altLang="en-US" sz="1600" dirty="0">
              <a:latin typeface="+mn-lt"/>
            </a:endParaRPr>
          </a:p>
        </p:txBody>
      </p:sp>
      <p:sp>
        <p:nvSpPr>
          <p:cNvPr id="45" name="上箭头 44"/>
          <p:cNvSpPr/>
          <p:nvPr/>
        </p:nvSpPr>
        <p:spPr>
          <a:xfrm>
            <a:off x="3405304" y="5581704"/>
            <a:ext cx="216024" cy="50405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圆角矩形 45"/>
          <p:cNvSpPr/>
          <p:nvPr/>
        </p:nvSpPr>
        <p:spPr>
          <a:xfrm>
            <a:off x="380968" y="4357568"/>
            <a:ext cx="3384376" cy="504056"/>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TextBox 46"/>
          <p:cNvSpPr txBox="1"/>
          <p:nvPr/>
        </p:nvSpPr>
        <p:spPr>
          <a:xfrm>
            <a:off x="2757232" y="4429576"/>
            <a:ext cx="778546" cy="338554"/>
          </a:xfrm>
          <a:prstGeom prst="rect">
            <a:avLst/>
          </a:prstGeom>
          <a:noFill/>
        </p:spPr>
        <p:txBody>
          <a:bodyPr wrap="square" rtlCol="0">
            <a:spAutoFit/>
          </a:bodyPr>
          <a:lstStyle/>
          <a:p>
            <a:r>
              <a:rPr lang="en-US" altLang="zh-CN" sz="1600" dirty="0" smtClean="0">
                <a:solidFill>
                  <a:srgbClr val="FF0000"/>
                </a:solidFill>
                <a:latin typeface="+mn-lt"/>
              </a:rPr>
              <a:t>Rel-13</a:t>
            </a:r>
            <a:endParaRPr lang="zh-CN" altLang="en-US" sz="1600" dirty="0">
              <a:solidFill>
                <a:srgbClr val="FF0000"/>
              </a:solidFill>
              <a:latin typeface="+mn-lt"/>
            </a:endParaRPr>
          </a:p>
        </p:txBody>
      </p:sp>
      <p:sp>
        <p:nvSpPr>
          <p:cNvPr id="31" name="TextBox 30"/>
          <p:cNvSpPr txBox="1"/>
          <p:nvPr/>
        </p:nvSpPr>
        <p:spPr>
          <a:xfrm>
            <a:off x="6573656" y="5274173"/>
            <a:ext cx="936104" cy="830997"/>
          </a:xfrm>
          <a:prstGeom prst="rect">
            <a:avLst/>
          </a:prstGeom>
          <a:noFill/>
        </p:spPr>
        <p:txBody>
          <a:bodyPr wrap="square" rtlCol="0">
            <a:spAutoFit/>
          </a:bodyPr>
          <a:lstStyle/>
          <a:p>
            <a:r>
              <a:rPr lang="en-US" altLang="zh-CN" sz="1600" dirty="0" smtClean="0">
                <a:latin typeface="+mn-lt"/>
              </a:rPr>
              <a:t>SA#74</a:t>
            </a:r>
          </a:p>
          <a:p>
            <a:r>
              <a:rPr lang="en-US" altLang="zh-CN" sz="1600" dirty="0" smtClean="0">
                <a:latin typeface="+mn-lt"/>
              </a:rPr>
              <a:t>(Dec 2016)</a:t>
            </a:r>
            <a:endParaRPr lang="zh-CN" altLang="en-US" sz="1600" dirty="0">
              <a:latin typeface="+mn-lt"/>
            </a:endParaRPr>
          </a:p>
        </p:txBody>
      </p:sp>
      <p:sp>
        <p:nvSpPr>
          <p:cNvPr id="32" name="Rectangle 2"/>
          <p:cNvSpPr>
            <a:spLocks noGrp="1"/>
          </p:cNvSpPr>
          <p:nvPr>
            <p:ph type="title"/>
          </p:nvPr>
        </p:nvSpPr>
        <p:spPr>
          <a:xfrm>
            <a:off x="179388" y="258763"/>
            <a:ext cx="7272337" cy="649287"/>
          </a:xfrm>
        </p:spPr>
        <p:txBody>
          <a:bodyPr/>
          <a:lstStyle/>
          <a:p>
            <a:r>
              <a:rPr lang="en-GB" altLang="zh-CN" dirty="0" smtClean="0"/>
              <a:t>SA5 NFV roadmap (1/3)</a:t>
            </a: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04716" y="1146412"/>
            <a:ext cx="8584442" cy="674031"/>
          </a:xfrm>
          <a:prstGeom prst="rect">
            <a:avLst/>
          </a:prstGeom>
          <a:noFill/>
        </p:spPr>
        <p:txBody>
          <a:bodyPr wrap="square" rtlCol="0">
            <a:spAutoFit/>
          </a:bodyPr>
          <a:lstStyle/>
          <a:p>
            <a:pPr marL="533400" indent="-533400" eaLnBrk="0" hangingPunct="0">
              <a:lnSpc>
                <a:spcPct val="90000"/>
              </a:lnSpc>
              <a:spcBef>
                <a:spcPct val="20000"/>
              </a:spcBef>
              <a:buBlip>
                <a:blip r:embed="rId2"/>
              </a:buBlip>
              <a:defRPr/>
            </a:pPr>
            <a:r>
              <a:rPr lang="en-US" altLang="zh-CN" sz="2000" dirty="0" smtClean="0">
                <a:latin typeface="+mn-lt"/>
              </a:rPr>
              <a:t>Architecture, Concept, Requirements: work under the architecture WID</a:t>
            </a:r>
            <a:endParaRPr lang="zh-CN" altLang="en-US" sz="2000" dirty="0" smtClean="0">
              <a:latin typeface="+mn-lt"/>
            </a:endParaRPr>
          </a:p>
          <a:p>
            <a:pPr marL="533400" lvl="0" indent="-533400" eaLnBrk="0" hangingPunct="0">
              <a:lnSpc>
                <a:spcPct val="90000"/>
              </a:lnSpc>
              <a:spcBef>
                <a:spcPct val="20000"/>
              </a:spcBef>
              <a:buBlip>
                <a:blip r:embed="rId2"/>
              </a:buBlip>
              <a:defRPr/>
            </a:pPr>
            <a:endParaRPr lang="en-US" altLang="zh-CN" sz="1800" dirty="0" smtClean="0">
              <a:latin typeface="+mn-lt"/>
            </a:endParaRPr>
          </a:p>
        </p:txBody>
      </p:sp>
      <p:sp>
        <p:nvSpPr>
          <p:cNvPr id="24" name="左大括号 23"/>
          <p:cNvSpPr/>
          <p:nvPr/>
        </p:nvSpPr>
        <p:spPr>
          <a:xfrm>
            <a:off x="2674061" y="1547832"/>
            <a:ext cx="445555" cy="744993"/>
          </a:xfrm>
          <a:prstGeom prst="leftBrace">
            <a:avLst>
              <a:gd name="adj1" fmla="val 8333"/>
              <a:gd name="adj2" fmla="val 5093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5" name="TextBox 24"/>
          <p:cNvSpPr txBox="1"/>
          <p:nvPr/>
        </p:nvSpPr>
        <p:spPr>
          <a:xfrm>
            <a:off x="3119616" y="1601821"/>
            <a:ext cx="5184575" cy="646331"/>
          </a:xfrm>
          <a:prstGeom prst="rect">
            <a:avLst/>
          </a:prstGeom>
          <a:noFill/>
        </p:spPr>
        <p:txBody>
          <a:bodyPr wrap="square" rtlCol="0">
            <a:spAutoFit/>
          </a:bodyPr>
          <a:lstStyle/>
          <a:p>
            <a:pPr>
              <a:buFont typeface="Wingdings" pitchFamily="2" charset="2"/>
              <a:buChar char="Ø"/>
            </a:pPr>
            <a:r>
              <a:rPr lang="en-US" altLang="zh-CN" sz="1800" b="1" dirty="0" smtClean="0">
                <a:latin typeface="+mn-lt"/>
              </a:rPr>
              <a:t>TS 28.500:  </a:t>
            </a:r>
            <a:r>
              <a:rPr lang="en-US" altLang="zh-CN" sz="1800" dirty="0" smtClean="0">
                <a:latin typeface="+mn-lt"/>
              </a:rPr>
              <a:t>Business level use cases and requirements. </a:t>
            </a:r>
            <a:endParaRPr lang="zh-CN" altLang="en-US" sz="1800" dirty="0">
              <a:latin typeface="+mn-lt"/>
            </a:endParaRPr>
          </a:p>
        </p:txBody>
      </p:sp>
      <p:sp>
        <p:nvSpPr>
          <p:cNvPr id="26" name="TextBox 25"/>
          <p:cNvSpPr txBox="1"/>
          <p:nvPr/>
        </p:nvSpPr>
        <p:spPr>
          <a:xfrm>
            <a:off x="311304" y="1468838"/>
            <a:ext cx="2304256" cy="923330"/>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Management Concept, architecture and requirements</a:t>
            </a:r>
            <a:endParaRPr lang="zh-CN" altLang="en-US" sz="1800" dirty="0" smtClean="0">
              <a:latin typeface="+mn-lt"/>
            </a:endParaRPr>
          </a:p>
        </p:txBody>
      </p:sp>
      <p:sp>
        <p:nvSpPr>
          <p:cNvPr id="13" name="TextBox 12"/>
          <p:cNvSpPr txBox="1"/>
          <p:nvPr/>
        </p:nvSpPr>
        <p:spPr>
          <a:xfrm>
            <a:off x="414518" y="4706216"/>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CM</a:t>
            </a:r>
            <a:endParaRPr lang="zh-CN" altLang="en-US" sz="1800" dirty="0">
              <a:latin typeface="+mn-lt"/>
            </a:endParaRPr>
          </a:p>
        </p:txBody>
      </p:sp>
      <p:sp>
        <p:nvSpPr>
          <p:cNvPr id="14" name="TextBox 13"/>
          <p:cNvSpPr txBox="1"/>
          <p:nvPr/>
        </p:nvSpPr>
        <p:spPr>
          <a:xfrm>
            <a:off x="414518" y="4305396"/>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FM</a:t>
            </a:r>
            <a:endParaRPr lang="zh-CN" altLang="en-US" sz="1800" dirty="0" smtClean="0">
              <a:latin typeface="+mn-lt"/>
            </a:endParaRPr>
          </a:p>
        </p:txBody>
      </p:sp>
      <p:sp>
        <p:nvSpPr>
          <p:cNvPr id="15" name="TextBox 14"/>
          <p:cNvSpPr txBox="1"/>
          <p:nvPr/>
        </p:nvSpPr>
        <p:spPr>
          <a:xfrm>
            <a:off x="414518" y="3901112"/>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PM</a:t>
            </a:r>
            <a:endParaRPr lang="zh-CN" altLang="en-US" sz="1800" dirty="0">
              <a:latin typeface="+mn-lt"/>
            </a:endParaRPr>
          </a:p>
        </p:txBody>
      </p:sp>
      <p:sp>
        <p:nvSpPr>
          <p:cNvPr id="17" name="TextBox 16"/>
          <p:cNvSpPr txBox="1"/>
          <p:nvPr/>
        </p:nvSpPr>
        <p:spPr>
          <a:xfrm>
            <a:off x="414518" y="5123516"/>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LCM</a:t>
            </a:r>
            <a:endParaRPr lang="zh-CN" altLang="en-US" sz="1800" dirty="0">
              <a:latin typeface="+mn-lt"/>
            </a:endParaRPr>
          </a:p>
        </p:txBody>
      </p:sp>
      <p:sp>
        <p:nvSpPr>
          <p:cNvPr id="18" name="TextBox 17"/>
          <p:cNvSpPr txBox="1"/>
          <p:nvPr/>
        </p:nvSpPr>
        <p:spPr>
          <a:xfrm>
            <a:off x="204717" y="2662419"/>
            <a:ext cx="8939284" cy="646331"/>
          </a:xfrm>
          <a:prstGeom prst="rect">
            <a:avLst/>
          </a:prstGeom>
          <a:noFill/>
        </p:spPr>
        <p:txBody>
          <a:bodyPr wrap="square" rtlCol="0">
            <a:spAutoFit/>
          </a:bodyPr>
          <a:lstStyle/>
          <a:p>
            <a:pPr marL="533400" indent="-533400" eaLnBrk="0" hangingPunct="0">
              <a:lnSpc>
                <a:spcPct val="90000"/>
              </a:lnSpc>
              <a:spcBef>
                <a:spcPct val="20000"/>
              </a:spcBef>
              <a:buBlip>
                <a:blip r:embed="rId2"/>
              </a:buBlip>
              <a:defRPr/>
            </a:pPr>
            <a:r>
              <a:rPr lang="en-US" altLang="zh-CN" sz="2000" dirty="0" smtClean="0"/>
              <a:t>Domain specific deliverables: work under the domain specific work items</a:t>
            </a:r>
            <a:endParaRPr lang="zh-CN" altLang="en-US" sz="2000" dirty="0" smtClean="0">
              <a:solidFill>
                <a:prstClr val="black"/>
              </a:solidFill>
            </a:endParaRPr>
          </a:p>
          <a:p>
            <a:pPr>
              <a:buFont typeface="Wingdings" pitchFamily="2" charset="2"/>
              <a:buChar char="u"/>
            </a:pPr>
            <a:endParaRPr lang="en-US" altLang="zh-CN" sz="1800" dirty="0" smtClean="0">
              <a:latin typeface="+mn-lt"/>
            </a:endParaRPr>
          </a:p>
        </p:txBody>
      </p:sp>
      <p:sp>
        <p:nvSpPr>
          <p:cNvPr id="19" name="左大括号 9"/>
          <p:cNvSpPr/>
          <p:nvPr/>
        </p:nvSpPr>
        <p:spPr>
          <a:xfrm>
            <a:off x="1247408" y="3125337"/>
            <a:ext cx="504056" cy="31662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TextBox 19"/>
          <p:cNvSpPr txBox="1"/>
          <p:nvPr/>
        </p:nvSpPr>
        <p:spPr>
          <a:xfrm>
            <a:off x="1823472" y="2991964"/>
            <a:ext cx="6768752" cy="3416320"/>
          </a:xfrm>
          <a:prstGeom prst="rect">
            <a:avLst/>
          </a:prstGeom>
          <a:noFill/>
        </p:spPr>
        <p:txBody>
          <a:bodyPr wrap="square" rtlCol="0">
            <a:spAutoFit/>
          </a:bodyPr>
          <a:lstStyle/>
          <a:p>
            <a:r>
              <a:rPr lang="en-US" altLang="zh-CN" sz="1800" dirty="0" smtClean="0">
                <a:latin typeface="+mn-lt"/>
              </a:rPr>
              <a:t>The following deliverables apply to all the WIDs:</a:t>
            </a:r>
          </a:p>
          <a:p>
            <a:pPr>
              <a:buFont typeface="Wingdings" pitchFamily="2" charset="2"/>
              <a:buChar char="Ø"/>
            </a:pPr>
            <a:r>
              <a:rPr lang="en-US" altLang="zh-CN" sz="1800" dirty="0" smtClean="0">
                <a:latin typeface="+mn-lt"/>
              </a:rPr>
              <a:t> </a:t>
            </a:r>
            <a:r>
              <a:rPr lang="en-US" altLang="zh-CN" sz="1800" b="1" dirty="0" smtClean="0">
                <a:latin typeface="+mn-lt"/>
              </a:rPr>
              <a:t>new TS1: </a:t>
            </a:r>
            <a:r>
              <a:rPr lang="en-US" altLang="zh-CN" sz="1800" dirty="0" smtClean="0">
                <a:latin typeface="+mn-lt"/>
              </a:rPr>
              <a:t>Requirements for XXX Functions includes:</a:t>
            </a:r>
          </a:p>
          <a:p>
            <a:pPr lvl="1">
              <a:buFont typeface="Arial" pitchFamily="34" charset="0"/>
              <a:buChar char="•"/>
            </a:pPr>
            <a:r>
              <a:rPr lang="en-US" altLang="zh-CN" sz="1800" dirty="0" smtClean="0">
                <a:latin typeface="+mn-lt"/>
              </a:rPr>
              <a:t> New Requirements for </a:t>
            </a:r>
            <a:r>
              <a:rPr lang="en-GB" altLang="zh-CN" sz="1800" dirty="0" smtClean="0">
                <a:latin typeface="+mn-lt"/>
              </a:rPr>
              <a:t>Os-Ma-</a:t>
            </a:r>
            <a:r>
              <a:rPr lang="en-GB" altLang="zh-CN" sz="1800" dirty="0" err="1" smtClean="0">
                <a:latin typeface="+mn-lt"/>
              </a:rPr>
              <a:t>nfvo</a:t>
            </a:r>
            <a:r>
              <a:rPr lang="en-GB" altLang="zh-CN" sz="1800" dirty="0" smtClean="0">
                <a:latin typeface="+mn-lt"/>
              </a:rPr>
              <a:t>/</a:t>
            </a:r>
            <a:r>
              <a:rPr lang="en-GB" altLang="zh-CN" sz="1800" dirty="0" err="1" smtClean="0">
                <a:latin typeface="+mn-lt"/>
              </a:rPr>
              <a:t>Ve-Vnfm-em</a:t>
            </a:r>
            <a:r>
              <a:rPr lang="en-GB" altLang="zh-CN" sz="1800" dirty="0" smtClean="0">
                <a:latin typeface="+mn-lt"/>
              </a:rPr>
              <a:t>/</a:t>
            </a:r>
            <a:r>
              <a:rPr lang="en-GB" altLang="zh-CN" sz="1800" dirty="0" err="1" smtClean="0">
                <a:latin typeface="+mn-lt"/>
              </a:rPr>
              <a:t>Ve-Vnfm-vnf</a:t>
            </a:r>
            <a:r>
              <a:rPr lang="en-GB" altLang="zh-CN" sz="1800" dirty="0" smtClean="0">
                <a:latin typeface="+mn-lt"/>
              </a:rPr>
              <a:t> </a:t>
            </a:r>
            <a:r>
              <a:rPr lang="en-US" altLang="zh-CN" sz="1800" dirty="0" smtClean="0">
                <a:latin typeface="+mn-lt"/>
              </a:rPr>
              <a:t>interfaces</a:t>
            </a:r>
          </a:p>
          <a:p>
            <a:pPr lvl="1">
              <a:buFont typeface="Arial" pitchFamily="34" charset="0"/>
              <a:buChar char="•"/>
            </a:pPr>
            <a:r>
              <a:rPr lang="en-US" altLang="zh-CN" sz="1800" dirty="0" smtClean="0">
                <a:latin typeface="+mn-lt"/>
              </a:rPr>
              <a:t> Reference to the </a:t>
            </a:r>
            <a:r>
              <a:rPr lang="en-US" altLang="zh-CN" sz="1800" dirty="0" err="1" smtClean="0">
                <a:latin typeface="+mn-lt"/>
              </a:rPr>
              <a:t>Itf</a:t>
            </a:r>
            <a:r>
              <a:rPr lang="en-US" altLang="zh-CN" sz="1800" dirty="0" smtClean="0">
                <a:latin typeface="+mn-lt"/>
              </a:rPr>
              <a:t>-N requirements in existing 32/28 series specifications</a:t>
            </a:r>
          </a:p>
          <a:p>
            <a:pPr>
              <a:buFont typeface="Wingdings" pitchFamily="2" charset="2"/>
              <a:buChar char="Ø"/>
            </a:pPr>
            <a:r>
              <a:rPr lang="en-US" altLang="zh-CN" sz="1800" dirty="0" smtClean="0">
                <a:latin typeface="+mn-lt"/>
              </a:rPr>
              <a:t> </a:t>
            </a:r>
            <a:r>
              <a:rPr lang="en-US" altLang="zh-CN" sz="1800" b="1" dirty="0" smtClean="0">
                <a:latin typeface="+mn-lt"/>
              </a:rPr>
              <a:t>new TS2: </a:t>
            </a:r>
            <a:r>
              <a:rPr lang="en-US" altLang="zh-CN" sz="1800" dirty="0" smtClean="0">
                <a:latin typeface="+mn-lt"/>
              </a:rPr>
              <a:t>procedure flow for XXX Function</a:t>
            </a:r>
          </a:p>
          <a:p>
            <a:pPr>
              <a:buFont typeface="Wingdings" pitchFamily="2" charset="2"/>
              <a:buChar char="Ø"/>
            </a:pPr>
            <a:r>
              <a:rPr lang="en-US" altLang="zh-CN" sz="1800" b="1" dirty="0" smtClean="0">
                <a:latin typeface="+mn-lt"/>
              </a:rPr>
              <a:t> new TS3:</a:t>
            </a:r>
            <a:r>
              <a:rPr lang="en-US" altLang="zh-CN" sz="1800" dirty="0" smtClean="0">
                <a:latin typeface="+mn-lt"/>
              </a:rPr>
              <a:t> new stage 2 for </a:t>
            </a:r>
            <a:r>
              <a:rPr lang="en-GB" altLang="zh-CN" sz="1800" dirty="0" smtClean="0">
                <a:latin typeface="+mn-lt"/>
              </a:rPr>
              <a:t>Os-Ma-</a:t>
            </a:r>
            <a:r>
              <a:rPr lang="en-GB" altLang="zh-CN" sz="1800" dirty="0" err="1" smtClean="0">
                <a:latin typeface="+mn-lt"/>
              </a:rPr>
              <a:t>nfvo</a:t>
            </a:r>
            <a:r>
              <a:rPr lang="en-GB" altLang="zh-CN" sz="1800" dirty="0" smtClean="0">
                <a:latin typeface="+mn-lt"/>
              </a:rPr>
              <a:t>/</a:t>
            </a:r>
            <a:r>
              <a:rPr lang="en-GB" altLang="zh-CN" sz="1800" dirty="0" err="1" smtClean="0">
                <a:latin typeface="+mn-lt"/>
              </a:rPr>
              <a:t>Ve-Vnfm-em</a:t>
            </a:r>
            <a:r>
              <a:rPr lang="en-GB" altLang="zh-CN" sz="1800" dirty="0" smtClean="0">
                <a:latin typeface="+mn-lt"/>
              </a:rPr>
              <a:t>/</a:t>
            </a:r>
            <a:r>
              <a:rPr lang="en-GB" altLang="zh-CN" sz="1800" dirty="0" err="1" smtClean="0">
                <a:latin typeface="+mn-lt"/>
              </a:rPr>
              <a:t>Ve-Vnfm-vnf</a:t>
            </a:r>
            <a:r>
              <a:rPr lang="en-GB" altLang="zh-CN" sz="1800" dirty="0" smtClean="0">
                <a:latin typeface="+mn-lt"/>
              </a:rPr>
              <a:t> </a:t>
            </a:r>
            <a:r>
              <a:rPr lang="en-US" altLang="zh-CN" sz="1800" dirty="0" smtClean="0">
                <a:latin typeface="+mn-lt"/>
              </a:rPr>
              <a:t>interfaces.</a:t>
            </a:r>
          </a:p>
          <a:p>
            <a:pPr>
              <a:buFont typeface="Wingdings" pitchFamily="2" charset="2"/>
              <a:buChar char="Ø"/>
            </a:pPr>
            <a:r>
              <a:rPr lang="en-US" altLang="zh-CN" sz="1800" b="1" dirty="0" smtClean="0">
                <a:latin typeface="+mn-lt"/>
              </a:rPr>
              <a:t> new TS4:</a:t>
            </a:r>
            <a:r>
              <a:rPr lang="en-US" altLang="zh-CN" sz="1800" dirty="0" smtClean="0">
                <a:latin typeface="+mn-lt"/>
              </a:rPr>
              <a:t> new stage 3 for </a:t>
            </a:r>
            <a:r>
              <a:rPr lang="en-GB" altLang="zh-CN" sz="1800" dirty="0" smtClean="0">
                <a:latin typeface="+mn-lt"/>
              </a:rPr>
              <a:t>Os-Ma-</a:t>
            </a:r>
            <a:r>
              <a:rPr lang="en-GB" altLang="zh-CN" sz="1800" dirty="0" err="1" smtClean="0">
                <a:latin typeface="+mn-lt"/>
              </a:rPr>
              <a:t>nfvo</a:t>
            </a:r>
            <a:r>
              <a:rPr lang="en-GB" altLang="zh-CN" sz="1800" dirty="0" smtClean="0">
                <a:latin typeface="+mn-lt"/>
              </a:rPr>
              <a:t>/</a:t>
            </a:r>
            <a:r>
              <a:rPr lang="en-GB" altLang="zh-CN" sz="1800" dirty="0" err="1" smtClean="0">
                <a:latin typeface="+mn-lt"/>
              </a:rPr>
              <a:t>Ve-Vnfm-em</a:t>
            </a:r>
            <a:r>
              <a:rPr lang="en-GB" altLang="zh-CN" sz="1800" dirty="0" smtClean="0">
                <a:latin typeface="+mn-lt"/>
              </a:rPr>
              <a:t>/</a:t>
            </a:r>
            <a:r>
              <a:rPr lang="en-GB" altLang="zh-CN" sz="1800" dirty="0" err="1" smtClean="0">
                <a:latin typeface="+mn-lt"/>
              </a:rPr>
              <a:t>Ve-Vnfm-vnf</a:t>
            </a:r>
            <a:r>
              <a:rPr lang="en-US" altLang="zh-CN" sz="1800" dirty="0" smtClean="0">
                <a:latin typeface="+mn-lt"/>
              </a:rPr>
              <a:t> interfaces. </a:t>
            </a:r>
          </a:p>
          <a:p>
            <a:pPr>
              <a:buFont typeface="Wingdings" pitchFamily="2" charset="2"/>
              <a:buChar char="Ø"/>
            </a:pPr>
            <a:r>
              <a:rPr lang="en-US" altLang="zh-CN" sz="1800" dirty="0" smtClean="0">
                <a:latin typeface="+mn-lt"/>
              </a:rPr>
              <a:t> </a:t>
            </a:r>
            <a:r>
              <a:rPr lang="en-US" altLang="zh-CN" sz="1800" b="1" dirty="0" smtClean="0">
                <a:latin typeface="+mn-lt"/>
              </a:rPr>
              <a:t>Itf-N: </a:t>
            </a:r>
            <a:r>
              <a:rPr lang="en-US" altLang="zh-CN" sz="1800" dirty="0" smtClean="0">
                <a:latin typeface="+mn-lt"/>
              </a:rPr>
              <a:t>update of existing 32/28 series specifications (stage 1/2/3) </a:t>
            </a:r>
            <a:endParaRPr lang="zh-CN" altLang="en-US" sz="1800" dirty="0">
              <a:latin typeface="+mn-lt"/>
            </a:endParaRPr>
          </a:p>
        </p:txBody>
      </p:sp>
      <p:sp>
        <p:nvSpPr>
          <p:cNvPr id="21" name="Rectangle 2"/>
          <p:cNvSpPr>
            <a:spLocks noGrp="1"/>
          </p:cNvSpPr>
          <p:nvPr>
            <p:ph type="title"/>
          </p:nvPr>
        </p:nvSpPr>
        <p:spPr>
          <a:xfrm>
            <a:off x="179388" y="258763"/>
            <a:ext cx="7272337" cy="649287"/>
          </a:xfrm>
        </p:spPr>
        <p:txBody>
          <a:bodyPr/>
          <a:lstStyle/>
          <a:p>
            <a:r>
              <a:rPr lang="en-GB" altLang="zh-CN" dirty="0" smtClean="0"/>
              <a:t>SA5 NFV roadmap (2/3)</a:t>
            </a: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5" name="Object 1"/>
          <p:cNvGraphicFramePr>
            <a:graphicFrameLocks noChangeAspect="1"/>
          </p:cNvGraphicFramePr>
          <p:nvPr/>
        </p:nvGraphicFramePr>
        <p:xfrm>
          <a:off x="704753" y="1129879"/>
          <a:ext cx="7796828" cy="5191665"/>
        </p:xfrm>
        <a:graphic>
          <a:graphicData uri="http://schemas.openxmlformats.org/presentationml/2006/ole">
            <p:oleObj spid="_x0000_s22530" r:id="rId3" imgW="4937731" imgH="3055722" progId="">
              <p:embed/>
            </p:oleObj>
          </a:graphicData>
        </a:graphic>
      </p:graphicFrame>
      <p:sp>
        <p:nvSpPr>
          <p:cNvPr id="6" name="圆角矩形 5"/>
          <p:cNvSpPr/>
          <p:nvPr/>
        </p:nvSpPr>
        <p:spPr>
          <a:xfrm>
            <a:off x="704752" y="1713032"/>
            <a:ext cx="4392488" cy="576064"/>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241256" y="1497008"/>
            <a:ext cx="1512168" cy="2448272"/>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p:cNvSpPr>
            <a:spLocks noGrp="1"/>
          </p:cNvSpPr>
          <p:nvPr>
            <p:ph type="title"/>
          </p:nvPr>
        </p:nvSpPr>
        <p:spPr>
          <a:xfrm>
            <a:off x="179388" y="258763"/>
            <a:ext cx="7272337" cy="649287"/>
          </a:xfrm>
        </p:spPr>
        <p:txBody>
          <a:bodyPr/>
          <a:lstStyle/>
          <a:p>
            <a:r>
              <a:rPr lang="en-GB" altLang="zh-CN" dirty="0" smtClean="0"/>
              <a:t>SA5 NFV roadmap (3/3)</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smtClean="0"/>
              <a:t>Cooperation principles on NFV</a:t>
            </a:r>
          </a:p>
        </p:txBody>
      </p:sp>
      <p:sp>
        <p:nvSpPr>
          <p:cNvPr id="43011" name="Rectangle 3"/>
          <p:cNvSpPr>
            <a:spLocks noGrp="1"/>
          </p:cNvSpPr>
          <p:nvPr>
            <p:ph type="body" idx="1"/>
          </p:nvPr>
        </p:nvSpPr>
        <p:spPr>
          <a:xfrm>
            <a:off x="354841" y="1200459"/>
            <a:ext cx="8379728" cy="4968329"/>
          </a:xfrm>
        </p:spPr>
        <p:txBody>
          <a:bodyPr/>
          <a:lstStyle/>
          <a:p>
            <a:pPr marL="533400" indent="-533400">
              <a:lnSpc>
                <a:spcPct val="90000"/>
              </a:lnSpc>
            </a:pPr>
            <a:r>
              <a:rPr lang="en-US" altLang="zh-CN" sz="2400" dirty="0" smtClean="0"/>
              <a:t>The cooperation with ETSI NFV focus on the interfaces Os-Ma-nfvo, </a:t>
            </a:r>
            <a:r>
              <a:rPr lang="en-US" altLang="zh-CN" sz="2400" dirty="0" err="1" smtClean="0"/>
              <a:t>Ve-Vnfm-em</a:t>
            </a:r>
            <a:r>
              <a:rPr lang="en-US" altLang="zh-CN" sz="2400" dirty="0" smtClean="0"/>
              <a:t>, and </a:t>
            </a:r>
            <a:r>
              <a:rPr lang="en-US" altLang="zh-CN" sz="2400" dirty="0" err="1" smtClean="0"/>
              <a:t>Ve-Vnfm-vnf</a:t>
            </a:r>
            <a:r>
              <a:rPr lang="en-US" altLang="zh-CN" sz="2400" dirty="0" smtClean="0"/>
              <a:t>. </a:t>
            </a:r>
          </a:p>
          <a:p>
            <a:pPr marL="533400" indent="-533400">
              <a:lnSpc>
                <a:spcPct val="90000"/>
              </a:lnSpc>
            </a:pPr>
            <a:r>
              <a:rPr lang="en-GB" sz="2400" dirty="0" smtClean="0"/>
              <a:t>When the entities defined by 3GPP SA5 act as the service consumer, 3GPP SA5 provides the use cases and requirements to ETSI ISG NFV. For the stage 2 and stage 3, 3GPP SA5 will refer to the implementation of other organizations (e.g. ETSI ISG NFV etc.) where appropriate.</a:t>
            </a:r>
          </a:p>
          <a:p>
            <a:pPr marL="533400" indent="-533400">
              <a:lnSpc>
                <a:spcPct val="90000"/>
              </a:lnSpc>
            </a:pPr>
            <a:r>
              <a:rPr lang="en-GB" sz="2400" dirty="0" smtClean="0"/>
              <a:t>When the entities defined by 3GPP SA5 act as the service producer, 3GPP SA5 needs to provide stage 1/2/3 specifications for the mobile network specific functions. Whenever it is applicable, SA5 should reference the specification provided by ETSI ISG NFV. </a:t>
            </a:r>
          </a:p>
          <a:p>
            <a:pPr marL="533400" indent="-533400">
              <a:lnSpc>
                <a:spcPct val="90000"/>
              </a:lnSpc>
            </a:pPr>
            <a:r>
              <a:rPr lang="en-GB" sz="2400" dirty="0" smtClean="0"/>
              <a:t>A document on cooperation guidelines is currently being discussed with ETSI ISG NFV. </a:t>
            </a:r>
          </a:p>
          <a:p>
            <a:pPr lvl="0"/>
            <a:endParaRPr lang="en-GB" sz="2400" dirty="0" smtClean="0"/>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a:solidFill>
                  <a:srgbClr val="FF0000"/>
                </a:solidFill>
                <a:latin typeface="+mj-lt"/>
                <a:cs typeface="Times New Roman" pitchFamily="18" charset="0"/>
              </a:rPr>
              <a:t>Rel-12 CMAN (</a:t>
            </a:r>
            <a:r>
              <a:rPr lang="en-GB" altLang="zh-CN" sz="3200" dirty="0" smtClean="0">
                <a:solidFill>
                  <a:srgbClr val="FF0000"/>
                </a:solidFill>
                <a:latin typeface="+mj-lt"/>
                <a:cs typeface="Times New Roman" pitchFamily="18" charset="0"/>
              </a:rPr>
              <a:t>1/2)</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10531"/>
          <a:ext cx="8272812" cy="4957840"/>
        </p:xfrm>
        <a:graphic>
          <a:graphicData uri="http://schemas.openxmlformats.org/drawingml/2006/table">
            <a:tbl>
              <a:tblPr/>
              <a:tblGrid>
                <a:gridCol w="1313872"/>
                <a:gridCol w="4928259"/>
                <a:gridCol w="2030681"/>
              </a:tblGrid>
              <a:tr h="34734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Compliance of 3GPP SA5 specifications to the NGMN Top OPE Recommendations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OAM-NGMN_OPE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347">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560034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3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Huawei</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078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TR part (560134): 85% to 90%</a:t>
                      </a:r>
                      <a:b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b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TS part (560234): 50%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402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1446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Discussed several pCRs related to SON and Inventory items.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several pCRs for closing open items in draft TR 32.838.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81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a:solidFill>
                  <a:srgbClr val="FF0000"/>
                </a:solidFill>
                <a:latin typeface="+mj-lt"/>
                <a:cs typeface="Times New Roman" pitchFamily="18" charset="0"/>
              </a:rPr>
              <a:t>Rel-12 CMAN </a:t>
            </a:r>
            <a:r>
              <a:rPr lang="en-GB" altLang="zh-CN" sz="3200" dirty="0" smtClean="0">
                <a:solidFill>
                  <a:srgbClr val="FF0000"/>
                </a:solidFill>
                <a:latin typeface="+mj-lt"/>
                <a:cs typeface="Times New Roman" pitchFamily="18" charset="0"/>
              </a:rPr>
              <a:t>(2/2)</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58889"/>
          <a:ext cx="8272812" cy="4954451"/>
        </p:xfrm>
        <a:graphic>
          <a:graphicData uri="http://schemas.openxmlformats.org/drawingml/2006/table">
            <a:tbl>
              <a:tblPr/>
              <a:tblGrid>
                <a:gridCol w="1313872"/>
                <a:gridCol w="4928259"/>
                <a:gridCol w="2030681"/>
              </a:tblGrid>
              <a:tr h="37345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Converged Management PM Interface Definitions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OAM-PMID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34029">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rPr>
                        <a:t>560235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sym typeface="Wingdings" pitchFamily="2" charset="2"/>
                        </a:rPr>
                        <a:t>Huawei</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94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60% to 80%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272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sym typeface="Wingdings" pitchFamily="2" charset="2"/>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229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This work is progressing in parallel of the Multi-SDO “Converged Management PM Interface definitions” Joint Working Group (JWG).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r>
                        <a:rPr lang="en-GB" sz="1800" kern="1200" dirty="0" smtClean="0">
                          <a:solidFill>
                            <a:schemeClr val="tx1"/>
                          </a:solidFill>
                          <a:latin typeface="+mn-lt"/>
                          <a:ea typeface="+mn-ea"/>
                          <a:cs typeface="+mn-cs"/>
                        </a:rPr>
                        <a:t>The latest draft </a:t>
                      </a: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Multi-SDO </a:t>
                      </a:r>
                      <a:r>
                        <a:rPr lang="en-GB" sz="1800" kern="1200" dirty="0" smtClean="0">
                          <a:solidFill>
                            <a:schemeClr val="tx1"/>
                          </a:solidFill>
                          <a:latin typeface="+mn-lt"/>
                          <a:ea typeface="+mn-ea"/>
                          <a:cs typeface="+mn-cs"/>
                        </a:rPr>
                        <a:t>PM2 </a:t>
                      </a: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measurement  metadata definition </a:t>
                      </a:r>
                      <a:r>
                        <a:rPr lang="en-GB" sz="1800" kern="1200" dirty="0" smtClean="0">
                          <a:solidFill>
                            <a:schemeClr val="tx1"/>
                          </a:solidFill>
                          <a:latin typeface="+mn-lt"/>
                          <a:ea typeface="+mn-ea"/>
                          <a:cs typeface="+mn-cs"/>
                        </a:rPr>
                        <a:t>was presented.</a:t>
                      </a:r>
                      <a:br>
                        <a:rPr lang="en-GB" sz="1800" kern="1200" dirty="0" smtClean="0">
                          <a:solidFill>
                            <a:schemeClr val="tx1"/>
                          </a:solidFill>
                          <a:latin typeface="+mn-lt"/>
                          <a:ea typeface="+mn-ea"/>
                          <a:cs typeface="+mn-cs"/>
                        </a:rPr>
                      </a:br>
                      <a:endParaRPr lang="en-GB" sz="1800" kern="1200" dirty="0" smtClean="0">
                        <a:solidFill>
                          <a:schemeClr val="tx1"/>
                        </a:solidFill>
                        <a:latin typeface="+mn-lt"/>
                        <a:ea typeface="+mn-ea"/>
                        <a:cs typeface="+mn-cs"/>
                      </a:endParaRPr>
                    </a:p>
                    <a:p>
                      <a:r>
                        <a:rPr lang="en-GB" sz="1800" kern="1200" dirty="0" smtClean="0">
                          <a:solidFill>
                            <a:schemeClr val="tx1"/>
                          </a:solidFill>
                          <a:latin typeface="+mn-lt"/>
                          <a:ea typeface="+mn-ea"/>
                          <a:cs typeface="+mn-cs"/>
                        </a:rPr>
                        <a:t>The Rapporteur will create a 3GPP draft</a:t>
                      </a:r>
                      <a:r>
                        <a:rPr lang="en-GB" sz="1800" kern="1200" baseline="0" dirty="0" smtClean="0">
                          <a:solidFill>
                            <a:schemeClr val="tx1"/>
                          </a:solidFill>
                          <a:latin typeface="+mn-lt"/>
                          <a:ea typeface="+mn-ea"/>
                          <a:cs typeface="+mn-cs"/>
                        </a:rPr>
                        <a:t> </a:t>
                      </a:r>
                      <a:r>
                        <a:rPr lang="en-GB" sz="1800" kern="1200" dirty="0" smtClean="0">
                          <a:solidFill>
                            <a:schemeClr val="tx1"/>
                          </a:solidFill>
                          <a:latin typeface="+mn-lt"/>
                          <a:ea typeface="+mn-ea"/>
                          <a:cs typeface="+mn-cs"/>
                        </a:rPr>
                        <a:t>TR based on PM2 for next meeting. Impacts on existing specs will be discussed after the draft TR is provided.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167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457200" y="219075"/>
            <a:ext cx="6858000" cy="635000"/>
          </a:xfrm>
        </p:spPr>
        <p:txBody>
          <a:bodyPr/>
          <a:lstStyle/>
          <a:p>
            <a:r>
              <a:rPr lang="en-GB" dirty="0" smtClean="0"/>
              <a:t>Statistics at SA5 level</a:t>
            </a:r>
          </a:p>
        </p:txBody>
      </p:sp>
      <p:graphicFrame>
        <p:nvGraphicFramePr>
          <p:cNvPr id="7" name="Group 593"/>
          <p:cNvGraphicFramePr>
            <a:graphicFrameLocks/>
          </p:cNvGraphicFramePr>
          <p:nvPr>
            <p:extLst>
              <p:ext uri="{D42A27DB-BD31-4B8C-83A1-F6EECF244321}">
                <p14:modId xmlns:p14="http://schemas.microsoft.com/office/powerpoint/2010/main" xmlns="" val="2612418721"/>
              </p:ext>
            </p:extLst>
          </p:nvPr>
        </p:nvGraphicFramePr>
        <p:xfrm>
          <a:off x="427038" y="1282890"/>
          <a:ext cx="8289925" cy="4943260"/>
        </p:xfrm>
        <a:graphic>
          <a:graphicData uri="http://schemas.openxmlformats.org/drawingml/2006/table">
            <a:tbl>
              <a:tblPr/>
              <a:tblGrid>
                <a:gridCol w="2079625"/>
                <a:gridCol w="817562"/>
                <a:gridCol w="819150"/>
                <a:gridCol w="773113"/>
                <a:gridCol w="744537"/>
                <a:gridCol w="728663"/>
                <a:gridCol w="728662"/>
                <a:gridCol w="758825"/>
                <a:gridCol w="839788"/>
              </a:tblGrid>
              <a:tr h="74368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101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102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3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Delegates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53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46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48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36</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1" kern="1200" dirty="0" smtClean="0">
                          <a:solidFill>
                            <a:schemeClr val="tx1"/>
                          </a:solidFill>
                          <a:latin typeface="Calibri" pitchFamily="34" charset="0"/>
                          <a:ea typeface="Batang"/>
                          <a:cs typeface="Times New Roman"/>
                        </a:rPr>
                        <a:t>61</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start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285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324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237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244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207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264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end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416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545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397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354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356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Calibri" pitchFamily="34" charset="0"/>
                          <a:ea typeface="Batang"/>
                          <a:cs typeface="Times New Roman"/>
                        </a:rPr>
                        <a:t>373</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360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446</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CH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27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72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26</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58</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OAM&amp;P + CMAN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70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69</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13</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15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18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9</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15</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17</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out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12</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smtClean="0">
                <a:solidFill>
                  <a:srgbClr val="FF0000"/>
                </a:solidFill>
                <a:latin typeface="Calibri"/>
                <a:cs typeface="Times New Roman" pitchFamily="18" charset="0"/>
              </a:rPr>
              <a:t>CMAN</a:t>
            </a:r>
            <a:r>
              <a:rPr lang="en-GB" altLang="zh-CN" sz="3200" dirty="0" smtClean="0">
                <a:solidFill>
                  <a:srgbClr val="FF0000"/>
                </a:solidFill>
                <a:latin typeface="+mj-lt"/>
                <a:cs typeface="Times New Roman" pitchFamily="18" charset="0"/>
              </a:rPr>
              <a:t> studies (1/1)</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58888"/>
          <a:ext cx="8272812" cy="4904341"/>
        </p:xfrm>
        <a:graphic>
          <a:graphicData uri="http://schemas.openxmlformats.org/drawingml/2006/table">
            <a:tbl>
              <a:tblPr/>
              <a:tblGrid>
                <a:gridCol w="1313872"/>
                <a:gridCol w="4738255"/>
                <a:gridCol w="2220685"/>
              </a:tblGrid>
              <a:tr h="39083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noProof="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Study on compliance of 3GPP SA5 specifications to the NGMN NGCOR Requirements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OAM-NGMN_NGCOR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02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560435</a:t>
                      </a:r>
                      <a:endParaRPr kumimoji="0" lang="en-GB" sz="1800" b="1"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84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noProof="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noProof="0" smtClean="0">
                          <a:ln>
                            <a:noFill/>
                          </a:ln>
                          <a:solidFill>
                            <a:schemeClr val="tx1"/>
                          </a:solidFill>
                          <a:effectLst/>
                          <a:latin typeface="Calibri" pitchFamily="34" charset="0"/>
                        </a:rPr>
                        <a:t>Huawei</a:t>
                      </a:r>
                      <a:endPar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41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dirty="0" smtClean="0">
                          <a:ln>
                            <a:noFill/>
                          </a:ln>
                          <a:solidFill>
                            <a:schemeClr val="tx1"/>
                          </a:solidFill>
                          <a:effectLst/>
                          <a:latin typeface="Calibri" pitchFamily="34" charset="0"/>
                          <a:ea typeface="宋体" pitchFamily="2" charset="-122"/>
                          <a:cs typeface="Arial" charset="0"/>
                        </a:rPr>
                        <a:t>60% to 60%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27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noProof="0" dirty="0" smtClean="0">
                          <a:solidFill>
                            <a:schemeClr val="tx1"/>
                          </a:solidFill>
                          <a:latin typeface="+mn-lt"/>
                          <a:ea typeface="+mn-ea"/>
                          <a:cs typeface="+mn-cs"/>
                        </a:rPr>
                        <a:t>SA#69 (09/2015) -&gt; </a:t>
                      </a:r>
                      <a:r>
                        <a:rPr lang="en-GB" sz="1800" kern="1200" dirty="0" smtClean="0">
                          <a:solidFill>
                            <a:schemeClr val="tx1"/>
                          </a:solidFill>
                          <a:latin typeface="+mn-lt"/>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291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latin typeface="+mn-lt"/>
                          <a:ea typeface="+mn-ea"/>
                          <a:cs typeface="+mn-cs"/>
                        </a:rPr>
                        <a:t>No session at last SA5 meeting.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800" b="0" kern="1200" noProof="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800" b="0" kern="1200" noProof="0" dirty="0" smtClean="0">
                          <a:solidFill>
                            <a:schemeClr val="tx1"/>
                          </a:solidFill>
                          <a:latin typeface="+mn-lt"/>
                          <a:ea typeface="+mn-ea"/>
                          <a:cs typeface="+mn-cs"/>
                        </a:rPr>
                        <a:t>Extension</a:t>
                      </a:r>
                      <a:r>
                        <a:rPr lang="en-GB" sz="1800" b="0" kern="1200" baseline="0" noProof="0" dirty="0" smtClean="0">
                          <a:solidFill>
                            <a:schemeClr val="tx1"/>
                          </a:solidFill>
                          <a:latin typeface="+mn-lt"/>
                          <a:ea typeface="+mn-ea"/>
                          <a:cs typeface="+mn-cs"/>
                        </a:rPr>
                        <a:t> to December 2015 is needed to complete the study.</a:t>
                      </a:r>
                      <a:endParaRPr lang="en-GB" sz="1800" b="0" kern="1200" noProof="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401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noProof="0"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bl>
          </a:graphicData>
        </a:graphic>
      </p:graphicFrame>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smtClean="0"/>
              <a:t>Converged Management cooperation</a:t>
            </a:r>
          </a:p>
        </p:txBody>
      </p:sp>
      <p:sp>
        <p:nvSpPr>
          <p:cNvPr id="43011" name="Rectangle 3"/>
          <p:cNvSpPr>
            <a:spLocks noGrp="1"/>
          </p:cNvSpPr>
          <p:nvPr>
            <p:ph type="body" idx="1"/>
          </p:nvPr>
        </p:nvSpPr>
        <p:spPr>
          <a:xfrm>
            <a:off x="286939" y="1173163"/>
            <a:ext cx="8352098" cy="4968329"/>
          </a:xfrm>
        </p:spPr>
        <p:txBody>
          <a:bodyPr/>
          <a:lstStyle/>
          <a:p>
            <a:pPr marL="533400" indent="-533400">
              <a:lnSpc>
                <a:spcPct val="90000"/>
              </a:lnSpc>
            </a:pPr>
            <a:r>
              <a:rPr lang="en-GB" altLang="zh-CN" sz="2400" dirty="0" smtClean="0"/>
              <a:t>Multi-SDO</a:t>
            </a:r>
          </a:p>
          <a:p>
            <a:pPr marL="914400" lvl="1" indent="-457200">
              <a:lnSpc>
                <a:spcPct val="90000"/>
              </a:lnSpc>
            </a:pPr>
            <a:r>
              <a:rPr lang="en-GB" altLang="zh-CN" sz="2000" dirty="0" smtClean="0">
                <a:ea typeface="宋体" pitchFamily="2" charset="-122"/>
              </a:rPr>
              <a:t>The outputs of the Multi-SDO Model Alignment Phase 2 JWG have been taken into account in SA5 specifications.</a:t>
            </a:r>
          </a:p>
          <a:p>
            <a:pPr marL="914400" lvl="1" indent="-457200">
              <a:lnSpc>
                <a:spcPct val="90000"/>
              </a:lnSpc>
            </a:pPr>
            <a:r>
              <a:rPr lang="en-GB" altLang="zh-CN" sz="2000" dirty="0" smtClean="0">
                <a:ea typeface="宋体" pitchFamily="2" charset="-122"/>
              </a:rPr>
              <a:t>No further activities are planned for the moment for the Multi-SDO Model Alignment Phase 2 JWG.</a:t>
            </a:r>
          </a:p>
          <a:p>
            <a:pPr marL="914400" lvl="1" indent="-457200">
              <a:lnSpc>
                <a:spcPct val="90000"/>
              </a:lnSpc>
            </a:pPr>
            <a:r>
              <a:rPr lang="en-GB" altLang="zh-CN" sz="2000" dirty="0" smtClean="0">
                <a:ea typeface="宋体" pitchFamily="2" charset="-122"/>
              </a:rPr>
              <a:t>LS exchange with TM Forum on </a:t>
            </a:r>
            <a:r>
              <a:rPr lang="en-US" altLang="zh-CN" sz="2000" dirty="0" smtClean="0">
                <a:ea typeface="宋体" pitchFamily="2" charset="-122"/>
              </a:rPr>
              <a:t>maintaining alignment on Fixed Mobile Convergence (FMC) Model Repertoire. All changes agreed between TM Forum and SA5 are expected to be incorporated in the latest version of 3GPP TS 32.156 (Fixed Mobile Convergence (FMC) Model Repertoire) and the corresponding TM Forum document(s).</a:t>
            </a:r>
          </a:p>
          <a:p>
            <a:pPr marL="914400" lvl="1" indent="-457200">
              <a:lnSpc>
                <a:spcPct val="90000"/>
              </a:lnSpc>
            </a:pPr>
            <a:r>
              <a:rPr lang="en-US" altLang="zh-CN" sz="2000" dirty="0" smtClean="0">
                <a:ea typeface="宋体" pitchFamily="2" charset="-122"/>
              </a:rPr>
              <a:t>LS received from ONF on modeling work. SA5 is preparing a reply for next meeting. </a:t>
            </a:r>
          </a:p>
          <a:p>
            <a:pPr marL="914400" lvl="1" indent="-457200">
              <a:lnSpc>
                <a:spcPct val="90000"/>
              </a:lnSpc>
            </a:pPr>
            <a:r>
              <a:rPr lang="en-GB" altLang="zh-CN" sz="2000" dirty="0" smtClean="0">
                <a:ea typeface="宋体" pitchFamily="2" charset="-122"/>
              </a:rPr>
              <a:t>Regular conference calls for the Multi-SDO Converged Performance Management JWG. </a:t>
            </a:r>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nvPr>
        </p:nvGraphicFramePr>
        <p:xfrm>
          <a:off x="427038" y="1258888"/>
          <a:ext cx="8277102" cy="4978139"/>
        </p:xfrm>
        <a:graphic>
          <a:graphicData uri="http://schemas.openxmlformats.org/drawingml/2006/table">
            <a:tbl>
              <a:tblPr/>
              <a:tblGrid>
                <a:gridCol w="1117983"/>
                <a:gridCol w="1844565"/>
                <a:gridCol w="1466193"/>
                <a:gridCol w="1261242"/>
                <a:gridCol w="1221747"/>
                <a:gridCol w="1365372"/>
              </a:tblGrid>
              <a:tr h="7441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Collocation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248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25-29 Jan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Bratislava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Slovakia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11-15 Apr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Kanazawa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Japan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JF3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23-27 May 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Tenerife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Spain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45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11-15 Jul 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7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29 Aug - 2 Sep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24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14-18 Nov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Mega 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2016 meeting calendar</a:t>
            </a: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descr="D:\Desktop\SA5 group photo.jpg"/>
          <p:cNvPicPr>
            <a:picLocks noChangeAspect="1" noChangeArrowheads="1"/>
          </p:cNvPicPr>
          <p:nvPr/>
        </p:nvPicPr>
        <p:blipFill>
          <a:blip r:embed="rId3" cstate="print"/>
          <a:srcRect/>
          <a:stretch>
            <a:fillRect/>
          </a:stretch>
        </p:blipFill>
        <p:spPr bwMode="auto">
          <a:xfrm>
            <a:off x="968991" y="1050877"/>
            <a:ext cx="7568084" cy="5295331"/>
          </a:xfrm>
          <a:prstGeom prst="rect">
            <a:avLst/>
          </a:prstGeom>
          <a:noFill/>
        </p:spPr>
      </p:pic>
      <p:sp>
        <p:nvSpPr>
          <p:cNvPr id="4" name="Rectangle 2"/>
          <p:cNvSpPr txBox="1">
            <a:spLocks/>
          </p:cNvSpPr>
          <p:nvPr/>
        </p:nvSpPr>
        <p:spPr bwMode="auto">
          <a:xfrm>
            <a:off x="2101763" y="220665"/>
            <a:ext cx="5301009" cy="504825"/>
          </a:xfrm>
          <a:prstGeom prst="rect">
            <a:avLst/>
          </a:prstGeom>
          <a:noFill/>
          <a:ln w="9525">
            <a:noFill/>
            <a:miter lim="800000"/>
            <a:headEnd/>
            <a:tailEnd/>
          </a:ln>
        </p:spPr>
        <p:txBody>
          <a:bodyPr anchor="ctr"/>
          <a:lstStyle/>
          <a:p>
            <a:pPr algn="ctr" eaLnBrk="0" hangingPunct="0">
              <a:defRPr/>
            </a:pPr>
            <a:r>
              <a:rPr lang="en-GB" altLang="zh-CN" sz="3200" b="1" kern="0" dirty="0">
                <a:latin typeface="Calibri" pitchFamily="34" charset="0"/>
                <a:cs typeface="+mj-cs"/>
                <a:hlinkClick r:id="rId4"/>
              </a:rPr>
              <a:t>Visit SA5 facebook page</a:t>
            </a:r>
            <a:r>
              <a:rPr lang="en-GB" altLang="zh-CN" sz="3200" b="1" kern="0" dirty="0" smtClean="0">
                <a:latin typeface="Calibri" pitchFamily="34" charset="0"/>
                <a:cs typeface="+mj-cs"/>
                <a:hlinkClick r:id="rId4"/>
              </a:rPr>
              <a:t>!</a:t>
            </a:r>
            <a:r>
              <a:rPr lang="en-GB" altLang="zh-CN" sz="3200" b="1" kern="0" dirty="0" smtClean="0">
                <a:latin typeface="Calibri" pitchFamily="34" charset="0"/>
                <a:cs typeface="+mj-cs"/>
              </a:rPr>
              <a:t> </a:t>
            </a:r>
            <a:endParaRPr lang="en-GB" altLang="zh-CN" sz="3200" b="1" kern="0" dirty="0">
              <a:latin typeface="Calibri" pitchFamily="34" charset="0"/>
              <a:cs typeface="+mj-cs"/>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Grp="1" noChangeAspect="1"/>
          </p:cNvGraphicFramePr>
          <p:nvPr/>
        </p:nvGraphicFramePr>
        <p:xfrm>
          <a:off x="-1588" y="804863"/>
          <a:ext cx="9112251" cy="5403850"/>
        </p:xfrm>
        <a:graphic>
          <a:graphicData uri="http://schemas.openxmlformats.org/presentationml/2006/ole">
            <p:oleObj spid="_x0000_s1026" name="Worksheet" r:id="rId4" imgW="9248714" imgH="5810320" progId="Excel.Sheet.8">
              <p:embed/>
            </p:oleObj>
          </a:graphicData>
        </a:graphic>
      </p:graphicFrame>
      <p:sp>
        <p:nvSpPr>
          <p:cNvPr id="1027" name="Rectangle 2"/>
          <p:cNvSpPr>
            <a:spLocks noGrp="1"/>
          </p:cNvSpPr>
          <p:nvPr>
            <p:ph type="title" idx="4294967295"/>
          </p:nvPr>
        </p:nvSpPr>
        <p:spPr>
          <a:xfrm>
            <a:off x="531813" y="260350"/>
            <a:ext cx="6759575" cy="619125"/>
          </a:xfrm>
        </p:spPr>
        <p:txBody>
          <a:bodyPr/>
          <a:lstStyle/>
          <a:p>
            <a:r>
              <a:rPr lang="en-GB" altLang="zh-CN" dirty="0" smtClean="0"/>
              <a:t>Tdoc history </a:t>
            </a:r>
          </a:p>
        </p:txBody>
      </p:sp>
      <p:sp>
        <p:nvSpPr>
          <p:cNvPr id="1028"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38" name="Rectangle 64"/>
          <p:cNvSpPr>
            <a:spLocks/>
          </p:cNvSpPr>
          <p:nvPr/>
        </p:nvSpPr>
        <p:spPr bwMode="auto">
          <a:xfrm>
            <a:off x="457200" y="227013"/>
            <a:ext cx="6916738" cy="722312"/>
          </a:xfrm>
          <a:prstGeom prst="rect">
            <a:avLst/>
          </a:prstGeom>
          <a:noFill/>
          <a:ln w="9525">
            <a:noFill/>
            <a:miter lim="800000"/>
            <a:headEnd/>
            <a:tailEnd/>
          </a:ln>
        </p:spPr>
        <p:txBody>
          <a:bodyPr anchor="ctr"/>
          <a:lstStyle/>
          <a:p>
            <a:pPr algn="ctr" eaLnBrk="0" hangingPunct="0">
              <a:defRPr/>
            </a:pPr>
            <a:r>
              <a:rPr lang="en-GB" sz="3200" dirty="0">
                <a:solidFill>
                  <a:srgbClr val="FF0000"/>
                </a:solidFill>
                <a:latin typeface="+mj-lt"/>
              </a:rPr>
              <a:t>Statistics at SA level</a:t>
            </a:r>
          </a:p>
        </p:txBody>
      </p:sp>
      <p:graphicFrame>
        <p:nvGraphicFramePr>
          <p:cNvPr id="5" name="Group 721"/>
          <p:cNvGraphicFramePr>
            <a:graphicFrameLocks/>
          </p:cNvGraphicFramePr>
          <p:nvPr>
            <p:extLst>
              <p:ext uri="{D42A27DB-BD31-4B8C-83A1-F6EECF244321}">
                <p14:modId xmlns="" xmlns:p14="http://schemas.microsoft.com/office/powerpoint/2010/main" val="1072350566"/>
              </p:ext>
            </p:extLst>
          </p:nvPr>
        </p:nvGraphicFramePr>
        <p:xfrm>
          <a:off x="427038" y="1340776"/>
          <a:ext cx="8288337" cy="4757740"/>
        </p:xfrm>
        <a:graphic>
          <a:graphicData uri="http://schemas.openxmlformats.org/drawingml/2006/table">
            <a:tbl>
              <a:tblPr/>
              <a:tblGrid>
                <a:gridCol w="1531937"/>
                <a:gridCol w="784225"/>
                <a:gridCol w="830263"/>
                <a:gridCol w="855662"/>
                <a:gridCol w="866775"/>
                <a:gridCol w="866775"/>
                <a:gridCol w="890588"/>
                <a:gridCol w="842962"/>
                <a:gridCol w="819150"/>
              </a:tblGrid>
              <a:tr h="630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42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136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60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154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141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67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62</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5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information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6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approval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2</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56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New or updated WIDs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4</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8</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67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 exploder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357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363</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378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382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372</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p:cNvSpPr>
          <p:nvPr>
            <p:ph type="title" idx="4294967295"/>
          </p:nvPr>
        </p:nvSpPr>
        <p:spPr>
          <a:xfrm>
            <a:off x="544513" y="269875"/>
            <a:ext cx="7019925" cy="735013"/>
          </a:xfrm>
        </p:spPr>
        <p:txBody>
          <a:bodyPr/>
          <a:lstStyle/>
          <a:p>
            <a:r>
              <a:rPr lang="en-GB" altLang="zh-CN" dirty="0" smtClean="0"/>
              <a:t>CR history</a:t>
            </a:r>
          </a:p>
        </p:txBody>
      </p:sp>
      <p:sp>
        <p:nvSpPr>
          <p:cNvPr id="2052"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2" name="Object 3"/>
          <p:cNvGraphicFramePr>
            <a:graphicFrameLocks noGrp="1" noChangeAspect="1"/>
          </p:cNvGraphicFramePr>
          <p:nvPr/>
        </p:nvGraphicFramePr>
        <p:xfrm>
          <a:off x="101600" y="393700"/>
          <a:ext cx="9971088" cy="6783388"/>
        </p:xfrm>
        <a:graphic>
          <a:graphicData uri="http://schemas.openxmlformats.org/presentationml/2006/ole">
            <p:oleObj spid="_x0000_s2051" name="Worksheet" r:id="rId4" imgW="8581960" imgH="5238871" progId="Excel.Sheet.8">
              <p:embed/>
            </p:oleObj>
          </a:graphicData>
        </a:graphic>
      </p:graphicFrame>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544513" y="269875"/>
            <a:ext cx="7019925" cy="735013"/>
          </a:xfrm>
        </p:spPr>
        <p:txBody>
          <a:bodyPr/>
          <a:lstStyle/>
          <a:p>
            <a:r>
              <a:rPr lang="en-GB" altLang="zh-CN" dirty="0" smtClean="0"/>
              <a:t>WI history</a:t>
            </a:r>
          </a:p>
        </p:txBody>
      </p:sp>
      <p:sp>
        <p:nvSpPr>
          <p:cNvPr id="3076"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3" name="Object 4"/>
          <p:cNvGraphicFramePr>
            <a:graphicFrameLocks noGrp="1" noChangeAspect="1"/>
          </p:cNvGraphicFramePr>
          <p:nvPr/>
        </p:nvGraphicFramePr>
        <p:xfrm>
          <a:off x="203200" y="508000"/>
          <a:ext cx="8678863" cy="5794375"/>
        </p:xfrm>
        <a:graphic>
          <a:graphicData uri="http://schemas.openxmlformats.org/presentationml/2006/ole">
            <p:oleObj spid="_x0000_s3076" name="Worksheet" r:id="rId4" imgW="7896310" imgH="6048402" progId="Excel.Sheet.8">
              <p:embed/>
            </p:oleObj>
          </a:graphicData>
        </a:graphic>
      </p:graphicFrame>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167314" y="1009933"/>
          <a:ext cx="8826557" cy="5239087"/>
        </p:xfrm>
        <a:graphic>
          <a:graphicData uri="http://schemas.openxmlformats.org/drawingml/2006/table">
            <a:tbl>
              <a:tblPr/>
              <a:tblGrid>
                <a:gridCol w="1259817"/>
                <a:gridCol w="5400134"/>
                <a:gridCol w="2166606"/>
              </a:tblGrid>
              <a:tr h="3766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kern="1200" dirty="0" smtClean="0">
                          <a:solidFill>
                            <a:schemeClr val="tx1"/>
                          </a:solidFill>
                          <a:latin typeface="+mn-lt"/>
                          <a:ea typeface="+mn-ea"/>
                          <a:cs typeface="+mn-cs"/>
                        </a:rPr>
                        <a:t>Inter-PLMN PS domain online charging</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latin typeface="+mn-lt"/>
                          <a:ea typeface="+mn-ea"/>
                          <a:cs typeface="+mn-cs"/>
                        </a:rPr>
                        <a:t>iPLMN-PS-OCH</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76636">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latin typeface="+mn-lt"/>
                          <a:ea typeface="+mn-ea"/>
                          <a:cs typeface="+mn-cs"/>
                        </a:rPr>
                        <a:t>640059</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524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528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Calibri" pitchFamily="34" charset="0"/>
                          <a:ea typeface="+mn-ea"/>
                          <a:cs typeface="+mn-cs"/>
                        </a:rPr>
                        <a:t>TR (640159): Phase 2 from 0% to 50% </a:t>
                      </a:r>
                      <a:br>
                        <a:rPr lang="en-GB" sz="1600" kern="1200" dirty="0" smtClean="0">
                          <a:solidFill>
                            <a:schemeClr val="tx1"/>
                          </a:solidFill>
                          <a:latin typeface="Calibri" pitchFamily="34" charset="0"/>
                          <a:ea typeface="+mn-ea"/>
                          <a:cs typeface="+mn-cs"/>
                        </a:rPr>
                      </a:br>
                      <a:r>
                        <a:rPr lang="en-GB" sz="1600" kern="1200" dirty="0" smtClean="0">
                          <a:solidFill>
                            <a:schemeClr val="tx1"/>
                          </a:solidFill>
                          <a:latin typeface="Calibri" pitchFamily="34" charset="0"/>
                          <a:ea typeface="+mn-ea"/>
                          <a:cs typeface="+mn-cs"/>
                        </a:rPr>
                        <a:t>Specification of Inter-PLMN PS domain online charging (640259): 0% to 80%</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963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TR Phase 2: SA#70 (12/2015)</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Normative aspects: SA#70 (12/2015) </a:t>
                      </a:r>
                      <a:endPar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539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Draft TR 32.843: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Start of Phase 2 with Key issue resolution on inter-PLMN Charging for both roaming scenario LBO and Fixed Mobile Convergence.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For each roaming scenario LBO and Fixed Mobile Convergence, Dedicated </a:t>
                      </a:r>
                      <a:r>
                        <a:rPr kumimoji="0" lang="en-US" altLang="zh-CN" sz="1600" b="0" i="0" u="none" strike="noStrike" cap="none" normalizeH="0" baseline="0" dirty="0" err="1" smtClean="0">
                          <a:ln>
                            <a:noFill/>
                          </a:ln>
                          <a:solidFill>
                            <a:schemeClr val="tx1"/>
                          </a:solidFill>
                          <a:effectLst/>
                          <a:latin typeface="Calibri" pitchFamily="34" charset="0"/>
                          <a:ea typeface="宋体" pitchFamily="2" charset="-122"/>
                          <a:cs typeface="Arial" charset="0"/>
                        </a:rPr>
                        <a:t>Gyn</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profiles similar as for </a:t>
                      </a:r>
                      <a:r>
                        <a:rPr kumimoji="0" lang="en-US" altLang="zh-CN" sz="1600" b="0" i="0" u="none" strike="noStrike" cap="none" normalizeH="0" baseline="0" dirty="0" err="1" smtClean="0">
                          <a:ln>
                            <a:noFill/>
                          </a:ln>
                          <a:solidFill>
                            <a:schemeClr val="tx1"/>
                          </a:solidFill>
                          <a:effectLst/>
                          <a:latin typeface="Calibri" pitchFamily="34" charset="0"/>
                          <a:ea typeface="宋体" pitchFamily="2" charset="-122"/>
                          <a:cs typeface="Arial" charset="0"/>
                        </a:rPr>
                        <a:t>Gy</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Normative work: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New Annex in TS 32.251 with dedicated profile provided by sub-set of message content.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Exchange with CT3 for Home OCS address resolution mechanism based on subscriber identity considering </a:t>
                      </a:r>
                      <a:r>
                        <a:rPr kumimoji="0" lang="en-US" altLang="zh-CN" sz="1600" b="0" i="0" u="none" strike="noStrike" cap="none" normalizeH="0" baseline="0" dirty="0" err="1" smtClean="0">
                          <a:ln>
                            <a:noFill/>
                          </a:ln>
                          <a:solidFill>
                            <a:schemeClr val="tx1"/>
                          </a:solidFill>
                          <a:effectLst/>
                          <a:latin typeface="Calibri" pitchFamily="34" charset="0"/>
                          <a:ea typeface="宋体" pitchFamily="2" charset="-122"/>
                          <a:cs typeface="Arial" charset="0"/>
                        </a:rPr>
                        <a:t>Gx</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protocol. </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352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Rel-13 CR 32.251 in SP-150420 </a:t>
                      </a:r>
                      <a:endParaRPr lang="en-US" sz="16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27301</TotalTime>
  <Words>3053</Words>
  <Application>Microsoft Office PowerPoint</Application>
  <PresentationFormat>On-screen Show (4:3)</PresentationFormat>
  <Paragraphs>749</Paragraphs>
  <Slides>43</Slides>
  <Notes>38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45" baseType="lpstr">
      <vt:lpstr>Office Theme</vt:lpstr>
      <vt:lpstr>Worksheet</vt:lpstr>
      <vt:lpstr>TSG SA WG5 Status Report to TSG SA#69 Phoenix, Arizona, USA  15-17 September 2015  Charging Management (CH) Operation, Administration, Maintenance &amp; Provisioning (OAM&amp;P)  Converged Management (CMAN)</vt:lpstr>
      <vt:lpstr>SA5 leadership</vt:lpstr>
      <vt:lpstr>2015 meeting calendar</vt:lpstr>
      <vt:lpstr>Statistics at SA5 level</vt:lpstr>
      <vt:lpstr>Tdoc history </vt:lpstr>
      <vt:lpstr>Slide 6</vt:lpstr>
      <vt:lpstr>CR history</vt:lpstr>
      <vt:lpstr>WI history</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OAM&amp;P cooperation</vt:lpstr>
      <vt:lpstr>Action point from SA#68</vt:lpstr>
      <vt:lpstr>SA5 NFV roadmap (1/3)</vt:lpstr>
      <vt:lpstr>SA5 NFV roadmap (2/3)</vt:lpstr>
      <vt:lpstr>SA5 NFV roadmap (3/3)</vt:lpstr>
      <vt:lpstr>Cooperation principles on NFV</vt:lpstr>
      <vt:lpstr>Slide 38</vt:lpstr>
      <vt:lpstr>Slide 39</vt:lpstr>
      <vt:lpstr>Slide 40</vt:lpstr>
      <vt:lpstr>Converged Management cooperation</vt:lpstr>
      <vt:lpstr>2016 meeting calendar</vt:lpstr>
      <vt:lpstr>Slide 43</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dc:title>
  <dc:creator>SA5 chairman</dc:creator>
  <cp:lastModifiedBy>Christian Toche</cp:lastModifiedBy>
  <cp:revision>1547</cp:revision>
  <dcterms:created xsi:type="dcterms:W3CDTF">2008-08-30T09:32:10Z</dcterms:created>
  <dcterms:modified xsi:type="dcterms:W3CDTF">2015-09-10T21:10:36Z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(14)WAQ64niKuh66HLdFXzq3YjKQFvL4mJl37BzsqJSPOyc3oXmvWiXXCHgvW4zFpQlMQcBt3rap_x000d_
nzK24qZZ/Eo1KWf51K2YBKpdLH4yZdNtB7tv4uxkHiezoL7s2voZbXxxvgpXaJ+wiVFl8MHi_x000d_
CaePkTdBd23qzxyglbBmXQxpcRQ/cZP7xI6pOJHZw95msOzTXLtFl0sSw7bnv1yPr63xIKAB_x000d_
MhKd3W+JW323HA6St8</vt:lpwstr>
  </property>
  <property fmtid="{D5CDD505-2E9C-101B-9397-08002B2CF9AE}" pid="3" name="_ms_pID_725343_00">
    <vt:lpwstr>_ms_pID_725343</vt:lpwstr>
  </property>
  <property fmtid="{D5CDD505-2E9C-101B-9397-08002B2CF9AE}" pid="4" name="_ms_pID_7253431">
    <vt:lpwstr>JwZeK7x/CQoj/MSKuAubVGazlcG+Nr2/8B42qp2pTiAMwL+6JEUZi1_x000d_
HQFvsdVBCfFZq3P37v4c1VRvePH7F5dOubDw0FvL292o9gAMk8i61SXqP+7efy753wrjgWWE_x000d_
g2sxR2eUl6FIREVrcVNVrdz3xwCBtWRrWzy+t3PdcQj70EPpoY29oLO4TaPd5SEgfxgeNxAU_x000d_
fX7yIXU8gjizhzWvy7sGMgnA7GuXEw63tLF1</vt:lpwstr>
  </property>
  <property fmtid="{D5CDD505-2E9C-101B-9397-08002B2CF9AE}" pid="5" name="_ms_pID_7253431_00">
    <vt:lpwstr>_ms_pID_7253431</vt:lpwstr>
  </property>
  <property fmtid="{D5CDD505-2E9C-101B-9397-08002B2CF9AE}" pid="6" name="_ms_pID_7253432">
    <vt:lpwstr>sTB+46PnB9W9Z27x12557U+KXzIQhdSM+CDR_x000d_
PhjEvRyyZKgCixXuMgRd/wgC85UoOO8A6MO4FwsRFyLOTe5GllSf50tDyU6ag7zeEMvZueEB_x000d_
drvBfr0PWfuKWJS0Tj+mcXsL8KQZJC/2YqQ+LPCn/LCXlJdtjuiAbBRlinNoJ2XvxO/KP9+X_x000d_
iZ9mO3Q7Ql+O0KrIOXdGOti+0lFvchlkJEmaC0MtAas+Amh64oGEla</vt:lpwstr>
  </property>
  <property fmtid="{D5CDD505-2E9C-101B-9397-08002B2CF9AE}" pid="7" name="_ms_pID_7253433">
    <vt:lpwstr>tkHwC4CE0CI2IrXzgy_x000d_
tNiqBQvP1gY8e64Rs0YhlEFj6nWX3zIT3+y+KQov9dI4OCGcjwR4YMRAicNWBu5zSWQQp3tO_x000d_
VExIunYnSS6YjE5sdoRKDqkcLMrafwF5kZplXr8QRCnKZ+wz5ERn5ye3RYOQpvtCl4hNPpv2_x000d_
qRYJWn1Q2hRtzLBhjSZpvt/rLQNrUNtfBiRTKguGqSVFFxtWOB1nPEVm7xU9u62oWeBN8G+q</vt:lpwstr>
  </property>
  <property fmtid="{D5CDD505-2E9C-101B-9397-08002B2CF9AE}" pid="8" name="_ms_pID_7253434">
    <vt:lpwstr>_x000d_
Y4MXfq9GBg7aamL7/TDIjiBcHTVv48NmtfdPma52vOlF2QzPM+i+L6epRXdPyIl46V05/v3M_x000d_
V+75nqMHmrmtKxk1OhsRz+Xaxx7K2I7VM0a/OYkRPcK86NxrnPDixi/u/5K6dtCYhVik10b9_x000d_
xccVU4uHRNOyfVemKUtkvTKjJZtmQbRgPN0/1ciNEnIu6VqtTjSIKC4tUtY5VKE9s3sNxRrs_x000d_
yp1aAr/vRXjbq33F</vt:lpwstr>
  </property>
  <property fmtid="{D5CDD505-2E9C-101B-9397-08002B2CF9AE}" pid="9" name="_ms_pID_7253435">
    <vt:lpwstr>ekvlzvvOcsJ3nSOjJAl/Dyi4vnvOkhg4l0bWb51IZbgSQar70sTPGL9J_x000d_
FhgrOG1893RFDdP0ocpPOMB0u5hzUptzi/oBv8gHyZ0sxFjpBEJE42tujBCQlqPusGL5OwAU_x000d_
25re9whAPA3VvB0+WrbzGe8WmRVJ8/BA+ER1vS1aQCJUlXpjgeOH0ea3mfzsyEMlMp6pzW0j_x000d_
SJ6nCJdK8j6nXjg7UGlowIBcWRTXruaoHl</vt:lpwstr>
  </property>
  <property fmtid="{D5CDD505-2E9C-101B-9397-08002B2CF9AE}" pid="10" name="_ms_pID_7253436">
    <vt:lpwstr>mrlY2sYZtXXR4o/Ursq6wx2lmFD+yu46OaGkoV_x000d_
IJNq5mZqqwK/IK0MA4lSNM0H3bNePkU3H6/cGDByJ8pNOXChB3R8EsWAcWIHF2cM5SXg1HgK_x000d_
SC9SU/oQLDd6NsTj5wXKR0X/fPZ3oEvEkzvu0j+hWdrRkHxR2Fq4GeetJiSJtCi8rDFiN7Na_x000d_
nDaK+uLQMQx56ov9fCFi/Y8qkN12MeW5TRXuK2a4TEShZvMFOv44</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rjCcuJgj9ncffjS0U1Kt_x000d_
RdElunvZeOnvZn29zWtPXbjvOS3gp1EsItqRhApyLOJPPayhbr2FGsKyBPtexDDCoWTToIG5_x000d_
HG6duJHgJCssB+tp2G6dE8AmjkSqIHuJsmjCpWym4ra1rZlI7zeZxG/bKadGuXtS8N+CxQp2_x000d_
GNDjc0Mw6xLNrS08dmxAJQ/QpG8K+RMj4Gvjz/wrxmzw+nXuACzk+hm4vlHto4ImVsAHX0</vt:lpwstr>
  </property>
  <property fmtid="{D5CDD505-2E9C-101B-9397-08002B2CF9AE}" pid="17" name="_ms_pID_7253437_00">
    <vt:lpwstr>_ms_pID_7253437</vt:lpwstr>
  </property>
  <property fmtid="{D5CDD505-2E9C-101B-9397-08002B2CF9AE}" pid="18" name="_ms_pID_7253438">
    <vt:lpwstr>Nr_x000d_
WkEfgJLbs9GuOeIi2sIWSKyS8u70w4ZPsJ9TcCNc8/lVstsDc133lJ9T007J9B5xfpz6fYqT_x000d_
n/Gjva4aUlAVbZgHYwYOUKY8uHle9yfDhCDMU3brm0af64O1Wg0MgIPnYf59dmiyqtFi9CbY_x000d_
ZUkKLlMxNRVspOWhqwC6OaZcUuEAfZIVXfw2vv7Z5s4O0OM4CCCUCBNVHYwODO4GxTyZ17XT_x000d_
W4+av4o0C/ZFGb</vt:lpwstr>
  </property>
  <property fmtid="{D5CDD505-2E9C-101B-9397-08002B2CF9AE}" pid="19" name="_ms_pID_7253438_00">
    <vt:lpwstr>_ms_pID_7253438</vt:lpwstr>
  </property>
  <property fmtid="{D5CDD505-2E9C-101B-9397-08002B2CF9AE}" pid="20" name="_ms_pID_7253439">
    <vt:lpwstr>rPSDmgaslubwKxa4cryiK36/VMxB7VNOZHkREuVUaPPie7rtoe/j4vUIYE_x000d_
Ir8FW7U6wLoBBUf6CO4XB8/hpBQNMVqurdgLWYbr1oOV2wiA3xnOtfqPFPCizkze14SU4Dk7_x000d_
I4XwRFD77Oxi8j8QHNWWZRhMcMtvakeYUQXpjK/gQj4MSJMJ5GbBDPPvuzmxVo/DkTvIDWkY_x000d_
Wu17z8loyxubQdK4WNc4BBzfJSnOQQDf</vt:lpwstr>
  </property>
  <property fmtid="{D5CDD505-2E9C-101B-9397-08002B2CF9AE}" pid="21" name="_ms_pID_7253439_00">
    <vt:lpwstr>_ms_pID_7253439</vt:lpwstr>
  </property>
  <property fmtid="{D5CDD505-2E9C-101B-9397-08002B2CF9AE}" pid="22" name="_ms_pID_72534310">
    <vt:lpwstr>lKcWkm2dxdaahuxQ6FaX0YSP0L84pXl795to1Mzm_x000d_
7/O7ofENwbAvCF2Twan4Z0x5MP+/TdigVfAFuTcx5oQMz9CTTc2l3HlJ0jFn//T0afaeIv71_x000d_
0hp1FtoeBAePV5bOyWFEje4YyCgEoDRwWA6JFSldlV1SixPb4PfTJ5ktRb13+WvI3L/8elP8_x000d_
ZL2rT3JMm79rN8OqRPSnj9ZwOAiBA5mNBPlv0XNsl4J5iZHI3n</vt:lpwstr>
  </property>
  <property fmtid="{D5CDD505-2E9C-101B-9397-08002B2CF9AE}" pid="23" name="_ms_pID_72534310_00">
    <vt:lpwstr>_ms_pID_72534310</vt:lpwstr>
  </property>
  <property fmtid="{D5CDD505-2E9C-101B-9397-08002B2CF9AE}" pid="24" name="_ms_pID_72534311">
    <vt:lpwstr>jSqYpK4SD0/IkYexRTtGlN_x000d_
j7iwBrp8PFW83Ke7G+Vuh5ULQQlZ7rOx7YoZUanwaNtJo6r3/PRDc6B+JSicUgnx4logkOY9_x000d_
XatBvXrC0oQR/TmuhTAihHjhOucNcFMQUGsQdOO8X83tAw1uApYtUyYOx6UBezFwIKjTolc3_x000d_
gkyU5SicEL9TNV9tGikerfNsoNIjdWAvmin9j2dDysH+uvMRkyWAxM/P+IT9fn8UO1tH</vt:lpwstr>
  </property>
  <property fmtid="{D5CDD505-2E9C-101B-9397-08002B2CF9AE}" pid="25" name="_ms_pID_72534311_00">
    <vt:lpwstr>_ms_pID_72534311</vt:lpwstr>
  </property>
  <property fmtid="{D5CDD505-2E9C-101B-9397-08002B2CF9AE}" pid="26" name="_ms_pID_72534312">
    <vt:lpwstr>ea2y_x000d_
AjVvYWb3h7sBWWU5R4BbsVhzWKkzFI6kTJf2A05CYo5f3zGbHIBlK9LS2n5asgt/3yd2nikw_x000d_
JmvTCuTjQfyCZheU2Hwws6nfVxgHM3rfaIQXAC4qKgYlUi8BkH7d4jOZxi7LngISW9+dtTtv_x000d_
ZnBn13fDPLmPUu/QFGyBupPjpdQNpC9z9FVypTdROoD0Xt+jkCiNHalNrRnfmb7Yu5/Mzg1x_x000d_
thOF+zRiD3Kt</vt:lpwstr>
  </property>
  <property fmtid="{D5CDD505-2E9C-101B-9397-08002B2CF9AE}" pid="27" name="_ms_pID_72534312_00">
    <vt:lpwstr>_ms_pID_72534312</vt:lpwstr>
  </property>
  <property fmtid="{D5CDD505-2E9C-101B-9397-08002B2CF9AE}" pid="28" name="_ms_pID_72534313">
    <vt:lpwstr>Loc1iQmy2kWMQ2poRz4lXf8iDtsBYSzd+1AKsCvybqco4FPJDbGEwiGz27eO_x000d_
EGAFzD7zT6+dvR3eclvv46gZejPUYtObZHox469MHt7RuYTN/oHw6aojFkjEPkkxCRXnDD8g_x000d_
zz16ZqalCwYwyufpJPHaaLYXws5uRHf2ssWBlWjXZGU7pw6GlPGo9w==</vt:lpwstr>
  </property>
  <property fmtid="{D5CDD505-2E9C-101B-9397-08002B2CF9AE}" pid="29" name="_ms_pID_72534313_00">
    <vt:lpwstr>_ms_pID_72534313</vt:lpwstr>
  </property>
  <property fmtid="{D5CDD505-2E9C-101B-9397-08002B2CF9AE}" pid="30" name="_new_ms_pID_72543">
    <vt:lpwstr>(3)8imstwOgBWmTX/lgMCkxMB29EOjjkEGN7iteU9CUrhVAlsWEmcbXsgWHy+XlmUwlYttzNXKL
WkoXy64u2tCup/KiETTKPmaGwxfmzLGWLwXsUpXzac5ITBc5U/hIzIO22ZGAbA+xFOGWetJE
uNDjI4UK+iLyOkMX6U8ewwzgM1TdHVv8ePj5z2/SPFeuvO8MN2nCoOsc7hGM0OG8lxamgzmd
e2F4e5z1KuD1gmV9hA</vt:lpwstr>
  </property>
  <property fmtid="{D5CDD505-2E9C-101B-9397-08002B2CF9AE}" pid="31" name="_new_ms_pID_72543_00">
    <vt:lpwstr>_new_ms_pID_72543</vt:lpwstr>
  </property>
  <property fmtid="{D5CDD505-2E9C-101B-9397-08002B2CF9AE}" pid="32" name="_new_ms_pID_725431">
    <vt:lpwstr>f2RP/K41wFxuuEIp7B9oaDD7QgLFzHiO1BsHxLHo6iTy1/wNN67fVT
hM5r8hr+UzCol3MzZJdI5stSZ+CYAFGF3qo+YVvUzhh4IA2WpHYL5C2LOdVHUndS/jUqKH5K
lg4OM2u05bJyixe6oNjpQJUnnjizWRnpOx0yySeWFLe+wHvXCRFrbAAnWH9OT+36jGlviA1N
tW6APxCT+/ctLCKCBi/iuCuVpDaa+vknqzse</vt:lpwstr>
  </property>
  <property fmtid="{D5CDD505-2E9C-101B-9397-08002B2CF9AE}" pid="33" name="_new_ms_pID_725431_00">
    <vt:lpwstr>_new_ms_pID_725431</vt:lpwstr>
  </property>
  <property fmtid="{D5CDD505-2E9C-101B-9397-08002B2CF9AE}" pid="34" name="_new_ms_pID_725432">
    <vt:lpwstr>i0QidNjmia0CswXFrva+92HY3t3jW9UWGTiB
VmyoIZFA651VUXemZNApM3DP4vxmmCqbdC/GS66qtCjAtrQB06s=</vt:lpwstr>
  </property>
  <property fmtid="{D5CDD505-2E9C-101B-9397-08002B2CF9AE}" pid="35" name="_new_ms_pID_725432_00">
    <vt:lpwstr>_new_ms_pID_725432</vt:lpwstr>
  </property>
  <property fmtid="{D5CDD505-2E9C-101B-9397-08002B2CF9AE}" pid="36" name="_NewReviewCycle">
    <vt:lpwstr/>
  </property>
  <property fmtid="{D5CDD505-2E9C-101B-9397-08002B2CF9AE}" pid="37" name="sflag">
    <vt:lpwstr>1441919336</vt:lpwstr>
  </property>
</Properties>
</file>