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0"/>
  </p:notesMasterIdLst>
  <p:handoutMasterIdLst>
    <p:handoutMasterId r:id="rId11"/>
  </p:handoutMasterIdLst>
  <p:sldIdLst>
    <p:sldId id="528" r:id="rId2"/>
    <p:sldId id="551" r:id="rId3"/>
    <p:sldId id="569" r:id="rId4"/>
    <p:sldId id="570" r:id="rId5"/>
    <p:sldId id="554" r:id="rId6"/>
    <p:sldId id="537" r:id="rId7"/>
    <p:sldId id="565" r:id="rId8"/>
    <p:sldId id="545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0066FF"/>
    <a:srgbClr val="FFFFFF"/>
    <a:srgbClr val="3399FF"/>
    <a:srgbClr val="EAEFF7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35" autoAdjust="0"/>
    <p:restoredTop sz="86483" autoAdjust="0"/>
  </p:normalViewPr>
  <p:slideViewPr>
    <p:cSldViewPr snapToGrid="0">
      <p:cViewPr varScale="1">
        <p:scale>
          <a:sx n="62" d="100"/>
          <a:sy n="62" d="100"/>
        </p:scale>
        <p:origin x="204" y="40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4B5C43D-BC45-2816-CE60-49F997C8CD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487025" y="1463675"/>
            <a:ext cx="914400" cy="91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9252464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US" sz="5300" b="1" dirty="0"/>
              <a:t>SA6#71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Atle Monrad (</a:t>
            </a:r>
            <a:r>
              <a:rPr lang="en-US" altLang="en-US" dirty="0" err="1">
                <a:latin typeface="Arial" panose="020B0604020202020204" pitchFamily="34" charset="0"/>
              </a:rPr>
              <a:t>InterDigital</a:t>
            </a:r>
            <a:r>
              <a:rPr lang="en-US" altLang="en-US" sz="2400" dirty="0">
                <a:latin typeface="Arial" panose="020B0604020202020204" pitchFamily="34" charset="0"/>
              </a:rPr>
              <a:t>)</a:t>
            </a: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Arial" panose="020B0604020202020204" pitchFamily="34" charset="0"/>
              </a:rPr>
              <a:t>SA6 Chair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DA4365-A17B-D21D-5E46-5FDA8D960BD6}"/>
              </a:ext>
            </a:extLst>
          </p:cNvPr>
          <p:cNvSpPr txBox="1"/>
          <p:nvPr/>
        </p:nvSpPr>
        <p:spPr>
          <a:xfrm>
            <a:off x="180743" y="286939"/>
            <a:ext cx="9569311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>
                <a:effectLst/>
                <a:ea typeface="SimSun" panose="02010600030101010101" pitchFamily="2" charset="-122"/>
              </a:rPr>
              <a:t>3GPP TSG-SA WG6 Meeting #</a:t>
            </a:r>
            <a:r>
              <a:rPr lang="en-US" b="1" dirty="0">
                <a:ea typeface="SimSun" panose="02010600030101010101" pitchFamily="2" charset="-122"/>
              </a:rPr>
              <a:t>71</a:t>
            </a:r>
            <a:r>
              <a:rPr lang="en-GB" b="1" dirty="0">
                <a:effectLst/>
                <a:ea typeface="SimSun" panose="02010600030101010101" pitchFamily="2" charset="-122"/>
              </a:rPr>
              <a:t>						S6-260006</a:t>
            </a:r>
            <a:endParaRPr lang="en-US" dirty="0">
              <a:effectLst/>
              <a:ea typeface="SimSun" panose="02010600030101010101" pitchFamily="2" charset="-122"/>
            </a:endParaRPr>
          </a:p>
          <a:p>
            <a:r>
              <a:rPr lang="en-GB" b="1" dirty="0">
                <a:effectLst/>
                <a:ea typeface="Malgun Gothic" panose="020B0503020000020004" pitchFamily="34" charset="-127"/>
              </a:rPr>
              <a:t>Goa, </a:t>
            </a:r>
            <a:r>
              <a:rPr lang="en-GB" b="1" dirty="0">
                <a:ea typeface="Malgun Gothic" panose="020B0503020000020004" pitchFamily="34" charset="-127"/>
              </a:rPr>
              <a:t>India</a:t>
            </a:r>
            <a:r>
              <a:rPr lang="en-GB" b="1" dirty="0">
                <a:effectLst/>
                <a:ea typeface="Malgun Gothic" panose="020B0503020000020004" pitchFamily="34" charset="-127"/>
              </a:rPr>
              <a:t>, </a:t>
            </a:r>
            <a:r>
              <a:rPr lang="en-GB" b="1" dirty="0">
                <a:ea typeface="Malgun Gothic" panose="020B0503020000020004" pitchFamily="34" charset="-127"/>
              </a:rPr>
              <a:t>9</a:t>
            </a:r>
            <a:r>
              <a:rPr lang="en-GB" b="1" baseline="30000" dirty="0">
                <a:effectLst/>
                <a:ea typeface="Malgun Gothic" panose="020B0503020000020004" pitchFamily="34" charset="-127"/>
              </a:rPr>
              <a:t>th</a:t>
            </a:r>
            <a:r>
              <a:rPr lang="en-GB" b="1" dirty="0">
                <a:effectLst/>
                <a:ea typeface="Malgun Gothic" panose="020B0503020000020004" pitchFamily="34" charset="-127"/>
              </a:rPr>
              <a:t> – 13</a:t>
            </a:r>
            <a:r>
              <a:rPr lang="en-GB" b="1" baseline="30000" dirty="0">
                <a:effectLst/>
                <a:ea typeface="Malgun Gothic" panose="020B0503020000020004" pitchFamily="34" charset="-127"/>
              </a:rPr>
              <a:t>th</a:t>
            </a:r>
            <a:r>
              <a:rPr lang="en-GB" b="1" dirty="0">
                <a:effectLst/>
                <a:ea typeface="Malgun Gothic" panose="020B0503020000020004" pitchFamily="34" charset="-127"/>
              </a:rPr>
              <a:t> February 2026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5GA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1413153"/>
              </p:ext>
            </p:extLst>
          </p:nvPr>
        </p:nvGraphicFramePr>
        <p:xfrm>
          <a:off x="265862" y="1696182"/>
          <a:ext cx="11034150" cy="4259201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4252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00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4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3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971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SA6#70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SA6#71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53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Discreet listening and monitoring of mission critical services,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FS_MCDISC_Ph2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(03/2025)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4571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Logging and recording of mission critical services,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FS_MCLOG_Ph2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4571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Service Enabler Architecture Layer (SEAL) Phase 4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FS_</a:t>
                      </a: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SEAL_Ph4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(09/2024)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4890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Stage 2 for AI/ML service Phase 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FS_AIML_App_Ph2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4784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</a:t>
                      </a:r>
                      <a:r>
                        <a:rPr lang="en-US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Application enabler for XR Services Phase 3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FS_XRM_Ph3_APP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Stage 2 for MMTel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FS_MMTel_Ph2_APP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7092257"/>
                  </a:ext>
                </a:extLst>
              </a:tr>
              <a:tr h="4792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SEAL data delivery Phase 3</a:t>
                      </a:r>
                      <a:endParaRPr lang="en-US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FS_SEALDD_Ph3 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7944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02219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871D2C-8F53-1937-CC3B-62E2517B83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AC7624EF-5254-871A-C851-99C976084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5GA Studies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493976A-3C4D-3563-57B6-B73064A7DF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4101694"/>
              </p:ext>
            </p:extLst>
          </p:nvPr>
        </p:nvGraphicFramePr>
        <p:xfrm>
          <a:off x="265862" y="1696182"/>
          <a:ext cx="11034150" cy="3944675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139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58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4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3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971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SA6#70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SA6#71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53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application enablement for satellite access enabled 5G services Phase 4</a:t>
                      </a:r>
                      <a:endParaRPr lang="en-US" sz="14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FS_5GSAT_Ph4_APP</a:t>
                      </a: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45712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enablement for Ambient IoT services Phase 2</a:t>
                      </a:r>
                    </a:p>
                  </a:txBody>
                  <a:tcPr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FS_AmbientIoT_Ph2_APP</a:t>
                      </a:r>
                    </a:p>
                  </a:txBody>
                  <a:tcPr marR="4202" marT="4202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45718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user consent </a:t>
                      </a:r>
                    </a:p>
                  </a:txBody>
                  <a:tcPr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FS_APCOT</a:t>
                      </a:r>
                    </a:p>
                  </a:txBody>
                  <a:tcPr marR="4202" marT="4202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4890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of CAPIF Phase 4 </a:t>
                      </a:r>
                    </a:p>
                  </a:txBody>
                  <a:tcPr marR="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FS_CAPIF_Ph4</a:t>
                      </a:r>
                    </a:p>
                  </a:txBody>
                  <a:tcPr marR="4202" marT="4202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47846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Enablement to support Energy Saving Phase 2</a:t>
                      </a:r>
                    </a:p>
                  </a:txBody>
                  <a:tcPr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FS_EnergySys_Ph2_APP</a:t>
                      </a:r>
                    </a:p>
                  </a:txBody>
                  <a:tcPr marR="4202" marT="4202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use of Sensing results for Vertical Applications</a:t>
                      </a:r>
                    </a:p>
                  </a:txBody>
                  <a:tcPr marR="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FS_Sensing_APP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R="4202" marT="4202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70922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569315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DA6370-D3B9-810E-7271-EE0E95A371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609D05A4-B727-CA63-355C-FA96954B53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5GA Work-Items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F68A278-033A-52CE-3414-BDDCB5ADA5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4078074"/>
              </p:ext>
            </p:extLst>
          </p:nvPr>
        </p:nvGraphicFramePr>
        <p:xfrm>
          <a:off x="243902" y="1688898"/>
          <a:ext cx="11204480" cy="440935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026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9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SA6#70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SA6#71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Enhanced Mission Critical Services Architecture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enhMC_Ph2-MC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45%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55%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FRMCS Phase 6</a:t>
                      </a:r>
                      <a:endParaRPr lang="en-US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FRMCS_Ph6</a:t>
                      </a:r>
                    </a:p>
                    <a:p>
                      <a:endParaRPr lang="en-US" sz="1400" b="1" dirty="0">
                        <a:latin typeface="+mn-lt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65%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75%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Mission Critical Services for UE-to-UE and UE-to-Network over multi-hop relay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MultiHop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-MC 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mobile metaverse services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Metaverse_Ph2-APP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Guidelines for 3GPP Application Enablement usage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AppEnable_EXT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60%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75%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1800712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Service Enabler Architecture Layer (SEAL) Phase 4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SEAL_Ph4-APP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SA#109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(09/2025)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45%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2771130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Stage 2 for AI/ML service Phase 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AIML_Ph2-APP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(12/2025)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48926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651298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5GA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6798195"/>
              </p:ext>
            </p:extLst>
          </p:nvPr>
        </p:nvGraphicFramePr>
        <p:xfrm>
          <a:off x="243902" y="1688898"/>
          <a:ext cx="11204480" cy="1615266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026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9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SA6#70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SA6#71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Application enabler for XR Services Phase 3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XRM_Ph3-APP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(12/2025)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 data delivery Phase 3</a:t>
                      </a:r>
                      <a:endParaRPr lang="en-US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SEALDD_Ph3-APP 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(12/2025)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64313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732576" cy="4825490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/>
              <a:t>Rapporteurs to make the draft TRs/TSs available </a:t>
            </a:r>
            <a:r>
              <a:rPr lang="en-GB" altLang="en-US" sz="2400" u="sng" dirty="0">
                <a:highlight>
                  <a:srgbClr val="FFFF00"/>
                </a:highlight>
              </a:rPr>
              <a:t>Wednesday February 18</a:t>
            </a:r>
            <a:r>
              <a:rPr lang="en-GB" altLang="en-US" sz="2400" u="sng" baseline="30000" dirty="0">
                <a:highlight>
                  <a:srgbClr val="FFFF00"/>
                </a:highlight>
              </a:rPr>
              <a:t>th</a:t>
            </a:r>
            <a:r>
              <a:rPr lang="en-GB" altLang="en-US" sz="2400" u="sng" dirty="0">
                <a:highlight>
                  <a:srgbClr val="FFFF00"/>
                </a:highlight>
              </a:rPr>
              <a:t> 23:00 UTC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US" altLang="en-US" sz="2400" dirty="0"/>
              <a:t>All documents must be uploaded </a:t>
            </a:r>
            <a:r>
              <a:rPr lang="en-US" altLang="en-US" sz="2400" dirty="0">
                <a:highlight>
                  <a:srgbClr val="FFFF00"/>
                </a:highlight>
              </a:rPr>
              <a:t>before End-of-Meeting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GB" altLang="en-US" sz="2400" dirty="0"/>
              <a:t>Pre-SA6#72 conference calls (Dates are TBD) – Maximum 2 hours/call and 1 hour/topic</a:t>
            </a:r>
            <a:endParaRPr lang="en-IN" altLang="en-US" dirty="0"/>
          </a:p>
          <a:p>
            <a:pPr marL="767839" lvl="1" indent="-295323">
              <a:defRPr/>
            </a:pPr>
            <a:r>
              <a:rPr lang="en-GB" altLang="en-US" sz="2000" dirty="0"/>
              <a:t>Potential Topics</a:t>
            </a:r>
          </a:p>
          <a:p>
            <a:pPr marL="1225039" lvl="2" indent="-295323">
              <a:defRPr/>
            </a:pPr>
            <a:r>
              <a:rPr lang="en-GB" sz="1100" dirty="0"/>
              <a:t>MCDISC_Ph2</a:t>
            </a:r>
            <a:endParaRPr lang="en-US" sz="1100" dirty="0"/>
          </a:p>
          <a:p>
            <a:pPr marL="1225039" lvl="2" indent="-295323">
              <a:defRPr/>
            </a:pPr>
            <a:r>
              <a:rPr lang="en-GB" sz="1100" dirty="0"/>
              <a:t>MCLOG_Ph2</a:t>
            </a:r>
          </a:p>
          <a:p>
            <a:pPr marL="1225039" lvl="2" indent="-295323">
              <a:defRPr/>
            </a:pPr>
            <a:r>
              <a:rPr lang="en-GB" sz="1100" dirty="0">
                <a:solidFill>
                  <a:srgbClr val="FF0000"/>
                </a:solidFill>
              </a:rPr>
              <a:t>FS_6G_MC</a:t>
            </a:r>
            <a:endParaRPr lang="en-US" sz="1100" dirty="0">
              <a:solidFill>
                <a:srgbClr val="FF0000"/>
              </a:solidFill>
            </a:endParaRPr>
          </a:p>
          <a:p>
            <a:pPr marL="1225039" lvl="2" indent="-295323">
              <a:defRPr/>
            </a:pPr>
            <a:r>
              <a:rPr lang="en-US" sz="1100" dirty="0"/>
              <a:t>5GSAT_Ph4_APP</a:t>
            </a:r>
          </a:p>
          <a:p>
            <a:pPr marL="1225039" lvl="2" indent="-295323">
              <a:defRPr/>
            </a:pPr>
            <a:r>
              <a:rPr lang="en-US" sz="1100" dirty="0"/>
              <a:t>AmbientIoT_Ph2_APP</a:t>
            </a:r>
          </a:p>
          <a:p>
            <a:pPr marL="1225039" lvl="2" indent="-295323">
              <a:defRPr/>
            </a:pPr>
            <a:r>
              <a:rPr lang="en-US" sz="1100" dirty="0"/>
              <a:t>APCOT</a:t>
            </a:r>
          </a:p>
          <a:p>
            <a:pPr marL="1225039" lvl="2" indent="-295323">
              <a:defRPr/>
            </a:pPr>
            <a:r>
              <a:rPr lang="en-US" sz="1100" dirty="0"/>
              <a:t>CAPIF_Ph4</a:t>
            </a:r>
          </a:p>
          <a:p>
            <a:pPr marL="1225039" lvl="2" indent="-295323">
              <a:defRPr/>
            </a:pPr>
            <a:r>
              <a:rPr lang="en-US" sz="1100" dirty="0"/>
              <a:t>EnergySys_Ph2_APP</a:t>
            </a:r>
          </a:p>
          <a:p>
            <a:pPr marL="1225039" lvl="2" indent="-295323">
              <a:defRPr/>
            </a:pPr>
            <a:r>
              <a:rPr lang="en-US" sz="1100" dirty="0" err="1"/>
              <a:t>Sensing_APP</a:t>
            </a:r>
            <a:endParaRPr lang="en-US" sz="1100" dirty="0"/>
          </a:p>
          <a:p>
            <a:pPr marL="1225039" lvl="2" indent="-295323">
              <a:defRPr/>
            </a:pPr>
            <a:r>
              <a:rPr lang="en-US" sz="1100" dirty="0">
                <a:solidFill>
                  <a:srgbClr val="FF0000"/>
                </a:solidFill>
              </a:rPr>
              <a:t>FS_6G_App</a:t>
            </a:r>
          </a:p>
          <a:p>
            <a:pPr marL="1225039" lvl="2" indent="-295323">
              <a:defRPr/>
            </a:pPr>
            <a:r>
              <a:rPr lang="en-US" sz="1100" dirty="0"/>
              <a:t>MMTel_Ph2_APP</a:t>
            </a:r>
          </a:p>
          <a:p>
            <a:pPr marL="1225039" lvl="2" indent="-295323">
              <a:defRPr/>
            </a:pPr>
            <a:r>
              <a:rPr lang="en-GB" sz="1100" dirty="0"/>
              <a:t>SEALDD_Ph3</a:t>
            </a:r>
          </a:p>
          <a:p>
            <a:pPr marL="1225039" lvl="2" indent="-295323">
              <a:defRPr/>
            </a:pPr>
            <a:r>
              <a:rPr lang="en-GB" sz="1100" dirty="0"/>
              <a:t>SEAL_Ph4</a:t>
            </a:r>
          </a:p>
          <a:p>
            <a:pPr marL="1225039" lvl="2" indent="-295323">
              <a:defRPr/>
            </a:pPr>
            <a:r>
              <a:rPr lang="en-GB" sz="1100" dirty="0">
                <a:solidFill>
                  <a:schemeClr val="dk1"/>
                </a:solidFill>
                <a:cs typeface="Arial" panose="020B0604020202020204" pitchFamily="34" charset="0"/>
              </a:rPr>
              <a:t>AIML_App_Ph2</a:t>
            </a:r>
            <a:endParaRPr lang="en-GB" sz="1100" dirty="0"/>
          </a:p>
          <a:p>
            <a:pPr marL="1225039" lvl="2" indent="-295323">
              <a:defRPr/>
            </a:pPr>
            <a:r>
              <a:rPr lang="en-GB" sz="1100" dirty="0">
                <a:solidFill>
                  <a:schemeClr val="dk1"/>
                </a:solidFill>
                <a:cs typeface="Arial" panose="020B0604020202020204" pitchFamily="34" charset="0"/>
              </a:rPr>
              <a:t>XRM_Ph3_APP</a:t>
            </a:r>
            <a:endParaRPr lang="en-GB" sz="1100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E6DFEDC-8042-EC9C-A55F-3F7DDB615699}"/>
              </a:ext>
            </a:extLst>
          </p:cNvPr>
          <p:cNvSpPr txBox="1">
            <a:spLocks/>
          </p:cNvSpPr>
          <p:nvPr/>
        </p:nvSpPr>
        <p:spPr bwMode="auto">
          <a:xfrm>
            <a:off x="6109148" y="4662055"/>
            <a:ext cx="5785944" cy="1753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GB" altLang="en-US" sz="1400" dirty="0"/>
              <a:t>Colour coding:</a:t>
            </a:r>
            <a:br>
              <a:rPr lang="en-GB" altLang="en-US" sz="1400" dirty="0"/>
            </a:br>
            <a:r>
              <a:rPr lang="en-GB" altLang="en-US" sz="1400" dirty="0">
                <a:solidFill>
                  <a:srgbClr val="FF0000"/>
                </a:solidFill>
              </a:rPr>
              <a:t>	6G-study_APP –  conference call expected</a:t>
            </a:r>
          </a:p>
          <a:p>
            <a:pPr marL="0" indent="0">
              <a:buNone/>
              <a:defRPr/>
            </a:pPr>
            <a:r>
              <a:rPr lang="en-GB" altLang="en-US" sz="1400" dirty="0">
                <a:solidFill>
                  <a:srgbClr val="FF0000"/>
                </a:solidFill>
              </a:rPr>
              <a:t>	6G-study_MC – conference call expected</a:t>
            </a:r>
            <a:endParaRPr lang="en-GB" altLang="en-US" sz="1400" dirty="0">
              <a:solidFill>
                <a:srgbClr val="0066FF"/>
              </a:solidFill>
            </a:endParaRPr>
          </a:p>
          <a:p>
            <a:pPr marL="0" indent="0">
              <a:buNone/>
              <a:defRPr/>
            </a:pPr>
            <a:r>
              <a:rPr lang="en-GB" altLang="en-US" sz="1400" dirty="0"/>
              <a:t>	</a:t>
            </a:r>
            <a:r>
              <a:rPr lang="en-GB" altLang="en-US" sz="1400" dirty="0">
                <a:solidFill>
                  <a:srgbClr val="7030A0"/>
                </a:solidFill>
              </a:rPr>
              <a:t>Mission Critical – conference calls expected</a:t>
            </a:r>
          </a:p>
          <a:p>
            <a:pPr marL="0" indent="0">
              <a:buNone/>
              <a:defRPr/>
            </a:pPr>
            <a:r>
              <a:rPr lang="en-GB" altLang="en-US" sz="1400" dirty="0">
                <a:solidFill>
                  <a:srgbClr val="7030A0"/>
                </a:solidFill>
              </a:rPr>
              <a:t>	</a:t>
            </a:r>
            <a:r>
              <a:rPr lang="en-GB" altLang="en-US" sz="1400" dirty="0">
                <a:solidFill>
                  <a:srgbClr val="0066FF"/>
                </a:solidFill>
              </a:rPr>
              <a:t>Application Enablement – conference calls expected</a:t>
            </a:r>
          </a:p>
          <a:p>
            <a:pPr marL="0" indent="0">
              <a:buNone/>
              <a:defRPr/>
            </a:pPr>
            <a:r>
              <a:rPr lang="en-GB" altLang="en-US" sz="1400" dirty="0">
                <a:solidFill>
                  <a:srgbClr val="00B050"/>
                </a:solidFill>
              </a:rPr>
              <a:t>	Progressing well – conference calls seems not needed</a:t>
            </a:r>
            <a:endParaRPr lang="en-GB" altLang="en-US" sz="1400" dirty="0">
              <a:solidFill>
                <a:srgbClr val="0070C0"/>
              </a:solidFill>
            </a:endParaRPr>
          </a:p>
          <a:p>
            <a:pPr marL="0" indent="0">
              <a:buNone/>
              <a:defRPr/>
            </a:pPr>
            <a:r>
              <a:rPr lang="en-GB" altLang="en-US" sz="1400" dirty="0"/>
              <a:t>	</a:t>
            </a:r>
            <a:endParaRPr lang="en-GB" altLang="en-US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SA6 meeting schedule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EB5FDE5-7BC7-096C-2514-3C7D7073B0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0613086"/>
              </p:ext>
            </p:extLst>
          </p:nvPr>
        </p:nvGraphicFramePr>
        <p:xfrm>
          <a:off x="1000149" y="1674465"/>
          <a:ext cx="8237176" cy="40591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8772">
                  <a:extLst>
                    <a:ext uri="{9D8B030D-6E8A-4147-A177-3AD203B41FA5}">
                      <a16:colId xmlns:a16="http://schemas.microsoft.com/office/drawing/2014/main" val="2920460510"/>
                    </a:ext>
                  </a:extLst>
                </a:gridCol>
                <a:gridCol w="2631255">
                  <a:extLst>
                    <a:ext uri="{9D8B030D-6E8A-4147-A177-3AD203B41FA5}">
                      <a16:colId xmlns:a16="http://schemas.microsoft.com/office/drawing/2014/main" val="100316814"/>
                    </a:ext>
                  </a:extLst>
                </a:gridCol>
                <a:gridCol w="4597149">
                  <a:extLst>
                    <a:ext uri="{9D8B030D-6E8A-4147-A177-3AD203B41FA5}">
                      <a16:colId xmlns:a16="http://schemas.microsoft.com/office/drawing/2014/main" val="4076190511"/>
                    </a:ext>
                  </a:extLst>
                </a:gridCol>
              </a:tblGrid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Meeting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Date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Location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1777471"/>
                  </a:ext>
                </a:extLst>
              </a:tr>
              <a:tr h="297414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en-GB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2026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0861699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9 – 13 Feb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Goa, India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4373485"/>
                  </a:ext>
                </a:extLst>
              </a:tr>
              <a:tr h="743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13 – 17 April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Saint Paul’s Bay, Malta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68133183"/>
                  </a:ext>
                </a:extLst>
              </a:tr>
              <a:tr h="1895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18 – 22 May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China, Location TBD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269286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24 – 28 August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Prague, Czech Republic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751714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12 – 16 October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Prague, Czech Republic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95614993"/>
                  </a:ext>
                </a:extLst>
              </a:tr>
              <a:tr h="424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16 – 20 November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Calgary, Canada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05666999"/>
                  </a:ext>
                </a:extLst>
              </a:tr>
              <a:tr h="131953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2027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25206933"/>
                  </a:ext>
                </a:extLst>
              </a:tr>
              <a:tr h="1319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22 – 26 Feb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South Korea, Location TBD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41001554"/>
                  </a:ext>
                </a:extLst>
              </a:tr>
              <a:tr h="178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SA6#78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19 – 23 April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Location TBD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5087738"/>
                  </a:ext>
                </a:extLst>
              </a:tr>
              <a:tr h="1364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SA6#79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24 – 28 May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China, Location TBD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52320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30 Aug. – 3 Sept.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Location TBD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63502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11 – 15 October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Location TBD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3888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15 – 19 November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Location TBD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49095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646773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52169</TotalTime>
  <Words>1020</Words>
  <Application>Microsoft Office PowerPoint</Application>
  <PresentationFormat>Widescreen</PresentationFormat>
  <Paragraphs>283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Malgun Gothic</vt:lpstr>
      <vt:lpstr>SimSun</vt:lpstr>
      <vt:lpstr>Arial</vt:lpstr>
      <vt:lpstr>Calibri</vt:lpstr>
      <vt:lpstr>Calibri Light</vt:lpstr>
      <vt:lpstr>Times New Roman</vt:lpstr>
      <vt:lpstr>Office Theme</vt:lpstr>
      <vt:lpstr>   SA6#71 Work Plan Review</vt:lpstr>
      <vt:lpstr>Overview: Rel-20 5GA Studies</vt:lpstr>
      <vt:lpstr>Overview: Rel-20 5GA Studies</vt:lpstr>
      <vt:lpstr>Overview: Rel-20 5GA Work-Items</vt:lpstr>
      <vt:lpstr>Overview: Rel-20 5GA Work-Items</vt:lpstr>
      <vt:lpstr>Conference calls and other items</vt:lpstr>
      <vt:lpstr>SA6 meeting schedule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Atle Monrad (Consultant)</cp:lastModifiedBy>
  <cp:revision>2352</cp:revision>
  <dcterms:created xsi:type="dcterms:W3CDTF">2010-02-05T13:52:04Z</dcterms:created>
  <dcterms:modified xsi:type="dcterms:W3CDTF">2026-02-13T08:53:43Z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2024-07-16T16:46:29Z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7180139b-377d-4d1a-aefb-0e6ae8e40984</vt:lpwstr>
  </property>
  <property fmtid="{D5CDD505-2E9C-101B-9397-08002B2CF9AE}" pid="10" name="MSIP_Label_4d2f777e-4347-4fc6-823a-b44ab313546a_ContentBits">
    <vt:lpwstr>0</vt:lpwstr>
  </property>
</Properties>
</file>