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8"/>
  </p:notesMasterIdLst>
  <p:handoutMasterIdLst>
    <p:handoutMasterId r:id="rId9"/>
  </p:handoutMasterIdLst>
  <p:sldIdLst>
    <p:sldId id="528" r:id="rId2"/>
    <p:sldId id="537" r:id="rId3"/>
    <p:sldId id="1197" r:id="rId4"/>
    <p:sldId id="1198" r:id="rId5"/>
    <p:sldId id="1199" r:id="rId6"/>
    <p:sldId id="1200" r:id="rId7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1185" userDrawn="1">
          <p15:clr>
            <a:srgbClr val="A4A3A4"/>
          </p15:clr>
        </p15:guide>
        <p15:guide id="2" pos="7197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432FF"/>
    <a:srgbClr val="FFFFFF"/>
    <a:srgbClr val="FF6600"/>
    <a:srgbClr val="0066FF"/>
    <a:srgbClr val="3399FF"/>
    <a:srgbClr val="EAEFF7"/>
    <a:srgbClr val="1A4669"/>
    <a:srgbClr val="C6D254"/>
    <a:srgbClr val="B1D254"/>
    <a:srgbClr val="2A6EA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A488322-F2BA-4B5B-9748-0D474271808F}" styleName="Medium Style 3 - 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804" autoAdjust="0"/>
    <p:restoredTop sz="86483" autoAdjust="0"/>
  </p:normalViewPr>
  <p:slideViewPr>
    <p:cSldViewPr snapToGrid="0">
      <p:cViewPr varScale="1">
        <p:scale>
          <a:sx n="117" d="100"/>
          <a:sy n="117" d="100"/>
        </p:scale>
        <p:origin x="680" y="184"/>
      </p:cViewPr>
      <p:guideLst>
        <p:guide orient="horz" pos="1185"/>
        <p:guide pos="719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C246FE57-3F04-4823-B38D-EE8F3A94D2B1}" type="slidenum">
              <a:rPr lang="en-GB" altLang="en-US" sz="1200" smtClean="0">
                <a:latin typeface="Times New Roman" panose="02020603050405020304" pitchFamily="18" charset="0"/>
              </a:rPr>
              <a:pPr/>
              <a:t>1</a:t>
            </a:fld>
            <a:endParaRPr lang="en-GB" altLang="en-US" sz="1200">
              <a:latin typeface="Times New Roman" panose="02020603050405020304" pitchFamily="18" charset="0"/>
            </a:endParaRPr>
          </a:p>
        </p:txBody>
      </p:sp>
      <p:sp>
        <p:nvSpPr>
          <p:cNvPr id="6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6632938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t>3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42925" y="1209675"/>
            <a:ext cx="5802313" cy="3263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EFD39E0-52DC-4E29-9B33-7D479C89A1F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8F7877D0-0D02-DA3B-2C1F-8DABD89E68BA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1029950" y="1458913"/>
            <a:ext cx="914400" cy="9144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9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7565983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138740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255984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0" b="1" dirty="0">
                <a:ln w="0"/>
                <a:latin typeface="Calibri" panose="020F0502020204030204" pitchFamily="34" charset="0"/>
              </a:rPr>
              <a:t>© 3GPP 2026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338644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‹#›</a:t>
            </a:fld>
            <a:endParaRPr lang="en-GB" altLang="en-US" sz="1400" dirty="0">
              <a:latin typeface="Calibri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EDA2F36-DA53-BBEB-2028-98601ECC6D0B}"/>
              </a:ext>
            </a:extLst>
          </p:cNvPr>
          <p:cNvSpPr txBox="1"/>
          <p:nvPr userDrawn="1"/>
        </p:nvSpPr>
        <p:spPr>
          <a:xfrm>
            <a:off x="9107293" y="1219706"/>
            <a:ext cx="23647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S6-260387 was 0372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  <p:sldLayoutId id="2147485168" r:id="rId4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7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Meetings_3GPP_Sync/SA/Inbox/SP-251688.zip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604589" y="2282342"/>
            <a:ext cx="9741286" cy="1526633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US" sz="54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Planning of the 6G study in SA6 for Release 20</a:t>
            </a:r>
            <a:endParaRPr lang="en-GB" sz="54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3" name="Subtitle 6"/>
          <p:cNvSpPr>
            <a:spLocks noGrp="1"/>
          </p:cNvSpPr>
          <p:nvPr>
            <p:ph type="subTitle" idx="1"/>
          </p:nvPr>
        </p:nvSpPr>
        <p:spPr>
          <a:xfrm>
            <a:off x="2562330" y="4119284"/>
            <a:ext cx="7656843" cy="1147482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1800" dirty="0"/>
            </a:br>
            <a:r>
              <a:rPr lang="en-US" altLang="en-US" sz="2400" dirty="0">
                <a:latin typeface="Arial" panose="020B0604020202020204" pitchFamily="34" charset="0"/>
              </a:rPr>
              <a:t>Walter Featherstone (Apple) &amp; Yonatan </a:t>
            </a:r>
            <a:r>
              <a:rPr lang="en-GB" dirty="0"/>
              <a:t>Shiferaw</a:t>
            </a:r>
            <a:r>
              <a:rPr lang="en-US" altLang="en-US" sz="2400" dirty="0">
                <a:latin typeface="Arial" panose="020B0604020202020204" pitchFamily="34" charset="0"/>
              </a:rPr>
              <a:t> (KPN)</a:t>
            </a:r>
          </a:p>
          <a:p>
            <a:pPr>
              <a:lnSpc>
                <a:spcPct val="80000"/>
              </a:lnSpc>
            </a:pPr>
            <a:r>
              <a:rPr lang="en-US" altLang="en-US" dirty="0">
                <a:latin typeface="Arial" panose="020B0604020202020204" pitchFamily="34" charset="0"/>
              </a:rPr>
              <a:t>SA6 6G SID rapporteurs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2EEE7BF-4F4D-18E7-6ABC-4BFE9CFDF293}"/>
              </a:ext>
            </a:extLst>
          </p:cNvPr>
          <p:cNvSpPr txBox="1"/>
          <p:nvPr/>
        </p:nvSpPr>
        <p:spPr>
          <a:xfrm>
            <a:off x="180743" y="286939"/>
            <a:ext cx="9569311" cy="7232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US" b="1" dirty="0">
                <a:effectLst/>
                <a:latin typeface="Arial" panose="020B0604020202020204" pitchFamily="34" charset="0"/>
                <a:ea typeface="SimSun" panose="02010600030101010101" pitchFamily="2" charset="-122"/>
                <a:cs typeface="CG Times (WN)"/>
              </a:rPr>
              <a:t>3GPP TSG-SA WG6 Meeting #71</a:t>
            </a:r>
            <a:r>
              <a:rPr lang="en-GB" b="1" dirty="0">
                <a:effectLst/>
                <a:latin typeface="Arial" panose="020B0604020202020204" pitchFamily="34" charset="0"/>
                <a:ea typeface="SimSun" panose="02010600030101010101" pitchFamily="2" charset="-122"/>
                <a:cs typeface="CG Times (WN)"/>
              </a:rPr>
              <a:t>						</a:t>
            </a:r>
            <a:endParaRPr lang="en-US" dirty="0">
              <a:effectLst/>
              <a:latin typeface="Arial" panose="020B0604020202020204" pitchFamily="34" charset="0"/>
              <a:ea typeface="SimSun" panose="02010600030101010101" pitchFamily="2" charset="-122"/>
              <a:cs typeface="CG Times (WN)"/>
            </a:endParaRPr>
          </a:p>
          <a:p>
            <a:r>
              <a:rPr lang="en-GB" b="1" dirty="0">
                <a:ea typeface="Malgun Gothic" panose="020B0503020000020004" pitchFamily="34" charset="-127"/>
              </a:rPr>
              <a:t>Goa, India, 9th – 13th February 2026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4147803"/>
      </p:ext>
    </p:extLst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838200" y="98402"/>
            <a:ext cx="10515600" cy="1325563"/>
          </a:xfrm>
        </p:spPr>
        <p:txBody>
          <a:bodyPr/>
          <a:lstStyle/>
          <a:p>
            <a:r>
              <a:rPr lang="en-US" sz="3600" b="1" dirty="0"/>
              <a:t>Overview of 6G-features in SA6</a:t>
            </a:r>
            <a:endParaRPr lang="en-GB" altLang="fr-FR" sz="360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50C2F447-10E6-CE83-5C7E-C3F8D79ACD5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025837"/>
              </p:ext>
            </p:extLst>
          </p:nvPr>
        </p:nvGraphicFramePr>
        <p:xfrm>
          <a:off x="475492" y="1671461"/>
          <a:ext cx="10914278" cy="491882"/>
        </p:xfrm>
        <a:graphic>
          <a:graphicData uri="http://schemas.openxmlformats.org/drawingml/2006/table">
            <a:tbl>
              <a:tblPr/>
              <a:tblGrid>
                <a:gridCol w="5554918">
                  <a:extLst>
                    <a:ext uri="{9D8B030D-6E8A-4147-A177-3AD203B41FA5}">
                      <a16:colId xmlns:a16="http://schemas.microsoft.com/office/drawing/2014/main" val="975592891"/>
                    </a:ext>
                  </a:extLst>
                </a:gridCol>
                <a:gridCol w="1516284">
                  <a:extLst>
                    <a:ext uri="{9D8B030D-6E8A-4147-A177-3AD203B41FA5}">
                      <a16:colId xmlns:a16="http://schemas.microsoft.com/office/drawing/2014/main" val="1191541730"/>
                    </a:ext>
                  </a:extLst>
                </a:gridCol>
                <a:gridCol w="1284790">
                  <a:extLst>
                    <a:ext uri="{9D8B030D-6E8A-4147-A177-3AD203B41FA5}">
                      <a16:colId xmlns:a16="http://schemas.microsoft.com/office/drawing/2014/main" val="2988831325"/>
                    </a:ext>
                  </a:extLst>
                </a:gridCol>
                <a:gridCol w="2558286">
                  <a:extLst>
                    <a:ext uri="{9D8B030D-6E8A-4147-A177-3AD203B41FA5}">
                      <a16:colId xmlns:a16="http://schemas.microsoft.com/office/drawing/2014/main" val="419523538"/>
                    </a:ext>
                  </a:extLst>
                </a:gridCol>
              </a:tblGrid>
              <a:tr h="310964">
                <a:tc>
                  <a:txBody>
                    <a:bodyPr/>
                    <a:lstStyle/>
                    <a:p>
                      <a:pPr marL="46038" indent="0" algn="l" fontAlgn="b">
                        <a:tabLst/>
                      </a:pPr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6G Application Enablement</a:t>
                      </a:r>
                    </a:p>
                  </a:txBody>
                  <a:tcPr marL="4202" marR="4202" marT="4202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1113" indent="0" algn="l" fontAlgn="b">
                        <a:tabLst/>
                      </a:pPr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FS_6G_APP </a:t>
                      </a:r>
                    </a:p>
                  </a:txBody>
                  <a:tcPr marL="4202" marR="4202" marT="4202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46038" indent="0" algn="l" fontAlgn="b">
                        <a:tabLst/>
                      </a:pPr>
                      <a:r>
                        <a:rPr lang="en-US" sz="16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  <a:hlinkClick r:id="rId2"/>
                        </a:rPr>
                        <a:t>SP-251688</a:t>
                      </a:r>
                      <a:endParaRPr lang="en-US" sz="16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</a:endParaRPr>
                    </a:p>
                  </a:txBody>
                  <a:tcPr marL="4202" marR="4202" marT="4202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46038" indent="0" algn="l" fontAlgn="b">
                        <a:tabLst/>
                      </a:pPr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Yonatan Shiferaw (KPN) &amp; Walter Featherstone (Apple)</a:t>
                      </a:r>
                    </a:p>
                  </a:txBody>
                  <a:tcPr marL="4202" marR="4202" marT="4202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799283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21313708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900521" y="2617178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3600" b="1" dirty="0">
                <a:sym typeface="+mn-ea"/>
              </a:rPr>
              <a:t>FS_6G_APP </a:t>
            </a:r>
            <a:br>
              <a:rPr lang="en-US" sz="3600" b="1" dirty="0"/>
            </a:br>
            <a:r>
              <a:rPr lang="en-US" sz="3600" b="1" dirty="0"/>
              <a:t>Work Plan</a:t>
            </a: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2912791" y="4422915"/>
            <a:ext cx="6553255" cy="897897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dirty="0"/>
            </a:br>
            <a:r>
              <a:rPr lang="en-US" altLang="en-US" sz="2000" dirty="0"/>
              <a:t>Yonatan Shiferaw (KPN) &amp; Walter Featherstone (Apple)</a:t>
            </a:r>
          </a:p>
          <a:p>
            <a:pPr>
              <a:lnSpc>
                <a:spcPct val="80000"/>
              </a:lnSpc>
            </a:pPr>
            <a:r>
              <a:rPr lang="en-US" altLang="en-US" sz="2000" dirty="0"/>
              <a:t>SA6 6G SID rapporteurs</a:t>
            </a:r>
            <a:endParaRPr lang="en-GB" alt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/>
              <a:t>Milestone proposals for FS_6G_APP</a:t>
            </a:r>
            <a:endParaRPr lang="zh-CN" altLang="en-US" sz="3600" dirty="0"/>
          </a:p>
        </p:txBody>
      </p:sp>
      <p:graphicFrame>
        <p:nvGraphicFramePr>
          <p:cNvPr id="4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46310067"/>
              </p:ext>
            </p:extLst>
          </p:nvPr>
        </p:nvGraphicFramePr>
        <p:xfrm>
          <a:off x="134855" y="1604381"/>
          <a:ext cx="11922294" cy="3229368"/>
        </p:xfrm>
        <a:graphic>
          <a:graphicData uri="http://schemas.openxmlformats.org/drawingml/2006/table">
            <a:tbl>
              <a:tblPr firstRow="1" bandRow="1"/>
              <a:tblGrid>
                <a:gridCol w="11211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4301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4301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4301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4301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543015">
                  <a:extLst>
                    <a:ext uri="{9D8B030D-6E8A-4147-A177-3AD203B41FA5}">
                      <a16:colId xmlns:a16="http://schemas.microsoft.com/office/drawing/2014/main" val="3703707750"/>
                    </a:ext>
                  </a:extLst>
                </a:gridCol>
                <a:gridCol w="1543015">
                  <a:extLst>
                    <a:ext uri="{9D8B030D-6E8A-4147-A177-3AD203B41FA5}">
                      <a16:colId xmlns:a16="http://schemas.microsoft.com/office/drawing/2014/main" val="1592294398"/>
                    </a:ext>
                  </a:extLst>
                </a:gridCol>
                <a:gridCol w="1543015">
                  <a:extLst>
                    <a:ext uri="{9D8B030D-6E8A-4147-A177-3AD203B41FA5}">
                      <a16:colId xmlns:a16="http://schemas.microsoft.com/office/drawing/2014/main" val="776715373"/>
                    </a:ext>
                  </a:extLst>
                </a:gridCol>
              </a:tblGrid>
              <a:tr h="38328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lang="zh-CN" altLang="en-US" sz="1600" dirty="0"/>
                    </a:p>
                  </a:txBody>
                  <a:tcPr>
                    <a:lnL w="12700" cmpd="sng">
                      <a:solidFill>
                        <a:srgbClr val="1D1D1A"/>
                      </a:solidFill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Feb #71</a:t>
                      </a:r>
                    </a:p>
                  </a:txBody>
                  <a:tcPr marL="45702" marR="45702" marT="45702" marB="45702"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Apr #72</a:t>
                      </a:r>
                    </a:p>
                  </a:txBody>
                  <a:tcPr marL="45702" marR="45702" marT="45702" marB="45702"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May #73</a:t>
                      </a:r>
                    </a:p>
                  </a:txBody>
                  <a:tcPr marL="45702" marR="45702" marT="45702" marB="45702"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Aug #74</a:t>
                      </a:r>
                    </a:p>
                  </a:txBody>
                  <a:tcPr marL="45702" marR="45702" marT="45702" marB="45702"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Oct #75</a:t>
                      </a:r>
                    </a:p>
                  </a:txBody>
                  <a:tcPr marL="45702" marR="45702" marT="45702" marB="45702"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Nov #76</a:t>
                      </a:r>
                    </a:p>
                  </a:txBody>
                  <a:tcPr marL="45702" marR="45702" marT="45702" marB="45702"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Feb #77</a:t>
                      </a:r>
                    </a:p>
                  </a:txBody>
                  <a:tcPr marL="45702" marR="45702" marT="45702" marB="45702"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1D1D1A"/>
                      </a:solidFill>
                    </a:lnR>
                    <a:lnT w="254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7946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/>
                      <a:r>
                        <a:rPr lang="en-US" altLang="zh-CN" sz="1600" dirty="0">
                          <a:latin typeface="+mn-lt"/>
                        </a:rPr>
                        <a:t>Key issue</a:t>
                      </a:r>
                      <a:endParaRPr lang="zh-CN" altLang="en-US" sz="1600" dirty="0">
                        <a:latin typeface="+mn-lt"/>
                      </a:endParaRPr>
                    </a:p>
                  </a:txBody>
                  <a:tcPr anchor="ctr"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100" kern="1200" dirty="0">
                          <a:solidFill>
                            <a:srgbClr val="0000FF"/>
                          </a:solidFill>
                          <a:latin typeface="Calibri" panose="020F0502020204030204"/>
                          <a:ea typeface="+mn-ea"/>
                          <a:cs typeface="+mn-cs"/>
                          <a:sym typeface="+mn-ea"/>
                        </a:rPr>
                        <a:t>New key issues</a:t>
                      </a:r>
                      <a:endParaRPr lang="en-US" altLang="zh-CN" sz="1100" kern="1200" dirty="0">
                        <a:solidFill>
                          <a:srgbClr val="0000FF"/>
                        </a:solidFill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100" kern="1200" dirty="0">
                          <a:solidFill>
                            <a:srgbClr val="0000FF"/>
                          </a:solidFill>
                          <a:latin typeface="Calibri" panose="020F0502020204030204"/>
                          <a:ea typeface="+mn-ea"/>
                          <a:cs typeface="+mn-cs"/>
                          <a:sym typeface="+mn-ea"/>
                        </a:rPr>
                        <a:t>New key issues</a:t>
                      </a:r>
                      <a:endParaRPr lang="en-US" altLang="zh-CN" sz="1100" kern="1200" dirty="0">
                        <a:solidFill>
                          <a:srgbClr val="0000FF"/>
                        </a:solidFill>
                        <a:latin typeface="Calibri" panose="020F0502020204030204"/>
                        <a:ea typeface="+mn-ea"/>
                        <a:cs typeface="+mn-cs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100" kern="1200" dirty="0">
                          <a:solidFill>
                            <a:srgbClr val="0000FF"/>
                          </a:solidFill>
                          <a:latin typeface="Calibri" panose="020F0502020204030204"/>
                          <a:ea typeface="+mn-ea"/>
                          <a:cs typeface="+mn-cs"/>
                          <a:sym typeface="+mn-ea"/>
                        </a:rPr>
                        <a:t>Update key issues</a:t>
                      </a:r>
                      <a:endParaRPr lang="en-US" altLang="zh-CN" sz="1100" kern="1200" dirty="0">
                        <a:solidFill>
                          <a:srgbClr val="0000FF"/>
                        </a:solidFill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100" kern="1200" dirty="0">
                          <a:solidFill>
                            <a:srgbClr val="0000FF"/>
                          </a:solidFill>
                          <a:latin typeface="Calibri" panose="020F0502020204030204"/>
                          <a:ea typeface="+mn-ea"/>
                          <a:cs typeface="+mn-cs"/>
                          <a:sym typeface="+mn-ea"/>
                        </a:rPr>
                        <a:t>New key issues</a:t>
                      </a:r>
                      <a:endParaRPr lang="en-US" altLang="zh-CN" sz="1100" kern="1200" dirty="0">
                        <a:solidFill>
                          <a:srgbClr val="0000FF"/>
                        </a:solidFill>
                        <a:latin typeface="Calibri" panose="020F0502020204030204"/>
                        <a:ea typeface="+mn-ea"/>
                        <a:cs typeface="+mn-cs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100" kern="1200" dirty="0">
                          <a:solidFill>
                            <a:srgbClr val="0000FF"/>
                          </a:solidFill>
                          <a:latin typeface="Calibri" panose="020F0502020204030204"/>
                          <a:ea typeface="+mn-ea"/>
                          <a:cs typeface="+mn-cs"/>
                          <a:sym typeface="+mn-ea"/>
                        </a:rPr>
                        <a:t>Update key issues</a:t>
                      </a:r>
                      <a:endParaRPr lang="en-US" altLang="zh-CN" sz="1100" kern="1200" dirty="0">
                        <a:solidFill>
                          <a:srgbClr val="0000FF"/>
                        </a:solidFill>
                        <a:latin typeface="Calibri" panose="020F0502020204030204"/>
                        <a:ea typeface="+mn-ea"/>
                        <a:cs typeface="+mn-cs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100" kern="1200" dirty="0">
                          <a:solidFill>
                            <a:srgbClr val="FF0000"/>
                          </a:solidFill>
                          <a:latin typeface="Calibri" panose="020F0502020204030204"/>
                          <a:ea typeface="+mn-ea"/>
                          <a:cs typeface="+mn-cs"/>
                          <a:sym typeface="+mn-ea"/>
                        </a:rPr>
                        <a:t>END of key issues</a:t>
                      </a:r>
                      <a:endParaRPr lang="en-US" altLang="zh-CN" sz="1100" kern="1200" dirty="0">
                        <a:solidFill>
                          <a:srgbClr val="0000FF"/>
                        </a:solidFill>
                        <a:latin typeface="Calibri" panose="020F0502020204030204"/>
                        <a:ea typeface="+mn-ea"/>
                        <a:cs typeface="+mn-cs"/>
                      </a:endParaRPr>
                    </a:p>
                    <a:p>
                      <a:pPr algn="l"/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100" kern="1200" dirty="0">
                          <a:solidFill>
                            <a:srgbClr val="0000FF"/>
                          </a:solidFill>
                          <a:latin typeface="Calibri" panose="020F0502020204030204"/>
                          <a:ea typeface="+mn-ea"/>
                          <a:cs typeface="+mn-cs"/>
                          <a:sym typeface="+mn-ea"/>
                        </a:rPr>
                        <a:t>New (alignment) key issues</a:t>
                      </a:r>
                      <a:r>
                        <a:rPr lang="en-US" altLang="zh-CN" sz="1100" baseline="30000" dirty="0">
                          <a:solidFill>
                            <a:srgbClr val="FF0000"/>
                          </a:solidFill>
                          <a:sym typeface="+mn-ea"/>
                        </a:rPr>
                        <a:t>†</a:t>
                      </a:r>
                      <a:endParaRPr lang="en-US" altLang="zh-CN" sz="1100" kern="1200" dirty="0">
                        <a:solidFill>
                          <a:srgbClr val="0000FF"/>
                        </a:solidFill>
                        <a:latin typeface="Calibri" panose="020F0502020204030204"/>
                        <a:ea typeface="+mn-ea"/>
                        <a:cs typeface="+mn-cs"/>
                        <a:sym typeface="+mn-ea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100" kern="1200" dirty="0">
                          <a:solidFill>
                            <a:srgbClr val="0000FF"/>
                          </a:solidFill>
                          <a:latin typeface="Calibri" panose="020F0502020204030204"/>
                          <a:ea typeface="+mn-ea"/>
                          <a:cs typeface="+mn-cs"/>
                          <a:sym typeface="+mn-ea"/>
                        </a:rPr>
                        <a:t>Update key issues</a:t>
                      </a:r>
                      <a:endParaRPr lang="en-US" altLang="zh-CN" sz="1100" kern="1200" dirty="0">
                        <a:solidFill>
                          <a:srgbClr val="0000FF"/>
                        </a:solidFill>
                        <a:latin typeface="Calibri" panose="020F0502020204030204"/>
                        <a:ea typeface="+mn-ea"/>
                        <a:cs typeface="+mn-cs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100" kern="1200" dirty="0">
                          <a:solidFill>
                            <a:srgbClr val="FF0000"/>
                          </a:solidFill>
                          <a:latin typeface="Calibri" panose="020F0502020204030204"/>
                          <a:ea typeface="+mn-ea"/>
                          <a:cs typeface="+mn-cs"/>
                          <a:sym typeface="+mn-ea"/>
                        </a:rPr>
                        <a:t>END of key issue alignment</a:t>
                      </a:r>
                      <a:endParaRPr lang="en-US" altLang="zh-CN" sz="1100" kern="1200" dirty="0">
                        <a:solidFill>
                          <a:srgbClr val="FF0000"/>
                        </a:solidFill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solidFill>
                        <a:srgbClr val="1D1D1A"/>
                      </a:solidFill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en-US" altLang="zh-CN" sz="11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>
                    <a:lnL w="12700" cmpd="sng">
                      <a:solidFill>
                        <a:srgbClr val="1D1D1A"/>
                      </a:solidFill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en-US" altLang="zh-CN" sz="1100" dirty="0">
                        <a:solidFill>
                          <a:srgbClr val="0000FF"/>
                        </a:solidFill>
                        <a:latin typeface="+mn-lt"/>
                      </a:endParaRPr>
                    </a:p>
                  </a:txBody>
                  <a:tcPr>
                    <a:lnL w="12700" cmpd="sng">
                      <a:solidFill>
                        <a:srgbClr val="1D1D1A"/>
                      </a:solidFill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/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7110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/>
                      <a:r>
                        <a:rPr lang="en-US" altLang="zh-CN" sz="1600" dirty="0">
                          <a:latin typeface="+mn-lt"/>
                        </a:rPr>
                        <a:t>Solution</a:t>
                      </a:r>
                      <a:endParaRPr lang="zh-CN" altLang="en-US" sz="1600" dirty="0">
                        <a:latin typeface="+mn-lt"/>
                      </a:endParaRPr>
                    </a:p>
                  </a:txBody>
                  <a:tcPr anchor="ctr">
                    <a:lnL w="12700" cmpd="sng">
                      <a:solidFill>
                        <a:srgbClr val="1D1D1A"/>
                      </a:solidFill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en-US" altLang="zh-CN" sz="1100" dirty="0">
                        <a:solidFill>
                          <a:srgbClr val="0000FF"/>
                        </a:solidFill>
                        <a:latin typeface="+mn-lt"/>
                        <a:sym typeface="+mn-ea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zh-CN" altLang="en-US" sz="1100" dirty="0">
                        <a:solidFill>
                          <a:srgbClr val="0000FF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100" kern="1200" dirty="0">
                          <a:solidFill>
                            <a:srgbClr val="0000FF"/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New solutions*</a:t>
                      </a: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en-US" altLang="zh-CN" sz="11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100" dirty="0">
                          <a:solidFill>
                            <a:srgbClr val="0000FF"/>
                          </a:solidFill>
                          <a:latin typeface="+mn-lt"/>
                        </a:rPr>
                        <a:t>New solutions</a:t>
                      </a: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100" dirty="0">
                          <a:solidFill>
                            <a:srgbClr val="0000FF"/>
                          </a:solidFill>
                          <a:latin typeface="+mn-lt"/>
                          <a:sym typeface="+mn-ea"/>
                        </a:rPr>
                        <a:t>Update solutions*</a:t>
                      </a:r>
                      <a:endParaRPr lang="zh-CN" altLang="en-US" sz="1100" dirty="0">
                        <a:solidFill>
                          <a:srgbClr val="0000FF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100" dirty="0">
                          <a:solidFill>
                            <a:srgbClr val="0000FF"/>
                          </a:solidFill>
                          <a:latin typeface="+mn-lt"/>
                        </a:rPr>
                        <a:t>New solutions</a:t>
                      </a: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100" dirty="0">
                          <a:solidFill>
                            <a:srgbClr val="0000FF"/>
                          </a:solidFill>
                          <a:latin typeface="+mn-lt"/>
                        </a:rPr>
                        <a:t>Update solutions</a:t>
                      </a: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100" dirty="0">
                          <a:solidFill>
                            <a:srgbClr val="0000FF"/>
                          </a:solidFill>
                          <a:latin typeface="+mn-lt"/>
                          <a:sym typeface="+mn-ea"/>
                        </a:rPr>
                        <a:t>Solutions evaluations</a:t>
                      </a: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100" dirty="0">
                          <a:solidFill>
                            <a:srgbClr val="FF0000"/>
                          </a:solidFill>
                          <a:latin typeface="+mn-lt"/>
                          <a:sym typeface="+mn-ea"/>
                        </a:rPr>
                        <a:t>END of new solutions</a:t>
                      </a:r>
                      <a:endParaRPr lang="zh-CN" altLang="en-US" sz="1100" dirty="0">
                        <a:solidFill>
                          <a:srgbClr val="0000FF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100" kern="1200" dirty="0">
                          <a:solidFill>
                            <a:srgbClr val="0000FF"/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New (alignment) solutions</a:t>
                      </a:r>
                      <a:r>
                        <a:rPr lang="en-US" altLang="zh-CN" sz="1100" baseline="30000" dirty="0">
                          <a:solidFill>
                            <a:srgbClr val="FF0000"/>
                          </a:solidFill>
                          <a:sym typeface="+mn-ea"/>
                        </a:rPr>
                        <a:t>†</a:t>
                      </a:r>
                      <a:endParaRPr lang="en-US" altLang="zh-CN" sz="1100" kern="1200" dirty="0">
                        <a:solidFill>
                          <a:srgbClr val="0000FF"/>
                        </a:solidFill>
                        <a:latin typeface="Calibri" panose="020F0502020204030204"/>
                        <a:ea typeface="+mn-ea"/>
                        <a:cs typeface="+mn-cs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100" kern="1200" dirty="0">
                          <a:solidFill>
                            <a:srgbClr val="0000FF"/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Update solutions</a:t>
                      </a:r>
                      <a:endParaRPr lang="zh-CN" altLang="en-US" sz="1100" kern="1200" dirty="0">
                        <a:solidFill>
                          <a:srgbClr val="0000FF"/>
                        </a:solidFill>
                        <a:latin typeface="Calibri" panose="020F0502020204030204"/>
                        <a:ea typeface="+mn-ea"/>
                        <a:cs typeface="+mn-cs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100" dirty="0">
                          <a:solidFill>
                            <a:srgbClr val="0000FF"/>
                          </a:solidFill>
                          <a:latin typeface="+mn-lt"/>
                          <a:sym typeface="+mn-ea"/>
                        </a:rPr>
                        <a:t>Solutions evaluations</a:t>
                      </a: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en-US" altLang="zh-CN" sz="1100" dirty="0">
                        <a:solidFill>
                          <a:srgbClr val="0000FF"/>
                        </a:solidFill>
                        <a:latin typeface="+mn-lt"/>
                        <a:sym typeface="+mn-ea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6204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/>
                      <a:r>
                        <a:rPr lang="en-US" altLang="zh-CN" sz="1600" dirty="0">
                          <a:latin typeface="+mn-lt"/>
                        </a:rPr>
                        <a:t>Interim conclusion</a:t>
                      </a:r>
                      <a:endParaRPr lang="zh-CN" altLang="en-US" sz="1600" dirty="0">
                        <a:latin typeface="+mn-lt"/>
                      </a:endParaRPr>
                    </a:p>
                  </a:txBody>
                  <a:tcPr anchor="ctr">
                    <a:lnL w="12700" cmpd="sng">
                      <a:solidFill>
                        <a:srgbClr val="1D1D1A"/>
                      </a:solidFill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zh-CN" altLang="en-US" sz="11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zh-CN" altLang="en-US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zh-CN" altLang="en-US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en-US" altLang="zh-CN" sz="1100" dirty="0">
                          <a:solidFill>
                            <a:srgbClr val="0000FF"/>
                          </a:solidFill>
                          <a:latin typeface="+mn-lt"/>
                          <a:sym typeface="+mn-ea"/>
                        </a:rPr>
                        <a:t>Agree interim conclusions</a:t>
                      </a:r>
                      <a:endParaRPr lang="zh-CN" altLang="en-US" sz="1100" kern="1200" dirty="0">
                        <a:solidFill>
                          <a:srgbClr val="0000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en-US" altLang="zh-CN" sz="11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Finalize interim conclusions</a:t>
                      </a:r>
                      <a:endParaRPr lang="zh-CN" altLang="en-US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8328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/>
                      <a:r>
                        <a:rPr lang="en-US" altLang="zh-CN" sz="1600" dirty="0">
                          <a:latin typeface="+mn-lt"/>
                        </a:rPr>
                        <a:t>Conclusion</a:t>
                      </a:r>
                      <a:endParaRPr lang="zh-CN" altLang="en-US" sz="1600" dirty="0">
                        <a:latin typeface="+mn-lt"/>
                      </a:endParaRPr>
                    </a:p>
                  </a:txBody>
                  <a:tcPr anchor="ctr">
                    <a:lnL w="12700" cmpd="sng">
                      <a:solidFill>
                        <a:srgbClr val="1D1D1A"/>
                      </a:solidFill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118808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118808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en-US" altLang="zh-CN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en-US" altLang="zh-CN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118808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118808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en-US" altLang="zh-CN" sz="11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Finalize conclusions</a:t>
                      </a: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3" name="文本框 2">
            <a:extLst>
              <a:ext uri="{FF2B5EF4-FFF2-40B4-BE49-F238E27FC236}">
                <a16:creationId xmlns:a16="http://schemas.microsoft.com/office/drawing/2014/main" id="{9B6E2FBC-AA71-1AFE-6CC6-CBA950EE9EAC}"/>
              </a:ext>
            </a:extLst>
          </p:cNvPr>
          <p:cNvSpPr txBox="1"/>
          <p:nvPr/>
        </p:nvSpPr>
        <p:spPr>
          <a:xfrm>
            <a:off x="377063" y="4961836"/>
            <a:ext cx="1168008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ym typeface="+mn-ea"/>
              </a:rPr>
              <a:t>NOTE 1: The TR for the SID is planned to be sent to SA plenary for information SA#114, Dec 2026</a:t>
            </a:r>
            <a:r>
              <a:rPr lang="en-US" altLang="zh-CN" sz="1600" baseline="30000" dirty="0">
                <a:solidFill>
                  <a:srgbClr val="FF0000"/>
                </a:solidFill>
                <a:sym typeface="+mn-ea"/>
              </a:rPr>
              <a:t>†</a:t>
            </a:r>
            <a:r>
              <a:rPr lang="en-US" altLang="zh-CN" sz="1600" dirty="0">
                <a:sym typeface="+mn-ea"/>
              </a:rPr>
              <a:t>.</a:t>
            </a:r>
            <a:endParaRPr lang="en-US" altLang="zh-CN" sz="1600" dirty="0"/>
          </a:p>
          <a:p>
            <a:r>
              <a:rPr lang="en-US" altLang="zh-CN" sz="1600" dirty="0">
                <a:sym typeface="+mn-ea"/>
              </a:rPr>
              <a:t>NOTE 2: The TR for the SID is planned to be sent to SA plenary for approval SA#115, Mar 2027</a:t>
            </a:r>
            <a:r>
              <a:rPr lang="en-US" altLang="zh-CN" sz="1600" baseline="30000" dirty="0">
                <a:solidFill>
                  <a:srgbClr val="FF0000"/>
                </a:solidFill>
                <a:sym typeface="+mn-ea"/>
              </a:rPr>
              <a:t>†</a:t>
            </a:r>
            <a:r>
              <a:rPr lang="en-US" altLang="zh-CN" sz="1600" dirty="0">
                <a:sym typeface="+mn-ea"/>
              </a:rPr>
              <a:t>.</a:t>
            </a:r>
          </a:p>
          <a:p>
            <a:r>
              <a:rPr lang="en-US" altLang="zh-CN" sz="1600" baseline="30000" dirty="0">
                <a:solidFill>
                  <a:srgbClr val="FF0000"/>
                </a:solidFill>
                <a:sym typeface="+mn-ea"/>
              </a:rPr>
              <a:t>†</a:t>
            </a:r>
            <a:r>
              <a:rPr lang="en-US" altLang="zh-CN" sz="1600" i="1" dirty="0">
                <a:sym typeface="+mn-ea"/>
              </a:rPr>
              <a:t>These dates, and the associated impact on the study, will be reassessed according to SA2 progress and guidance from SA</a:t>
            </a:r>
          </a:p>
        </p:txBody>
      </p:sp>
    </p:spTree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/>
              <a:t>Potential coordination for </a:t>
            </a:r>
            <a:r>
              <a:rPr lang="en-US" altLang="zh-CN" sz="3600" dirty="0">
                <a:sym typeface="+mn-ea"/>
              </a:rPr>
              <a:t>FS_6G_APP</a:t>
            </a:r>
            <a:endParaRPr lang="zh-CN" altLang="en-US" sz="3600" dirty="0"/>
          </a:p>
        </p:txBody>
      </p:sp>
      <p:sp>
        <p:nvSpPr>
          <p:cNvPr id="4" name="文本框 3"/>
          <p:cNvSpPr txBox="1"/>
          <p:nvPr/>
        </p:nvSpPr>
        <p:spPr>
          <a:xfrm>
            <a:off x="456806" y="1562711"/>
            <a:ext cx="11063344" cy="29440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914400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kumimoji="1" lang="en-US" altLang="zh-CN" sz="1800" b="1" dirty="0">
                <a:solidFill>
                  <a:srgbClr val="000000"/>
                </a:solidFill>
                <a:latin typeface="Calibri" panose="020F0502020204030204"/>
                <a:ea typeface="微软雅黑" panose="020B0503020204020204" pitchFamily="34" charset="-122"/>
                <a:cs typeface="+mn-cs"/>
              </a:rPr>
              <a:t>Work on the following aspects need to be coordinated (NOTE A, B &amp; C in the FS_6G_APP SID):</a:t>
            </a:r>
          </a:p>
          <a:p>
            <a:pPr marL="342900" indent="-342900" defTabSz="914400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kumimoji="1" lang="en-US" altLang="zh-CN" sz="1800" dirty="0">
                <a:solidFill>
                  <a:srgbClr val="000000"/>
                </a:solidFill>
                <a:latin typeface="Calibri" panose="020F0502020204030204"/>
                <a:ea typeface="微软雅黑" panose="020B0503020204020204" pitchFamily="34" charset="-122"/>
                <a:cs typeface="+mn-cs"/>
              </a:rPr>
              <a:t>The study will take into consideration the ongoing SA2 and SA3 6G study aspects (without adding constraints to SA2 work) to complement (avoid potential overlap) and for better alignment.</a:t>
            </a:r>
          </a:p>
          <a:p>
            <a:pPr marL="342900" indent="-342900" defTabSz="914400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kumimoji="1" lang="en-US" altLang="zh-CN" sz="1800" dirty="0">
                <a:solidFill>
                  <a:srgbClr val="000000"/>
                </a:solidFill>
                <a:latin typeface="Calibri" panose="020F0502020204030204"/>
                <a:ea typeface="微软雅黑" panose="020B0503020204020204" pitchFamily="34" charset="-122"/>
                <a:cs typeface="+mn-cs"/>
              </a:rPr>
              <a:t>A </a:t>
            </a:r>
            <a:r>
              <a:rPr kumimoji="1" lang="en-US" altLang="zh-CN" sz="1800" dirty="0">
                <a:solidFill>
                  <a:srgbClr val="FF0000"/>
                </a:solidFill>
                <a:latin typeface="Calibri" panose="020F0502020204030204"/>
                <a:ea typeface="微软雅黑" panose="020B0503020204020204" pitchFamily="34" charset="-122"/>
                <a:cs typeface="+mn-cs"/>
              </a:rPr>
              <a:t>checkpoint</a:t>
            </a:r>
            <a:r>
              <a:rPr kumimoji="1" lang="en-US" altLang="zh-CN" sz="1800" dirty="0">
                <a:solidFill>
                  <a:srgbClr val="000000"/>
                </a:solidFill>
                <a:latin typeface="Calibri" panose="020F0502020204030204"/>
                <a:ea typeface="微软雅黑" panose="020B0503020204020204" pitchFamily="34" charset="-122"/>
                <a:cs typeface="+mn-cs"/>
              </a:rPr>
              <a:t> is set for Q2 2026 to revisit WT/KI descriptions for alignment with SA2 6G study aspects.</a:t>
            </a:r>
          </a:p>
          <a:p>
            <a:pPr marL="800100" lvl="1" indent="-342900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lphaLcParenR"/>
            </a:pPr>
            <a:r>
              <a:rPr kumimoji="1" lang="en-US" altLang="zh-CN" b="1" dirty="0">
                <a:solidFill>
                  <a:srgbClr val="0432FF"/>
                </a:solidFill>
                <a:latin typeface="Calibri" panose="020F0502020204030204"/>
                <a:ea typeface="微软雅黑" panose="020B0503020204020204" pitchFamily="34" charset="-122"/>
                <a:cs typeface="+mn-cs"/>
              </a:rPr>
              <a:t>*Decision made at SA6#72 on whether solutions can be considered from SA6#73 onwards (impacts whether solution updates will commence at SA6#74 or 75).</a:t>
            </a:r>
          </a:p>
          <a:p>
            <a:pPr marL="800100" lvl="1" indent="-342900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lphaLcParenR"/>
            </a:pPr>
            <a:r>
              <a:rPr kumimoji="1" lang="en-US" altLang="zh-CN" b="1" dirty="0">
                <a:solidFill>
                  <a:srgbClr val="000000"/>
                </a:solidFill>
                <a:latin typeface="Calibri" panose="020F0502020204030204"/>
                <a:ea typeface="微软雅黑" panose="020B0503020204020204" pitchFamily="34" charset="-122"/>
                <a:cs typeface="+mn-cs"/>
              </a:rPr>
              <a:t>List of WT/KI descriptions identified at SA6#73 that require alignment with SA2 6G study aspects </a:t>
            </a:r>
          </a:p>
          <a:p>
            <a:pPr marL="342900" indent="-342900" defTabSz="914400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kumimoji="1" lang="en-US" altLang="zh-CN" sz="1800" dirty="0">
                <a:solidFill>
                  <a:srgbClr val="000000"/>
                </a:solidFill>
                <a:latin typeface="Calibri" panose="020F0502020204030204"/>
                <a:ea typeface="微软雅黑" panose="020B0503020204020204" pitchFamily="34" charset="-122"/>
                <a:cs typeface="+mn-cs"/>
              </a:rPr>
              <a:t>Coordination with SA2, SA3, SA4, SA5 may be needed on aspects to be identified during the study.</a:t>
            </a:r>
          </a:p>
        </p:txBody>
      </p:sp>
    </p:spTree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742520" y="244420"/>
            <a:ext cx="10381534" cy="928945"/>
          </a:xfrm>
        </p:spPr>
        <p:txBody>
          <a:bodyPr wrap="square" anchor="ctr">
            <a:noAutofit/>
          </a:bodyPr>
          <a:lstStyle/>
          <a:p>
            <a:r>
              <a:rPr lang="en-US" sz="3200" dirty="0"/>
              <a:t> </a:t>
            </a:r>
            <a:r>
              <a:rPr lang="en-US" sz="3200" dirty="0">
                <a:sym typeface="+mn-ea"/>
              </a:rPr>
              <a:t>6G_APP </a:t>
            </a:r>
            <a:br>
              <a:rPr lang="en-US" sz="3200" i="1" dirty="0">
                <a:sym typeface="+mn-ea"/>
              </a:rPr>
            </a:br>
            <a:r>
              <a:rPr lang="en-US" sz="2400" i="1" dirty="0">
                <a:sym typeface="+mn-ea"/>
              </a:rPr>
              <a:t>TBD on one or multiple WIDs</a:t>
            </a:r>
            <a:endParaRPr lang="en-US" sz="3200" dirty="0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456822" y="1646643"/>
            <a:ext cx="11285438" cy="476162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2000" dirty="0"/>
              <a:t>Planning of 6G feature </a:t>
            </a:r>
            <a:r>
              <a:rPr lang="en-US" sz="2000" dirty="0">
                <a:sym typeface="+mn-ea"/>
              </a:rPr>
              <a:t>6G_APP,</a:t>
            </a:r>
            <a:r>
              <a:rPr lang="en-US" sz="2000" dirty="0"/>
              <a:t> study and normative work – proposed baseline </a:t>
            </a:r>
            <a:endParaRPr lang="en-US" sz="1800" b="1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320433"/>
              </p:ext>
            </p:extLst>
          </p:nvPr>
        </p:nvGraphicFramePr>
        <p:xfrm>
          <a:off x="456820" y="2191769"/>
          <a:ext cx="11285431" cy="3362258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75903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69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696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696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696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696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1696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1696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169600">
                  <a:extLst>
                    <a:ext uri="{9D8B030D-6E8A-4147-A177-3AD203B41FA5}">
                      <a16:colId xmlns:a16="http://schemas.microsoft.com/office/drawing/2014/main" val="3718447298"/>
                    </a:ext>
                  </a:extLst>
                </a:gridCol>
                <a:gridCol w="1169600">
                  <a:extLst>
                    <a:ext uri="{9D8B030D-6E8A-4147-A177-3AD203B41FA5}">
                      <a16:colId xmlns:a16="http://schemas.microsoft.com/office/drawing/2014/main" val="2577601567"/>
                    </a:ext>
                  </a:extLst>
                </a:gridCol>
              </a:tblGrid>
              <a:tr h="304681">
                <a:tc>
                  <a:txBody>
                    <a:bodyPr/>
                    <a:lstStyle/>
                    <a:p>
                      <a:pPr algn="ctr" fontAlgn="t"/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2026 (Q1)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2026 (Q2)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2026 (Q2)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2026</a:t>
                      </a:r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(Q3)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2026</a:t>
                      </a:r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(Q4)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2026</a:t>
                      </a:r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(Q4)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2027</a:t>
                      </a:r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(Q1)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2027 (Q2)</a:t>
                      </a:r>
                      <a:endParaRPr kumimoji="0" lang="en-GB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2027 (Q2)</a:t>
                      </a:r>
                      <a:endParaRPr kumimoji="0" lang="en-GB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45702" marR="45702" marT="45702" marB="45702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27726"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SA6</a:t>
                      </a: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Feb #71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(# of TUs)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Apr #72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(# of TUs)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May #73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(# of TUs)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Aug #74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(# of TUs)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Oct #75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(# of TUs)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Nov #76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(# of TUs)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Feb #77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(# of TUs)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Apr #78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(# of TUs)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May #79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(# of TUs)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17958"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Plenary</a:t>
                      </a: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Mar #111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marL="0" marR="0" lvl="0" indent="0" algn="ctr" defTabSz="9906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GB" sz="1400" b="1" u="none" strike="noStrike" dirty="0">
                          <a:effectLst/>
                        </a:rPr>
                        <a:t> Jun #112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marL="0" marR="0" lvl="0" indent="0" algn="ctr" defTabSz="9906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GB" sz="14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Sept #113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endParaRPr lang="en-GB" sz="14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Dec #114</a:t>
                      </a:r>
                    </a:p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Study info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marL="0" marR="0" lvl="0" indent="0" algn="ctr" defTabSz="9906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GB" sz="14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Mar #115</a:t>
                      </a:r>
                    </a:p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Study appr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endParaRPr lang="en-GB" sz="14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endParaRPr lang="en-GB" sz="14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31234"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Focus area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Skeleton, Plan, KIs</a:t>
                      </a:r>
                      <a:endParaRPr lang="en-US" altLang="en-GB" sz="1400" b="0" i="0" u="none" strike="noStrike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sym typeface="+mn-ea"/>
                      </a:endParaRP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KIs,</a:t>
                      </a:r>
                    </a:p>
                    <a:p>
                      <a:pPr algn="l" fontAlgn="t"/>
                      <a:r>
                        <a:rPr lang="en-GB" sz="14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Checkpoint prep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KIs,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Update KIs, Solutions*,</a:t>
                      </a:r>
                    </a:p>
                    <a:p>
                      <a:pPr algn="l" fontAlgn="t"/>
                      <a:r>
                        <a:rPr lang="en-US" altLang="en-GB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Checkpoint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KIs (alignment)</a:t>
                      </a:r>
                      <a:r>
                        <a:rPr lang="en-GB" sz="1400" baseline="300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 †</a:t>
                      </a:r>
                      <a:r>
                        <a:rPr lang="en-GB" sz="14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, Update KIs (alignment), Solutions</a:t>
                      </a:r>
                      <a:r>
                        <a:rPr lang="en-US" alt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,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Update solutions*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Solutions</a:t>
                      </a:r>
                      <a:r>
                        <a:rPr lang="en-US" alt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,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Update solutions, </a:t>
                      </a:r>
                    </a:p>
                    <a:p>
                      <a:pPr algn="l" fontAlgn="t"/>
                      <a:r>
                        <a:rPr lang="en-GB" sz="14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Architecture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Solutions (alignment)</a:t>
                      </a:r>
                      <a:r>
                        <a:rPr lang="en-GB" sz="1400" baseline="300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†</a:t>
                      </a:r>
                      <a:r>
                        <a:rPr lang="en-GB" sz="14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,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Update solutions, Interim conclusions,</a:t>
                      </a:r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GB" sz="14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Interim overall</a:t>
                      </a:r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 evaluation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Necessary updates, Conclusions, Overall evaluation</a:t>
                      </a:r>
                    </a:p>
                    <a:p>
                      <a:pPr algn="l" fontAlgn="t"/>
                      <a:b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GB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SI Completed</a:t>
                      </a:r>
                    </a:p>
                    <a:p>
                      <a:pPr marL="0" marR="0" lvl="0" indent="0" algn="l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WID proposal</a:t>
                      </a:r>
                      <a:r>
                        <a:rPr lang="en-GB" sz="1400" b="0" i="0" u="none" strike="noStrike" baseline="300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+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Start of normative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Normative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6" name="文本框 2"/>
          <p:cNvSpPr txBox="1"/>
          <p:nvPr/>
        </p:nvSpPr>
        <p:spPr>
          <a:xfrm>
            <a:off x="456820" y="5875780"/>
            <a:ext cx="4136951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rgbClr val="FF0000"/>
                </a:solidFill>
              </a:rPr>
              <a:t>TUs consumed (until SA6#71): 0 TUs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A3837B5-E683-2DE4-5C28-F0AE2DD36BB3}"/>
              </a:ext>
            </a:extLst>
          </p:cNvPr>
          <p:cNvSpPr txBox="1"/>
          <p:nvPr/>
        </p:nvSpPr>
        <p:spPr>
          <a:xfrm>
            <a:off x="5508171" y="6044372"/>
            <a:ext cx="644472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600" baseline="30000" dirty="0">
                <a:solidFill>
                  <a:srgbClr val="FF0000"/>
                </a:solidFill>
              </a:rPr>
              <a:t>+</a:t>
            </a:r>
            <a:r>
              <a:rPr lang="en-US" altLang="zh-CN" sz="1600" dirty="0">
                <a:solidFill>
                  <a:srgbClr val="FF0000"/>
                </a:solidFill>
              </a:rPr>
              <a:t>Informal CC anticipated for WID proposal drafting prior to SA6#77 </a:t>
            </a:r>
          </a:p>
        </p:txBody>
      </p:sp>
    </p:spTree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Metadata/LabelInfo.xml><?xml version="1.0" encoding="utf-8"?>
<clbl:labelList xmlns:clbl="http://schemas.microsoft.com/office/2020/mipLabelMetadata">
  <clbl:label id="{98e9ba89-e1a1-4e38-9007-8bdabc25de1d}" enabled="0" method="" siteId="{98e9ba89-e1a1-4e38-9007-8bdabc25de1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39387</TotalTime>
  <Words>667</Words>
  <Application>Microsoft Macintosh PowerPoint</Application>
  <PresentationFormat>Widescreen</PresentationFormat>
  <Paragraphs>119</Paragraphs>
  <Slides>6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Malgun Gothic</vt:lpstr>
      <vt:lpstr>Arial</vt:lpstr>
      <vt:lpstr>Calibri</vt:lpstr>
      <vt:lpstr>Calibri Light</vt:lpstr>
      <vt:lpstr>Times New Roman</vt:lpstr>
      <vt:lpstr>Office Theme</vt:lpstr>
      <vt:lpstr>Planning of the 6G study in SA6 for Release 20</vt:lpstr>
      <vt:lpstr>Overview of 6G-features in SA6</vt:lpstr>
      <vt:lpstr>FS_6G_APP  Work Plan</vt:lpstr>
      <vt:lpstr>Milestone proposals for FS_6G_APP</vt:lpstr>
      <vt:lpstr>Potential coordination for FS_6G_APP</vt:lpstr>
      <vt:lpstr> 6G_APP  TBD on one or multiple WIDs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WFv2</cp:lastModifiedBy>
  <cp:revision>2334</cp:revision>
  <dcterms:created xsi:type="dcterms:W3CDTF">2010-02-05T13:52:04Z</dcterms:created>
  <dcterms:modified xsi:type="dcterms:W3CDTF">2026-02-10T04:48:48Z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NSCPROP_SA">
    <vt:lpwstr>C:\mySingle\TEMP\ETSI Webinar - Harmonizing Edge Computing Standards.pptx</vt:lpwstr>
  </property>
  <property fmtid="{D5CDD505-2E9C-101B-9397-08002B2CF9AE}" pid="4" name="MSIP_Label_4d2f777e-4347-4fc6-823a-b44ab313546a_Enabled">
    <vt:lpwstr>true</vt:lpwstr>
  </property>
  <property fmtid="{D5CDD505-2E9C-101B-9397-08002B2CF9AE}" pid="5" name="MSIP_Label_4d2f777e-4347-4fc6-823a-b44ab313546a_SetDate">
    <vt:lpwstr>2024-07-16T16:46:29Z</vt:lpwstr>
  </property>
  <property fmtid="{D5CDD505-2E9C-101B-9397-08002B2CF9AE}" pid="6" name="MSIP_Label_4d2f777e-4347-4fc6-823a-b44ab313546a_Method">
    <vt:lpwstr>Standard</vt:lpwstr>
  </property>
  <property fmtid="{D5CDD505-2E9C-101B-9397-08002B2CF9AE}" pid="7" name="MSIP_Label_4d2f777e-4347-4fc6-823a-b44ab313546a_Name">
    <vt:lpwstr>Non-Public</vt:lpwstr>
  </property>
  <property fmtid="{D5CDD505-2E9C-101B-9397-08002B2CF9AE}" pid="8" name="MSIP_Label_4d2f777e-4347-4fc6-823a-b44ab313546a_SiteId">
    <vt:lpwstr>e351b779-f6d5-4e50-8568-80e922d180ae</vt:lpwstr>
  </property>
  <property fmtid="{D5CDD505-2E9C-101B-9397-08002B2CF9AE}" pid="9" name="MSIP_Label_4d2f777e-4347-4fc6-823a-b44ab313546a_ActionId">
    <vt:lpwstr>7180139b-377d-4d1a-aefb-0e6ae8e40984</vt:lpwstr>
  </property>
  <property fmtid="{D5CDD505-2E9C-101B-9397-08002B2CF9AE}" pid="10" name="MSIP_Label_4d2f777e-4347-4fc6-823a-b44ab313546a_ContentBits">
    <vt:lpwstr>0</vt:lpwstr>
  </property>
</Properties>
</file>