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2"/>
  </p:notesMasterIdLst>
  <p:handoutMasterIdLst>
    <p:handoutMasterId r:id="rId13"/>
  </p:handoutMasterIdLst>
  <p:sldIdLst>
    <p:sldId id="528" r:id="rId2"/>
    <p:sldId id="538" r:id="rId3"/>
    <p:sldId id="544" r:id="rId4"/>
    <p:sldId id="545" r:id="rId5"/>
    <p:sldId id="543" r:id="rId6"/>
    <p:sldId id="539" r:id="rId7"/>
    <p:sldId id="540" r:id="rId8"/>
    <p:sldId id="542" r:id="rId9"/>
    <p:sldId id="541" r:id="rId10"/>
    <p:sldId id="546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432FF"/>
    <a:srgbClr val="FFFFFF"/>
    <a:srgbClr val="FF6600"/>
    <a:srgbClr val="0066FF"/>
    <a:srgbClr val="3399FF"/>
    <a:srgbClr val="EAEFF7"/>
    <a:srgbClr val="1A4669"/>
    <a:srgbClr val="C6D254"/>
    <a:srgbClr val="B1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90" autoAdjust="0"/>
    <p:restoredTop sz="86483" autoAdjust="0"/>
  </p:normalViewPr>
  <p:slideViewPr>
    <p:cSldViewPr snapToGrid="0">
      <p:cViewPr varScale="1">
        <p:scale>
          <a:sx n="123" d="100"/>
          <a:sy n="123" d="100"/>
        </p:scale>
        <p:origin x="776" y="18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F7877D0-0D02-DA3B-2C1F-8DABD89E68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29950" y="1458913"/>
            <a:ext cx="914400" cy="914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S6-260373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282342"/>
            <a:ext cx="9741286" cy="152663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5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6G Study “open issue” formulation</a:t>
            </a:r>
            <a:endParaRPr lang="en-GB" sz="5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562330" y="4119284"/>
            <a:ext cx="7656843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Walter Featherstone (Apple)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6G SID rapporteur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EEE7BF-4F4D-18E7-6ABC-4BFE9CFDF293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3GPP TSG-SA WG6 Meeting #71</a:t>
            </a:r>
            <a:r>
              <a:rPr lang="en-GB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						</a:t>
            </a:r>
            <a:endParaRPr lang="en-US" dirty="0">
              <a:effectLst/>
              <a:latin typeface="Arial" panose="020B0604020202020204" pitchFamily="34" charset="0"/>
              <a:ea typeface="SimSun" panose="02010600030101010101" pitchFamily="2" charset="-122"/>
              <a:cs typeface="CG Times (WN)"/>
            </a:endParaRPr>
          </a:p>
          <a:p>
            <a:r>
              <a:rPr lang="en-GB" b="1" dirty="0">
                <a:ea typeface="Malgun Gothic" panose="020B0503020000020004" pitchFamily="34" charset="-127"/>
              </a:rPr>
              <a:t>Goa, India, 9th – 13th February 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AC0C5AA-9543-A204-CE11-79FA06C13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8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08766105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DB81D-5217-1D4E-F471-07C4CDB3D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 on open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68656B-80B3-66F5-9372-54219C9278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 issues should be phrased these as questions, not assumptions</a:t>
            </a:r>
          </a:p>
          <a:p>
            <a:pPr lvl="1"/>
            <a:r>
              <a:rPr lang="en-US" dirty="0"/>
              <a:t>Reference “4.y.x.3 Open issues” clause of 23.801-02</a:t>
            </a:r>
          </a:p>
          <a:p>
            <a:r>
              <a:rPr lang="en-US" dirty="0"/>
              <a:t>A study is supposed to help us decide whether enhancements are needed, we shouldn't be assuming that from the start</a:t>
            </a:r>
          </a:p>
          <a:p>
            <a:r>
              <a:rPr lang="en-US" dirty="0"/>
              <a:t>Framing as question keeps the study open-minded, avoiding jumping ahead to an answer before the work has been performed</a:t>
            </a:r>
          </a:p>
          <a:p>
            <a:r>
              <a:rPr lang="en-US" dirty="0"/>
              <a:t>An open issue should not begin with “Study …”</a:t>
            </a:r>
          </a:p>
          <a:p>
            <a:pPr lvl="1"/>
            <a:r>
              <a:rPr lang="en-US" dirty="0"/>
              <a:t>Redundant and implies “study: what should we study”</a:t>
            </a:r>
          </a:p>
          <a:p>
            <a:pPr lvl="1"/>
            <a:r>
              <a:rPr lang="en-US" dirty="0"/>
              <a:t>It’s grammatically awkward (imperative “study” vs interrogative “how should” – direct question)</a:t>
            </a:r>
          </a:p>
        </p:txBody>
      </p:sp>
    </p:spTree>
    <p:extLst>
      <p:ext uri="{BB962C8B-B14F-4D97-AF65-F5344CB8AC3E}">
        <p14:creationId xmlns:p14="http://schemas.microsoft.com/office/powerpoint/2010/main" val="116486354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73FF8-2F2B-551D-1450-FA3B334AB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Further views on open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21BAC1-16D6-8D60-23C1-BE18183C2B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Keep each issue focused on a single concern</a:t>
            </a:r>
          </a:p>
          <a:p>
            <a:r>
              <a:rPr lang="en-US" dirty="0"/>
              <a:t>Prefer single-sentence questions when possible</a:t>
            </a:r>
          </a:p>
          <a:p>
            <a:r>
              <a:rPr lang="en-US" dirty="0"/>
              <a:t>Use "e.g.," for non-exhaustive examples</a:t>
            </a:r>
          </a:p>
          <a:p>
            <a:r>
              <a:rPr lang="en-US" dirty="0"/>
              <a:t>Don't mix multiple unrelated concerns in one issue</a:t>
            </a:r>
          </a:p>
          <a:p>
            <a:r>
              <a:rPr lang="en-US" dirty="0"/>
              <a:t>Don't include implementation details or specific solutions</a:t>
            </a:r>
          </a:p>
          <a:p>
            <a:r>
              <a:rPr lang="en-US" dirty="0"/>
              <a:t>Avoid using bullet lists within the open issue question itself</a:t>
            </a:r>
          </a:p>
        </p:txBody>
      </p:sp>
    </p:spTree>
    <p:extLst>
      <p:ext uri="{BB962C8B-B14F-4D97-AF65-F5344CB8AC3E}">
        <p14:creationId xmlns:p14="http://schemas.microsoft.com/office/powerpoint/2010/main" val="152615432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6BABAD-DE02-461A-5ABA-85740DAE0C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076EF-9D36-93E6-1AA7-2EC3A40F3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issue formulation guidelines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7A8BC9-219A-336F-A6E1-39E1F89BBA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next slides provide five template options for open issues</a:t>
            </a:r>
          </a:p>
          <a:p>
            <a:r>
              <a:rPr lang="en-US" u="sng" dirty="0"/>
              <a:t>It is not intended that they are mandatory</a:t>
            </a:r>
            <a:r>
              <a:rPr lang="en-US" dirty="0"/>
              <a:t> but simply provided for guidance</a:t>
            </a:r>
          </a:p>
          <a:p>
            <a:r>
              <a:rPr lang="en-US" dirty="0"/>
              <a:t>A key motivation of adopting such an approach is to maintain consistency across key issues and more broadly across work tasks</a:t>
            </a:r>
          </a:p>
        </p:txBody>
      </p:sp>
    </p:spTree>
    <p:extLst>
      <p:ext uri="{BB962C8B-B14F-4D97-AF65-F5344CB8AC3E}">
        <p14:creationId xmlns:p14="http://schemas.microsoft.com/office/powerpoint/2010/main" val="342055306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F1C469-EFF8-40E3-ABEC-E2F535FE0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5170D-C729-D53B-F3C7-78670DE31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1: Direct "How" Question (most typical)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D1FA7-3CAF-B449-7283-9FCFA8E4DF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[</a:t>
            </a:r>
            <a:r>
              <a:rPr lang="en-US" dirty="0">
                <a:solidFill>
                  <a:schemeClr val="accent2"/>
                </a:solidFill>
              </a:rPr>
              <a:t>can/should/does</a:t>
            </a:r>
            <a:r>
              <a:rPr lang="en-US" dirty="0"/>
              <a:t>] [</a:t>
            </a:r>
            <a:r>
              <a:rPr lang="en-US" dirty="0">
                <a:solidFill>
                  <a:srgbClr val="0070C0"/>
                </a:solidFill>
              </a:rPr>
              <a:t>subject</a:t>
            </a:r>
            <a:r>
              <a:rPr lang="en-US" dirty="0"/>
              <a:t>] [</a:t>
            </a:r>
            <a:r>
              <a:rPr lang="en-US" dirty="0">
                <a:solidFill>
                  <a:srgbClr val="00B050"/>
                </a:solidFill>
              </a:rPr>
              <a:t>verb</a:t>
            </a:r>
            <a:r>
              <a:rPr lang="en-US" dirty="0"/>
              <a:t>] [</a:t>
            </a:r>
            <a:r>
              <a:rPr lang="en-US" dirty="0">
                <a:solidFill>
                  <a:srgbClr val="7030A0"/>
                </a:solidFill>
              </a:rPr>
              <a:t>object</a:t>
            </a:r>
            <a:r>
              <a:rPr lang="en-US" dirty="0"/>
              <a:t>] [</a:t>
            </a:r>
            <a:r>
              <a:rPr lang="en-US" dirty="0">
                <a:solidFill>
                  <a:srgbClr val="C00000"/>
                </a:solidFill>
              </a:rPr>
              <a:t>optional: purpose/constraint clause</a:t>
            </a:r>
            <a:r>
              <a:rPr lang="en-US" dirty="0"/>
              <a:t>]?</a:t>
            </a:r>
          </a:p>
          <a:p>
            <a:r>
              <a:rPr lang="en-US" dirty="0"/>
              <a:t>Example: How </a:t>
            </a:r>
            <a:r>
              <a:rPr lang="en-US" dirty="0">
                <a:solidFill>
                  <a:schemeClr val="accent2"/>
                </a:solidFill>
              </a:rPr>
              <a:t>can</a:t>
            </a:r>
            <a:r>
              <a:rPr lang="en-US" dirty="0"/>
              <a:t> </a:t>
            </a:r>
            <a:r>
              <a:rPr lang="en-US" dirty="0">
                <a:solidFill>
                  <a:srgbClr val="0070C0"/>
                </a:solidFill>
              </a:rPr>
              <a:t>the application enablement layer </a:t>
            </a:r>
            <a:r>
              <a:rPr lang="en-US" dirty="0">
                <a:solidFill>
                  <a:srgbClr val="00B050"/>
                </a:solidFill>
              </a:rPr>
              <a:t>support</a:t>
            </a:r>
            <a:r>
              <a:rPr lang="en-US" dirty="0"/>
              <a:t> </a:t>
            </a:r>
            <a:r>
              <a:rPr lang="en-US" dirty="0">
                <a:solidFill>
                  <a:srgbClr val="7030A0"/>
                </a:solidFill>
              </a:rPr>
              <a:t>the discovery of compute resources </a:t>
            </a:r>
            <a:r>
              <a:rPr lang="en-US" dirty="0">
                <a:solidFill>
                  <a:srgbClr val="C00000"/>
                </a:solidFill>
              </a:rPr>
              <a:t>across distributed domains</a:t>
            </a:r>
            <a:r>
              <a:rPr lang="en-US" dirty="0"/>
              <a:t>?</a:t>
            </a:r>
          </a:p>
          <a:p>
            <a:r>
              <a:rPr lang="en-US" dirty="0"/>
              <a:t>When to use: Mechanism/process questions, implementation approaches</a:t>
            </a:r>
          </a:p>
        </p:txBody>
      </p:sp>
    </p:spTree>
    <p:extLst>
      <p:ext uri="{BB962C8B-B14F-4D97-AF65-F5344CB8AC3E}">
        <p14:creationId xmlns:p14="http://schemas.microsoft.com/office/powerpoint/2010/main" val="209878818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895AD4-900C-767D-966B-251ADFAC9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8740"/>
            <a:ext cx="9001991" cy="1325563"/>
          </a:xfrm>
        </p:spPr>
        <p:txBody>
          <a:bodyPr/>
          <a:lstStyle/>
          <a:p>
            <a:r>
              <a:rPr lang="en-US" sz="3600" dirty="0"/>
              <a:t>2: "What" Question - Mechanisms/Capabilities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4BBF7A-651B-2EFD-0FD8-CD7FAB6E91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[</a:t>
            </a:r>
            <a:r>
              <a:rPr lang="en-US" dirty="0">
                <a:solidFill>
                  <a:schemeClr val="accent2"/>
                </a:solidFill>
              </a:rPr>
              <a:t>mechanisms/capabilities/procedures</a:t>
            </a:r>
            <a:r>
              <a:rPr lang="en-US" dirty="0"/>
              <a:t>] are [</a:t>
            </a:r>
            <a:r>
              <a:rPr lang="en-US" dirty="0">
                <a:solidFill>
                  <a:srgbClr val="0432FF"/>
                </a:solidFill>
              </a:rPr>
              <a:t>required/needed</a:t>
            </a:r>
            <a:r>
              <a:rPr lang="en-US" dirty="0"/>
              <a:t>] [</a:t>
            </a:r>
            <a:r>
              <a:rPr lang="en-US" dirty="0">
                <a:solidFill>
                  <a:srgbClr val="FF0000"/>
                </a:solidFill>
              </a:rPr>
              <a:t>in/for</a:t>
            </a:r>
            <a:r>
              <a:rPr lang="en-US" dirty="0"/>
              <a:t>] [</a:t>
            </a:r>
            <a:r>
              <a:rPr lang="en-US" dirty="0">
                <a:solidFill>
                  <a:srgbClr val="0070C0"/>
                </a:solidFill>
              </a:rPr>
              <a:t>subject</a:t>
            </a:r>
            <a:r>
              <a:rPr lang="en-US" dirty="0"/>
              <a:t>] to [</a:t>
            </a:r>
            <a:r>
              <a:rPr lang="en-US" dirty="0">
                <a:solidFill>
                  <a:srgbClr val="00B050"/>
                </a:solidFill>
              </a:rPr>
              <a:t>verb</a:t>
            </a:r>
            <a:r>
              <a:rPr lang="en-US" dirty="0"/>
              <a:t>] [</a:t>
            </a:r>
            <a:r>
              <a:rPr lang="en-US" dirty="0">
                <a:solidFill>
                  <a:srgbClr val="7030A0"/>
                </a:solidFill>
              </a:rPr>
              <a:t>object</a:t>
            </a:r>
            <a:r>
              <a:rPr lang="en-US" dirty="0"/>
              <a:t>] [</a:t>
            </a:r>
            <a:r>
              <a:rPr lang="en-US" dirty="0">
                <a:solidFill>
                  <a:srgbClr val="C00000"/>
                </a:solidFill>
              </a:rPr>
              <a:t>optional: constraint clause</a:t>
            </a:r>
            <a:r>
              <a:rPr lang="en-US" dirty="0"/>
              <a:t>]?</a:t>
            </a:r>
          </a:p>
          <a:p>
            <a:r>
              <a:rPr lang="en-US" dirty="0"/>
              <a:t>Example: What </a:t>
            </a:r>
            <a:r>
              <a:rPr lang="en-US" dirty="0">
                <a:solidFill>
                  <a:schemeClr val="accent2"/>
                </a:solidFill>
              </a:rPr>
              <a:t>mechanisms</a:t>
            </a:r>
            <a:r>
              <a:rPr lang="en-US" dirty="0"/>
              <a:t> are </a:t>
            </a:r>
            <a:r>
              <a:rPr lang="en-US" dirty="0">
                <a:solidFill>
                  <a:srgbClr val="0432FF"/>
                </a:solidFill>
              </a:rPr>
              <a:t>required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in</a:t>
            </a:r>
            <a:r>
              <a:rPr lang="en-US" dirty="0"/>
              <a:t> </a:t>
            </a:r>
            <a:r>
              <a:rPr lang="en-US" dirty="0">
                <a:solidFill>
                  <a:srgbClr val="0070C0"/>
                </a:solidFill>
              </a:rPr>
              <a:t>the application enablement layer</a:t>
            </a:r>
            <a:r>
              <a:rPr lang="en-US" dirty="0"/>
              <a:t> to </a:t>
            </a:r>
            <a:r>
              <a:rPr lang="en-US" dirty="0">
                <a:solidFill>
                  <a:srgbClr val="00B050"/>
                </a:solidFill>
              </a:rPr>
              <a:t>leverage</a:t>
            </a:r>
            <a:r>
              <a:rPr lang="en-US" dirty="0"/>
              <a:t> </a:t>
            </a:r>
            <a:r>
              <a:rPr lang="en-US" dirty="0">
                <a:solidFill>
                  <a:srgbClr val="7030A0"/>
                </a:solidFill>
              </a:rPr>
              <a:t>compute resources </a:t>
            </a:r>
            <a:r>
              <a:rPr lang="en-US" dirty="0">
                <a:solidFill>
                  <a:srgbClr val="C00000"/>
                </a:solidFill>
              </a:rPr>
              <a:t>managed by the Core Network</a:t>
            </a:r>
            <a:r>
              <a:rPr lang="en-US" dirty="0"/>
              <a:t>?</a:t>
            </a:r>
          </a:p>
          <a:p>
            <a:r>
              <a:rPr lang="en-US" dirty="0"/>
              <a:t>When to use: Identifying required features, functional capabilities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26442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967534-855A-328C-882D-77BA1CE93B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5E472-24C9-3C4F-23AB-FFBAECBE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8740"/>
            <a:ext cx="8918864" cy="1325563"/>
          </a:xfrm>
        </p:spPr>
        <p:txBody>
          <a:bodyPr/>
          <a:lstStyle/>
          <a:p>
            <a:r>
              <a:rPr lang="en-US" sz="3600" dirty="0"/>
              <a:t>3: "What" Question - Information/Parameters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80B310-8940-8618-28E4-B1BF2602AE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[</a:t>
            </a:r>
            <a:r>
              <a:rPr lang="en-US" dirty="0">
                <a:solidFill>
                  <a:schemeClr val="accent2"/>
                </a:solidFill>
              </a:rPr>
              <a:t>information/parameters/attributes</a:t>
            </a:r>
            <a:r>
              <a:rPr lang="en-US" dirty="0"/>
              <a:t>] [</a:t>
            </a:r>
            <a:r>
              <a:rPr lang="en-US" dirty="0">
                <a:solidFill>
                  <a:srgbClr val="0432FF"/>
                </a:solidFill>
              </a:rPr>
              <a:t>are needed/should be specified</a:t>
            </a:r>
            <a:r>
              <a:rPr lang="en-US" dirty="0"/>
              <a:t>] [</a:t>
            </a:r>
            <a:r>
              <a:rPr lang="en-US" dirty="0">
                <a:solidFill>
                  <a:srgbClr val="FF0000"/>
                </a:solidFill>
              </a:rPr>
              <a:t>for/to</a:t>
            </a:r>
            <a:r>
              <a:rPr lang="en-US" dirty="0"/>
              <a:t>] [</a:t>
            </a:r>
            <a:r>
              <a:rPr lang="en-US" dirty="0">
                <a:solidFill>
                  <a:srgbClr val="7030A0"/>
                </a:solidFill>
              </a:rPr>
              <a:t>purpose</a:t>
            </a:r>
            <a:r>
              <a:rPr lang="en-US" dirty="0"/>
              <a:t>] [</a:t>
            </a:r>
            <a:r>
              <a:rPr lang="en-US" dirty="0">
                <a:solidFill>
                  <a:srgbClr val="C00000"/>
                </a:solidFill>
              </a:rPr>
              <a:t>optional: including examples</a:t>
            </a:r>
            <a:r>
              <a:rPr lang="en-US" dirty="0"/>
              <a:t>]?</a:t>
            </a:r>
          </a:p>
          <a:p>
            <a:r>
              <a:rPr lang="en-US" dirty="0"/>
              <a:t>Example: What </a:t>
            </a:r>
            <a:r>
              <a:rPr lang="en-US" dirty="0">
                <a:solidFill>
                  <a:schemeClr val="accent2"/>
                </a:solidFill>
              </a:rPr>
              <a:t>information</a:t>
            </a:r>
            <a:r>
              <a:rPr lang="en-US" dirty="0"/>
              <a:t> </a:t>
            </a:r>
            <a:r>
              <a:rPr lang="en-US" dirty="0">
                <a:solidFill>
                  <a:srgbClr val="0432FF"/>
                </a:solidFill>
              </a:rPr>
              <a:t>is needed </a:t>
            </a:r>
            <a:r>
              <a:rPr lang="en-US" dirty="0">
                <a:solidFill>
                  <a:srgbClr val="FF0000"/>
                </a:solidFill>
              </a:rPr>
              <a:t>to</a:t>
            </a:r>
            <a:r>
              <a:rPr lang="en-US" dirty="0"/>
              <a:t> </a:t>
            </a:r>
            <a:r>
              <a:rPr lang="en-US" dirty="0">
                <a:solidFill>
                  <a:srgbClr val="7030A0"/>
                </a:solidFill>
              </a:rPr>
              <a:t>characterize computing resource availability for discovery and selection</a:t>
            </a:r>
            <a:r>
              <a:rPr lang="en-US" dirty="0"/>
              <a:t>?</a:t>
            </a:r>
          </a:p>
          <a:p>
            <a:r>
              <a:rPr lang="en-US" dirty="0"/>
              <a:t>When to use: Data model questions, information requirements</a:t>
            </a:r>
          </a:p>
        </p:txBody>
      </p:sp>
    </p:spTree>
    <p:extLst>
      <p:ext uri="{BB962C8B-B14F-4D97-AF65-F5344CB8AC3E}">
        <p14:creationId xmlns:p14="http://schemas.microsoft.com/office/powerpoint/2010/main" val="144725990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BA2495-BB63-677F-CB20-492B8D8D57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5DE6E1-053E-0ED5-8C66-B9BEC93BE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4: "Whether and How"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6CC55A-5ADD-FF20-EAFA-3DE10E8B41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Whether and how [</a:t>
            </a:r>
            <a:r>
              <a:rPr lang="en-US" dirty="0">
                <a:solidFill>
                  <a:schemeClr val="accent2"/>
                </a:solidFill>
              </a:rPr>
              <a:t>can/should</a:t>
            </a:r>
            <a:r>
              <a:rPr lang="en-US" dirty="0"/>
              <a:t>] [</a:t>
            </a:r>
            <a:r>
              <a:rPr lang="en-US" dirty="0">
                <a:solidFill>
                  <a:srgbClr val="0070C0"/>
                </a:solidFill>
              </a:rPr>
              <a:t>subject</a:t>
            </a:r>
            <a:r>
              <a:rPr lang="en-US" dirty="0"/>
              <a:t>] [</a:t>
            </a:r>
            <a:r>
              <a:rPr lang="en-US" dirty="0">
                <a:solidFill>
                  <a:srgbClr val="00B050"/>
                </a:solidFill>
              </a:rPr>
              <a:t>verb</a:t>
            </a:r>
            <a:r>
              <a:rPr lang="en-US" dirty="0"/>
              <a:t>] [</a:t>
            </a:r>
            <a:r>
              <a:rPr lang="en-US" dirty="0">
                <a:solidFill>
                  <a:srgbClr val="7030A0"/>
                </a:solidFill>
              </a:rPr>
              <a:t>object</a:t>
            </a:r>
            <a:r>
              <a:rPr lang="en-US" dirty="0"/>
              <a:t>] [</a:t>
            </a:r>
            <a:r>
              <a:rPr lang="en-US" dirty="0">
                <a:solidFill>
                  <a:srgbClr val="C00000"/>
                </a:solidFill>
              </a:rPr>
              <a:t>optional: constraint/purpose clause</a:t>
            </a:r>
            <a:r>
              <a:rPr lang="en-US" dirty="0"/>
              <a:t>]?</a:t>
            </a:r>
          </a:p>
          <a:p>
            <a:r>
              <a:rPr lang="en-US" dirty="0"/>
              <a:t>Example: Whether and how </a:t>
            </a:r>
            <a:r>
              <a:rPr lang="en-US" dirty="0">
                <a:solidFill>
                  <a:schemeClr val="accent2"/>
                </a:solidFill>
              </a:rPr>
              <a:t>should</a:t>
            </a:r>
            <a:r>
              <a:rPr lang="en-US" dirty="0"/>
              <a:t> </a:t>
            </a:r>
            <a:r>
              <a:rPr lang="en-US" dirty="0">
                <a:solidFill>
                  <a:srgbClr val="0070C0"/>
                </a:solidFill>
              </a:rPr>
              <a:t>the 6G system </a:t>
            </a:r>
            <a:r>
              <a:rPr lang="en-US" dirty="0">
                <a:solidFill>
                  <a:srgbClr val="00B050"/>
                </a:solidFill>
              </a:rPr>
              <a:t>expose</a:t>
            </a:r>
            <a:r>
              <a:rPr lang="en-US" dirty="0"/>
              <a:t> </a:t>
            </a:r>
            <a:r>
              <a:rPr lang="en-US" dirty="0">
                <a:solidFill>
                  <a:srgbClr val="7030A0"/>
                </a:solidFill>
              </a:rPr>
              <a:t>computing resource information</a:t>
            </a:r>
            <a:r>
              <a:rPr lang="en-US" dirty="0"/>
              <a:t> </a:t>
            </a:r>
            <a:r>
              <a:rPr lang="en-US" dirty="0">
                <a:solidFill>
                  <a:srgbClr val="C00000"/>
                </a:solidFill>
              </a:rPr>
              <a:t>to third parties</a:t>
            </a:r>
            <a:r>
              <a:rPr lang="en-US" dirty="0"/>
              <a:t>?</a:t>
            </a:r>
          </a:p>
          <a:p>
            <a:r>
              <a:rPr lang="en-US" dirty="0"/>
              <a:t>When to use: When existence of capability itself is uncertain, not just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363808103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FB33E0-B781-A17D-D175-86167BD98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8B77A-6B5B-8F1B-779E-DC3E84E11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5: "How to Enable"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2855A7-5BF8-2142-304C-4BC8255472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to enable [</a:t>
            </a:r>
            <a:r>
              <a:rPr lang="en-US" dirty="0">
                <a:solidFill>
                  <a:schemeClr val="accent2"/>
                </a:solidFill>
              </a:rPr>
              <a:t>capability/feature</a:t>
            </a:r>
            <a:r>
              <a:rPr lang="en-US" dirty="0"/>
              <a:t>] [</a:t>
            </a:r>
            <a:r>
              <a:rPr lang="en-US" dirty="0">
                <a:solidFill>
                  <a:srgbClr val="7030A0"/>
                </a:solidFill>
              </a:rPr>
              <a:t>optional: across/for specific scope</a:t>
            </a:r>
            <a:r>
              <a:rPr lang="en-US" dirty="0"/>
              <a:t>] [</a:t>
            </a:r>
            <a:r>
              <a:rPr lang="en-US" dirty="0">
                <a:solidFill>
                  <a:srgbClr val="C00000"/>
                </a:solidFill>
              </a:rPr>
              <a:t>optional: constraint clause</a:t>
            </a:r>
            <a:r>
              <a:rPr lang="en-US" dirty="0"/>
              <a:t>]?</a:t>
            </a:r>
          </a:p>
          <a:p>
            <a:r>
              <a:rPr lang="en-US" dirty="0"/>
              <a:t>Example: How to enable </a:t>
            </a:r>
            <a:r>
              <a:rPr lang="en-US" dirty="0">
                <a:solidFill>
                  <a:schemeClr val="accent2"/>
                </a:solidFill>
              </a:rPr>
              <a:t>application clients to discover computing resources</a:t>
            </a:r>
            <a:r>
              <a:rPr lang="en-US" dirty="0"/>
              <a:t> </a:t>
            </a:r>
            <a:r>
              <a:rPr lang="en-US" dirty="0">
                <a:solidFill>
                  <a:srgbClr val="C00000"/>
                </a:solidFill>
              </a:rPr>
              <a:t>through the 6G compute enabler layer</a:t>
            </a:r>
            <a:r>
              <a:rPr lang="en-US" dirty="0"/>
              <a:t>?</a:t>
            </a:r>
          </a:p>
          <a:p>
            <a:r>
              <a:rPr lang="en-US" dirty="0"/>
              <a:t>When to use: Architectural/enablement questions</a:t>
            </a:r>
          </a:p>
        </p:txBody>
      </p:sp>
    </p:spTree>
    <p:extLst>
      <p:ext uri="{BB962C8B-B14F-4D97-AF65-F5344CB8AC3E}">
        <p14:creationId xmlns:p14="http://schemas.microsoft.com/office/powerpoint/2010/main" val="235648850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38267</TotalTime>
  <Words>580</Words>
  <Application>Microsoft Macintosh PowerPoint</Application>
  <PresentationFormat>Widescreen</PresentationFormat>
  <Paragraphs>46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Malgun Gothic</vt:lpstr>
      <vt:lpstr>Arial</vt:lpstr>
      <vt:lpstr>Calibri</vt:lpstr>
      <vt:lpstr>Calibri Light</vt:lpstr>
      <vt:lpstr>Times New Roman</vt:lpstr>
      <vt:lpstr>Office Theme</vt:lpstr>
      <vt:lpstr>6G Study “open issue” formulation</vt:lpstr>
      <vt:lpstr>View on open issues</vt:lpstr>
      <vt:lpstr>Further views on open issues</vt:lpstr>
      <vt:lpstr>Open issue formulation guidelines </vt:lpstr>
      <vt:lpstr>1: Direct "How" Question (most typical)</vt:lpstr>
      <vt:lpstr>2: "What" Question - Mechanisms/Capabilities</vt:lpstr>
      <vt:lpstr>3: "What" Question - Information/Parameters</vt:lpstr>
      <vt:lpstr>4: "Whether and How" Question</vt:lpstr>
      <vt:lpstr>5: "How to Enable" Question</vt:lpstr>
      <vt:lpstr>Thank you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WFv2</cp:lastModifiedBy>
  <cp:revision>2333</cp:revision>
  <dcterms:created xsi:type="dcterms:W3CDTF">2010-02-05T13:52:04Z</dcterms:created>
  <dcterms:modified xsi:type="dcterms:W3CDTF">2026-02-06T12:07:46Z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