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7"/>
  </p:notesMasterIdLst>
  <p:handoutMasterIdLst>
    <p:handoutMasterId r:id="rId78"/>
  </p:handoutMasterIdLst>
  <p:sldIdLst>
    <p:sldId id="528" r:id="rId2"/>
    <p:sldId id="537" r:id="rId3"/>
    <p:sldId id="1197" r:id="rId4"/>
    <p:sldId id="1198" r:id="rId5"/>
    <p:sldId id="1199" r:id="rId6"/>
    <p:sldId id="1200" r:id="rId7"/>
    <p:sldId id="1184" r:id="rId8"/>
    <p:sldId id="1185" r:id="rId9"/>
    <p:sldId id="1186" r:id="rId10"/>
    <p:sldId id="1187" r:id="rId11"/>
    <p:sldId id="1168" r:id="rId12"/>
    <p:sldId id="1169" r:id="rId13"/>
    <p:sldId id="1170" r:id="rId14"/>
    <p:sldId id="1171" r:id="rId15"/>
    <p:sldId id="1193" r:id="rId16"/>
    <p:sldId id="1194" r:id="rId17"/>
    <p:sldId id="1195" r:id="rId18"/>
    <p:sldId id="1196" r:id="rId19"/>
    <p:sldId id="1201" r:id="rId20"/>
    <p:sldId id="1202" r:id="rId21"/>
    <p:sldId id="1203" r:id="rId22"/>
    <p:sldId id="1204" r:id="rId23"/>
    <p:sldId id="1188" r:id="rId24"/>
    <p:sldId id="1189" r:id="rId25"/>
    <p:sldId id="1191" r:id="rId26"/>
    <p:sldId id="1192" r:id="rId27"/>
    <p:sldId id="1180" r:id="rId28"/>
    <p:sldId id="1181" r:id="rId29"/>
    <p:sldId id="1182" r:id="rId30"/>
    <p:sldId id="1183" r:id="rId31"/>
    <p:sldId id="1176" r:id="rId32"/>
    <p:sldId id="1177" r:id="rId33"/>
    <p:sldId id="1178" r:id="rId34"/>
    <p:sldId id="1179" r:id="rId35"/>
    <p:sldId id="1172" r:id="rId36"/>
    <p:sldId id="1173" r:id="rId37"/>
    <p:sldId id="1174" r:id="rId38"/>
    <p:sldId id="1175" r:id="rId39"/>
    <p:sldId id="1160" r:id="rId40"/>
    <p:sldId id="1161" r:id="rId41"/>
    <p:sldId id="1162" r:id="rId42"/>
    <p:sldId id="1163" r:id="rId43"/>
    <p:sldId id="1164" r:id="rId44"/>
    <p:sldId id="1165" r:id="rId45"/>
    <p:sldId id="1166" r:id="rId46"/>
    <p:sldId id="1167" r:id="rId47"/>
    <p:sldId id="1156" r:id="rId48"/>
    <p:sldId id="1157" r:id="rId49"/>
    <p:sldId id="1158" r:id="rId50"/>
    <p:sldId id="1159" r:id="rId51"/>
    <p:sldId id="1148" r:id="rId52"/>
    <p:sldId id="1149" r:id="rId53"/>
    <p:sldId id="1150" r:id="rId54"/>
    <p:sldId id="1151" r:id="rId55"/>
    <p:sldId id="1144" r:id="rId56"/>
    <p:sldId id="1213" r:id="rId57"/>
    <p:sldId id="1214" r:id="rId58"/>
    <p:sldId id="1215" r:id="rId59"/>
    <p:sldId id="303" r:id="rId60"/>
    <p:sldId id="1143" r:id="rId61"/>
    <p:sldId id="995" r:id="rId62"/>
    <p:sldId id="1142" r:id="rId63"/>
    <p:sldId id="1152" r:id="rId64"/>
    <p:sldId id="1153" r:id="rId65"/>
    <p:sldId id="1154" r:id="rId66"/>
    <p:sldId id="1155" r:id="rId67"/>
    <p:sldId id="1205" r:id="rId68"/>
    <p:sldId id="1206" r:id="rId69"/>
    <p:sldId id="1207" r:id="rId70"/>
    <p:sldId id="1208" r:id="rId71"/>
    <p:sldId id="1209" r:id="rId72"/>
    <p:sldId id="1210" r:id="rId73"/>
    <p:sldId id="1211" r:id="rId74"/>
    <p:sldId id="1212" r:id="rId75"/>
    <p:sldId id="545" r:id="rId7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0066FF"/>
    <a:srgbClr val="3399FF"/>
    <a:srgbClr val="EAEFF7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92" d="100"/>
          <a:sy n="92" d="100"/>
        </p:scale>
        <p:origin x="92" y="43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23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27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31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35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39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43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71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401373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65983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S6-260368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872.zip" TargetMode="External"/><Relationship Id="rId13" Type="http://schemas.openxmlformats.org/officeDocument/2006/relationships/hyperlink" Target="https://www.3gpp.org/ftp/Information/WI_Sheet/SP-250392.zip" TargetMode="External"/><Relationship Id="rId3" Type="http://schemas.openxmlformats.org/officeDocument/2006/relationships/hyperlink" Target="https://www.3gpp.org/ftp/Information/WI_Sheet/SP-250391.zip" TargetMode="External"/><Relationship Id="rId7" Type="http://schemas.openxmlformats.org/officeDocument/2006/relationships/hyperlink" Target="https://www.3gpp.org/ftp/Information/WI_Sheet/SP-250870.zip" TargetMode="External"/><Relationship Id="rId12" Type="http://schemas.openxmlformats.org/officeDocument/2006/relationships/hyperlink" Target="https://www.3gpp.org/ftp/Information/WI_Sheet/SP-250383.zip" TargetMode="External"/><Relationship Id="rId2" Type="http://schemas.openxmlformats.org/officeDocument/2006/relationships/hyperlink" Target="https://www.3gpp.org/ftp/Information/WI_Sheet/SP-25088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0384.zip" TargetMode="External"/><Relationship Id="rId11" Type="http://schemas.openxmlformats.org/officeDocument/2006/relationships/hyperlink" Target="https://www.3gpp.org/ftp/Information/WI_Sheet/SP-250581.zip" TargetMode="External"/><Relationship Id="rId5" Type="http://schemas.openxmlformats.org/officeDocument/2006/relationships/hyperlink" Target="https://www.3gpp.org/ftp/Information/WI_Sheet/SP-250874.zip" TargetMode="External"/><Relationship Id="rId10" Type="http://schemas.openxmlformats.org/officeDocument/2006/relationships/hyperlink" Target="https://www.3gpp.org/ftp/Information/WI_Sheet/SP-250379.zip" TargetMode="External"/><Relationship Id="rId4" Type="http://schemas.openxmlformats.org/officeDocument/2006/relationships/hyperlink" Target="https://www.3gpp.org/ftp/Information/WI_Sheet/SP-250390.zip" TargetMode="External"/><Relationship Id="rId9" Type="http://schemas.openxmlformats.org/officeDocument/2006/relationships/hyperlink" Target="https://www.3gpp.org/ftp/Information/WI_Sheet/SP-250871.zip" TargetMode="External"/><Relationship Id="rId14" Type="http://schemas.openxmlformats.org/officeDocument/2006/relationships/hyperlink" Target="https://www.3gpp.org/ftp/Information/WI_Sheet/SP-250389.zip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282342"/>
            <a:ext cx="9741286" cy="152663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5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en-US" sz="5400" dirty="0"/>
              <a:t>lanning of 5GA-features in SA6 for Release 20</a:t>
            </a:r>
            <a:endParaRPr lang="en-GB" sz="5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  <a:cs typeface="CG Times (WN)"/>
              </a:rPr>
              <a:t>71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>
                <a:effectLst/>
                <a:ea typeface="Malgun Gothic" panose="020B0503020000020004" pitchFamily="34" charset="-127"/>
              </a:rPr>
              <a:t>Goa, </a:t>
            </a:r>
            <a:r>
              <a:rPr lang="en-GB" b="1">
                <a:ea typeface="Malgun Gothic" panose="020B0503020000020004" pitchFamily="34" charset="-127"/>
              </a:rPr>
              <a:t>India</a:t>
            </a:r>
            <a:r>
              <a:rPr lang="en-GB" b="1">
                <a:effectLst/>
                <a:ea typeface="Malgun Gothic" panose="020B0503020000020004" pitchFamily="34" charset="-127"/>
              </a:rPr>
              <a:t>, 9</a:t>
            </a:r>
            <a:r>
              <a:rPr lang="en-GB" b="1" baseline="30000">
                <a:effectLst/>
                <a:ea typeface="Malgun Gothic" panose="020B0503020000020004" pitchFamily="34" charset="-127"/>
              </a:rPr>
              <a:t>th</a:t>
            </a:r>
            <a:r>
              <a:rPr lang="en-GB" b="1">
                <a:effectLst/>
                <a:ea typeface="Malgun Gothic" panose="020B0503020000020004" pitchFamily="34" charset="-127"/>
              </a:rPr>
              <a:t> – </a:t>
            </a:r>
            <a:r>
              <a:rPr lang="en-GB" b="1">
                <a:ea typeface="Malgun Gothic" panose="020B0503020000020004" pitchFamily="34" charset="-127"/>
              </a:rPr>
              <a:t>13</a:t>
            </a:r>
            <a:r>
              <a:rPr lang="en-GB" b="1" baseline="30000">
                <a:effectLst/>
                <a:ea typeface="Malgun Gothic" panose="020B0503020000020004" pitchFamily="34" charset="-127"/>
              </a:rPr>
              <a:t>th</a:t>
            </a:r>
            <a:r>
              <a:rPr lang="en-GB" b="1">
                <a:effectLst/>
                <a:ea typeface="Malgun Gothic" panose="020B0503020000020004" pitchFamily="34" charset="-127"/>
              </a:rPr>
              <a:t> </a:t>
            </a:r>
            <a:r>
              <a:rPr lang="en-GB" b="1">
                <a:ea typeface="Malgun Gothic" panose="020B0503020000020004" pitchFamily="34" charset="-127"/>
              </a:rPr>
              <a:t>February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SEALDD_Ph3</a:t>
            </a:r>
            <a:r>
              <a:rPr lang="en-US" sz="3200" dirty="0"/>
              <a:t> 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55724"/>
            <a:ext cx="11285438" cy="523899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altLang="zh-CN" sz="2000" dirty="0">
                <a:sym typeface="+mn-ea"/>
              </a:rPr>
              <a:t>FS_</a:t>
            </a:r>
            <a:r>
              <a:rPr lang="en-US" sz="2000" dirty="0">
                <a:sym typeface="+mn-ea"/>
              </a:rPr>
              <a:t>SEALDD_Ph3,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580923"/>
              </p:ext>
            </p:extLst>
          </p:nvPr>
        </p:nvGraphicFramePr>
        <p:xfrm>
          <a:off x="456820" y="1850127"/>
          <a:ext cx="10096595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conclusions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conclusions</a:t>
                      </a:r>
                      <a:b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WID proposal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文本框 2"/>
          <p:cNvSpPr txBox="1"/>
          <p:nvPr/>
        </p:nvSpPr>
        <p:spPr>
          <a:xfrm>
            <a:off x="461952" y="4529305"/>
            <a:ext cx="101975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6TUs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A</a:t>
            </a:r>
            <a:r>
              <a:rPr lang="el-GR" altLang="zh-CN" sz="3600" b="1" dirty="0"/>
              <a:t>Ι</a:t>
            </a:r>
            <a:r>
              <a:rPr lang="en-US" altLang="zh-CN" sz="3600" b="1" dirty="0" err="1"/>
              <a:t>ML_App</a:t>
            </a:r>
            <a:r>
              <a:rPr lang="en-GB" altLang="zh-CN" sz="3600" b="1" dirty="0"/>
              <a:t>_Ph2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Manos Pateromichelakis, Lenovo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FS_AIML_App_Ph2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408940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KI updates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new/updated key issues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Solution updates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Architecture </a:t>
                      </a:r>
                      <a:r>
                        <a:rPr lang="en-US" altLang="zh-CN" sz="1400" dirty="0" err="1">
                          <a:solidFill>
                            <a:srgbClr val="0000FF"/>
                          </a:solidFill>
                          <a:latin typeface="+mn-lt"/>
                        </a:rPr>
                        <a:t>enh</a:t>
                      </a: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.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updates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zh-CN" sz="1400" kern="1200" dirty="0" err="1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enh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./ Business/Deployment models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Necessary updates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Finalize architecture enhancements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Finalize conclusions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E1C3B4C-B86C-4E53-A35E-8641C54AFE62}"/>
              </a:ext>
            </a:extLst>
          </p:cNvPr>
          <p:cNvSpPr txBox="1"/>
          <p:nvPr/>
        </p:nvSpPr>
        <p:spPr>
          <a:xfrm>
            <a:off x="134856" y="5595917"/>
            <a:ext cx="10976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Aug #68 (if 65% is reached).</a:t>
            </a:r>
          </a:p>
          <a:p>
            <a:r>
              <a:rPr lang="en-US" altLang="zh-CN" sz="1600" dirty="0"/>
              <a:t>NOTE 2: The TR for the SID is planned to send SA plenary for approval at Nov#70.</a:t>
            </a:r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72782357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8399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FS_AIML_App_Ph2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458992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600" dirty="0"/>
              <a:t>AIML_App_Ph2</a:t>
            </a:r>
            <a:endParaRPr lang="en-US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63040"/>
            <a:ext cx="11285438" cy="523167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GB" altLang="zh-CN" sz="2000" dirty="0"/>
              <a:t>AIML_App_Ph2,</a:t>
            </a:r>
            <a:r>
              <a:rPr lang="en-US" sz="1999" dirty="0"/>
              <a:t>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432163"/>
              </p:ext>
            </p:extLst>
          </p:nvPr>
        </p:nvGraphicFramePr>
        <p:xfrm>
          <a:off x="456820" y="1850127"/>
          <a:ext cx="10096595" cy="31488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1976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56892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51318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948403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Updated KIs,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New/updated Solutions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Arch </a:t>
                      </a:r>
                      <a:r>
                        <a:rPr lang="en-GB" sz="14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enh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Necessary updates, Conclusions,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49740" y="5617881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9 TUs</a:t>
            </a:r>
          </a:p>
        </p:txBody>
      </p:sp>
    </p:spTree>
    <p:extLst>
      <p:ext uri="{BB962C8B-B14F-4D97-AF65-F5344CB8AC3E}">
        <p14:creationId xmlns:p14="http://schemas.microsoft.com/office/powerpoint/2010/main" val="171270633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Metaverse_Ph2-APP</a:t>
            </a:r>
            <a:r>
              <a:rPr lang="en-GB" sz="3600" b="1" dirty="0"/>
              <a:t> </a:t>
            </a:r>
            <a:br>
              <a:rPr lang="en-GB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60262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>
                <a:solidFill>
                  <a:srgbClr val="000000"/>
                </a:solidFill>
              </a:rPr>
              <a:t>Arun Ramamoorthy, </a:t>
            </a:r>
            <a:r>
              <a:rPr lang="en-US" altLang="en-US" sz="2000" dirty="0"/>
              <a:t>Samsung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160" y="138740"/>
            <a:ext cx="10515600" cy="1325563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Metaverse_Ph2-APP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010630"/>
              </p:ext>
            </p:extLst>
          </p:nvPr>
        </p:nvGraphicFramePr>
        <p:xfrm>
          <a:off x="134856" y="1226294"/>
          <a:ext cx="11614841" cy="235200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</a:t>
                      </a: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+mn-ea"/>
                        </a:rPr>
                        <a:t>Metaverse_Ph2-APP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1.S</a:t>
                      </a: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patial anchor grouping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2.Spatial Map enhancements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3.DA management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4.Spatial Map object tracking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1.Complete the pending procedures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2.Correction</a:t>
                      </a: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related CRs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3.Resolution of pending Editor Notes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1.Pending procedures if any</a:t>
                      </a:r>
                    </a:p>
                    <a:p>
                      <a:pPr algn="l" fontAlgn="t"/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2.Correction related CRs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completion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55809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551" y="138740"/>
            <a:ext cx="10515600" cy="1325563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Metaverse_Ph2-APP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 NONE</a:t>
            </a:r>
          </a:p>
        </p:txBody>
      </p:sp>
    </p:spTree>
    <p:extLst>
      <p:ext uri="{BB962C8B-B14F-4D97-AF65-F5344CB8AC3E}">
        <p14:creationId xmlns:p14="http://schemas.microsoft.com/office/powerpoint/2010/main" val="301823284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Metaverse_Ph2-APP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70354"/>
            <a:ext cx="11285438" cy="522436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US" sz="2000" dirty="0"/>
              <a:t>Metaverse_Ph2-APP </a:t>
            </a:r>
            <a:r>
              <a:rPr lang="en-US" sz="1999" dirty="0"/>
              <a:t>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957302"/>
              </p:ext>
            </p:extLst>
          </p:nvPr>
        </p:nvGraphicFramePr>
        <p:xfrm>
          <a:off x="456820" y="1850127"/>
          <a:ext cx="10096595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94807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150495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</a:t>
                      </a:r>
                      <a:r>
                        <a:rPr lang="en-GB" sz="14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TU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2 TUs</a:t>
            </a:r>
          </a:p>
        </p:txBody>
      </p:sp>
    </p:spTree>
    <p:extLst>
      <p:ext uri="{BB962C8B-B14F-4D97-AF65-F5344CB8AC3E}">
        <p14:creationId xmlns:p14="http://schemas.microsoft.com/office/powerpoint/2010/main" val="190782519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AmbientIoT_Ph2_APP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zh-CN" sz="2000" dirty="0"/>
              <a:t>Liping Wu, CATT</a:t>
            </a:r>
            <a:r>
              <a:rPr lang="en-US" altLang="en-US" sz="2000" dirty="0"/>
              <a:t> 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sz="3600" b="1" dirty="0"/>
              <a:t>Overview of 5GA-features in SA6</a:t>
            </a:r>
            <a:endParaRPr lang="en-GB" altLang="fr-FR" sz="3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C2F447-10E6-CE83-5C7E-C3F8D79ACD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58400"/>
              </p:ext>
            </p:extLst>
          </p:nvPr>
        </p:nvGraphicFramePr>
        <p:xfrm>
          <a:off x="475492" y="1671461"/>
          <a:ext cx="10914278" cy="4706046"/>
        </p:xfrm>
        <a:graphic>
          <a:graphicData uri="http://schemas.openxmlformats.org/drawingml/2006/table">
            <a:tbl>
              <a:tblPr/>
              <a:tblGrid>
                <a:gridCol w="6160258">
                  <a:extLst>
                    <a:ext uri="{9D8B030D-6E8A-4147-A177-3AD203B41FA5}">
                      <a16:colId xmlns:a16="http://schemas.microsoft.com/office/drawing/2014/main" val="975592891"/>
                    </a:ext>
                  </a:extLst>
                </a:gridCol>
                <a:gridCol w="1739900">
                  <a:extLst>
                    <a:ext uri="{9D8B030D-6E8A-4147-A177-3AD203B41FA5}">
                      <a16:colId xmlns:a16="http://schemas.microsoft.com/office/drawing/2014/main" val="1191541730"/>
                    </a:ext>
                  </a:extLst>
                </a:gridCol>
                <a:gridCol w="844550">
                  <a:extLst>
                    <a:ext uri="{9D8B030D-6E8A-4147-A177-3AD203B41FA5}">
                      <a16:colId xmlns:a16="http://schemas.microsoft.com/office/drawing/2014/main" val="2988831325"/>
                    </a:ext>
                  </a:extLst>
                </a:gridCol>
                <a:gridCol w="2169570">
                  <a:extLst>
                    <a:ext uri="{9D8B030D-6E8A-4147-A177-3AD203B41FA5}">
                      <a16:colId xmlns:a16="http://schemas.microsoft.com/office/drawing/2014/main" val="419523538"/>
                    </a:ext>
                  </a:extLst>
                </a:gridCol>
              </a:tblGrid>
              <a:tr h="31096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SP-250883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David Artuñedo, Telefónica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9928309"/>
                  </a:ext>
                </a:extLst>
              </a:tr>
              <a:tr h="204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for Enhanced Mission Critical Services Architecture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enhMC_Ph2-MC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SP-250391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Harish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Negalaguli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Motorola Solutions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38841"/>
                  </a:ext>
                </a:extLst>
              </a:tr>
              <a:tr h="241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Stage 2 for FRMCS Phase 6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FRMCS_Ph6-MC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SP-250390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Martin Oettl, Nokia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891274"/>
                  </a:ext>
                </a:extLst>
              </a:tr>
              <a:tr h="28529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satellite access enabled 5G services Phase 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SP-250874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Zhou Zhe, China Telecom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306897"/>
                  </a:ext>
                </a:extLst>
              </a:tr>
              <a:tr h="27797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Stage 2 for AI/ML service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FS_AIML_App_Ph2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6"/>
                        </a:rPr>
                        <a:t>SP-250384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Emmanouil (Manos) Pateromichelakis, Lenovo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670396"/>
                  </a:ext>
                </a:extLst>
              </a:tr>
              <a:tr h="23408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7"/>
                        </a:rPr>
                        <a:t>SP-250870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Liping Wu, CATT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675301"/>
                  </a:ext>
                </a:extLst>
              </a:tr>
              <a:tr h="24140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8"/>
                        </a:rPr>
                        <a:t>SP-250872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Cristina Badulescu, Ericsson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4578824"/>
                  </a:ext>
                </a:extLst>
              </a:tr>
              <a:tr h="27066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SP-251043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Sapan Shah, Nokia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4090962"/>
                  </a:ext>
                </a:extLst>
              </a:tr>
              <a:tr h="23408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9"/>
                        </a:rPr>
                        <a:t>SP-250871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Jing Yue, Ericsson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682312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Discreet listening and monitoring of mission critical services,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FS_MCDISC_Ph2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0"/>
                        </a:rPr>
                        <a:t>SP-250379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US" sz="1100" dirty="0"/>
                        <a:t>Kees Verweij, </a:t>
                      </a:r>
                      <a:r>
                        <a:rPr lang="en-US" sz="1100" dirty="0"/>
                        <a:t>Netherlands Police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4170204"/>
                  </a:ext>
                </a:extLst>
              </a:tr>
              <a:tr h="23408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Logging and recording of mission critical services,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FS_MCLOG_Ph2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1"/>
                        </a:rPr>
                        <a:t>SP-250581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US" sz="1100" dirty="0"/>
                        <a:t>Jukka </a:t>
                      </a:r>
                      <a:r>
                        <a:rPr lang="en-US" altLang="en-US" sz="1100" dirty="0" err="1"/>
                        <a:t>Vialén</a:t>
                      </a:r>
                      <a:r>
                        <a:rPr lang="en-US" altLang="en-US" sz="1100" dirty="0"/>
                        <a:t>, Airbus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0875904"/>
                  </a:ext>
                </a:extLst>
              </a:tr>
              <a:tr h="241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Stage 2 for MMTel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FS_MMTel_Ph2_APP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2"/>
                        </a:rPr>
                        <a:t>SP-250383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Yue Liu, China Mobile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6173027"/>
                  </a:ext>
                </a:extLst>
              </a:tr>
              <a:tr h="27066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Service Enabler Architecture Layer (SEAL) Phase 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SEAL_Ph4-APP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SP-251215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Yanmei Yang, Huawei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73420546"/>
                  </a:ext>
                </a:extLst>
              </a:tr>
              <a:tr h="2267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SEAL data delivery Phase 3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SEALDD_Ph3-APP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SP-251457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Cuili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Ge, Huawei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903348004"/>
                  </a:ext>
                </a:extLst>
              </a:tr>
              <a:tr h="21213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SP-251044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Liu, Yue, China Mobile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677596"/>
                  </a:ext>
                </a:extLst>
              </a:tr>
              <a:tr h="30723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Application enabler for XR Services Phase 3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XRM_Ph3-APP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SP-251696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Tangqing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Liu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China Mobile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958241623"/>
                  </a:ext>
                </a:extLst>
              </a:tr>
              <a:tr h="2999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for mobile metaverse services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Metaverse_Ph2-APP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3"/>
                        </a:rPr>
                        <a:t>SP-250392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Arunprasath (Arun) Ramamoorthy, Samsung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54801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MultiHop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-MC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4"/>
                        </a:rPr>
                        <a:t>SP-250389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Mark Lipford, FirstNet Authority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298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FS_AmbientIoT_Ph2_APP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E1C3B4C-B86C-4E53-A35E-8641C54AFE62}"/>
              </a:ext>
            </a:extLst>
          </p:cNvPr>
          <p:cNvSpPr txBox="1"/>
          <p:nvPr/>
        </p:nvSpPr>
        <p:spPr>
          <a:xfrm>
            <a:off x="134855" y="5225214"/>
            <a:ext cx="109767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Nov#70.</a:t>
            </a:r>
          </a:p>
          <a:p>
            <a:r>
              <a:rPr lang="en-US" altLang="zh-CN" sz="1600" dirty="0"/>
              <a:t>NOTE 2: The TR for the SID is planned to send SA plenary for approval at Feb#71.</a:t>
            </a:r>
          </a:p>
          <a:p>
            <a:endParaRPr lang="en-US" altLang="zh-CN" sz="1600" dirty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4716663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636301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FS_AmbientIoT_Ph2_APP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2252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 Study how to utilize the exposure from other working group and provide the value-added Ambient </a:t>
            </a:r>
            <a:r>
              <a:rPr kumimoji="1" lang="en-US" altLang="zh-CN" sz="1800" dirty="0" err="1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IoT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 device information to the consumer.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&lt;SA2&gt;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Study how to monitor the status of the Ambient </a:t>
            </a:r>
            <a:r>
              <a:rPr kumimoji="1" lang="en-US" altLang="zh-CN" sz="1800" dirty="0" err="1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IoT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 devices to minimize the service impact.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&lt;SA2&gt;</a:t>
            </a:r>
          </a:p>
        </p:txBody>
      </p:sp>
    </p:spTree>
    <p:extLst>
      <p:ext uri="{BB962C8B-B14F-4D97-AF65-F5344CB8AC3E}">
        <p14:creationId xmlns:p14="http://schemas.microsoft.com/office/powerpoint/2010/main" val="236905556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200" dirty="0"/>
              <a:t>AmbientIoT_Ph2_APP</a:t>
            </a:r>
            <a:r>
              <a:rPr lang="en-US" sz="3200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77670"/>
            <a:ext cx="11285438" cy="521704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GB" altLang="zh-CN" sz="2000" dirty="0"/>
              <a:t>AmbientIoT_Ph2_APP,</a:t>
            </a:r>
            <a:r>
              <a:rPr lang="en-US" sz="1999" dirty="0"/>
              <a:t>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310118"/>
              </p:ext>
            </p:extLst>
          </p:nvPr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1976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56892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51318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948403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evaluation,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  <p:extLst>
      <p:ext uri="{BB962C8B-B14F-4D97-AF65-F5344CB8AC3E}">
        <p14:creationId xmlns:p14="http://schemas.microsoft.com/office/powerpoint/2010/main" val="2566817657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SEAL_Ph4</a:t>
            </a:r>
            <a:br>
              <a:rPr lang="en-GB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Yanmei Yang, Huawei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</a:t>
            </a:r>
            <a:r>
              <a:rPr lang="en-US" sz="3600" dirty="0"/>
              <a:t>_SEAL_Ph4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576945"/>
              </p:ext>
            </p:extLst>
          </p:nvPr>
        </p:nvGraphicFramePr>
        <p:xfrm>
          <a:off x="134856" y="1197034"/>
          <a:ext cx="11614841" cy="4382042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394358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508746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466778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FS_</a:t>
                      </a: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+mn-ea"/>
                        </a:rPr>
                        <a:t>SEAL_Ph4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965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3518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END of key issues and new solutions</a:t>
                      </a:r>
                      <a:endParaRPr lang="en-GB" sz="1400" b="0" i="0" u="none" strike="noStrike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solution for Gap#7</a:t>
                      </a: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Solution evaluation </a:t>
                      </a:r>
                    </a:p>
                    <a:p>
                      <a:pPr marL="800100" lvl="1" indent="-342900" algn="l" fontAlgn="t">
                        <a:buSzPct val="75000"/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 Technical solutions #5,#7,#10,#12;</a:t>
                      </a:r>
                    </a:p>
                    <a:p>
                      <a:pPr marL="800100" lvl="1" indent="-342900" algn="l" fontAlgn="t">
                        <a:buSzPct val="75000"/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 Solution evaluation for adoption solutions#</a:t>
                      </a:r>
                      <a:r>
                        <a:rPr lang="en-GB" altLang="zh-CN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#5,#6</a:t>
                      </a:r>
                      <a:endParaRPr lang="en-GB" sz="1400" b="0" i="0" u="none" strike="noStrike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Start of Overall evaluation on all Gaps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Start of TR Conclusions</a:t>
                      </a:r>
                    </a:p>
                    <a:p>
                      <a:pPr marL="0" indent="0" algn="l" fontAlgn="t">
                        <a:buFontTx/>
                        <a:buNone/>
                      </a:pPr>
                      <a:endParaRPr lang="en-GB" sz="1400" b="0" i="0" u="none" strike="noStrike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sz="1100" i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NOTE: WID proposal on Normative (see time plan for WID)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Complete the pending overall evaluation on all gaps</a:t>
                      </a: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altLang="zh-CN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Complete the pending TR Conclusions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   SID completion</a:t>
                      </a:r>
                    </a:p>
                    <a:p>
                      <a:pPr algn="l" fontAlgn="t"/>
                      <a:endParaRPr lang="en-GB" altLang="zh-CN" sz="1400" b="0" i="0" u="none" strike="noStrike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altLang="zh-CN" sz="1100" i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NOTE: Star of Normative ((see time plan for WID))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541767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5" y="138740"/>
            <a:ext cx="11063344" cy="1325563"/>
          </a:xfrm>
        </p:spPr>
        <p:txBody>
          <a:bodyPr/>
          <a:lstStyle/>
          <a:p>
            <a:r>
              <a:rPr lang="en-US" altLang="zh-CN" sz="3600" dirty="0"/>
              <a:t>Potential coordination for SEAL_Ph4 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 NONE</a:t>
            </a:r>
          </a:p>
        </p:txBody>
      </p:sp>
    </p:spTree>
    <p:extLst>
      <p:ext uri="{BB962C8B-B14F-4D97-AF65-F5344CB8AC3E}">
        <p14:creationId xmlns:p14="http://schemas.microsoft.com/office/powerpoint/2010/main" val="3472790264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altLang="zh-CN" sz="3600" dirty="0"/>
              <a:t>Milestone proposals for SEAL_Ph4</a:t>
            </a:r>
            <a:endParaRPr lang="en-US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70354"/>
            <a:ext cx="11285438" cy="522436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SEAL</a:t>
            </a:r>
            <a:r>
              <a:rPr lang="en-US" sz="2000" dirty="0"/>
              <a:t>_Ph4 </a:t>
            </a:r>
            <a:r>
              <a:rPr lang="en-US" sz="1999" dirty="0"/>
              <a:t>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030662"/>
              </p:ext>
            </p:extLst>
          </p:nvPr>
        </p:nvGraphicFramePr>
        <p:xfrm>
          <a:off x="456820" y="1850127"/>
          <a:ext cx="10096595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277838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960282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370062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171819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150495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</a:t>
                      </a:r>
                      <a:r>
                        <a:rPr lang="en-GB" sz="14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TU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SID completion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TSs</a:t>
                      </a: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Skeleton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TSs</a:t>
                      </a: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TSs (completion)</a:t>
                      </a: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6060127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Study on </a:t>
            </a:r>
            <a:r>
              <a:rPr lang="en-US" sz="3600" b="1" dirty="0" err="1"/>
              <a:t>MultiHop</a:t>
            </a:r>
            <a:r>
              <a:rPr lang="en-US" sz="3600" b="1" dirty="0"/>
              <a:t>-MC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Mark Lipford, FirstNet Authority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 err="1"/>
              <a:t>MultiHop</a:t>
            </a:r>
            <a:r>
              <a:rPr lang="en-US" sz="3600" dirty="0"/>
              <a:t>-MC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235200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Discussion and possible resolution on remain open item (</a:t>
                      </a:r>
                      <a:r>
                        <a:rPr lang="en-US" sz="1400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quality/reliability/performance of the relay connection info to end user)</a:t>
                      </a:r>
                    </a:p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See TS22.261 clause 6.9.2.2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Final closure on open issue from #68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Any needed CRs for final clean-up of feature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Nothing expected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001366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 err="1"/>
              <a:t>MultiHop</a:t>
            </a:r>
            <a:r>
              <a:rPr lang="en-US" sz="3600" dirty="0"/>
              <a:t>-MC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1735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>
                <a:sym typeface="+mn-ea"/>
              </a:rPr>
              <a:t>XR_Ph3_APP</a:t>
            </a:r>
            <a:br>
              <a:rPr lang="en-US" sz="3600" b="1" dirty="0"/>
            </a:br>
            <a:r>
              <a:rPr lang="en-US" sz="3600" b="1" dirty="0"/>
              <a:t>Work Plan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 err="1"/>
              <a:t>Shaowen</a:t>
            </a:r>
            <a:r>
              <a:rPr lang="en-US" altLang="en-US" sz="2000" dirty="0"/>
              <a:t> Zheng, China Mobile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600" dirty="0" err="1"/>
              <a:t>MultiHop</a:t>
            </a:r>
            <a:r>
              <a:rPr lang="en-US" sz="3600" dirty="0"/>
              <a:t>-MC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67206"/>
            <a:ext cx="11285438" cy="491164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US" sz="1999" dirty="0" err="1"/>
              <a:t>MultiHop</a:t>
            </a:r>
            <a:r>
              <a:rPr lang="en-US" sz="1999" dirty="0"/>
              <a:t>-MC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316018"/>
              </p:ext>
            </p:extLst>
          </p:nvPr>
        </p:nvGraphicFramePr>
        <p:xfrm>
          <a:off x="456820" y="1850127"/>
          <a:ext cx="10096595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(.25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WID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Discuss open issue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final open issue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Final clean up and validation of work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1.25 TUs</a:t>
            </a:r>
          </a:p>
        </p:txBody>
      </p:sp>
    </p:spTree>
    <p:extLst>
      <p:ext uri="{BB962C8B-B14F-4D97-AF65-F5344CB8AC3E}">
        <p14:creationId xmlns:p14="http://schemas.microsoft.com/office/powerpoint/2010/main" val="2632397957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5GSAT_Ph4_App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36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Zhou Zhe, China Telecom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FS_5GSAT_Ph4_App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225214"/>
            <a:ext cx="10976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Nov#70.</a:t>
            </a:r>
          </a:p>
          <a:p>
            <a:r>
              <a:rPr lang="en-US" altLang="zh-CN" sz="1600" dirty="0"/>
              <a:t>NOTE 2: The TR for the SID is planned to send SA plenary for approval at Feb#71.</a:t>
            </a:r>
          </a:p>
        </p:txBody>
      </p:sp>
    </p:spTree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930" y="228600"/>
            <a:ext cx="9481893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FS_5GSAT_Ph4_App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1143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Study how to support security aspect while enhancing existing SA6 Application Enablers based on satellite access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&lt;SA3&gt;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600" dirty="0"/>
              <a:t>5GSAT_Ph4_App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70354"/>
            <a:ext cx="11285438" cy="522436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GB" altLang="zh-CN" sz="2000" dirty="0"/>
              <a:t>5GSAT_Ph4_App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119787"/>
              </p:ext>
            </p:extLst>
          </p:nvPr>
        </p:nvGraphicFramePr>
        <p:xfrm>
          <a:off x="456820" y="1850127"/>
          <a:ext cx="10376642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Solution evaluation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evaluation,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6820" y="5249067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0" y="4806862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FRMCS_Ph6-MC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Martin Oettl, Nokia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FRMCS_Ph6-MC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213864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48291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677298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437966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Adhoc group enhancements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MC gateway UE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Interworking/Interconnection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Adhoc group enhancements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MC gateway UE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Interworking/Interconnection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Continue work on remaining objectives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Continue work on remaining objectives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893246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FRMCS_Ph6-MC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4008112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FRMCS_Ph6-MC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84986"/>
            <a:ext cx="11285438" cy="520973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FRMCS_Ph6-MC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38203"/>
              </p:ext>
            </p:extLst>
          </p:nvPr>
        </p:nvGraphicFramePr>
        <p:xfrm>
          <a:off x="456820" y="1850127"/>
          <a:ext cx="10096595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2 TUs</a:t>
            </a:r>
          </a:p>
        </p:txBody>
      </p:sp>
    </p:spTree>
    <p:extLst>
      <p:ext uri="{BB962C8B-B14F-4D97-AF65-F5344CB8AC3E}">
        <p14:creationId xmlns:p14="http://schemas.microsoft.com/office/powerpoint/2010/main" val="2087000961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MMTel_Ph2_App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Yue Liu, China Mobile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FS_</a:t>
            </a:r>
            <a:r>
              <a:rPr lang="en-US" sz="3600" dirty="0"/>
              <a:t>XR_Ph3_APP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393700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key issues</a:t>
                      </a: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225214"/>
            <a:ext cx="109767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ym typeface="+mn-ea"/>
              </a:rPr>
              <a:t>NOTE 1: The TR for the SID is planned to send SA plenary for information at Sep SA#109.</a:t>
            </a:r>
            <a:endParaRPr lang="en-US" altLang="zh-CN" sz="1600" dirty="0"/>
          </a:p>
          <a:p>
            <a:r>
              <a:rPr lang="en-US" altLang="zh-CN" sz="1600" dirty="0">
                <a:sym typeface="+mn-ea"/>
              </a:rPr>
              <a:t>NOTE 2: The TR for the SID is planned to send SA plenary for approval at Dec SA#110.</a:t>
            </a:r>
            <a:endParaRPr lang="en-US" altLang="zh-CN" sz="1600" i="1" dirty="0"/>
          </a:p>
        </p:txBody>
      </p:sp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50" y="138740"/>
            <a:ext cx="10515600" cy="1325563"/>
          </a:xfrm>
        </p:spPr>
        <p:txBody>
          <a:bodyPr/>
          <a:lstStyle/>
          <a:p>
            <a:r>
              <a:rPr lang="en-US" altLang="zh-CN" sz="3600" dirty="0"/>
              <a:t>Milestone proposals for FS_MMTel_Ph2_App 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415036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key issues</a:t>
                      </a: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interim conclusions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396664"/>
            <a:ext cx="109767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</a:t>
            </a:r>
            <a:r>
              <a:rPr lang="en-US" altLang="zh-CN" sz="1600" dirty="0">
                <a:sym typeface="+mn-ea"/>
              </a:rPr>
              <a:t>Dec SA#110</a:t>
            </a:r>
            <a:r>
              <a:rPr lang="en-US" altLang="zh-CN" sz="1600" dirty="0"/>
              <a:t>.</a:t>
            </a:r>
          </a:p>
          <a:p>
            <a:r>
              <a:rPr lang="en-US" altLang="zh-CN" sz="1600" dirty="0"/>
              <a:t>NOTE 2: The TR for the SID is planned to send SA plenary for approval at March#111.</a:t>
            </a:r>
          </a:p>
        </p:txBody>
      </p:sp>
    </p:spTree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3915" y="228600"/>
            <a:ext cx="9550400" cy="1143000"/>
          </a:xfrm>
        </p:spPr>
        <p:txBody>
          <a:bodyPr/>
          <a:lstStyle/>
          <a:p>
            <a:r>
              <a:rPr lang="en-US" altLang="zh-CN" sz="3600" dirty="0"/>
              <a:t>Potential coordination for FS_MMTel_Ph2_App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1170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Whether the external data channel content access requirements (described in incoming LS S6-253007) are needed to be studied is FFS and if needed, coordination with SA2/SA4 is needed</a:t>
            </a:r>
            <a:endParaRPr kumimoji="1" lang="en-US" altLang="zh-CN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altLang="zh-CN" sz="3600" dirty="0"/>
              <a:t>MMTel_Ph2_App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506930"/>
            <a:ext cx="11285438" cy="518778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altLang="zh-CN" sz="2000" dirty="0"/>
              <a:t>MMTel_Ph2_App</a:t>
            </a:r>
            <a:r>
              <a:rPr lang="en-GB" altLang="zh-CN" sz="2000" dirty="0"/>
              <a:t>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018712"/>
              </p:ext>
            </p:extLst>
          </p:nvPr>
        </p:nvGraphicFramePr>
        <p:xfrm>
          <a:off x="456820" y="1850127"/>
          <a:ext cx="10376642" cy="293553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conclusions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conclusions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  <a:b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Start of WI</a:t>
                      </a:r>
                      <a:r>
                        <a:rPr lang="en-US" alt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GB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conclusions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6820" y="5249067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0" y="4806862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 err="1"/>
              <a:t>Sensing_App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>
                <a:sym typeface="+mn-ea"/>
              </a:rPr>
              <a:t>Yue Liu, China Mobile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altLang="zh-CN" sz="3600" dirty="0" err="1"/>
              <a:t>FS_Sensing_App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key issues</a:t>
                      </a: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396664"/>
            <a:ext cx="109767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</a:t>
            </a:r>
            <a:r>
              <a:rPr lang="en-US" altLang="zh-CN" sz="1600" dirty="0">
                <a:sym typeface="+mn-ea"/>
              </a:rPr>
              <a:t>Dec SA#110</a:t>
            </a:r>
            <a:r>
              <a:rPr lang="en-US" altLang="zh-CN" sz="1600" dirty="0"/>
              <a:t>.</a:t>
            </a:r>
          </a:p>
          <a:p>
            <a:r>
              <a:rPr lang="en-US" altLang="zh-CN" sz="1600" dirty="0"/>
              <a:t>NOTE 2: The TR for the SID is planned to send SA plenary for approval at March#111.</a:t>
            </a:r>
          </a:p>
        </p:txBody>
      </p:sp>
    </p:spTree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28600"/>
            <a:ext cx="9550400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 err="1"/>
              <a:t>FS_Sensing_App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810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The 3GPP systems aspects need to be coordinated with SA2  </a:t>
            </a:r>
            <a:endParaRPr kumimoji="1" lang="en-US" altLang="zh-CN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altLang="zh-CN" sz="3600" dirty="0">
                <a:sym typeface="+mn-ea"/>
              </a:rPr>
              <a:t>Sensing_App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92300"/>
            <a:ext cx="11285438" cy="520241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altLang="zh-CN" sz="2000" dirty="0" err="1"/>
              <a:t>Sensing_App</a:t>
            </a:r>
            <a:r>
              <a:rPr lang="en-US" altLang="zh-CN" sz="2000" dirty="0"/>
              <a:t>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629638"/>
              </p:ext>
            </p:extLst>
          </p:nvPr>
        </p:nvGraphicFramePr>
        <p:xfrm>
          <a:off x="456820" y="1850127"/>
          <a:ext cx="10376642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Solution evaluation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evaluation,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6820" y="5249067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0" y="4806862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CAPIF Phase 4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Niranth Amogh, Nokia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FS_CAPIF_Ph4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439420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(23.700-43)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TR 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(Expected to complete &gt;70%)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To send for information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(Expected to complete &gt;95%)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To send for approval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3651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7712103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8399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FS_CAPIF_Ph4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Security consideration for new solutions. </a:t>
            </a: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&lt;SA3&gt;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0764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>
                <a:sym typeface="+mn-ea"/>
              </a:rPr>
              <a:t>FS_</a:t>
            </a:r>
            <a:r>
              <a:rPr lang="en-US" sz="3600" dirty="0">
                <a:sym typeface="+mn-ea"/>
              </a:rPr>
              <a:t>XR_Ph3_APP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810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CAPIF_Ph4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84986"/>
            <a:ext cx="11285438" cy="520973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CAPIF_Ph4,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conclusions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9" y="4857822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NOTEs: The WID for normative work is not approved yet. Above is estimate for the </a:t>
            </a:r>
            <a:r>
              <a:rPr lang="en-US" altLang="zh-CN" sz="1600"/>
              <a:t>normative work.</a:t>
            </a:r>
            <a:endParaRPr lang="en-US" altLang="zh-CN" sz="1600" dirty="0"/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0 TUs</a:t>
            </a:r>
          </a:p>
        </p:txBody>
      </p:sp>
    </p:spTree>
    <p:extLst>
      <p:ext uri="{BB962C8B-B14F-4D97-AF65-F5344CB8AC3E}">
        <p14:creationId xmlns:p14="http://schemas.microsoft.com/office/powerpoint/2010/main" val="3965863214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EnergySys_Ph2_APP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Jing Yue, Ericsson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FS_EnergySys_Ph2_APP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016272"/>
              </p:ext>
            </p:extLst>
          </p:nvPr>
        </p:nvGraphicFramePr>
        <p:xfrm>
          <a:off x="134856" y="1731042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E1C3B4C-B86C-4E53-A35E-8641C54AFE62}"/>
              </a:ext>
            </a:extLst>
          </p:cNvPr>
          <p:cNvSpPr txBox="1"/>
          <p:nvPr/>
        </p:nvSpPr>
        <p:spPr>
          <a:xfrm>
            <a:off x="134855" y="5700700"/>
            <a:ext cx="109767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</a:t>
            </a:r>
            <a:r>
              <a:rPr lang="en-US" altLang="zh-CN" sz="1600" dirty="0">
                <a:sym typeface="+mn-ea"/>
              </a:rPr>
              <a:t>Dec SA#110</a:t>
            </a:r>
            <a:r>
              <a:rPr lang="en-US" altLang="zh-CN" sz="1600" dirty="0"/>
              <a:t>.</a:t>
            </a:r>
          </a:p>
          <a:p>
            <a:r>
              <a:rPr lang="en-US" altLang="zh-CN" sz="1600" dirty="0"/>
              <a:t>NOTE 2: The TR for the SID is planned to send SA plenary for approval at </a:t>
            </a:r>
            <a:r>
              <a:rPr lang="en-US" altLang="zh-CN" sz="1600" dirty="0">
                <a:sym typeface="+mn-ea"/>
              </a:rPr>
              <a:t>March SA#111</a:t>
            </a:r>
            <a:r>
              <a:rPr lang="en-US" altLang="zh-CN" sz="1600" dirty="0"/>
              <a:t>.</a:t>
            </a:r>
          </a:p>
          <a:p>
            <a:endParaRPr lang="en-US" altLang="zh-CN" sz="1600" dirty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410370786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8399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FS_EnergySys_Ph2_APP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901252914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600" dirty="0"/>
              <a:t>EnergySys_Ph2_APP</a:t>
            </a:r>
            <a:endParaRPr lang="en-US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6466"/>
            <a:ext cx="11285438" cy="535055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GB" altLang="zh-CN" sz="2000" dirty="0"/>
              <a:t>EnergySys_Ph2_APP,</a:t>
            </a:r>
            <a:r>
              <a:rPr lang="en-US" sz="1999" dirty="0"/>
              <a:t>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1976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56892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51318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948403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Update solutions,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evaluation,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10 TUs</a:t>
            </a:r>
          </a:p>
        </p:txBody>
      </p:sp>
    </p:spTree>
    <p:extLst>
      <p:ext uri="{BB962C8B-B14F-4D97-AF65-F5344CB8AC3E}">
        <p14:creationId xmlns:p14="http://schemas.microsoft.com/office/powerpoint/2010/main" val="2664006456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APCOT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Cristina Badulescu, Ericsson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1933" y="191342"/>
            <a:ext cx="9103784" cy="968434"/>
          </a:xfrm>
        </p:spPr>
        <p:txBody>
          <a:bodyPr/>
          <a:lstStyle/>
          <a:p>
            <a:r>
              <a:rPr lang="en-US" altLang="zh-CN" sz="3600" dirty="0"/>
              <a:t>Milestone proposals for FS_APCOT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488304"/>
              </p:ext>
            </p:extLst>
          </p:nvPr>
        </p:nvGraphicFramePr>
        <p:xfrm>
          <a:off x="152400" y="1218432"/>
          <a:ext cx="11614841" cy="4674367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9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3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9317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1564" marB="41564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6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500" dirty="0"/>
                    </a:p>
                  </a:txBody>
                  <a:tcPr marT="41564" marB="41564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1" u="none" strike="noStrike" dirty="0">
                          <a:effectLst/>
                        </a:rPr>
                        <a:t>Aug #68</a:t>
                      </a:r>
                      <a:endParaRPr lang="en-GB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1547" marB="41547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1" u="none" strike="noStrike" dirty="0">
                          <a:effectLst/>
                        </a:rPr>
                        <a:t>Oct #69</a:t>
                      </a:r>
                      <a:endParaRPr lang="en-GB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1547" marB="41547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1" u="none" strike="noStrike" dirty="0">
                          <a:effectLst/>
                        </a:rPr>
                        <a:t>Nov #70</a:t>
                      </a:r>
                      <a:endParaRPr lang="en-GB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1547" marB="41547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1" u="none" strike="noStrike" dirty="0">
                          <a:effectLst/>
                        </a:rPr>
                        <a:t>Feb #71</a:t>
                      </a:r>
                      <a:endParaRPr lang="en-GB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1547" marB="41547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709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500" dirty="0">
                          <a:latin typeface="+mn-lt"/>
                        </a:rPr>
                        <a:t>Phase 1</a:t>
                      </a:r>
                      <a:endParaRPr lang="zh-CN" altLang="en-US" sz="1500" dirty="0">
                        <a:latin typeface="+mn-lt"/>
                      </a:endParaRPr>
                    </a:p>
                  </a:txBody>
                  <a:tcPr marT="41564" marB="41564"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TR 23.700-42 skeleton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use cases</a:t>
                      </a: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New/Update UCs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UC analysis</a:t>
                      </a: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END of NEW UCs</a:t>
                      </a: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END of NEW Terminology analysis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END of NEW Business relationships</a:t>
                      </a: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UC analysis</a:t>
                      </a:r>
                      <a:endParaRPr lang="en-US" altLang="zh-CN" sz="13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Update UCs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Update </a:t>
                      </a: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Update Terminology analysis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dirty="0">
                          <a:solidFill>
                            <a:srgbClr val="FF0000"/>
                          </a:solidFill>
                          <a:latin typeface="+mn-lt"/>
                        </a:rPr>
                        <a:t>End of SI Phase 1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300" dirty="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0002570"/>
                  </a:ext>
                </a:extLst>
              </a:tr>
              <a:tr h="8977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500" dirty="0">
                          <a:latin typeface="+mn-lt"/>
                        </a:rPr>
                        <a:t>Phase 2: Key issue</a:t>
                      </a:r>
                      <a:endParaRPr lang="zh-CN" altLang="en-US" sz="1500" dirty="0">
                        <a:latin typeface="+mn-lt"/>
                      </a:endParaRPr>
                    </a:p>
                  </a:txBody>
                  <a:tcPr marT="41564" marB="41564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3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  <a:sym typeface="+mn-ea"/>
                      </a:endParaRPr>
                    </a:p>
                  </a:txBody>
                  <a:tcPr marT="41564" marB="41564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Start of SI Phase 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</a:rPr>
                        <a:t>New/Update Key issues </a:t>
                      </a:r>
                    </a:p>
                  </a:txBody>
                  <a:tcPr marT="41564" marB="41564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39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500" kern="1200" dirty="0">
                          <a:solidFill>
                            <a:schemeClr val="tx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Phase 2: </a:t>
                      </a:r>
                      <a:r>
                        <a:rPr lang="en-US" altLang="zh-CN" sz="1500" dirty="0">
                          <a:latin typeface="+mn-lt"/>
                        </a:rPr>
                        <a:t>Solution</a:t>
                      </a:r>
                      <a:endParaRPr lang="zh-CN" altLang="en-US" sz="1500" dirty="0">
                        <a:latin typeface="+mn-lt"/>
                      </a:endParaRPr>
                    </a:p>
                  </a:txBody>
                  <a:tcPr marT="41564" marB="41564"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New/Update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Solutions evaluations</a:t>
                      </a: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39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500" dirty="0">
                          <a:latin typeface="+mn-lt"/>
                        </a:rPr>
                        <a:t>Interim conclusion</a:t>
                      </a:r>
                      <a:endParaRPr lang="zh-CN" altLang="en-US" sz="1500" dirty="0">
                        <a:latin typeface="+mn-lt"/>
                      </a:endParaRPr>
                    </a:p>
                  </a:txBody>
                  <a:tcPr marT="41564" marB="41564"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300" dirty="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Interim conclusions (NOTE 1)</a:t>
                      </a:r>
                      <a:endParaRPr lang="zh-CN" altLang="en-US" sz="13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26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500" dirty="0">
                          <a:latin typeface="+mn-lt"/>
                        </a:rPr>
                        <a:t>Conclusion</a:t>
                      </a:r>
                      <a:endParaRPr lang="zh-CN" altLang="en-US" sz="1500" dirty="0">
                        <a:latin typeface="+mn-lt"/>
                      </a:endParaRPr>
                    </a:p>
                  </a:txBody>
                  <a:tcPr marT="41564" marB="41564"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300" dirty="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300" dirty="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300" dirty="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3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03512" y="5981126"/>
            <a:ext cx="9311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NOTE 1: The TR for the SID is planned to send SA plenary for information at SA#110 (Dec 2025) with &gt;65% completion rate</a:t>
            </a:r>
          </a:p>
          <a:p>
            <a:r>
              <a:rPr lang="en-US" altLang="zh-CN" sz="1200" dirty="0"/>
              <a:t>NOTE 2: The TR for the SID is planned to send SA plenary for approval at SA#111 (March 2026)</a:t>
            </a:r>
          </a:p>
        </p:txBody>
      </p:sp>
    </p:spTree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28600"/>
            <a:ext cx="9550400" cy="1143000"/>
          </a:xfrm>
        </p:spPr>
        <p:txBody>
          <a:bodyPr/>
          <a:lstStyle/>
          <a:p>
            <a:r>
              <a:rPr lang="en-US" altLang="zh-CN" sz="3600" dirty="0"/>
              <a:t>Potential coordination for FS_APCOT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539750" y="1487296"/>
            <a:ext cx="10433050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FS_APCOT Study phase 2: </a:t>
            </a: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</a:rPr>
              <a:t>system aspects if/as needed </a:t>
            </a: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</a:rPr>
              <a:t>&lt;SA2&gt;, 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security areas </a:t>
            </a: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</a:rPr>
              <a:t>&lt;SA3&gt;</a:t>
            </a: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</a:rPr>
              <a:t> </a:t>
            </a:r>
            <a:endParaRPr kumimoji="1" lang="en-US" altLang="zh-CN" sz="1800" dirty="0">
              <a:solidFill>
                <a:srgbClr val="000000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altLang="zh-CN" sz="3600" dirty="0"/>
              <a:t>APCOT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1" y="1485899"/>
            <a:ext cx="11285438" cy="4286251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APCOT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028185"/>
              </p:ext>
            </p:extLst>
          </p:nvPr>
        </p:nvGraphicFramePr>
        <p:xfrm>
          <a:off x="456821" y="1847464"/>
          <a:ext cx="10376642" cy="37889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32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66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1.5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1.5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#111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#112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>
                          <a:effectLst/>
                        </a:rPr>
                        <a:t>Sept  #114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UCs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New/Update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UCs, UC analysis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End of new UCs, new business relationships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UCs, UC analysis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Start of SI phase 2 </a:t>
                      </a:r>
                      <a:r>
                        <a:rPr lang="en-US" alt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New KIs, solutions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endParaRPr lang="en-GB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New &amp; update of KIs, solutions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New evaluations, interim conclusions</a:t>
                      </a:r>
                      <a:endParaRPr lang="en-US" altLang="en-GB" sz="14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New/Update 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of KIs, solutions, evaluations, conclusions</a:t>
                      </a:r>
                      <a:endParaRPr lang="en-US" altLang="en-GB" sz="14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49741" y="6075781"/>
            <a:ext cx="8041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NOTE: The normative WID is not yet approved, so the normative phase is just an initial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1" y="5776697"/>
            <a:ext cx="8592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</a:rPr>
              <a:t>TUs consumed (until SA6#67): 0 TUs</a:t>
            </a:r>
          </a:p>
        </p:txBody>
      </p:sp>
    </p:spTree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MCDISC_Ph2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Kees Verweij, </a:t>
            </a:r>
            <a:r>
              <a:rPr lang="en-US" sz="2000" dirty="0"/>
              <a:t>Netherlands Police</a:t>
            </a:r>
            <a:r>
              <a:rPr lang="en-US" altLang="en-US" sz="2000" dirty="0"/>
              <a:t> 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XR_Ph3_APP</a:t>
            </a:r>
            <a:r>
              <a:rPr lang="en-US" sz="3200" dirty="0"/>
              <a:t> 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55724"/>
            <a:ext cx="11285438" cy="523899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sz="2000" dirty="0">
                <a:sym typeface="+mn-ea"/>
              </a:rPr>
              <a:t>XR_Ph3_APP,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766440"/>
              </p:ext>
            </p:extLst>
          </p:nvPr>
        </p:nvGraphicFramePr>
        <p:xfrm>
          <a:off x="456820" y="1850127"/>
          <a:ext cx="10096595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conclusions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Start of WI</a:t>
                      </a:r>
                      <a:r>
                        <a:rPr lang="en-US" alt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conclusions</a:t>
                      </a:r>
                      <a:b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文本框 2"/>
          <p:cNvSpPr txBox="1"/>
          <p:nvPr/>
        </p:nvSpPr>
        <p:spPr>
          <a:xfrm>
            <a:off x="461952" y="4529305"/>
            <a:ext cx="101975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6TUs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</p:spTree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sz="3600" dirty="0"/>
              <a:t>FS_MCDISC_Ph2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scenarios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key issues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en-US" altLang="zh-CN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9393449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sz="3600" dirty="0"/>
              <a:t>FS_MCDISC_Ph2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1143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Architecture for FS_MCDISC_Ph2 is likely to reuse large parts of the architecture for FS_MCLOG_Ph2.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504144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MCDISC_Ph2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6466"/>
            <a:ext cx="11285438" cy="4926274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MCDISC_Ph2 study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578906"/>
              </p:ext>
            </p:extLst>
          </p:nvPr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Scenarios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conclusions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0,5 TUs</a:t>
            </a:r>
          </a:p>
          <a:p>
            <a:endParaRPr lang="en-US" altLang="zh-CN" sz="1600" dirty="0"/>
          </a:p>
          <a:p>
            <a:r>
              <a:rPr lang="en-US" altLang="zh-CN" sz="1600" dirty="0"/>
              <a:t>Normative part is not yet determined</a:t>
            </a:r>
          </a:p>
        </p:txBody>
      </p:sp>
    </p:spTree>
    <p:extLst>
      <p:ext uri="{BB962C8B-B14F-4D97-AF65-F5344CB8AC3E}">
        <p14:creationId xmlns:p14="http://schemas.microsoft.com/office/powerpoint/2010/main" val="1631569874"/>
      </p:ext>
    </p:extLst>
  </p:cSld>
  <p:clrMapOvr>
    <a:masterClrMapping/>
  </p:clrMapOvr>
  <p:transition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/>
              <a:t>AppEnable_EXT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David Artuñedo, Telefónica (Work item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Walter Featherstone, Apple (TR 23.947 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altLang="zh-CN" sz="3600" dirty="0" err="1"/>
              <a:t>AppEnable_EXT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/>
        </p:nvGraphicFramePr>
        <p:xfrm>
          <a:off x="343200" y="1197034"/>
          <a:ext cx="11614840" cy="256536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TR skeleton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Scope / Intro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Framework overviews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Use cases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Integration architecture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Developer guidelines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marR="0" lvl="0" indent="-28575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Wrap-up outstanding aspects, including Security &amp; Privacy considerations</a:t>
                      </a:r>
                    </a:p>
                    <a:p>
                      <a:pPr marL="285750" marR="0" lvl="0" indent="-28575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Summary</a:t>
                      </a:r>
                    </a:p>
                    <a:p>
                      <a:pPr marL="285750" marR="0" lvl="0" indent="-28575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98C05E3-BB70-F573-1C6B-A43FAE0BEB40}"/>
              </a:ext>
            </a:extLst>
          </p:cNvPr>
          <p:cNvSpPr txBox="1"/>
          <p:nvPr/>
        </p:nvSpPr>
        <p:spPr>
          <a:xfrm>
            <a:off x="343199" y="3935260"/>
            <a:ext cx="10976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NOTEs: N/A</a:t>
            </a:r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69065425"/>
      </p:ext>
    </p:extLst>
  </p:cSld>
  <p:clrMapOvr>
    <a:masterClrMapping/>
  </p:clrMapOvr>
  <p:transition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 err="1"/>
              <a:t>AppEnable_EXT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423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 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628765561"/>
      </p:ext>
    </p:extLst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altLang="zh-CN" sz="3600" dirty="0" err="1"/>
              <a:t>AppEnable_EXT</a:t>
            </a:r>
            <a:r>
              <a:rPr lang="en-US" sz="3600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81840"/>
            <a:ext cx="11285438" cy="4962851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</a:t>
            </a:r>
            <a:r>
              <a:rPr lang="en-US" sz="1999" dirty="0" err="1"/>
              <a:t>AppEnable_EXT</a:t>
            </a:r>
            <a:r>
              <a:rPr lang="en-US" sz="1999" dirty="0"/>
              <a:t> informative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976740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38083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TR skeleton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Framework overviews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Use cases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Integration arch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Dev guidelines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Wrap-up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Summary / outlook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51919" y="5297659"/>
            <a:ext cx="109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NOTEs: N/A</a:t>
            </a:r>
          </a:p>
          <a:p>
            <a:endParaRPr lang="en-US" altLang="zh-CN" sz="1600" dirty="0"/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51919" y="4969142"/>
            <a:ext cx="10976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0 TUs</a:t>
            </a:r>
          </a:p>
        </p:txBody>
      </p:sp>
    </p:spTree>
    <p:extLst>
      <p:ext uri="{BB962C8B-B14F-4D97-AF65-F5344CB8AC3E}">
        <p14:creationId xmlns:p14="http://schemas.microsoft.com/office/powerpoint/2010/main" val="792932787"/>
      </p:ext>
    </p:extLst>
  </p:cSld>
  <p:clrMapOvr>
    <a:masterClrMapping/>
  </p:clrMapOvr>
  <p:transition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enhMC_Ph2-MC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Harish </a:t>
            </a:r>
            <a:r>
              <a:rPr lang="en-US" altLang="en-US" sz="2000" dirty="0" err="1"/>
              <a:t>Negalaguli</a:t>
            </a:r>
            <a:r>
              <a:rPr lang="en-US" altLang="en-US" sz="2000" dirty="0"/>
              <a:t>, Motorola Solutions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enhMC_Ph2-MC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150501"/>
              </p:ext>
            </p:extLst>
          </p:nvPr>
        </p:nvGraphicFramePr>
        <p:xfrm>
          <a:off x="134856" y="1197034"/>
          <a:ext cx="11614842" cy="18338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1712907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077517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253082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  <a:gridCol w="2144840">
                  <a:extLst>
                    <a:ext uri="{9D8B030D-6E8A-4147-A177-3AD203B41FA5}">
                      <a16:colId xmlns:a16="http://schemas.microsoft.com/office/drawing/2014/main" val="404551052"/>
                    </a:ext>
                  </a:extLst>
                </a:gridCol>
              </a:tblGrid>
              <a:tr h="370840"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April #72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532609"/>
      </p:ext>
    </p:extLst>
  </p:cSld>
  <p:clrMapOvr>
    <a:masterClrMapping/>
  </p:clrMapOvr>
  <p:transition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enhMC_Ph2-MC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9100511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>
                <a:sym typeface="+mn-ea"/>
              </a:rPr>
              <a:t>SEALDD_Ph3</a:t>
            </a:r>
            <a:br>
              <a:rPr lang="en-US" sz="3600" b="1" dirty="0"/>
            </a:br>
            <a:r>
              <a:rPr lang="en-US" sz="3600" b="1" dirty="0"/>
              <a:t>Work Plan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 err="1"/>
              <a:t>Cuili</a:t>
            </a:r>
            <a:r>
              <a:rPr lang="en-US" altLang="en-US" sz="2000" dirty="0"/>
              <a:t> Ge, Huawei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	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2300"/>
            <a:ext cx="11285438" cy="520241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enhMC_Ph2-MC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406650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8588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37586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69264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98915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3120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219077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413720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268299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Stage 2 80%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111866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5 TUs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DD3956AA-488F-1A7F-76F7-AE457C9A5B81}"/>
              </a:ext>
            </a:extLst>
          </p:cNvPr>
          <p:cNvSpPr txBox="1">
            <a:spLocks/>
          </p:cNvSpPr>
          <p:nvPr/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600" dirty="0"/>
              <a:t>enhMC_Ph2-MC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75824500"/>
      </p:ext>
    </p:extLst>
  </p:cSld>
  <p:clrMapOvr>
    <a:masterClrMapping/>
  </p:clrMapOvr>
  <p:transition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MCLOG_Ph2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Jukka </a:t>
            </a:r>
            <a:r>
              <a:rPr lang="en-US" altLang="en-US" sz="2000" dirty="0" err="1"/>
              <a:t>Vialén</a:t>
            </a:r>
            <a:r>
              <a:rPr lang="en-US" altLang="en-US" sz="2000" dirty="0"/>
              <a:t>, Airbus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FS_MCLOG_Ph2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402844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scenarios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scenarios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scenarios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key issues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0359329"/>
      </p:ext>
    </p:extLst>
  </p:cSld>
  <p:clrMapOvr>
    <a:masterClrMapping/>
  </p:clrMapOvr>
  <p:transition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FS_MCLOG_Ph2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1503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Security aspects arising from KIs/solutions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SA3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kumimoji="1" lang="en-US" altLang="zh-CN" sz="1800" dirty="0">
              <a:solidFill>
                <a:srgbClr val="000000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1099220"/>
      </p:ext>
    </p:extLst>
  </p:cSld>
  <p:clrMapOvr>
    <a:masterClrMapping/>
  </p:clrMapOvr>
  <p:transition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MCLOG_Ph2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9616"/>
            <a:ext cx="11285438" cy="5195101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MCLOG_Ph2,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229996"/>
              </p:ext>
            </p:extLst>
          </p:nvPr>
        </p:nvGraphicFramePr>
        <p:xfrm>
          <a:off x="456820" y="1850127"/>
          <a:ext cx="10096595" cy="35756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Scenarios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Scenarios,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Draft WID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SA6: Agree WID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SA: Approve WID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conclusions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(New </a:t>
                      </a:r>
                      <a:r>
                        <a:rPr lang="en-GB" sz="14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Kis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only with related solution&amp; solution evaluation)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90% -&gt; for approval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 80%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06319" y="5529396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1 TUs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F8E52F-93BF-57DB-B2F2-BD8E244E095A}"/>
              </a:ext>
            </a:extLst>
          </p:cNvPr>
          <p:cNvSpPr txBox="1"/>
          <p:nvPr/>
        </p:nvSpPr>
        <p:spPr>
          <a:xfrm>
            <a:off x="428768" y="6024312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</p:spTree>
    <p:extLst>
      <p:ext uri="{BB962C8B-B14F-4D97-AF65-F5344CB8AC3E}">
        <p14:creationId xmlns:p14="http://schemas.microsoft.com/office/powerpoint/2010/main" val="4180871070"/>
      </p:ext>
    </p:extLst>
  </p:cSld>
  <p:clrMapOvr>
    <a:masterClrMapping/>
  </p:clrMapOvr>
  <p:transition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FS_</a:t>
            </a:r>
            <a:r>
              <a:rPr lang="en-US" sz="3600" dirty="0"/>
              <a:t>SEALDD_Ph3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5" y="1190897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key issues</a:t>
                      </a:r>
                      <a:endParaRPr lang="en-US" altLang="zh-CN" sz="1400" kern="120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new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225214"/>
            <a:ext cx="10976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ym typeface="+mn-ea"/>
              </a:rPr>
              <a:t>NOTE 1: The TR for the SID is planned to send SA plenary for information at Sep SA#109.</a:t>
            </a:r>
            <a:endParaRPr lang="en-US" altLang="zh-CN" sz="1400" dirty="0"/>
          </a:p>
          <a:p>
            <a:r>
              <a:rPr lang="en-US" altLang="zh-CN" sz="1400" dirty="0">
                <a:sym typeface="+mn-ea"/>
              </a:rPr>
              <a:t>NOTE 2: The TR for the SID is planned to send SA plenary for approval at Dec SA#110.</a:t>
            </a:r>
            <a:endParaRPr lang="en-US" altLang="zh-CN" sz="1400" i="1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>
                <a:sym typeface="+mn-ea"/>
              </a:rPr>
              <a:t>FS_</a:t>
            </a:r>
            <a:r>
              <a:rPr lang="en-US" sz="3600" dirty="0">
                <a:sym typeface="+mn-ea"/>
              </a:rPr>
              <a:t>SEALDD_Ph3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810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38133</TotalTime>
  <Words>5896</Words>
  <Application>Microsoft Office PowerPoint</Application>
  <PresentationFormat>Widescreen</PresentationFormat>
  <Paragraphs>1534</Paragraphs>
  <Slides>75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2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Planning of 5GA-features in SA6 for Release 20</vt:lpstr>
      <vt:lpstr>Overview of 5GA-features in SA6</vt:lpstr>
      <vt:lpstr>XR_Ph3_APP Work Plan</vt:lpstr>
      <vt:lpstr>Milestone proposals for FS_XR_Ph3_APP</vt:lpstr>
      <vt:lpstr>Potential coordination for FS_XR_Ph3_APP</vt:lpstr>
      <vt:lpstr> XR_Ph3_APP </vt:lpstr>
      <vt:lpstr>SEALDD_Ph3 Work Plan</vt:lpstr>
      <vt:lpstr>Milestone proposals for FS_SEALDD_Ph3</vt:lpstr>
      <vt:lpstr>Potential coordination for FS_SEALDD_Ph3</vt:lpstr>
      <vt:lpstr> SEALDD_Ph3 </vt:lpstr>
      <vt:lpstr>AΙML_App_Ph2 Work Plan</vt:lpstr>
      <vt:lpstr>Milestone proposals for FS_AIML_App_Ph2 </vt:lpstr>
      <vt:lpstr>Potential coordination for FS_AIML_App_Ph2</vt:lpstr>
      <vt:lpstr> AIML_App_Ph2</vt:lpstr>
      <vt:lpstr>Metaverse_Ph2-APP  Work Plan</vt:lpstr>
      <vt:lpstr>Milestone proposals for Metaverse_Ph2-APP</vt:lpstr>
      <vt:lpstr>Potential coordination for Metaverse_Ph2-APP</vt:lpstr>
      <vt:lpstr> Metaverse_Ph2-APP </vt:lpstr>
      <vt:lpstr>AmbientIoT_Ph2_APP Work Plan</vt:lpstr>
      <vt:lpstr>Milestone proposals for FS_AmbientIoT_Ph2_APP </vt:lpstr>
      <vt:lpstr>Potential coordination for FS_AmbientIoT_Ph2_APP</vt:lpstr>
      <vt:lpstr> AmbientIoT_Ph2_APP </vt:lpstr>
      <vt:lpstr>SEAL_Ph4 Work Plan</vt:lpstr>
      <vt:lpstr>Milestone proposals for FS_SEAL_Ph4 </vt:lpstr>
      <vt:lpstr>Potential coordination for SEAL_Ph4 </vt:lpstr>
      <vt:lpstr>Milestone proposals for SEAL_Ph4</vt:lpstr>
      <vt:lpstr>Study on MultiHop-MC Work Plan</vt:lpstr>
      <vt:lpstr>Milestone proposals for MultiHop-MC</vt:lpstr>
      <vt:lpstr>Potential coordination for MultiHop-MC</vt:lpstr>
      <vt:lpstr>MultiHop-MC</vt:lpstr>
      <vt:lpstr>5GSAT_Ph4_App Work Plan</vt:lpstr>
      <vt:lpstr>Milestone proposals for FS_5GSAT_Ph4_App </vt:lpstr>
      <vt:lpstr>Potential coordination for FS_5GSAT_Ph4_App</vt:lpstr>
      <vt:lpstr> 5GSAT_Ph4_App</vt:lpstr>
      <vt:lpstr>FRMCS_Ph6-MC Work Plan</vt:lpstr>
      <vt:lpstr>Milestone proposals for FRMCS_Ph6-MC </vt:lpstr>
      <vt:lpstr>Potential coordination for FRMCS_Ph6-MC</vt:lpstr>
      <vt:lpstr> FRMCS_Ph6-MC</vt:lpstr>
      <vt:lpstr>MMTel_Ph2_App Work Plan</vt:lpstr>
      <vt:lpstr>Milestone proposals for FS_MMTel_Ph2_App </vt:lpstr>
      <vt:lpstr>Potential coordination for FS_MMTel_Ph2_App</vt:lpstr>
      <vt:lpstr> MMTel_Ph2_App</vt:lpstr>
      <vt:lpstr>Sensing_App Work Plan</vt:lpstr>
      <vt:lpstr>Milestone proposals for FS_Sensing_App </vt:lpstr>
      <vt:lpstr>Potential coordination for FS_Sensing_App</vt:lpstr>
      <vt:lpstr> Sensing_App</vt:lpstr>
      <vt:lpstr>CAPIF Phase 4 Work Plan</vt:lpstr>
      <vt:lpstr>Milestone proposals for FS_CAPIF_Ph4</vt:lpstr>
      <vt:lpstr>Potential coordination for FS_CAPIF_Ph4</vt:lpstr>
      <vt:lpstr> CAPIF_Ph4</vt:lpstr>
      <vt:lpstr>EnergySys_Ph2_APP Work Plan</vt:lpstr>
      <vt:lpstr>Milestone proposals for FS_EnergySys_Ph2_APP</vt:lpstr>
      <vt:lpstr>Potential coordination for FS_EnergySys_Ph2_APP</vt:lpstr>
      <vt:lpstr> EnergySys_Ph2_APP</vt:lpstr>
      <vt:lpstr>APCOT Work Plan</vt:lpstr>
      <vt:lpstr>Milestone proposals for FS_APCOT</vt:lpstr>
      <vt:lpstr>Potential coordination for FS_APCOT</vt:lpstr>
      <vt:lpstr> APCOT</vt:lpstr>
      <vt:lpstr>MCDISC_Ph2 Work Plan</vt:lpstr>
      <vt:lpstr>Milestone proposals for FS_MCDISC_Ph2 </vt:lpstr>
      <vt:lpstr>Potential coordination for FS_MCDISC_Ph2</vt:lpstr>
      <vt:lpstr> MCDISC_Ph2 </vt:lpstr>
      <vt:lpstr>AppEnable_EXT Work Plan</vt:lpstr>
      <vt:lpstr>Milestone proposals for AppEnable_EXT </vt:lpstr>
      <vt:lpstr>Potential coordination for AppEnable_EXT</vt:lpstr>
      <vt:lpstr>AppEnable_EXT </vt:lpstr>
      <vt:lpstr>enhMC_Ph2-MC Work Plan</vt:lpstr>
      <vt:lpstr>Milestone proposals for enhMC_Ph2-MC </vt:lpstr>
      <vt:lpstr>Potential coordination for enhMC_Ph2-MC</vt:lpstr>
      <vt:lpstr>  </vt:lpstr>
      <vt:lpstr>MCLOG_Ph2 Work Plan</vt:lpstr>
      <vt:lpstr>Milestone proposals for FS_MCLOG_Ph2</vt:lpstr>
      <vt:lpstr>Potential coordination for FS_MCLOG_Ph2</vt:lpstr>
      <vt:lpstr>MCLOG_Ph2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2330</cp:revision>
  <dcterms:created xsi:type="dcterms:W3CDTF">2010-02-05T13:52:04Z</dcterms:created>
  <dcterms:modified xsi:type="dcterms:W3CDTF">2026-02-02T10:16:53Z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