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63" r:id="rId6"/>
    <p:sldId id="364" r:id="rId7"/>
    <p:sldId id="366" r:id="rId8"/>
    <p:sldId id="365" r:id="rId9"/>
    <p:sldId id="367" r:id="rId10"/>
    <p:sldId id="369" r:id="rId11"/>
    <p:sldId id="368" r:id="rId12"/>
    <p:sldId id="371" r:id="rId13"/>
    <p:sldId id="370"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3" d="100"/>
          <a:sy n="83" d="100"/>
        </p:scale>
        <p:origin x="255"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#71</a:t>
            </a:r>
          </a:p>
          <a:p>
            <a:pPr eaLnBrk="1" hangingPunct="1">
              <a:defRPr/>
            </a:pPr>
            <a:r>
              <a:rPr lang="en-GB" altLang="en-US" sz="1200" b="1" dirty="0">
                <a:latin typeface="Arial "/>
              </a:rPr>
              <a:t>Goa, India 9</a:t>
            </a:r>
            <a:r>
              <a:rPr lang="en-GB" altLang="en-US" sz="1200" b="1" baseline="30000" dirty="0">
                <a:latin typeface="Arial "/>
              </a:rPr>
              <a:t>th</a:t>
            </a:r>
            <a:r>
              <a:rPr lang="en-GB" altLang="en-US" sz="1200" b="1" dirty="0">
                <a:latin typeface="Arial "/>
              </a:rPr>
              <a:t> – 13</a:t>
            </a:r>
            <a:r>
              <a:rPr lang="en-GB" altLang="en-US" sz="1200" b="1" baseline="30000" dirty="0">
                <a:latin typeface="Arial "/>
              </a:rPr>
              <a:t>th</a:t>
            </a:r>
            <a:r>
              <a:rPr lang="en-GB" altLang="en-US" sz="1200" b="1" dirty="0">
                <a:latin typeface="Arial "/>
              </a:rPr>
              <a:t> February 2026</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S6-260365</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basavarajjp@samsung.com" TargetMode="Externa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Compute and Communication Aspects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sz="1800" b="1" dirty="0">
                <a:effectLst/>
                <a:latin typeface="Arial" panose="020B0604020202020204" pitchFamily="34" charset="0"/>
                <a:ea typeface="Times New Roman" panose="02020603050405020304" pitchFamily="18" charset="0"/>
              </a:rPr>
              <a:t>Basavaraj (Basu) </a:t>
            </a:r>
            <a:r>
              <a:rPr lang="en-GB" sz="1800" b="1" dirty="0" err="1">
                <a:effectLst/>
                <a:latin typeface="Arial" panose="020B0604020202020204" pitchFamily="34" charset="0"/>
                <a:ea typeface="Times New Roman" panose="02020603050405020304" pitchFamily="18" charset="0"/>
              </a:rPr>
              <a:t>Pattan</a:t>
            </a:r>
            <a:r>
              <a:rPr lang="en-GB" sz="1800" b="1" dirty="0">
                <a:effectLst/>
                <a:latin typeface="Arial" panose="020B0604020202020204" pitchFamily="34" charset="0"/>
                <a:ea typeface="Times New Roman" panose="02020603050405020304" pitchFamily="18" charset="0"/>
              </a:rPr>
              <a:t>, </a:t>
            </a:r>
          </a:p>
          <a:p>
            <a:pPr marL="0" indent="0" eaLnBrk="1" hangingPunct="1">
              <a:buFontTx/>
              <a:buNone/>
            </a:pPr>
            <a:r>
              <a:rPr lang="en-GB" sz="1800" b="1" dirty="0">
                <a:effectLst/>
                <a:latin typeface="Arial" panose="020B0604020202020204" pitchFamily="34" charset="0"/>
                <a:ea typeface="Times New Roman" panose="02020603050405020304" pitchFamily="18" charset="0"/>
              </a:rPr>
              <a:t>Samsung, </a:t>
            </a:r>
          </a:p>
          <a:p>
            <a:pPr marL="0" indent="0" eaLnBrk="1" hangingPunct="1">
              <a:buFontTx/>
              <a:buNone/>
            </a:pPr>
            <a:r>
              <a:rPr lang="en-GB" sz="1800" b="1" u="sng" dirty="0">
                <a:solidFill>
                  <a:srgbClr val="0000FF"/>
                </a:solidFill>
                <a:effectLst/>
                <a:latin typeface="Arial" panose="020B0604020202020204" pitchFamily="34" charset="0"/>
                <a:ea typeface="Times New Roman" panose="02020603050405020304" pitchFamily="18" charset="0"/>
                <a:hlinkClick r:id="rId2"/>
              </a:rPr>
              <a:t>basavarajjp@samsung.com</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4252DBF-BBB4-4C4C-BC69-BDDDC6D2EB6A}"/>
              </a:ext>
            </a:extLst>
          </p:cNvPr>
          <p:cNvSpPr>
            <a:spLocks noGrp="1"/>
          </p:cNvSpPr>
          <p:nvPr>
            <p:ph type="title"/>
          </p:nvPr>
        </p:nvSpPr>
        <p:spPr/>
        <p:txBody>
          <a:bodyPr/>
          <a:lstStyle/>
          <a:p>
            <a:r>
              <a:rPr lang="en-IN" dirty="0"/>
              <a:t>Thank You</a:t>
            </a:r>
          </a:p>
        </p:txBody>
      </p:sp>
    </p:spTree>
    <p:extLst>
      <p:ext uri="{BB962C8B-B14F-4D97-AF65-F5344CB8AC3E}">
        <p14:creationId xmlns:p14="http://schemas.microsoft.com/office/powerpoint/2010/main" val="138481069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825625"/>
            <a:ext cx="9372600" cy="4351338"/>
          </a:xfrm>
        </p:spPr>
        <p:txBody>
          <a:bodyPr/>
          <a:lstStyle/>
          <a:p>
            <a:r>
              <a:rPr lang="en-US" altLang="en-US" dirty="0"/>
              <a:t>Background</a:t>
            </a:r>
          </a:p>
          <a:p>
            <a:r>
              <a:rPr lang="en-US" altLang="en-US" dirty="0"/>
              <a:t>6G Application and their Compute Requirement</a:t>
            </a:r>
          </a:p>
          <a:p>
            <a:r>
              <a:rPr lang="en-US" altLang="en-US" dirty="0"/>
              <a:t>Case Study: Immersive Gaming</a:t>
            </a:r>
          </a:p>
          <a:p>
            <a:r>
              <a:rPr lang="en-US" altLang="en-US" dirty="0"/>
              <a:t>Key Issue</a:t>
            </a:r>
          </a:p>
          <a:p>
            <a:r>
              <a:rPr lang="en-US" altLang="en-US" dirty="0"/>
              <a:t>Summary</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Background</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93058" y="1875552"/>
            <a:ext cx="3903239" cy="4351338"/>
          </a:xfrm>
        </p:spPr>
        <p:txBody>
          <a:bodyPr/>
          <a:lstStyle/>
          <a:p>
            <a:r>
              <a:rPr lang="en-US" sz="1800">
                <a:latin typeface="Times New Roman" panose="02020603050405020304" pitchFamily="18" charset="0"/>
                <a:ea typeface="DengXian" panose="02010600030101010101" pitchFamily="2" charset="-122"/>
              </a:rPr>
              <a:t>L</a:t>
            </a:r>
            <a:r>
              <a:rPr lang="en-US" sz="1800">
                <a:effectLst/>
                <a:latin typeface="Times New Roman" panose="02020603050405020304" pitchFamily="18" charset="0"/>
                <a:ea typeface="DengXian" panose="02010600030101010101" pitchFamily="2" charset="-122"/>
              </a:rPr>
              <a:t>imited image rendering capability of mobile devices poses challenges for</a:t>
            </a:r>
          </a:p>
          <a:p>
            <a:pPr lvl="1"/>
            <a:r>
              <a:rPr lang="en-US" sz="1400">
                <a:effectLst/>
                <a:latin typeface="Times New Roman" panose="02020603050405020304" pitchFamily="18" charset="0"/>
                <a:ea typeface="DengXian" panose="02010600030101010101" pitchFamily="2" charset="-122"/>
              </a:rPr>
              <a:t>services that require high-quality image processing capability like high order super-resolution and de-noising algorithm</a:t>
            </a:r>
          </a:p>
          <a:p>
            <a:pPr lvl="1"/>
            <a:r>
              <a:rPr lang="en-US" sz="1400">
                <a:effectLst/>
                <a:latin typeface="Times New Roman" panose="02020603050405020304" pitchFamily="18" charset="0"/>
                <a:ea typeface="DengXian" panose="02010600030101010101" pitchFamily="2" charset="-122"/>
              </a:rPr>
              <a:t>high-quality rendering capability like ray tracing effect for gaming</a:t>
            </a:r>
          </a:p>
          <a:p>
            <a:r>
              <a:rPr lang="en-US" sz="1800">
                <a:effectLst/>
                <a:latin typeface="Times New Roman" panose="02020603050405020304" pitchFamily="18" charset="0"/>
                <a:ea typeface="DengXian" panose="02010600030101010101" pitchFamily="2" charset="-122"/>
              </a:rPr>
              <a:t>As shown in figure, growth of mobile platform computing power gradually slows down.</a:t>
            </a:r>
          </a:p>
          <a:p>
            <a:r>
              <a:rPr lang="en-US" sz="1800">
                <a:effectLst/>
                <a:latin typeface="Times New Roman" panose="02020603050405020304" pitchFamily="18" charset="0"/>
                <a:ea typeface="DengXian" panose="02010600030101010101" pitchFamily="2" charset="-122"/>
              </a:rPr>
              <a:t>UE-Network-Cloud synergized multi-media operation in a collaborative mode allows mobile devices to dynamically offload rendering task to the cloud to improve the user experience</a:t>
            </a:r>
            <a:endParaRPr lang="en-US" altLang="en-US" sz="1800" dirty="0"/>
          </a:p>
        </p:txBody>
      </p:sp>
      <p:pic>
        <p:nvPicPr>
          <p:cNvPr id="4" name="Picture 3">
            <a:extLst>
              <a:ext uri="{FF2B5EF4-FFF2-40B4-BE49-F238E27FC236}">
                <a16:creationId xmlns:a16="http://schemas.microsoft.com/office/drawing/2014/main" id="{CF6ACC20-AF13-46DB-AC68-6044ADA0860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4396298" y="2044829"/>
            <a:ext cx="7302643" cy="4351338"/>
          </a:xfrm>
          <a:prstGeom prst="rect">
            <a:avLst/>
          </a:prstGeom>
          <a:noFill/>
          <a:ln>
            <a:solidFill>
              <a:schemeClr val="tx1"/>
            </a:solidFill>
          </a:ln>
        </p:spPr>
      </p:pic>
      <p:sp>
        <p:nvSpPr>
          <p:cNvPr id="5" name="Rectangle 4">
            <a:extLst>
              <a:ext uri="{FF2B5EF4-FFF2-40B4-BE49-F238E27FC236}">
                <a16:creationId xmlns:a16="http://schemas.microsoft.com/office/drawing/2014/main" id="{B65EDCDF-3DCA-4C87-A53D-80DEF366910F}"/>
              </a:ext>
            </a:extLst>
          </p:cNvPr>
          <p:cNvSpPr/>
          <p:nvPr/>
        </p:nvSpPr>
        <p:spPr>
          <a:xfrm>
            <a:off x="4158104" y="1706275"/>
            <a:ext cx="777903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Increasing computing power: offered by mobile GPU vs. required by services</a:t>
            </a:r>
          </a:p>
        </p:txBody>
      </p:sp>
      <p:sp>
        <p:nvSpPr>
          <p:cNvPr id="6" name="TextBox 5">
            <a:extLst>
              <a:ext uri="{FF2B5EF4-FFF2-40B4-BE49-F238E27FC236}">
                <a16:creationId xmlns:a16="http://schemas.microsoft.com/office/drawing/2014/main" id="{A75D84C6-2013-48AF-9C52-4D64E7FEEB8B}"/>
              </a:ext>
            </a:extLst>
          </p:cNvPr>
          <p:cNvSpPr txBox="1"/>
          <p:nvPr/>
        </p:nvSpPr>
        <p:spPr>
          <a:xfrm>
            <a:off x="131121" y="6581001"/>
            <a:ext cx="192713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rPr>
              <a:t>Source: 3GPP TR 22.870</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IN" sz="3600" dirty="0"/>
              <a:t>6G Applications and their compute requirements</a:t>
            </a:r>
            <a:endParaRPr lang="en-GB" altLang="en-US" sz="3600" dirty="0"/>
          </a:p>
        </p:txBody>
      </p:sp>
      <p:graphicFrame>
        <p:nvGraphicFramePr>
          <p:cNvPr id="5" name="Table 4">
            <a:extLst>
              <a:ext uri="{FF2B5EF4-FFF2-40B4-BE49-F238E27FC236}">
                <a16:creationId xmlns:a16="http://schemas.microsoft.com/office/drawing/2014/main" id="{04657813-03E6-4F0F-A0FB-F6FA2A53E711}"/>
              </a:ext>
            </a:extLst>
          </p:cNvPr>
          <p:cNvGraphicFramePr>
            <a:graphicFrameLocks noGrp="1"/>
          </p:cNvGraphicFramePr>
          <p:nvPr>
            <p:extLst>
              <p:ext uri="{D42A27DB-BD31-4B8C-83A1-F6EECF244321}">
                <p14:modId xmlns:p14="http://schemas.microsoft.com/office/powerpoint/2010/main" val="3350693696"/>
              </p:ext>
            </p:extLst>
          </p:nvPr>
        </p:nvGraphicFramePr>
        <p:xfrm>
          <a:off x="157161" y="1447800"/>
          <a:ext cx="11877677" cy="5410200"/>
        </p:xfrm>
        <a:graphic>
          <a:graphicData uri="http://schemas.openxmlformats.org/drawingml/2006/table">
            <a:tbl>
              <a:tblPr firstRow="1" bandRow="1">
                <a:tableStyleId>{5C22544A-7EE6-4342-B048-85BDC9FD1C3A}</a:tableStyleId>
              </a:tblPr>
              <a:tblGrid>
                <a:gridCol w="1306241">
                  <a:extLst>
                    <a:ext uri="{9D8B030D-6E8A-4147-A177-3AD203B41FA5}">
                      <a16:colId xmlns:a16="http://schemas.microsoft.com/office/drawing/2014/main" val="2251720248"/>
                    </a:ext>
                  </a:extLst>
                </a:gridCol>
                <a:gridCol w="1089298">
                  <a:extLst>
                    <a:ext uri="{9D8B030D-6E8A-4147-A177-3AD203B41FA5}">
                      <a16:colId xmlns:a16="http://schemas.microsoft.com/office/drawing/2014/main" val="4264974298"/>
                    </a:ext>
                  </a:extLst>
                </a:gridCol>
                <a:gridCol w="1065506">
                  <a:extLst>
                    <a:ext uri="{9D8B030D-6E8A-4147-A177-3AD203B41FA5}">
                      <a16:colId xmlns:a16="http://schemas.microsoft.com/office/drawing/2014/main" val="1583519062"/>
                    </a:ext>
                  </a:extLst>
                </a:gridCol>
                <a:gridCol w="1651862">
                  <a:extLst>
                    <a:ext uri="{9D8B030D-6E8A-4147-A177-3AD203B41FA5}">
                      <a16:colId xmlns:a16="http://schemas.microsoft.com/office/drawing/2014/main" val="776614519"/>
                    </a:ext>
                  </a:extLst>
                </a:gridCol>
                <a:gridCol w="1916542">
                  <a:extLst>
                    <a:ext uri="{9D8B030D-6E8A-4147-A177-3AD203B41FA5}">
                      <a16:colId xmlns:a16="http://schemas.microsoft.com/office/drawing/2014/main" val="1000589136"/>
                    </a:ext>
                  </a:extLst>
                </a:gridCol>
                <a:gridCol w="1166815">
                  <a:extLst>
                    <a:ext uri="{9D8B030D-6E8A-4147-A177-3AD203B41FA5}">
                      <a16:colId xmlns:a16="http://schemas.microsoft.com/office/drawing/2014/main" val="3943073381"/>
                    </a:ext>
                  </a:extLst>
                </a:gridCol>
                <a:gridCol w="987925">
                  <a:extLst>
                    <a:ext uri="{9D8B030D-6E8A-4147-A177-3AD203B41FA5}">
                      <a16:colId xmlns:a16="http://schemas.microsoft.com/office/drawing/2014/main" val="556575880"/>
                    </a:ext>
                  </a:extLst>
                </a:gridCol>
                <a:gridCol w="2693488">
                  <a:extLst>
                    <a:ext uri="{9D8B030D-6E8A-4147-A177-3AD203B41FA5}">
                      <a16:colId xmlns:a16="http://schemas.microsoft.com/office/drawing/2014/main" val="2107737565"/>
                    </a:ext>
                  </a:extLst>
                </a:gridCol>
              </a:tblGrid>
              <a:tr h="356691">
                <a:tc>
                  <a:txBody>
                    <a:bodyPr/>
                    <a:lstStyle/>
                    <a:p>
                      <a:pPr algn="ctr"/>
                      <a:r>
                        <a:rPr lang="en-IN" sz="1400" dirty="0"/>
                        <a:t>Applications</a:t>
                      </a:r>
                    </a:p>
                  </a:txBody>
                  <a:tcPr anchor="b">
                    <a:solidFill>
                      <a:schemeClr val="accent1">
                        <a:lumMod val="75000"/>
                      </a:schemeClr>
                    </a:solidFill>
                  </a:tcPr>
                </a:tc>
                <a:tc>
                  <a:txBody>
                    <a:bodyPr/>
                    <a:lstStyle/>
                    <a:p>
                      <a:pPr algn="ctr"/>
                      <a:r>
                        <a:rPr lang="en-IN" sz="1400" dirty="0"/>
                        <a:t>Device</a:t>
                      </a:r>
                    </a:p>
                  </a:txBody>
                  <a:tcPr anchor="b">
                    <a:solidFill>
                      <a:schemeClr val="accent1">
                        <a:lumMod val="75000"/>
                      </a:schemeClr>
                    </a:solidFill>
                  </a:tcPr>
                </a:tc>
                <a:tc>
                  <a:txBody>
                    <a:bodyPr/>
                    <a:lstStyle/>
                    <a:p>
                      <a:pPr algn="ctr"/>
                      <a:r>
                        <a:rPr lang="en-IN" sz="1400" dirty="0"/>
                        <a:t>Service Required</a:t>
                      </a:r>
                    </a:p>
                  </a:txBody>
                  <a:tcPr anchor="b">
                    <a:solidFill>
                      <a:schemeClr val="accent1">
                        <a:lumMod val="75000"/>
                      </a:schemeClr>
                    </a:solidFill>
                  </a:tcPr>
                </a:tc>
                <a:tc>
                  <a:txBody>
                    <a:bodyPr/>
                    <a:lstStyle/>
                    <a:p>
                      <a:pPr algn="ctr"/>
                      <a:r>
                        <a:rPr lang="en-IN" sz="1400" dirty="0"/>
                        <a:t>Compute requirement</a:t>
                      </a:r>
                    </a:p>
                  </a:txBody>
                  <a:tcPr anchor="b">
                    <a:solidFill>
                      <a:schemeClr val="accent1">
                        <a:lumMod val="75000"/>
                      </a:schemeClr>
                    </a:solidFill>
                  </a:tcPr>
                </a:tc>
                <a:tc>
                  <a:txBody>
                    <a:bodyPr/>
                    <a:lstStyle/>
                    <a:p>
                      <a:pPr algn="ctr"/>
                      <a:r>
                        <a:rPr lang="en-IN" sz="1400" dirty="0"/>
                        <a:t>Max Latency</a:t>
                      </a:r>
                    </a:p>
                  </a:txBody>
                  <a:tcPr anchor="b">
                    <a:solidFill>
                      <a:schemeClr val="accent1">
                        <a:lumMod val="75000"/>
                      </a:schemeClr>
                    </a:solidFill>
                  </a:tcPr>
                </a:tc>
                <a:tc gridSpan="2">
                  <a:txBody>
                    <a:bodyPr/>
                    <a:lstStyle/>
                    <a:p>
                      <a:pPr algn="ctr"/>
                      <a:r>
                        <a:rPr lang="en-IN" sz="1400" dirty="0"/>
                        <a:t>Current</a:t>
                      </a:r>
                      <a:r>
                        <a:rPr lang="en-IN" sz="1400" baseline="0" dirty="0"/>
                        <a:t> </a:t>
                      </a:r>
                      <a:r>
                        <a:rPr lang="en-IN" sz="1400" dirty="0"/>
                        <a:t>Device Capacity</a:t>
                      </a:r>
                    </a:p>
                    <a:p>
                      <a:pPr marL="0" marR="0" lvl="0" indent="0" algn="ctr" defTabSz="914400" eaLnBrk="1" fontAlgn="auto" latinLnBrk="0" hangingPunct="1">
                        <a:lnSpc>
                          <a:spcPct val="100000"/>
                        </a:lnSpc>
                        <a:spcBef>
                          <a:spcPts val="0"/>
                        </a:spcBef>
                        <a:spcAft>
                          <a:spcPts val="0"/>
                        </a:spcAft>
                        <a:buClrTx/>
                        <a:buSzTx/>
                        <a:buFontTx/>
                        <a:buNone/>
                        <a:tabLst/>
                        <a:defRPr/>
                      </a:pPr>
                      <a:r>
                        <a:rPr lang="en-IN" sz="1400" baseline="0" dirty="0"/>
                        <a:t>(theoretical)</a:t>
                      </a:r>
                      <a:endParaRPr lang="en-IN" sz="1400" dirty="0"/>
                    </a:p>
                  </a:txBody>
                  <a:tcPr anchor="b">
                    <a:solidFill>
                      <a:schemeClr val="accent1">
                        <a:lumMod val="75000"/>
                      </a:schemeClr>
                    </a:solidFill>
                  </a:tcPr>
                </a:tc>
                <a:tc hMerge="1">
                  <a:txBody>
                    <a:bodyPr/>
                    <a:lstStyle/>
                    <a:p>
                      <a:pPr algn="ctr"/>
                      <a:endParaRPr lang="en-IN" sz="1400" dirty="0"/>
                    </a:p>
                  </a:txBody>
                  <a:tcPr anchor="b">
                    <a:solidFill>
                      <a:schemeClr val="accent1">
                        <a:lumMod val="7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400" dirty="0"/>
                        <a:t>Compute Requirements compliance</a:t>
                      </a:r>
                    </a:p>
                  </a:txBody>
                  <a:tcPr anchor="b">
                    <a:solidFill>
                      <a:schemeClr val="accent1">
                        <a:lumMod val="75000"/>
                      </a:schemeClr>
                    </a:solidFill>
                  </a:tcPr>
                </a:tc>
                <a:extLst>
                  <a:ext uri="{0D108BD9-81ED-4DB2-BD59-A6C34878D82A}">
                    <a16:rowId xmlns:a16="http://schemas.microsoft.com/office/drawing/2014/main" val="2626413312"/>
                  </a:ext>
                </a:extLst>
              </a:tr>
              <a:tr h="503564">
                <a:tc>
                  <a:txBody>
                    <a:bodyPr/>
                    <a:lstStyle/>
                    <a:p>
                      <a:pPr algn="r"/>
                      <a:r>
                        <a:rPr lang="en-IN" sz="1400" b="1" dirty="0">
                          <a:solidFill>
                            <a:schemeClr val="bg1"/>
                          </a:solidFill>
                        </a:rPr>
                        <a:t>Personalized</a:t>
                      </a:r>
                      <a:r>
                        <a:rPr lang="en-IN" sz="1400" b="1" baseline="0" dirty="0">
                          <a:solidFill>
                            <a:schemeClr val="bg1"/>
                          </a:solidFill>
                        </a:rPr>
                        <a:t> AI health monitoring</a:t>
                      </a:r>
                      <a:endParaRPr lang="en-IN" sz="1400" b="1" dirty="0">
                        <a:solidFill>
                          <a:schemeClr val="bg1"/>
                        </a:solidFill>
                      </a:endParaRPr>
                    </a:p>
                  </a:txBody>
                  <a:tcPr anchor="ctr">
                    <a:solidFill>
                      <a:schemeClr val="accent1">
                        <a:lumMod val="75000"/>
                      </a:schemeClr>
                    </a:solidFill>
                  </a:tcPr>
                </a:tc>
                <a:tc>
                  <a:txBody>
                    <a:bodyPr/>
                    <a:lstStyle/>
                    <a:p>
                      <a:pPr algn="ctr"/>
                      <a:r>
                        <a:rPr lang="en-IN" sz="1400" dirty="0"/>
                        <a:t>Smartwatch</a:t>
                      </a:r>
                    </a:p>
                  </a:txBody>
                  <a:tcPr anchor="ctr">
                    <a:solidFill>
                      <a:schemeClr val="accent1">
                        <a:lumMod val="20000"/>
                        <a:lumOff val="80000"/>
                      </a:schemeClr>
                    </a:solidFill>
                  </a:tcPr>
                </a:tc>
                <a:tc>
                  <a:txBody>
                    <a:bodyPr/>
                    <a:lstStyle/>
                    <a:p>
                      <a:pPr algn="ctr"/>
                      <a:r>
                        <a:rPr lang="en-IN" sz="1400" dirty="0"/>
                        <a:t>AI inference </a:t>
                      </a:r>
                    </a:p>
                  </a:txBody>
                  <a:tcPr anchor="ctr">
                    <a:solidFill>
                      <a:schemeClr val="accent1">
                        <a:lumMod val="20000"/>
                        <a:lumOff val="80000"/>
                      </a:schemeClr>
                    </a:solidFill>
                  </a:tcPr>
                </a:tc>
                <a:tc>
                  <a:txBody>
                    <a:bodyPr/>
                    <a:lstStyle/>
                    <a:p>
                      <a:pPr algn="ctr"/>
                      <a:r>
                        <a:rPr lang="en-IN" sz="1400" dirty="0"/>
                        <a:t>0.5-2 TFLOPS</a:t>
                      </a:r>
                    </a:p>
                  </a:txBody>
                  <a:tcPr anchor="ctr">
                    <a:solidFill>
                      <a:schemeClr val="accent1">
                        <a:lumMod val="20000"/>
                        <a:lumOff val="80000"/>
                      </a:schemeClr>
                    </a:solidFill>
                  </a:tcPr>
                </a:tc>
                <a:tc>
                  <a:txBody>
                    <a:bodyPr/>
                    <a:lstStyle/>
                    <a:p>
                      <a:pPr algn="ctr"/>
                      <a:r>
                        <a:rPr lang="en-IN" sz="1400" dirty="0"/>
                        <a:t>Real time </a:t>
                      </a:r>
                    </a:p>
                  </a:txBody>
                  <a:tcPr anchor="ctr">
                    <a:solidFill>
                      <a:schemeClr val="accent1">
                        <a:lumMod val="20000"/>
                        <a:lumOff val="80000"/>
                      </a:schemeClr>
                    </a:solidFill>
                  </a:tcPr>
                </a:tc>
                <a:tc gridSpan="2">
                  <a:txBody>
                    <a:bodyPr/>
                    <a:lstStyle/>
                    <a:p>
                      <a:pPr algn="ctr"/>
                      <a:r>
                        <a:rPr lang="en-IN" sz="1400" dirty="0"/>
                        <a:t>0.243 TFLOPS</a:t>
                      </a:r>
                    </a:p>
                    <a:p>
                      <a:pPr algn="ctr"/>
                      <a:r>
                        <a:rPr lang="en-IN" sz="1100" dirty="0"/>
                        <a:t>(Galaxy</a:t>
                      </a:r>
                      <a:r>
                        <a:rPr lang="en-IN" sz="1100" baseline="0" dirty="0"/>
                        <a:t> watch 7)</a:t>
                      </a:r>
                      <a:endParaRPr lang="en-IN" sz="1100" dirty="0"/>
                    </a:p>
                  </a:txBody>
                  <a:tcPr anchor="ctr">
                    <a:solidFill>
                      <a:schemeClr val="bg2">
                        <a:lumMod val="75000"/>
                      </a:schemeClr>
                    </a:solidFill>
                  </a:tcPr>
                </a:tc>
                <a:tc hMerge="1">
                  <a:txBody>
                    <a:bodyPr/>
                    <a:lstStyle/>
                    <a:p>
                      <a:endParaRPr lang="en-IN" sz="1400" dirty="0"/>
                    </a:p>
                  </a:txBody>
                  <a:tcPr>
                    <a:solidFill>
                      <a:schemeClr val="bg2">
                        <a:lumMod val="75000"/>
                      </a:schemeClr>
                    </a:solidFill>
                  </a:tcPr>
                </a:tc>
                <a:tc>
                  <a:txBody>
                    <a:bodyPr/>
                    <a:lstStyle/>
                    <a:p>
                      <a:pPr algn="ctr"/>
                      <a:r>
                        <a:rPr lang="en-IN" sz="1200" dirty="0"/>
                        <a:t>Device</a:t>
                      </a:r>
                      <a:r>
                        <a:rPr lang="en-IN" sz="1200" baseline="0" dirty="0"/>
                        <a:t> can not support the requirements, need offloading to Edge/smartphone</a:t>
                      </a:r>
                    </a:p>
                  </a:txBody>
                  <a:tcPr anchor="ctr">
                    <a:solidFill>
                      <a:schemeClr val="accent2">
                        <a:lumMod val="60000"/>
                        <a:lumOff val="40000"/>
                      </a:schemeClr>
                    </a:solidFill>
                  </a:tcPr>
                </a:tc>
                <a:extLst>
                  <a:ext uri="{0D108BD9-81ED-4DB2-BD59-A6C34878D82A}">
                    <a16:rowId xmlns:a16="http://schemas.microsoft.com/office/drawing/2014/main" val="3580313471"/>
                  </a:ext>
                </a:extLst>
              </a:tr>
              <a:tr h="503564">
                <a:tc>
                  <a:txBody>
                    <a:bodyPr/>
                    <a:lstStyle/>
                    <a:p>
                      <a:pPr algn="r"/>
                      <a:r>
                        <a:rPr lang="en-IN" sz="1400" b="1" dirty="0">
                          <a:solidFill>
                            <a:schemeClr val="bg1"/>
                          </a:solidFill>
                        </a:rPr>
                        <a:t>Home Robots</a:t>
                      </a:r>
                    </a:p>
                  </a:txBody>
                  <a:tcPr anchor="ctr">
                    <a:solidFill>
                      <a:schemeClr val="accent1">
                        <a:lumMod val="75000"/>
                      </a:schemeClr>
                    </a:solidFill>
                  </a:tcPr>
                </a:tc>
                <a:tc>
                  <a:txBody>
                    <a:bodyPr/>
                    <a:lstStyle/>
                    <a:p>
                      <a:pPr algn="ctr"/>
                      <a:r>
                        <a:rPr lang="en-IN" sz="1400" dirty="0"/>
                        <a:t>Robot</a:t>
                      </a:r>
                    </a:p>
                  </a:txBody>
                  <a:tcPr anchor="ctr">
                    <a:solidFill>
                      <a:schemeClr val="accent1">
                        <a:lumMod val="20000"/>
                        <a:lumOff val="8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400" dirty="0"/>
                        <a:t>AI inference </a:t>
                      </a:r>
                    </a:p>
                  </a:txBody>
                  <a:tcPr anchor="ctr">
                    <a:solidFill>
                      <a:schemeClr val="accent1">
                        <a:lumMod val="20000"/>
                        <a:lumOff val="8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400" dirty="0"/>
                        <a:t>0.5-2 TFLOPS</a:t>
                      </a:r>
                    </a:p>
                  </a:txBody>
                  <a:tcPr anchor="ctr">
                    <a:solidFill>
                      <a:schemeClr val="accent1">
                        <a:lumMod val="20000"/>
                        <a:lumOff val="80000"/>
                      </a:schemeClr>
                    </a:solidFill>
                  </a:tcPr>
                </a:tc>
                <a:tc>
                  <a:txBody>
                    <a:bodyPr/>
                    <a:lstStyle/>
                    <a:p>
                      <a:pPr algn="ctr"/>
                      <a:r>
                        <a:rPr lang="en-IN" sz="1400" dirty="0"/>
                        <a:t>Real</a:t>
                      </a:r>
                      <a:r>
                        <a:rPr lang="en-IN" sz="1400" baseline="0" dirty="0"/>
                        <a:t> time</a:t>
                      </a:r>
                      <a:endParaRPr lang="en-IN" sz="1400" dirty="0"/>
                    </a:p>
                  </a:txBody>
                  <a:tcPr anchor="ctr">
                    <a:solidFill>
                      <a:schemeClr val="accent1">
                        <a:lumMod val="20000"/>
                        <a:lumOff val="80000"/>
                      </a:schemeClr>
                    </a:solidFill>
                  </a:tcPr>
                </a:tc>
                <a:tc gridSpan="2">
                  <a:txBody>
                    <a:bodyPr/>
                    <a:lstStyle/>
                    <a:p>
                      <a:pPr algn="ctr"/>
                      <a:r>
                        <a:rPr lang="en-IN" sz="1400" dirty="0"/>
                        <a:t>0.326 TFLOPS</a:t>
                      </a:r>
                    </a:p>
                    <a:p>
                      <a:pPr algn="ctr"/>
                      <a:r>
                        <a:rPr lang="en-IN" sz="1400" dirty="0"/>
                        <a:t>(Amazon </a:t>
                      </a:r>
                      <a:r>
                        <a:rPr lang="en-IN" sz="1400" dirty="0" err="1"/>
                        <a:t>astro</a:t>
                      </a:r>
                      <a:r>
                        <a:rPr lang="en-IN" sz="1400" dirty="0"/>
                        <a:t> home robot, Adreno 612)</a:t>
                      </a:r>
                    </a:p>
                  </a:txBody>
                  <a:tcPr anchor="ctr">
                    <a:solidFill>
                      <a:schemeClr val="bg2">
                        <a:lumMod val="75000"/>
                      </a:schemeClr>
                    </a:solidFill>
                  </a:tcPr>
                </a:tc>
                <a:tc hMerge="1">
                  <a:txBody>
                    <a:bodyPr/>
                    <a:lstStyle/>
                    <a:p>
                      <a:endParaRPr lang="en-IN" sz="1400" dirty="0"/>
                    </a:p>
                  </a:txBody>
                  <a:tcPr>
                    <a:solidFill>
                      <a:schemeClr val="bg2">
                        <a:lumMod val="75000"/>
                      </a:schemeClr>
                    </a:solidFill>
                  </a:tcPr>
                </a:tc>
                <a:tc>
                  <a:txBody>
                    <a:bodyPr/>
                    <a:lstStyle/>
                    <a:p>
                      <a:pPr algn="ctr"/>
                      <a:r>
                        <a:rPr lang="en-IN" sz="1200" dirty="0"/>
                        <a:t>Device</a:t>
                      </a:r>
                      <a:r>
                        <a:rPr lang="en-IN" sz="1200" baseline="0" dirty="0"/>
                        <a:t> can not support the requirements, need EDGE support</a:t>
                      </a:r>
                      <a:endParaRPr lang="en-IN" sz="1200" dirty="0"/>
                    </a:p>
                  </a:txBody>
                  <a:tcPr anchor="ctr">
                    <a:solidFill>
                      <a:schemeClr val="accent2">
                        <a:lumMod val="60000"/>
                        <a:lumOff val="40000"/>
                      </a:schemeClr>
                    </a:solidFill>
                  </a:tcPr>
                </a:tc>
                <a:extLst>
                  <a:ext uri="{0D108BD9-81ED-4DB2-BD59-A6C34878D82A}">
                    <a16:rowId xmlns:a16="http://schemas.microsoft.com/office/drawing/2014/main" val="476196055"/>
                  </a:ext>
                </a:extLst>
              </a:tr>
              <a:tr h="881237">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IN" sz="1400" b="1" dirty="0">
                          <a:solidFill>
                            <a:schemeClr val="bg1"/>
                          </a:solidFill>
                        </a:rPr>
                        <a:t>Multimedia services</a:t>
                      </a:r>
                    </a:p>
                  </a:txBody>
                  <a:tcPr anchor="ctr">
                    <a:solidFill>
                      <a:schemeClr val="accent1">
                        <a:lumMod val="75000"/>
                      </a:schemeClr>
                    </a:solidFill>
                  </a:tcPr>
                </a:tc>
                <a:tc>
                  <a:txBody>
                    <a:bodyPr/>
                    <a:lstStyle/>
                    <a:p>
                      <a:pPr algn="ctr"/>
                      <a:r>
                        <a:rPr lang="en-IN" sz="1400" dirty="0"/>
                        <a:t>Smartphone</a:t>
                      </a:r>
                    </a:p>
                  </a:txBody>
                  <a:tcPr anchor="ctr">
                    <a:solidFill>
                      <a:schemeClr val="accent1">
                        <a:lumMod val="20000"/>
                        <a:lumOff val="80000"/>
                      </a:schemeClr>
                    </a:solidFill>
                  </a:tcPr>
                </a:tc>
                <a:tc>
                  <a:txBody>
                    <a:bodyPr/>
                    <a:lstStyle/>
                    <a:p>
                      <a:pPr algn="ctr"/>
                      <a:r>
                        <a:rPr lang="en-IN" sz="1400" dirty="0"/>
                        <a:t>Complex</a:t>
                      </a:r>
                      <a:r>
                        <a:rPr lang="en-IN" sz="1400" baseline="0" dirty="0"/>
                        <a:t> processing</a:t>
                      </a:r>
                      <a:endParaRPr lang="en-IN" sz="1400" dirty="0"/>
                    </a:p>
                  </a:txBody>
                  <a:tcPr anchor="ctr">
                    <a:solidFill>
                      <a:schemeClr val="accent1">
                        <a:lumMod val="20000"/>
                        <a:lumOff val="8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IN" sz="1400" dirty="0"/>
                        <a:t>10-50 GFLOPS </a:t>
                      </a:r>
                    </a:p>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IN" sz="1100" dirty="0"/>
                        <a:t>(photo enhancement)</a:t>
                      </a:r>
                    </a:p>
                    <a:p>
                      <a:pPr marL="0" marR="0" lvl="0" indent="0" algn="ctr" defTabSz="914400" eaLnBrk="1" fontAlgn="auto" latinLnBrk="0" hangingPunct="1">
                        <a:lnSpc>
                          <a:spcPct val="100000"/>
                        </a:lnSpc>
                        <a:spcBef>
                          <a:spcPts val="0"/>
                        </a:spcBef>
                        <a:spcAft>
                          <a:spcPts val="0"/>
                        </a:spcAft>
                        <a:buClrTx/>
                        <a:buSzTx/>
                        <a:buFontTx/>
                        <a:buNone/>
                        <a:tabLst/>
                        <a:defRPr/>
                      </a:pPr>
                      <a:r>
                        <a:rPr lang="en-IN" sz="1400" baseline="0" dirty="0"/>
                        <a:t>2-3 TFLOPS </a:t>
                      </a:r>
                    </a:p>
                    <a:p>
                      <a:pPr marL="0" marR="0" lvl="0" indent="0" algn="ctr" defTabSz="914400" eaLnBrk="1" fontAlgn="auto" latinLnBrk="0" hangingPunct="1">
                        <a:lnSpc>
                          <a:spcPct val="100000"/>
                        </a:lnSpc>
                        <a:spcBef>
                          <a:spcPts val="0"/>
                        </a:spcBef>
                        <a:spcAft>
                          <a:spcPts val="0"/>
                        </a:spcAft>
                        <a:buClrTx/>
                        <a:buSzTx/>
                        <a:buFontTx/>
                        <a:buNone/>
                        <a:tabLst/>
                        <a:defRPr/>
                      </a:pPr>
                      <a:r>
                        <a:rPr lang="en-IN" sz="1100" baseline="0" dirty="0"/>
                        <a:t>(ray tracing for gaming)</a:t>
                      </a:r>
                    </a:p>
                    <a:p>
                      <a:pPr marL="0" marR="0" lvl="0" indent="0" algn="ctr" defTabSz="914400" eaLnBrk="1" fontAlgn="auto" latinLnBrk="0" hangingPunct="1">
                        <a:lnSpc>
                          <a:spcPct val="100000"/>
                        </a:lnSpc>
                        <a:spcBef>
                          <a:spcPts val="0"/>
                        </a:spcBef>
                        <a:spcAft>
                          <a:spcPts val="0"/>
                        </a:spcAft>
                        <a:buClrTx/>
                        <a:buSzTx/>
                        <a:buFontTx/>
                        <a:buNone/>
                        <a:tabLst/>
                        <a:defRPr/>
                      </a:pPr>
                      <a:r>
                        <a:rPr lang="en-IN" sz="1400" baseline="0" dirty="0"/>
                        <a:t>0.5-2 TFLOPS </a:t>
                      </a:r>
                    </a:p>
                    <a:p>
                      <a:pPr marL="0" marR="0" lvl="0" indent="0" algn="ctr" defTabSz="914400" eaLnBrk="1" fontAlgn="auto" latinLnBrk="0" hangingPunct="1">
                        <a:lnSpc>
                          <a:spcPct val="100000"/>
                        </a:lnSpc>
                        <a:spcBef>
                          <a:spcPts val="0"/>
                        </a:spcBef>
                        <a:spcAft>
                          <a:spcPts val="0"/>
                        </a:spcAft>
                        <a:buClrTx/>
                        <a:buSzTx/>
                        <a:buFontTx/>
                        <a:buNone/>
                        <a:tabLst/>
                        <a:defRPr/>
                      </a:pPr>
                      <a:r>
                        <a:rPr lang="en-IN" sz="1100" baseline="0" dirty="0"/>
                        <a:t>(AI Inference)</a:t>
                      </a:r>
                    </a:p>
                  </a:txBody>
                  <a:tcPr anchor="ctr">
                    <a:solidFill>
                      <a:schemeClr val="accent1">
                        <a:lumMod val="20000"/>
                        <a:lumOff val="80000"/>
                      </a:schemeClr>
                    </a:solidFill>
                  </a:tcPr>
                </a:tc>
                <a:tc>
                  <a:txBody>
                    <a:bodyPr/>
                    <a:lstStyle/>
                    <a:p>
                      <a:pPr algn="ctr"/>
                      <a:r>
                        <a:rPr lang="en-IN" sz="1400" dirty="0"/>
                        <a:t>1500</a:t>
                      </a:r>
                      <a:r>
                        <a:rPr lang="en-IN" sz="1400" baseline="0" dirty="0"/>
                        <a:t> </a:t>
                      </a:r>
                      <a:r>
                        <a:rPr lang="en-IN" sz="1400" baseline="0" dirty="0" err="1"/>
                        <a:t>ms</a:t>
                      </a:r>
                      <a:r>
                        <a:rPr lang="en-IN" sz="1400" baseline="0" dirty="0"/>
                        <a:t>/50ms</a:t>
                      </a:r>
                      <a:endParaRPr lang="en-IN" sz="1400" dirty="0"/>
                    </a:p>
                  </a:txBody>
                  <a:tcPr anchor="ctr">
                    <a:solidFill>
                      <a:schemeClr val="accent1">
                        <a:lumMod val="20000"/>
                        <a:lumOff val="80000"/>
                      </a:schemeClr>
                    </a:solidFill>
                  </a:tcPr>
                </a:tc>
                <a:tc>
                  <a:txBody>
                    <a:bodyPr/>
                    <a:lstStyle/>
                    <a:p>
                      <a:pPr lvl="0" algn="ctr"/>
                      <a:r>
                        <a:rPr lang="en-IN" sz="1400" i="1" dirty="0"/>
                        <a:t>High end</a:t>
                      </a:r>
                    </a:p>
                    <a:p>
                      <a:pPr lvl="0" algn="ctr"/>
                      <a:r>
                        <a:rPr lang="en-IN" sz="1400" dirty="0"/>
                        <a:t>3.3 – 3.6 TFLOPS</a:t>
                      </a:r>
                    </a:p>
                    <a:p>
                      <a:pPr lvl="0" algn="ctr"/>
                      <a:r>
                        <a:rPr lang="en-IN" sz="1100" dirty="0"/>
                        <a:t>(Samsung S25, Adreno 830 GPU</a:t>
                      </a:r>
                      <a:r>
                        <a:rPr lang="en-IN" sz="1400" dirty="0"/>
                        <a:t>)</a:t>
                      </a:r>
                      <a:endParaRPr lang="en-US" sz="1400" dirty="0"/>
                    </a:p>
                  </a:txBody>
                  <a:tcPr anchor="ctr">
                    <a:solidFill>
                      <a:schemeClr val="bg2">
                        <a:lumMod val="7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400" i="1" dirty="0"/>
                        <a:t>Low end</a:t>
                      </a:r>
                      <a:endParaRPr lang="en-IN" sz="1400" dirty="0"/>
                    </a:p>
                    <a:p>
                      <a:pPr algn="ctr"/>
                      <a:r>
                        <a:rPr lang="en-IN" sz="1400" dirty="0"/>
                        <a:t>0.332 TFLOPS</a:t>
                      </a:r>
                    </a:p>
                    <a:p>
                      <a:pPr algn="ctr"/>
                      <a:r>
                        <a:rPr lang="en-IN" sz="1100" dirty="0"/>
                        <a:t>(Samsung M56, </a:t>
                      </a:r>
                      <a:r>
                        <a:rPr lang="en-IN" sz="1100" dirty="0" err="1"/>
                        <a:t>Xclipse</a:t>
                      </a:r>
                      <a:r>
                        <a:rPr lang="en-IN" sz="1100" baseline="0" dirty="0"/>
                        <a:t> 530)</a:t>
                      </a:r>
                      <a:endParaRPr lang="en-IN" sz="1100" dirty="0"/>
                    </a:p>
                  </a:txBody>
                  <a:tcPr anchor="ctr">
                    <a:solidFill>
                      <a:schemeClr val="bg2">
                        <a:lumMod val="75000"/>
                      </a:schemeClr>
                    </a:solidFill>
                  </a:tcPr>
                </a:tc>
                <a:tc>
                  <a:txBody>
                    <a:bodyPr/>
                    <a:lstStyle/>
                    <a:p>
                      <a:pPr algn="ctr"/>
                      <a:r>
                        <a:rPr lang="en-IN" sz="1200" dirty="0"/>
                        <a:t>High</a:t>
                      </a:r>
                      <a:r>
                        <a:rPr lang="en-IN" sz="1200" baseline="0" dirty="0"/>
                        <a:t> end devices can meet the requirements but only for limited applications</a:t>
                      </a:r>
                    </a:p>
                    <a:p>
                      <a:pPr algn="ctr"/>
                      <a:endParaRPr lang="en-IN" sz="1200" baseline="0" dirty="0"/>
                    </a:p>
                    <a:p>
                      <a:pPr algn="ctr"/>
                      <a:r>
                        <a:rPr lang="en-IN" sz="1200" baseline="0" dirty="0"/>
                        <a:t>Low end device can not comply</a:t>
                      </a:r>
                      <a:endParaRPr lang="en-IN" sz="1200" dirty="0"/>
                    </a:p>
                  </a:txBody>
                  <a:tcPr anchor="ctr">
                    <a:solidFill>
                      <a:srgbClr val="F1F177"/>
                    </a:solidFill>
                  </a:tcPr>
                </a:tc>
                <a:extLst>
                  <a:ext uri="{0D108BD9-81ED-4DB2-BD59-A6C34878D82A}">
                    <a16:rowId xmlns:a16="http://schemas.microsoft.com/office/drawing/2014/main" val="3750348864"/>
                  </a:ext>
                </a:extLst>
              </a:tr>
              <a:tr h="503564">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IN" sz="1400" b="1" dirty="0">
                          <a:solidFill>
                            <a:schemeClr val="bg1"/>
                          </a:solidFill>
                        </a:rPr>
                        <a:t>Immersive Gaming</a:t>
                      </a:r>
                    </a:p>
                    <a:p>
                      <a:pPr algn="r"/>
                      <a:endParaRPr lang="en-IN" sz="1400" b="1" dirty="0">
                        <a:solidFill>
                          <a:schemeClr val="bg1"/>
                        </a:solidFill>
                      </a:endParaRPr>
                    </a:p>
                  </a:txBody>
                  <a:tcPr anchor="ctr">
                    <a:solidFill>
                      <a:schemeClr val="accent1">
                        <a:lumMod val="7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400" dirty="0"/>
                        <a:t>HMD</a:t>
                      </a:r>
                    </a:p>
                  </a:txBody>
                  <a:tcPr anchor="ctr">
                    <a:solidFill>
                      <a:schemeClr val="accent1">
                        <a:lumMod val="20000"/>
                        <a:lumOff val="8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400" dirty="0"/>
                        <a:t>VR rendering</a:t>
                      </a:r>
                    </a:p>
                  </a:txBody>
                  <a:tcPr anchor="ctr">
                    <a:solidFill>
                      <a:schemeClr val="accent1">
                        <a:lumMod val="20000"/>
                        <a:lumOff val="8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400" dirty="0"/>
                        <a:t>1-2 TFLOPS (UE)</a:t>
                      </a:r>
                    </a:p>
                    <a:p>
                      <a:pPr marL="0" marR="0" lvl="0" indent="0" algn="ctr" defTabSz="914400" eaLnBrk="1" fontAlgn="auto" latinLnBrk="0" hangingPunct="1">
                        <a:lnSpc>
                          <a:spcPct val="100000"/>
                        </a:lnSpc>
                        <a:spcBef>
                          <a:spcPts val="0"/>
                        </a:spcBef>
                        <a:spcAft>
                          <a:spcPts val="0"/>
                        </a:spcAft>
                        <a:buClrTx/>
                        <a:buSzTx/>
                        <a:buFontTx/>
                        <a:buNone/>
                        <a:tabLst/>
                        <a:defRPr/>
                      </a:pPr>
                      <a:r>
                        <a:rPr lang="en-IN" sz="1400" dirty="0"/>
                        <a:t>10-20 TFLOPS  (edge)</a:t>
                      </a:r>
                    </a:p>
                  </a:txBody>
                  <a:tcPr anchor="ctr">
                    <a:solidFill>
                      <a:schemeClr val="accent1">
                        <a:lumMod val="20000"/>
                        <a:lumOff val="8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400" dirty="0"/>
                        <a:t>5-10ms (player)</a:t>
                      </a:r>
                    </a:p>
                  </a:txBody>
                  <a:tcPr anchor="ctr">
                    <a:solidFill>
                      <a:schemeClr val="accent1">
                        <a:lumMod val="20000"/>
                        <a:lumOff val="80000"/>
                      </a:schemeClr>
                    </a:solidFill>
                  </a:tcPr>
                </a:tc>
                <a:tc gridSpan="2">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400" b="0" i="0" u="none" strike="noStrike" kern="0" cap="none" spc="0" normalizeH="0" baseline="0" noProof="0" dirty="0">
                          <a:ln>
                            <a:noFill/>
                          </a:ln>
                          <a:solidFill>
                            <a:prstClr val="black"/>
                          </a:solidFill>
                          <a:effectLst/>
                          <a:uLnTx/>
                          <a:uFillTx/>
                          <a:latin typeface="+mn-lt"/>
                          <a:ea typeface="+mn-ea"/>
                          <a:cs typeface="+mn-cs"/>
                        </a:rPr>
                        <a:t>1.4-1.6 TFLOPS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400" b="0" i="0" u="none" strike="noStrike" kern="0" cap="none" spc="0" normalizeH="0" baseline="0" noProof="0" dirty="0">
                          <a:ln>
                            <a:noFill/>
                          </a:ln>
                          <a:solidFill>
                            <a:prstClr val="black"/>
                          </a:solidFill>
                          <a:effectLst/>
                          <a:uLnTx/>
                          <a:uFillTx/>
                          <a:latin typeface="+mn-lt"/>
                          <a:ea typeface="+mn-ea"/>
                          <a:cs typeface="+mn-cs"/>
                        </a:rPr>
                        <a:t>(</a:t>
                      </a:r>
                      <a:r>
                        <a:rPr kumimoji="0" lang="en-IN" sz="1100" b="0" i="0" u="none" strike="noStrike" kern="0" cap="none" spc="0" normalizeH="0" baseline="0" noProof="0" dirty="0">
                          <a:ln>
                            <a:noFill/>
                          </a:ln>
                          <a:solidFill>
                            <a:prstClr val="black"/>
                          </a:solidFill>
                          <a:effectLst/>
                          <a:uLnTx/>
                          <a:uFillTx/>
                          <a:latin typeface="+mn-lt"/>
                          <a:ea typeface="+mn-ea"/>
                          <a:cs typeface="+mn-cs"/>
                        </a:rPr>
                        <a:t>Meta Quest 3, Adreno 740 GPU</a:t>
                      </a:r>
                      <a:r>
                        <a:rPr kumimoji="0" lang="en-IN" sz="1400" b="0" i="0" u="none" strike="noStrike" kern="0" cap="none" spc="0" normalizeH="0" baseline="0" noProof="0" dirty="0">
                          <a:ln>
                            <a:noFill/>
                          </a:ln>
                          <a:solidFill>
                            <a:prstClr val="black"/>
                          </a:solidFill>
                          <a:effectLst/>
                          <a:uLnTx/>
                          <a:uFillTx/>
                          <a:latin typeface="+mn-lt"/>
                          <a:ea typeface="+mn-ea"/>
                          <a:cs typeface="+mn-cs"/>
                        </a:rPr>
                        <a:t>)</a:t>
                      </a:r>
                    </a:p>
                  </a:txBody>
                  <a:tcPr anchor="ctr">
                    <a:solidFill>
                      <a:schemeClr val="bg2">
                        <a:lumMod val="75000"/>
                      </a:schemeClr>
                    </a:solidFill>
                  </a:tcPr>
                </a:tc>
                <a:tc hMerge="1">
                  <a:txBody>
                    <a:bodyPr/>
                    <a:lstStyle/>
                    <a:p>
                      <a:pPr algn="ctr"/>
                      <a:endParaRPr lang="en-IN" sz="1400" dirty="0"/>
                    </a:p>
                  </a:txBody>
                  <a:tcPr anchor="ctr">
                    <a:solidFill>
                      <a:schemeClr val="bg2">
                        <a:lumMod val="7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prstClr val="black"/>
                          </a:solidFill>
                          <a:effectLst/>
                          <a:uLnTx/>
                          <a:uFillTx/>
                          <a:latin typeface="+mn-lt"/>
                          <a:ea typeface="+mn-ea"/>
                          <a:cs typeface="+mn-cs"/>
                        </a:rPr>
                        <a:t>Limited compute capacity at device, need edge support</a:t>
                      </a:r>
                    </a:p>
                  </a:txBody>
                  <a:tcPr anchor="ctr">
                    <a:solidFill>
                      <a:srgbClr val="F1F177"/>
                    </a:solidFill>
                  </a:tcPr>
                </a:tc>
                <a:extLst>
                  <a:ext uri="{0D108BD9-81ED-4DB2-BD59-A6C34878D82A}">
                    <a16:rowId xmlns:a16="http://schemas.microsoft.com/office/drawing/2014/main" val="394646882"/>
                  </a:ext>
                </a:extLst>
              </a:tr>
              <a:tr h="356691">
                <a:tc>
                  <a:txBody>
                    <a:bodyPr/>
                    <a:lstStyle/>
                    <a:p>
                      <a:pPr algn="r"/>
                      <a:r>
                        <a:rPr lang="en-IN" sz="1400" b="1" dirty="0">
                          <a:solidFill>
                            <a:schemeClr val="bg1"/>
                          </a:solidFill>
                        </a:rPr>
                        <a:t>XR Rendering</a:t>
                      </a:r>
                      <a:r>
                        <a:rPr lang="en-IN" sz="1400" b="1" baseline="0" dirty="0">
                          <a:solidFill>
                            <a:schemeClr val="bg1"/>
                          </a:solidFill>
                        </a:rPr>
                        <a:t> Offload</a:t>
                      </a:r>
                      <a:endParaRPr lang="en-IN" sz="1400" b="1" dirty="0">
                        <a:solidFill>
                          <a:schemeClr val="bg1"/>
                        </a:solidFill>
                      </a:endParaRPr>
                    </a:p>
                  </a:txBody>
                  <a:tcPr anchor="ctr">
                    <a:solidFill>
                      <a:schemeClr val="accent1">
                        <a:lumMod val="75000"/>
                      </a:schemeClr>
                    </a:solidFill>
                  </a:tcPr>
                </a:tc>
                <a:tc rowSpan="2">
                  <a:txBody>
                    <a:bodyPr/>
                    <a:lstStyle/>
                    <a:p>
                      <a:pPr algn="ctr"/>
                      <a:r>
                        <a:rPr lang="en-IN" sz="1400" dirty="0"/>
                        <a:t>AR Glasses</a:t>
                      </a:r>
                    </a:p>
                  </a:txBody>
                  <a:tcPr anchor="ctr">
                    <a:solidFill>
                      <a:schemeClr val="accent1">
                        <a:lumMod val="20000"/>
                        <a:lumOff val="80000"/>
                      </a:schemeClr>
                    </a:solidFill>
                  </a:tcPr>
                </a:tc>
                <a:tc rowSpan="2">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400" dirty="0"/>
                        <a:t>VR rendering</a:t>
                      </a:r>
                    </a:p>
                  </a:txBody>
                  <a:tcPr anchor="ctr">
                    <a:solidFill>
                      <a:schemeClr val="accent1">
                        <a:lumMod val="20000"/>
                        <a:lumOff val="8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400" dirty="0"/>
                        <a:t>5-10 TFLOPS</a:t>
                      </a:r>
                      <a:r>
                        <a:rPr lang="en-IN" sz="1400" baseline="0" dirty="0"/>
                        <a:t> </a:t>
                      </a:r>
                      <a:endParaRPr lang="en-IN" sz="1400" dirty="0"/>
                    </a:p>
                  </a:txBody>
                  <a:tcPr anchor="ctr">
                    <a:solidFill>
                      <a:schemeClr val="accent1">
                        <a:lumMod val="20000"/>
                        <a:lumOff val="80000"/>
                      </a:schemeClr>
                    </a:solidFill>
                  </a:tcPr>
                </a:tc>
                <a:tc>
                  <a:txBody>
                    <a:bodyPr/>
                    <a:lstStyle/>
                    <a:p>
                      <a:pPr algn="ctr"/>
                      <a:r>
                        <a:rPr lang="en-IN" sz="1400" dirty="0"/>
                        <a:t>&lt;10ms (VR rendering)</a:t>
                      </a:r>
                    </a:p>
                  </a:txBody>
                  <a:tcPr anchor="ctr">
                    <a:solidFill>
                      <a:schemeClr val="accent1">
                        <a:lumMod val="20000"/>
                        <a:lumOff val="80000"/>
                      </a:schemeClr>
                    </a:solidFill>
                  </a:tcPr>
                </a:tc>
                <a:tc rowSpan="2" gridSpan="2">
                  <a:txBody>
                    <a:bodyPr/>
                    <a:lstStyle/>
                    <a:p>
                      <a:pPr algn="ctr"/>
                      <a:r>
                        <a:rPr lang="en-IN" sz="1400" dirty="0"/>
                        <a:t>No</a:t>
                      </a:r>
                      <a:r>
                        <a:rPr lang="en-IN" sz="1400" baseline="0" dirty="0"/>
                        <a:t> CPU/GPU, only display</a:t>
                      </a:r>
                    </a:p>
                    <a:p>
                      <a:pPr algn="ctr"/>
                      <a:r>
                        <a:rPr lang="en-IN" sz="1400" baseline="0" dirty="0"/>
                        <a:t>(</a:t>
                      </a:r>
                      <a:r>
                        <a:rPr lang="en-IN" sz="1400" baseline="0" dirty="0" err="1"/>
                        <a:t>Viture</a:t>
                      </a:r>
                      <a:r>
                        <a:rPr lang="en-IN" sz="1400" baseline="0" dirty="0"/>
                        <a:t> AR glasses)</a:t>
                      </a:r>
                      <a:endParaRPr lang="en-IN" sz="1400" dirty="0"/>
                    </a:p>
                  </a:txBody>
                  <a:tcPr anchor="ctr">
                    <a:solidFill>
                      <a:schemeClr val="bg2">
                        <a:lumMod val="75000"/>
                      </a:schemeClr>
                    </a:solidFill>
                  </a:tcPr>
                </a:tc>
                <a:tc rowSpan="2" hMerge="1">
                  <a:txBody>
                    <a:bodyPr/>
                    <a:lstStyle/>
                    <a:p>
                      <a:pPr algn="ctr"/>
                      <a:endParaRPr lang="en-IN" sz="1400" dirty="0"/>
                    </a:p>
                  </a:txBody>
                  <a:tcPr anchor="ctr">
                    <a:solidFill>
                      <a:schemeClr val="bg2">
                        <a:lumMod val="75000"/>
                      </a:schemeClr>
                    </a:solidFill>
                  </a:tcPr>
                </a:tc>
                <a:tc rowSpan="2">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200" dirty="0"/>
                        <a:t>Device</a:t>
                      </a:r>
                      <a:r>
                        <a:rPr lang="en-IN" sz="1200" baseline="0" dirty="0"/>
                        <a:t> can not support the requirements, need EDGE support</a:t>
                      </a:r>
                      <a:endParaRPr lang="en-IN" sz="1200" dirty="0"/>
                    </a:p>
                    <a:p>
                      <a:pPr algn="ctr"/>
                      <a:endParaRPr lang="en-IN" sz="1200" dirty="0"/>
                    </a:p>
                  </a:txBody>
                  <a:tcPr anchor="ctr">
                    <a:solidFill>
                      <a:schemeClr val="accent2">
                        <a:lumMod val="60000"/>
                        <a:lumOff val="40000"/>
                      </a:schemeClr>
                    </a:solidFill>
                  </a:tcPr>
                </a:tc>
                <a:extLst>
                  <a:ext uri="{0D108BD9-81ED-4DB2-BD59-A6C34878D82A}">
                    <a16:rowId xmlns:a16="http://schemas.microsoft.com/office/drawing/2014/main" val="103394792"/>
                  </a:ext>
                </a:extLst>
              </a:tr>
              <a:tr h="618964">
                <a:tc>
                  <a:txBody>
                    <a:bodyPr/>
                    <a:lstStyle/>
                    <a:p>
                      <a:pPr algn="r"/>
                      <a:r>
                        <a:rPr lang="en-IN" sz="1400" b="1" dirty="0">
                          <a:solidFill>
                            <a:schemeClr val="bg1"/>
                          </a:solidFill>
                        </a:rPr>
                        <a:t>Immersive reality in education</a:t>
                      </a:r>
                    </a:p>
                  </a:txBody>
                  <a:tcPr anchor="ctr">
                    <a:solidFill>
                      <a:schemeClr val="accent1">
                        <a:lumMod val="75000"/>
                      </a:schemeClr>
                    </a:solidFill>
                  </a:tcPr>
                </a:tc>
                <a:tc vMerge="1">
                  <a:txBody>
                    <a:bodyPr/>
                    <a:lstStyle/>
                    <a:p>
                      <a:pPr algn="ctr"/>
                      <a:endParaRPr lang="en-IN" sz="1400" dirty="0"/>
                    </a:p>
                  </a:txBody>
                  <a:tcPr anchor="ctr">
                    <a:solidFill>
                      <a:schemeClr val="accent1">
                        <a:lumMod val="20000"/>
                        <a:lumOff val="80000"/>
                      </a:schemeClr>
                    </a:solidFill>
                  </a:tcPr>
                </a:tc>
                <a:tc vMerge="1">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IN" sz="1400" dirty="0"/>
                    </a:p>
                  </a:txBody>
                  <a:tcPr anchor="ctr">
                    <a:solidFill>
                      <a:schemeClr val="accent1">
                        <a:lumMod val="20000"/>
                        <a:lumOff val="80000"/>
                      </a:schemeClr>
                    </a:solidFill>
                  </a:tcPr>
                </a:tc>
                <a:tc>
                  <a:txBody>
                    <a:bodyPr/>
                    <a:lstStyle/>
                    <a:p>
                      <a:pPr algn="ctr"/>
                      <a:r>
                        <a:rPr lang="en-IN" sz="1400" dirty="0"/>
                        <a:t>10-20</a:t>
                      </a:r>
                      <a:r>
                        <a:rPr lang="en-IN" sz="1400" baseline="0" dirty="0"/>
                        <a:t> TFLOPS</a:t>
                      </a:r>
                      <a:endParaRPr lang="en-IN" sz="1400" dirty="0"/>
                    </a:p>
                  </a:txBody>
                  <a:tcPr anchor="ctr">
                    <a:solidFill>
                      <a:schemeClr val="accent1">
                        <a:lumMod val="20000"/>
                        <a:lumOff val="8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400" dirty="0"/>
                        <a:t>&lt;10ms </a:t>
                      </a:r>
                    </a:p>
                    <a:p>
                      <a:pPr marL="0" marR="0" lvl="0" indent="0" algn="ctr" defTabSz="914400" eaLnBrk="1" fontAlgn="auto" latinLnBrk="0" hangingPunct="1">
                        <a:lnSpc>
                          <a:spcPct val="100000"/>
                        </a:lnSpc>
                        <a:spcBef>
                          <a:spcPts val="0"/>
                        </a:spcBef>
                        <a:spcAft>
                          <a:spcPts val="0"/>
                        </a:spcAft>
                        <a:buClrTx/>
                        <a:buSzTx/>
                        <a:buFontTx/>
                        <a:buNone/>
                        <a:tabLst/>
                        <a:defRPr/>
                      </a:pPr>
                      <a:r>
                        <a:rPr lang="en-IN" sz="1100" dirty="0"/>
                        <a:t>(VR rendering)</a:t>
                      </a:r>
                    </a:p>
                    <a:p>
                      <a:pPr algn="ctr"/>
                      <a:r>
                        <a:rPr lang="en-IN" sz="1400" dirty="0"/>
                        <a:t>&lt;50 </a:t>
                      </a:r>
                      <a:r>
                        <a:rPr lang="en-IN" sz="1400" dirty="0" err="1"/>
                        <a:t>ms</a:t>
                      </a:r>
                      <a:r>
                        <a:rPr lang="en-IN" sz="1400" dirty="0"/>
                        <a:t> </a:t>
                      </a:r>
                      <a:r>
                        <a:rPr lang="en-IN" sz="1100" dirty="0"/>
                        <a:t>(voice)</a:t>
                      </a:r>
                    </a:p>
                    <a:p>
                      <a:pPr algn="ctr"/>
                      <a:r>
                        <a:rPr lang="en-IN" sz="1400" dirty="0"/>
                        <a:t>&lt;150 </a:t>
                      </a:r>
                      <a:r>
                        <a:rPr lang="en-IN" sz="1400" dirty="0" err="1"/>
                        <a:t>ms</a:t>
                      </a:r>
                      <a:r>
                        <a:rPr lang="en-IN" sz="1400" dirty="0"/>
                        <a:t> </a:t>
                      </a:r>
                      <a:r>
                        <a:rPr lang="en-IN" sz="1100" dirty="0"/>
                        <a:t>(collaboration)</a:t>
                      </a:r>
                    </a:p>
                  </a:txBody>
                  <a:tcPr anchor="ctr">
                    <a:solidFill>
                      <a:schemeClr val="accent1">
                        <a:lumMod val="20000"/>
                        <a:lumOff val="80000"/>
                      </a:schemeClr>
                    </a:solidFill>
                  </a:tcPr>
                </a:tc>
                <a:tc gridSpan="2" vMerge="1">
                  <a:txBody>
                    <a:bodyPr/>
                    <a:lstStyle/>
                    <a:p>
                      <a:pPr algn="ctr"/>
                      <a:endParaRPr lang="en-IN" sz="1400" dirty="0"/>
                    </a:p>
                  </a:txBody>
                  <a:tcPr anchor="ctr">
                    <a:solidFill>
                      <a:schemeClr val="bg2">
                        <a:lumMod val="75000"/>
                      </a:schemeClr>
                    </a:solidFill>
                  </a:tcPr>
                </a:tc>
                <a:tc hMerge="1" vMerge="1">
                  <a:txBody>
                    <a:bodyPr/>
                    <a:lstStyle/>
                    <a:p>
                      <a:pPr algn="ctr"/>
                      <a:endParaRPr lang="en-IN" sz="1400" dirty="0"/>
                    </a:p>
                  </a:txBody>
                  <a:tcPr anchor="ctr">
                    <a:solidFill>
                      <a:schemeClr val="bg2">
                        <a:lumMod val="75000"/>
                      </a:schemeClr>
                    </a:solidFill>
                  </a:tcPr>
                </a:tc>
                <a:tc vMerge="1">
                  <a:txBody>
                    <a:bodyPr/>
                    <a:lstStyle/>
                    <a:p>
                      <a:endParaRPr lang="en-IN"/>
                    </a:p>
                  </a:txBody>
                  <a:tcPr/>
                </a:tc>
                <a:extLst>
                  <a:ext uri="{0D108BD9-81ED-4DB2-BD59-A6C34878D82A}">
                    <a16:rowId xmlns:a16="http://schemas.microsoft.com/office/drawing/2014/main" val="147307902"/>
                  </a:ext>
                </a:extLst>
              </a:tr>
            </a:tbl>
          </a:graphicData>
        </a:graphic>
      </p:graphicFrame>
    </p:spTree>
    <p:extLst>
      <p:ext uri="{BB962C8B-B14F-4D97-AF65-F5344CB8AC3E}">
        <p14:creationId xmlns:p14="http://schemas.microsoft.com/office/powerpoint/2010/main" val="20385853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838200" y="490521"/>
            <a:ext cx="10515600" cy="1104917"/>
          </a:xfrm>
        </p:spPr>
        <p:txBody>
          <a:bodyPr/>
          <a:lstStyle/>
          <a:p>
            <a:r>
              <a:rPr lang="en-GB" altLang="en-US" sz="3600" b="1" dirty="0"/>
              <a:t>Case Study: Immersive Gaming</a:t>
            </a:r>
            <a:br>
              <a:rPr lang="en-GB" altLang="en-US" sz="3600" dirty="0"/>
            </a:br>
            <a:r>
              <a:rPr lang="en-GB" altLang="en-US" sz="2800" dirty="0"/>
              <a:t>Compute Requirements and implications for 6G</a:t>
            </a:r>
            <a:endParaRPr lang="en-GB" altLang="en-US" sz="3600" dirty="0"/>
          </a:p>
        </p:txBody>
      </p:sp>
      <p:graphicFrame>
        <p:nvGraphicFramePr>
          <p:cNvPr id="2" name="Table 1">
            <a:extLst>
              <a:ext uri="{FF2B5EF4-FFF2-40B4-BE49-F238E27FC236}">
                <a16:creationId xmlns:a16="http://schemas.microsoft.com/office/drawing/2014/main" id="{BF19CCBA-7CBF-4366-9B19-ED7DB8358BF9}"/>
              </a:ext>
            </a:extLst>
          </p:cNvPr>
          <p:cNvGraphicFramePr>
            <a:graphicFrameLocks noGrp="1"/>
          </p:cNvGraphicFramePr>
          <p:nvPr>
            <p:extLst>
              <p:ext uri="{D42A27DB-BD31-4B8C-83A1-F6EECF244321}">
                <p14:modId xmlns:p14="http://schemas.microsoft.com/office/powerpoint/2010/main" val="1557125968"/>
              </p:ext>
            </p:extLst>
          </p:nvPr>
        </p:nvGraphicFramePr>
        <p:xfrm>
          <a:off x="309562" y="1987550"/>
          <a:ext cx="11572875" cy="3989760"/>
        </p:xfrm>
        <a:graphic>
          <a:graphicData uri="http://schemas.openxmlformats.org/drawingml/2006/table">
            <a:tbl>
              <a:tblPr firstRow="1" firstCol="1" bandRow="1">
                <a:tableStyleId>{5940675A-B579-460E-94D1-54222C63F5DA}</a:tableStyleId>
              </a:tblPr>
              <a:tblGrid>
                <a:gridCol w="1976438">
                  <a:extLst>
                    <a:ext uri="{9D8B030D-6E8A-4147-A177-3AD203B41FA5}">
                      <a16:colId xmlns:a16="http://schemas.microsoft.com/office/drawing/2014/main" val="3332646661"/>
                    </a:ext>
                  </a:extLst>
                </a:gridCol>
                <a:gridCol w="3339344">
                  <a:extLst>
                    <a:ext uri="{9D8B030D-6E8A-4147-A177-3AD203B41FA5}">
                      <a16:colId xmlns:a16="http://schemas.microsoft.com/office/drawing/2014/main" val="3110453862"/>
                    </a:ext>
                  </a:extLst>
                </a:gridCol>
                <a:gridCol w="3023356">
                  <a:extLst>
                    <a:ext uri="{9D8B030D-6E8A-4147-A177-3AD203B41FA5}">
                      <a16:colId xmlns:a16="http://schemas.microsoft.com/office/drawing/2014/main" val="1346432496"/>
                    </a:ext>
                  </a:extLst>
                </a:gridCol>
                <a:gridCol w="3233737">
                  <a:extLst>
                    <a:ext uri="{9D8B030D-6E8A-4147-A177-3AD203B41FA5}">
                      <a16:colId xmlns:a16="http://schemas.microsoft.com/office/drawing/2014/main" val="2715908883"/>
                    </a:ext>
                  </a:extLst>
                </a:gridCol>
              </a:tblGrid>
              <a:tr h="333784">
                <a:tc>
                  <a:txBody>
                    <a:bodyPr/>
                    <a:lstStyle/>
                    <a:p>
                      <a:pPr algn="ctr"/>
                      <a:r>
                        <a:rPr lang="en-IN" sz="1400" b="1" dirty="0">
                          <a:effectLst/>
                        </a:rPr>
                        <a:t>Aspect</a:t>
                      </a:r>
                      <a:endParaRPr lang="en-IN"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solidFill>
                      <a:schemeClr val="bg2">
                        <a:lumMod val="75000"/>
                      </a:schemeClr>
                    </a:solidFill>
                  </a:tcPr>
                </a:tc>
                <a:tc>
                  <a:txBody>
                    <a:bodyPr/>
                    <a:lstStyle/>
                    <a:p>
                      <a:pPr algn="ctr"/>
                      <a:r>
                        <a:rPr lang="en-IN" sz="1400" b="1" dirty="0">
                          <a:effectLst/>
                        </a:rPr>
                        <a:t>Immersive Gaming behaviour in TR 22.870</a:t>
                      </a:r>
                      <a:endParaRPr lang="en-IN"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solidFill>
                      <a:schemeClr val="bg2">
                        <a:lumMod val="75000"/>
                      </a:schemeClr>
                    </a:solidFill>
                  </a:tcPr>
                </a:tc>
                <a:tc>
                  <a:txBody>
                    <a:bodyPr/>
                    <a:lstStyle/>
                    <a:p>
                      <a:pPr algn="ctr"/>
                      <a:r>
                        <a:rPr lang="en-IN" sz="1400" b="1" dirty="0">
                          <a:effectLst/>
                        </a:rPr>
                        <a:t>Implied compute requirement</a:t>
                      </a:r>
                      <a:endParaRPr lang="en-IN"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solidFill>
                      <a:schemeClr val="bg2">
                        <a:lumMod val="75000"/>
                      </a:schemeClr>
                    </a:solidFill>
                  </a:tcPr>
                </a:tc>
                <a:tc>
                  <a:txBody>
                    <a:bodyPr/>
                    <a:lstStyle/>
                    <a:p>
                      <a:pPr algn="ctr"/>
                      <a:r>
                        <a:rPr lang="en-IN" sz="1400" b="1" dirty="0">
                          <a:effectLst/>
                        </a:rPr>
                        <a:t>Architectural Enhancements needed for 6G system</a:t>
                      </a:r>
                      <a:endParaRPr lang="en-IN"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solidFill>
                      <a:schemeClr val="bg2">
                        <a:lumMod val="75000"/>
                      </a:schemeClr>
                    </a:solidFill>
                  </a:tcPr>
                </a:tc>
                <a:extLst>
                  <a:ext uri="{0D108BD9-81ED-4DB2-BD59-A6C34878D82A}">
                    <a16:rowId xmlns:a16="http://schemas.microsoft.com/office/drawing/2014/main" val="652060340"/>
                  </a:ext>
                </a:extLst>
              </a:tr>
              <a:tr h="476583">
                <a:tc>
                  <a:txBody>
                    <a:bodyPr/>
                    <a:lstStyle/>
                    <a:p>
                      <a:r>
                        <a:rPr lang="en-IN" sz="1400" b="1" dirty="0">
                          <a:effectLst/>
                        </a:rPr>
                        <a:t>Real-time user interaction</a:t>
                      </a:r>
                      <a:endParaRPr lang="en-IN"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dirty="0">
                          <a:effectLst/>
                        </a:rPr>
                        <a:t>Ultra-low latency response to player actions (motion, gesture, control input)</a:t>
                      </a:r>
                      <a:endParaRPr lang="en-IN"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a:effectLst/>
                        </a:rPr>
                        <a:t>Tight compute–communication loop close to UE</a:t>
                      </a:r>
                      <a:endParaRPr lang="en-IN" sz="140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dirty="0">
                          <a:solidFill>
                            <a:srgbClr val="C00000"/>
                          </a:solidFill>
                          <a:effectLst/>
                        </a:rPr>
                        <a:t>Architectural support to consider compute as part of the real-time service path</a:t>
                      </a:r>
                      <a:endParaRPr lang="en-IN" sz="14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extLst>
                  <a:ext uri="{0D108BD9-81ED-4DB2-BD59-A6C34878D82A}">
                    <a16:rowId xmlns:a16="http://schemas.microsoft.com/office/drawing/2014/main" val="3900449180"/>
                  </a:ext>
                </a:extLst>
              </a:tr>
              <a:tr h="333784">
                <a:tc>
                  <a:txBody>
                    <a:bodyPr/>
                    <a:lstStyle/>
                    <a:p>
                      <a:r>
                        <a:rPr lang="en-IN" sz="1400" b="1" dirty="0">
                          <a:effectLst/>
                        </a:rPr>
                        <a:t>High-fidelity rendering</a:t>
                      </a:r>
                      <a:endParaRPr lang="en-IN"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dirty="0">
                          <a:effectLst/>
                        </a:rPr>
                        <a:t>High frame rate, high resolution, consistent visual experience</a:t>
                      </a:r>
                      <a:endParaRPr lang="en-IN"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a:effectLst/>
                        </a:rPr>
                        <a:t>Compute-intensive rendering near the user (edge)</a:t>
                      </a:r>
                      <a:endParaRPr lang="en-IN" sz="140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dirty="0">
                          <a:solidFill>
                            <a:srgbClr val="C00000"/>
                          </a:solidFill>
                          <a:effectLst/>
                        </a:rPr>
                        <a:t>Ability to support geographically distributed compute usage</a:t>
                      </a:r>
                      <a:endParaRPr lang="en-IN" sz="14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extLst>
                  <a:ext uri="{0D108BD9-81ED-4DB2-BD59-A6C34878D82A}">
                    <a16:rowId xmlns:a16="http://schemas.microsoft.com/office/drawing/2014/main" val="3239473542"/>
                  </a:ext>
                </a:extLst>
              </a:tr>
              <a:tr h="333784">
                <a:tc>
                  <a:txBody>
                    <a:bodyPr/>
                    <a:lstStyle/>
                    <a:p>
                      <a:r>
                        <a:rPr lang="en-IN" sz="1400" b="1">
                          <a:effectLst/>
                        </a:rPr>
                        <a:t>Game world physics</a:t>
                      </a:r>
                      <a:endParaRPr lang="en-IN" sz="1400" b="1">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dirty="0">
                          <a:effectLst/>
                        </a:rPr>
                        <a:t>Continuous physics simulation affecting gameplay</a:t>
                      </a:r>
                      <a:endParaRPr lang="en-IN"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dirty="0">
                          <a:effectLst/>
                        </a:rPr>
                        <a:t>Stateful, long-running compute processes</a:t>
                      </a:r>
                      <a:endParaRPr lang="en-IN"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a:solidFill>
                            <a:srgbClr val="C00000"/>
                          </a:solidFill>
                          <a:effectLst/>
                        </a:rPr>
                        <a:t>Architectural consideration of stateful compute resources</a:t>
                      </a:r>
                      <a:endParaRPr lang="en-IN" sz="140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extLst>
                  <a:ext uri="{0D108BD9-81ED-4DB2-BD59-A6C34878D82A}">
                    <a16:rowId xmlns:a16="http://schemas.microsoft.com/office/drawing/2014/main" val="3654615819"/>
                  </a:ext>
                </a:extLst>
              </a:tr>
              <a:tr h="476583">
                <a:tc>
                  <a:txBody>
                    <a:bodyPr/>
                    <a:lstStyle/>
                    <a:p>
                      <a:r>
                        <a:rPr lang="en-IN" sz="1400" b="1" dirty="0">
                          <a:effectLst/>
                        </a:rPr>
                        <a:t>AI-driven game logic</a:t>
                      </a:r>
                      <a:endParaRPr lang="en-IN"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dirty="0">
                          <a:effectLst/>
                        </a:rPr>
                        <a:t>Non-player character behaviour, adaptive difficulty, player analytics</a:t>
                      </a:r>
                      <a:endParaRPr lang="en-IN"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dirty="0">
                          <a:effectLst/>
                        </a:rPr>
                        <a:t>AI/ML inference and model execution (often cloud-based)</a:t>
                      </a:r>
                      <a:endParaRPr lang="en-IN"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dirty="0">
                          <a:solidFill>
                            <a:srgbClr val="C00000"/>
                          </a:solidFill>
                          <a:effectLst/>
                        </a:rPr>
                        <a:t>Architectural alignment between compute usage and AI-assisted services</a:t>
                      </a:r>
                      <a:endParaRPr lang="en-IN" sz="14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extLst>
                  <a:ext uri="{0D108BD9-81ED-4DB2-BD59-A6C34878D82A}">
                    <a16:rowId xmlns:a16="http://schemas.microsoft.com/office/drawing/2014/main" val="1444283194"/>
                  </a:ext>
                </a:extLst>
              </a:tr>
              <a:tr h="476583">
                <a:tc>
                  <a:txBody>
                    <a:bodyPr/>
                    <a:lstStyle/>
                    <a:p>
                      <a:r>
                        <a:rPr lang="en-IN" sz="1400" b="1" dirty="0">
                          <a:effectLst/>
                        </a:rPr>
                        <a:t>Multi-player interaction</a:t>
                      </a:r>
                      <a:endParaRPr lang="en-IN"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a:effectLst/>
                        </a:rPr>
                        <a:t>Shared world state across players in different locations</a:t>
                      </a:r>
                      <a:endParaRPr lang="en-IN" sz="140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dirty="0">
                          <a:effectLst/>
                        </a:rPr>
                        <a:t>Coordinated compute across multiple domains</a:t>
                      </a:r>
                      <a:endParaRPr lang="en-IN"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dirty="0">
                          <a:solidFill>
                            <a:srgbClr val="C00000"/>
                          </a:solidFill>
                          <a:effectLst/>
                        </a:rPr>
                        <a:t>Support for compute coordination across multiple providers</a:t>
                      </a:r>
                      <a:endParaRPr lang="en-IN" sz="14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extLst>
                  <a:ext uri="{0D108BD9-81ED-4DB2-BD59-A6C34878D82A}">
                    <a16:rowId xmlns:a16="http://schemas.microsoft.com/office/drawing/2014/main" val="1848641689"/>
                  </a:ext>
                </a:extLst>
              </a:tr>
              <a:tr h="333784">
                <a:tc>
                  <a:txBody>
                    <a:bodyPr/>
                    <a:lstStyle/>
                    <a:p>
                      <a:r>
                        <a:rPr lang="en-IN" sz="1400" b="1" dirty="0">
                          <a:effectLst/>
                        </a:rPr>
                        <a:t>Mobility</a:t>
                      </a:r>
                      <a:endParaRPr lang="en-IN"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a:effectLst/>
                        </a:rPr>
                        <a:t>Player movement across network locations</a:t>
                      </a:r>
                      <a:endParaRPr lang="en-IN" sz="140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dirty="0">
                          <a:effectLst/>
                        </a:rPr>
                        <a:t>Dynamic interaction with different compute resources</a:t>
                      </a:r>
                      <a:endParaRPr lang="en-IN"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dirty="0">
                          <a:solidFill>
                            <a:srgbClr val="C00000"/>
                          </a:solidFill>
                          <a:effectLst/>
                        </a:rPr>
                        <a:t>Architecture that tolerates dynamic compute environments</a:t>
                      </a:r>
                      <a:endParaRPr lang="en-IN" sz="14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extLst>
                  <a:ext uri="{0D108BD9-81ED-4DB2-BD59-A6C34878D82A}">
                    <a16:rowId xmlns:a16="http://schemas.microsoft.com/office/drawing/2014/main" val="2508057452"/>
                  </a:ext>
                </a:extLst>
              </a:tr>
              <a:tr h="476583">
                <a:tc>
                  <a:txBody>
                    <a:bodyPr/>
                    <a:lstStyle/>
                    <a:p>
                      <a:r>
                        <a:rPr lang="en-IN" sz="1400" b="1" dirty="0">
                          <a:effectLst/>
                        </a:rPr>
                        <a:t>Service continuity</a:t>
                      </a:r>
                      <a:endParaRPr lang="en-IN"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a:effectLst/>
                        </a:rPr>
                        <a:t>No perceptible degradation during gameplay</a:t>
                      </a:r>
                      <a:endParaRPr lang="en-IN" sz="140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dirty="0">
                          <a:effectLst/>
                        </a:rPr>
                        <a:t>Coordinated compute and connectivity behaviour</a:t>
                      </a:r>
                      <a:endParaRPr lang="en-IN"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tc>
                  <a:txBody>
                    <a:bodyPr/>
                    <a:lstStyle/>
                    <a:p>
                      <a:r>
                        <a:rPr lang="en-IN" sz="1400" dirty="0">
                          <a:solidFill>
                            <a:srgbClr val="C00000"/>
                          </a:solidFill>
                          <a:effectLst/>
                        </a:rPr>
                        <a:t>Architectural consideration of compute continuity as part of service behaviour</a:t>
                      </a:r>
                      <a:endParaRPr lang="en-IN" sz="14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nchor="ctr"/>
                </a:tc>
                <a:extLst>
                  <a:ext uri="{0D108BD9-81ED-4DB2-BD59-A6C34878D82A}">
                    <a16:rowId xmlns:a16="http://schemas.microsoft.com/office/drawing/2014/main" val="3599396851"/>
                  </a:ext>
                </a:extLst>
              </a:tr>
            </a:tbl>
          </a:graphicData>
        </a:graphic>
      </p:graphicFrame>
      <p:sp>
        <p:nvSpPr>
          <p:cNvPr id="3" name="Rectangle 1">
            <a:extLst>
              <a:ext uri="{FF2B5EF4-FFF2-40B4-BE49-F238E27FC236}">
                <a16:creationId xmlns:a16="http://schemas.microsoft.com/office/drawing/2014/main" id="{EB30566E-883E-4E2A-892F-14A754935391}"/>
              </a:ext>
            </a:extLst>
          </p:cNvPr>
          <p:cNvSpPr>
            <a:spLocks noChangeArrowheads="1"/>
          </p:cNvSpPr>
          <p:nvPr/>
        </p:nvSpPr>
        <p:spPr bwMode="auto">
          <a:xfrm>
            <a:off x="200025" y="1897062"/>
            <a:ext cx="13373652" cy="573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838200" y="471471"/>
            <a:ext cx="10515600" cy="1104917"/>
          </a:xfrm>
        </p:spPr>
        <p:txBody>
          <a:bodyPr/>
          <a:lstStyle/>
          <a:p>
            <a:r>
              <a:rPr lang="en-GB" altLang="en-US" sz="3600" b="1" dirty="0"/>
              <a:t>Case Study: Immersive Gaming</a:t>
            </a:r>
            <a:br>
              <a:rPr lang="en-GB" altLang="en-US" sz="3600" dirty="0"/>
            </a:br>
            <a:r>
              <a:rPr lang="en-GB" altLang="en-US" sz="2800" dirty="0"/>
              <a:t>Compute Requirements and implications for 6G</a:t>
            </a:r>
            <a:endParaRPr lang="en-GB" altLang="en-US" sz="3600" dirty="0"/>
          </a:p>
        </p:txBody>
      </p:sp>
      <p:sp>
        <p:nvSpPr>
          <p:cNvPr id="5" name="Content Placeholder 4">
            <a:extLst>
              <a:ext uri="{FF2B5EF4-FFF2-40B4-BE49-F238E27FC236}">
                <a16:creationId xmlns:a16="http://schemas.microsoft.com/office/drawing/2014/main" id="{C17E77B9-8419-4ECB-9C29-107EC34F4D58}"/>
              </a:ext>
            </a:extLst>
          </p:cNvPr>
          <p:cNvSpPr>
            <a:spLocks noGrp="1"/>
          </p:cNvSpPr>
          <p:nvPr>
            <p:ph idx="1"/>
          </p:nvPr>
        </p:nvSpPr>
        <p:spPr>
          <a:xfrm>
            <a:off x="838200" y="1825625"/>
            <a:ext cx="10515600" cy="2660650"/>
          </a:xfrm>
        </p:spPr>
        <p:txBody>
          <a:bodyPr/>
          <a:lstStyle/>
          <a:p>
            <a:r>
              <a:rPr lang="en-IN" dirty="0"/>
              <a:t>Immersive Gaming has multiple compute interactions within a single session</a:t>
            </a:r>
          </a:p>
          <a:p>
            <a:pPr lvl="1"/>
            <a:r>
              <a:rPr lang="en-IN" dirty="0"/>
              <a:t>Some compute functions are tightly coupled with real time user interactions and have very low latency constraints</a:t>
            </a:r>
          </a:p>
          <a:p>
            <a:pPr lvl="1"/>
            <a:r>
              <a:rPr lang="en-IN" dirty="0"/>
              <a:t>Other compute functions operate on session or game world time scale</a:t>
            </a:r>
          </a:p>
          <a:p>
            <a:pPr lvl="1"/>
            <a:r>
              <a:rPr lang="en-IN" dirty="0"/>
              <a:t>Additional compute functions support AI assisted behaviour and analytics with less latency constraints</a:t>
            </a:r>
          </a:p>
        </p:txBody>
      </p:sp>
      <p:sp>
        <p:nvSpPr>
          <p:cNvPr id="3" name="Rectangle 1">
            <a:extLst>
              <a:ext uri="{FF2B5EF4-FFF2-40B4-BE49-F238E27FC236}">
                <a16:creationId xmlns:a16="http://schemas.microsoft.com/office/drawing/2014/main" id="{EB30566E-883E-4E2A-892F-14A754935391}"/>
              </a:ext>
            </a:extLst>
          </p:cNvPr>
          <p:cNvSpPr>
            <a:spLocks noChangeArrowheads="1"/>
          </p:cNvSpPr>
          <p:nvPr/>
        </p:nvSpPr>
        <p:spPr bwMode="auto">
          <a:xfrm>
            <a:off x="200025" y="1897062"/>
            <a:ext cx="13373652" cy="573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sp>
        <p:nvSpPr>
          <p:cNvPr id="6" name="TextBox 5">
            <a:extLst>
              <a:ext uri="{FF2B5EF4-FFF2-40B4-BE49-F238E27FC236}">
                <a16:creationId xmlns:a16="http://schemas.microsoft.com/office/drawing/2014/main" id="{D06A348B-B5CD-4413-9865-7D9EE5BDDEE3}"/>
              </a:ext>
            </a:extLst>
          </p:cNvPr>
          <p:cNvSpPr txBox="1"/>
          <p:nvPr/>
        </p:nvSpPr>
        <p:spPr>
          <a:xfrm>
            <a:off x="838200" y="4924425"/>
            <a:ext cx="10793361" cy="646331"/>
          </a:xfrm>
          <a:prstGeom prst="rect">
            <a:avLst/>
          </a:prstGeom>
          <a:noFill/>
        </p:spPr>
        <p:txBody>
          <a:bodyPr wrap="square" rtlCol="0">
            <a:spAutoFit/>
          </a:bodyPr>
          <a:lstStyle/>
          <a:p>
            <a:r>
              <a:rPr lang="en-IN" dirty="0">
                <a:solidFill>
                  <a:srgbClr val="C00000"/>
                </a:solidFill>
              </a:rPr>
              <a:t>Observation: Immersive gaming does not rely on single type of compute interaction. Multiple coordinated compute interactions form the basis for immersive gaming use-case.</a:t>
            </a:r>
          </a:p>
        </p:txBody>
      </p:sp>
    </p:spTree>
    <p:extLst>
      <p:ext uri="{BB962C8B-B14F-4D97-AF65-F5344CB8AC3E}">
        <p14:creationId xmlns:p14="http://schemas.microsoft.com/office/powerpoint/2010/main" val="26180319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6933C-DC42-4715-B108-5464BDA47160}"/>
              </a:ext>
            </a:extLst>
          </p:cNvPr>
          <p:cNvSpPr>
            <a:spLocks noGrp="1"/>
          </p:cNvSpPr>
          <p:nvPr>
            <p:ph type="title"/>
          </p:nvPr>
        </p:nvSpPr>
        <p:spPr>
          <a:xfrm>
            <a:off x="838200" y="423846"/>
            <a:ext cx="10515600" cy="1104917"/>
          </a:xfrm>
        </p:spPr>
        <p:txBody>
          <a:bodyPr/>
          <a:lstStyle/>
          <a:p>
            <a:r>
              <a:rPr lang="en-IN" sz="3600" dirty="0"/>
              <a:t>Key Issue: System Architecture for Compute and Communication Aspects</a:t>
            </a:r>
          </a:p>
        </p:txBody>
      </p:sp>
      <p:sp>
        <p:nvSpPr>
          <p:cNvPr id="3" name="Content Placeholder 2">
            <a:extLst>
              <a:ext uri="{FF2B5EF4-FFF2-40B4-BE49-F238E27FC236}">
                <a16:creationId xmlns:a16="http://schemas.microsoft.com/office/drawing/2014/main" id="{6449B6F1-1038-445A-874B-F09DC05AB911}"/>
              </a:ext>
            </a:extLst>
          </p:cNvPr>
          <p:cNvSpPr>
            <a:spLocks noGrp="1"/>
          </p:cNvSpPr>
          <p:nvPr>
            <p:ph idx="1"/>
          </p:nvPr>
        </p:nvSpPr>
        <p:spPr>
          <a:xfrm>
            <a:off x="838200" y="2171700"/>
            <a:ext cx="10515600" cy="4005262"/>
          </a:xfrm>
        </p:spPr>
        <p:txBody>
          <a:bodyPr/>
          <a:lstStyle/>
          <a:p>
            <a:pPr marL="342900" lvl="0" indent="-342900">
              <a:spcAft>
                <a:spcPts val="900"/>
              </a:spcAft>
              <a:buFont typeface="+mj-lt"/>
              <a:buAutoNum type="arabicPeriod"/>
            </a:pPr>
            <a:r>
              <a:rPr lang="en-GB" sz="1800" b="1" dirty="0">
                <a:effectLst/>
                <a:latin typeface="Times New Roman" panose="02020603050405020304" pitchFamily="18" charset="0"/>
                <a:ea typeface="Times New Roman" panose="02020603050405020304" pitchFamily="18" charset="0"/>
              </a:rPr>
              <a:t>How to enable a unified architectural abstraction for compute resources across UE, edge, and cloud domains for consistent application enablement?</a:t>
            </a:r>
          </a:p>
          <a:p>
            <a:pPr lvl="1">
              <a:spcAft>
                <a:spcPts val="900"/>
              </a:spcAft>
            </a:pPr>
            <a:r>
              <a:rPr lang="en-GB" sz="1400" dirty="0">
                <a:latin typeface="Times New Roman" panose="02020603050405020304" pitchFamily="18" charset="0"/>
                <a:ea typeface="Times New Roman" panose="02020603050405020304" pitchFamily="18" charset="0"/>
              </a:rPr>
              <a:t>UE, edge and cloud differ in latency, capacity, and, availability, while emerging applications  like XR, immersive gaming require simultaneous use of all three</a:t>
            </a:r>
          </a:p>
          <a:p>
            <a:pPr lvl="1">
              <a:spcAft>
                <a:spcPts val="900"/>
              </a:spcAft>
            </a:pPr>
            <a:r>
              <a:rPr lang="en-GB" sz="1400" dirty="0">
                <a:effectLst/>
                <a:latin typeface="Times New Roman" panose="02020603050405020304" pitchFamily="18" charset="0"/>
                <a:ea typeface="Times New Roman" panose="02020603050405020304" pitchFamily="18" charset="0"/>
              </a:rPr>
              <a:t>Compute at UE, edge and cloud are currently </a:t>
            </a:r>
            <a:r>
              <a:rPr lang="en-GB" sz="1400" dirty="0">
                <a:latin typeface="Times New Roman" panose="02020603050405020304" pitchFamily="18" charset="0"/>
                <a:ea typeface="Times New Roman" panose="02020603050405020304" pitchFamily="18" charset="0"/>
              </a:rPr>
              <a:t>handled separately leading to inconsistent application enablement across deployments</a:t>
            </a:r>
            <a:endParaRPr lang="en-IN" sz="1400" dirty="0">
              <a:effectLst/>
              <a:latin typeface="Times New Roman" panose="02020603050405020304" pitchFamily="18" charset="0"/>
              <a:ea typeface="Times New Roman" panose="02020603050405020304" pitchFamily="18" charset="0"/>
            </a:endParaRPr>
          </a:p>
          <a:p>
            <a:pPr marL="342900" lvl="0" indent="-342900">
              <a:spcAft>
                <a:spcPts val="900"/>
              </a:spcAft>
              <a:buFont typeface="+mj-lt"/>
              <a:buAutoNum type="arabicPeriod"/>
            </a:pPr>
            <a:r>
              <a:rPr lang="en-GB" sz="1800" b="1" dirty="0">
                <a:effectLst/>
                <a:latin typeface="Times New Roman" panose="02020603050405020304" pitchFamily="18" charset="0"/>
                <a:ea typeface="Times New Roman" panose="02020603050405020304" pitchFamily="18" charset="0"/>
              </a:rPr>
              <a:t>How to align across heterogeneous compute environments in order to avoid fragmented or deployment-specific application enablement approaches?</a:t>
            </a:r>
          </a:p>
          <a:p>
            <a:pPr lvl="1">
              <a:spcAft>
                <a:spcPts val="900"/>
              </a:spcAft>
            </a:pPr>
            <a:r>
              <a:rPr lang="en-GB" sz="1400" dirty="0">
                <a:latin typeface="Times New Roman" panose="02020603050405020304" pitchFamily="18" charset="0"/>
                <a:ea typeface="Times New Roman" panose="02020603050405020304" pitchFamily="18" charset="0"/>
              </a:rPr>
              <a:t>Diverse compute environments – UE, edge and cloud expose different execution models, interfaces and operational constraints to applications</a:t>
            </a:r>
          </a:p>
          <a:p>
            <a:pPr lvl="1">
              <a:spcAft>
                <a:spcPts val="900"/>
              </a:spcAft>
            </a:pPr>
            <a:r>
              <a:rPr lang="en-GB" sz="1400" dirty="0">
                <a:effectLst/>
                <a:latin typeface="Times New Roman" panose="02020603050405020304" pitchFamily="18" charset="0"/>
                <a:ea typeface="Times New Roman" panose="02020603050405020304" pitchFamily="18" charset="0"/>
              </a:rPr>
              <a:t>Application enablement often rely on</a:t>
            </a:r>
            <a:r>
              <a:rPr lang="en-GB" sz="1400" dirty="0">
                <a:latin typeface="Times New Roman" panose="02020603050405020304" pitchFamily="18" charset="0"/>
                <a:ea typeface="Times New Roman" panose="02020603050405020304" pitchFamily="18" charset="0"/>
              </a:rPr>
              <a:t> environment specific integration logic, resulting in tightly coupled design that is hard to generalize across compute deployments</a:t>
            </a:r>
          </a:p>
          <a:p>
            <a:pPr marL="457200" lvl="1" indent="0">
              <a:spcAft>
                <a:spcPts val="900"/>
              </a:spcAft>
              <a:buNone/>
            </a:pPr>
            <a:endParaRPr lang="en-GB" sz="1400" dirty="0">
              <a:latin typeface="Times New Roman" panose="02020603050405020304" pitchFamily="18" charset="0"/>
              <a:ea typeface="Times New Roman" panose="02020603050405020304" pitchFamily="18" charset="0"/>
            </a:endParaRPr>
          </a:p>
          <a:p>
            <a:pPr marL="457200" lvl="1" indent="0">
              <a:spcAft>
                <a:spcPts val="900"/>
              </a:spcAft>
              <a:buNone/>
            </a:pPr>
            <a:endParaRPr lang="en-IN" sz="1400" dirty="0">
              <a:effectLst/>
              <a:latin typeface="Times New Roman" panose="02020603050405020304" pitchFamily="18" charset="0"/>
              <a:ea typeface="Times New Roman" panose="02020603050405020304" pitchFamily="18" charset="0"/>
            </a:endParaRPr>
          </a:p>
        </p:txBody>
      </p:sp>
      <p:sp>
        <p:nvSpPr>
          <p:cNvPr id="4" name="TextBox 3">
            <a:extLst>
              <a:ext uri="{FF2B5EF4-FFF2-40B4-BE49-F238E27FC236}">
                <a16:creationId xmlns:a16="http://schemas.microsoft.com/office/drawing/2014/main" id="{6B8A6A06-61CD-41D5-94CA-6AAA1BA55857}"/>
              </a:ext>
            </a:extLst>
          </p:cNvPr>
          <p:cNvSpPr txBox="1"/>
          <p:nvPr/>
        </p:nvSpPr>
        <p:spPr>
          <a:xfrm>
            <a:off x="752475" y="1802368"/>
            <a:ext cx="1709122" cy="400110"/>
          </a:xfrm>
          <a:prstGeom prst="rect">
            <a:avLst/>
          </a:prstGeom>
          <a:noFill/>
        </p:spPr>
        <p:txBody>
          <a:bodyPr wrap="none" rtlCol="0">
            <a:spAutoFit/>
          </a:bodyPr>
          <a:lstStyle/>
          <a:p>
            <a:r>
              <a:rPr lang="en-IN" sz="2000" b="1" dirty="0"/>
              <a:t>Open Issues</a:t>
            </a:r>
          </a:p>
        </p:txBody>
      </p:sp>
    </p:spTree>
    <p:extLst>
      <p:ext uri="{BB962C8B-B14F-4D97-AF65-F5344CB8AC3E}">
        <p14:creationId xmlns:p14="http://schemas.microsoft.com/office/powerpoint/2010/main" val="410441137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6933C-DC42-4715-B108-5464BDA47160}"/>
              </a:ext>
            </a:extLst>
          </p:cNvPr>
          <p:cNvSpPr>
            <a:spLocks noGrp="1"/>
          </p:cNvSpPr>
          <p:nvPr>
            <p:ph type="title"/>
          </p:nvPr>
        </p:nvSpPr>
        <p:spPr>
          <a:xfrm>
            <a:off x="838200" y="423846"/>
            <a:ext cx="10515600" cy="1104917"/>
          </a:xfrm>
        </p:spPr>
        <p:txBody>
          <a:bodyPr/>
          <a:lstStyle/>
          <a:p>
            <a:r>
              <a:rPr lang="en-IN" sz="3600" dirty="0"/>
              <a:t>Key Issue: System Architecture for Compute and Communication Aspects</a:t>
            </a:r>
          </a:p>
        </p:txBody>
      </p:sp>
      <p:sp>
        <p:nvSpPr>
          <p:cNvPr id="3" name="Content Placeholder 2">
            <a:extLst>
              <a:ext uri="{FF2B5EF4-FFF2-40B4-BE49-F238E27FC236}">
                <a16:creationId xmlns:a16="http://schemas.microsoft.com/office/drawing/2014/main" id="{6449B6F1-1038-445A-874B-F09DC05AB911}"/>
              </a:ext>
            </a:extLst>
          </p:cNvPr>
          <p:cNvSpPr>
            <a:spLocks noGrp="1"/>
          </p:cNvSpPr>
          <p:nvPr>
            <p:ph idx="1"/>
          </p:nvPr>
        </p:nvSpPr>
        <p:spPr>
          <a:xfrm>
            <a:off x="838200" y="2276475"/>
            <a:ext cx="10515600" cy="3900488"/>
          </a:xfrm>
        </p:spPr>
        <p:txBody>
          <a:bodyPr/>
          <a:lstStyle/>
          <a:p>
            <a:pPr marL="342900" lvl="0" indent="-342900">
              <a:spcAft>
                <a:spcPts val="900"/>
              </a:spcAft>
              <a:buFont typeface="+mj-lt"/>
              <a:buAutoNum type="arabicPeriod" startAt="3"/>
            </a:pPr>
            <a:r>
              <a:rPr lang="en-GB" sz="1800" b="1" dirty="0">
                <a:effectLst/>
                <a:latin typeface="Times New Roman" panose="02020603050405020304" pitchFamily="18" charset="0"/>
                <a:ea typeface="Times New Roman" panose="02020603050405020304" pitchFamily="18" charset="0"/>
              </a:rPr>
              <a:t>How to support discovery of compute resources independent of specific application-level implementations or deployment models?</a:t>
            </a:r>
          </a:p>
          <a:p>
            <a:pPr lvl="1">
              <a:spcAft>
                <a:spcPts val="900"/>
              </a:spcAft>
            </a:pPr>
            <a:r>
              <a:rPr lang="en-GB" sz="1400" dirty="0">
                <a:latin typeface="Times New Roman" panose="02020603050405020304" pitchFamily="18" charset="0"/>
                <a:ea typeface="Times New Roman" panose="02020603050405020304" pitchFamily="18" charset="0"/>
              </a:rPr>
              <a:t>Use-cases such as XR, immersive gaming have diverse requirements and hence the compute resource requirement also varies</a:t>
            </a:r>
          </a:p>
          <a:p>
            <a:pPr lvl="1">
              <a:spcAft>
                <a:spcPts val="900"/>
              </a:spcAft>
            </a:pPr>
            <a:r>
              <a:rPr lang="en-GB" sz="1400" dirty="0">
                <a:effectLst/>
                <a:latin typeface="Times New Roman" panose="02020603050405020304" pitchFamily="18" charset="0"/>
                <a:ea typeface="Times New Roman" panose="02020603050405020304" pitchFamily="18" charset="0"/>
              </a:rPr>
              <a:t>The system</a:t>
            </a:r>
            <a:r>
              <a:rPr lang="en-GB" sz="1400" dirty="0">
                <a:latin typeface="Times New Roman" panose="02020603050405020304" pitchFamily="18" charset="0"/>
                <a:ea typeface="Times New Roman" panose="02020603050405020304" pitchFamily="18" charset="0"/>
              </a:rPr>
              <a:t> must discover which compute nodes (in cloud, edge, etc) match these requirements before it can allocate them.</a:t>
            </a:r>
            <a:endParaRPr lang="en-IN" sz="1400" dirty="0">
              <a:effectLst/>
              <a:latin typeface="Times New Roman" panose="02020603050405020304" pitchFamily="18" charset="0"/>
              <a:ea typeface="Times New Roman" panose="02020603050405020304" pitchFamily="18" charset="0"/>
            </a:endParaRPr>
          </a:p>
          <a:p>
            <a:pPr marL="342900" lvl="0" indent="-342900">
              <a:spcAft>
                <a:spcPts val="900"/>
              </a:spcAft>
              <a:buFont typeface="+mj-lt"/>
              <a:buAutoNum type="arabicPeriod" startAt="3"/>
            </a:pPr>
            <a:r>
              <a:rPr lang="en-GB" sz="1800" b="1" dirty="0">
                <a:effectLst/>
                <a:latin typeface="Times New Roman" panose="02020603050405020304" pitchFamily="18" charset="0"/>
                <a:ea typeface="Times New Roman" panose="02020603050405020304" pitchFamily="18" charset="0"/>
              </a:rPr>
              <a:t>How to enable applications that simultaneously rely on multiple distributed compute resources, where end-to-end service depends on combined effects of compute processing time, communication latency and interactions between distributed compute resources?</a:t>
            </a:r>
          </a:p>
          <a:p>
            <a:pPr lvl="1">
              <a:spcAft>
                <a:spcPts val="900"/>
              </a:spcAft>
            </a:pPr>
            <a:r>
              <a:rPr lang="en-GB" sz="1400" dirty="0">
                <a:latin typeface="Times New Roman" panose="02020603050405020304" pitchFamily="18" charset="0"/>
                <a:ea typeface="Times New Roman" panose="02020603050405020304" pitchFamily="18" charset="0"/>
              </a:rPr>
              <a:t>Emerging applications require coordinated handling of compute execution and network performance. For immersive gaming, system needs to dynamically place rendering tasks while ensuring the network path to the user meets strict latency requirements.</a:t>
            </a:r>
          </a:p>
          <a:p>
            <a:pPr lvl="1">
              <a:spcAft>
                <a:spcPts val="900"/>
              </a:spcAft>
            </a:pPr>
            <a:r>
              <a:rPr lang="en-GB" sz="1400" dirty="0">
                <a:latin typeface="Times New Roman" panose="02020603050405020304" pitchFamily="18" charset="0"/>
                <a:ea typeface="Times New Roman" panose="02020603050405020304" pitchFamily="18" charset="0"/>
              </a:rPr>
              <a:t>For application like immersive gaming, multiple compute processing nodes (edge handling rendering, cloud handling AI processing) need to work in synchronization to enable consistent application performance.</a:t>
            </a:r>
          </a:p>
          <a:p>
            <a:pPr lvl="1">
              <a:spcAft>
                <a:spcPts val="900"/>
              </a:spcAft>
            </a:pPr>
            <a:endParaRPr lang="en-IN" sz="1400" dirty="0">
              <a:effectLst/>
              <a:latin typeface="Times New Roman" panose="02020603050405020304" pitchFamily="18" charset="0"/>
              <a:ea typeface="Times New Roman" panose="02020603050405020304" pitchFamily="18" charset="0"/>
            </a:endParaRPr>
          </a:p>
        </p:txBody>
      </p:sp>
      <p:sp>
        <p:nvSpPr>
          <p:cNvPr id="4" name="TextBox 3">
            <a:extLst>
              <a:ext uri="{FF2B5EF4-FFF2-40B4-BE49-F238E27FC236}">
                <a16:creationId xmlns:a16="http://schemas.microsoft.com/office/drawing/2014/main" id="{DEE0BE8F-B1D7-4D04-B422-FF60049562B5}"/>
              </a:ext>
            </a:extLst>
          </p:cNvPr>
          <p:cNvSpPr txBox="1"/>
          <p:nvPr/>
        </p:nvSpPr>
        <p:spPr>
          <a:xfrm>
            <a:off x="752475" y="1802368"/>
            <a:ext cx="1709122" cy="400110"/>
          </a:xfrm>
          <a:prstGeom prst="rect">
            <a:avLst/>
          </a:prstGeom>
          <a:noFill/>
        </p:spPr>
        <p:txBody>
          <a:bodyPr wrap="none" rtlCol="0">
            <a:spAutoFit/>
          </a:bodyPr>
          <a:lstStyle/>
          <a:p>
            <a:r>
              <a:rPr lang="en-IN" sz="2000" b="1" dirty="0"/>
              <a:t>Open Issues</a:t>
            </a:r>
          </a:p>
        </p:txBody>
      </p:sp>
    </p:spTree>
    <p:extLst>
      <p:ext uri="{BB962C8B-B14F-4D97-AF65-F5344CB8AC3E}">
        <p14:creationId xmlns:p14="http://schemas.microsoft.com/office/powerpoint/2010/main" val="353274861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1AACA-65C0-4B46-9EA1-7217042C20D4}"/>
              </a:ext>
            </a:extLst>
          </p:cNvPr>
          <p:cNvSpPr>
            <a:spLocks noGrp="1"/>
          </p:cNvSpPr>
          <p:nvPr>
            <p:ph type="title"/>
          </p:nvPr>
        </p:nvSpPr>
        <p:spPr/>
        <p:txBody>
          <a:bodyPr/>
          <a:lstStyle/>
          <a:p>
            <a:r>
              <a:rPr lang="en-IN" dirty="0"/>
              <a:t>Summary</a:t>
            </a:r>
          </a:p>
        </p:txBody>
      </p:sp>
      <p:sp>
        <p:nvSpPr>
          <p:cNvPr id="3" name="Content Placeholder 2">
            <a:extLst>
              <a:ext uri="{FF2B5EF4-FFF2-40B4-BE49-F238E27FC236}">
                <a16:creationId xmlns:a16="http://schemas.microsoft.com/office/drawing/2014/main" id="{C5326240-F200-4787-ABCB-514EA7247A46}"/>
              </a:ext>
            </a:extLst>
          </p:cNvPr>
          <p:cNvSpPr>
            <a:spLocks noGrp="1"/>
          </p:cNvSpPr>
          <p:nvPr>
            <p:ph idx="1"/>
          </p:nvPr>
        </p:nvSpPr>
        <p:spPr/>
        <p:txBody>
          <a:bodyPr/>
          <a:lstStyle/>
          <a:p>
            <a:r>
              <a:rPr lang="en-IN" dirty="0"/>
              <a:t>The key issue including the open issues described in this discussion paper are proposed be added to TR 23.801-02, via </a:t>
            </a:r>
            <a:r>
              <a:rPr lang="en-IN" dirty="0" err="1"/>
              <a:t>pCR</a:t>
            </a:r>
            <a:r>
              <a:rPr lang="en-IN" dirty="0"/>
              <a:t> S6-260366.</a:t>
            </a:r>
          </a:p>
        </p:txBody>
      </p:sp>
    </p:spTree>
    <p:extLst>
      <p:ext uri="{BB962C8B-B14F-4D97-AF65-F5344CB8AC3E}">
        <p14:creationId xmlns:p14="http://schemas.microsoft.com/office/powerpoint/2010/main" val="311691922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7041</TotalTime>
  <Words>1014</Words>
  <Application>Microsoft Office PowerPoint</Application>
  <PresentationFormat>Widescreen</PresentationFormat>
  <Paragraphs>143</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 </vt:lpstr>
      <vt:lpstr>Arial</vt:lpstr>
      <vt:lpstr>Calibri</vt:lpstr>
      <vt:lpstr>Calibri Light</vt:lpstr>
      <vt:lpstr>Times New Roman</vt:lpstr>
      <vt:lpstr>Office Theme</vt:lpstr>
      <vt:lpstr>Compute and Communication Aspects</vt:lpstr>
      <vt:lpstr>Outline</vt:lpstr>
      <vt:lpstr>Background</vt:lpstr>
      <vt:lpstr>6G Applications and their compute requirements</vt:lpstr>
      <vt:lpstr>Case Study: Immersive Gaming Compute Requirements and implications for 6G</vt:lpstr>
      <vt:lpstr>Case Study: Immersive Gaming Compute Requirements and implications for 6G</vt:lpstr>
      <vt:lpstr>Key Issue: System Architecture for Compute and Communication Aspects</vt:lpstr>
      <vt:lpstr>Key Issue: System Architecture for Compute and Communication Aspects</vt:lpstr>
      <vt:lpstr>Summary</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cp:lastModifiedBy>
  <cp:revision>648</cp:revision>
  <dcterms:created xsi:type="dcterms:W3CDTF">2010-02-05T13:52:04Z</dcterms:created>
  <dcterms:modified xsi:type="dcterms:W3CDTF">2026-02-01T18:10:32Z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