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vsdx" ContentType="application/vnd.ms-visio.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2"/>
  </p:notesMasterIdLst>
  <p:handoutMasterIdLst>
    <p:handoutMasterId r:id="rId13"/>
  </p:handoutMasterIdLst>
  <p:sldIdLst>
    <p:sldId id="341" r:id="rId5"/>
    <p:sldId id="363" r:id="rId6"/>
    <p:sldId id="367" r:id="rId7"/>
    <p:sldId id="368" r:id="rId8"/>
    <p:sldId id="370" r:id="rId9"/>
    <p:sldId id="371" r:id="rId10"/>
    <p:sldId id="369" r:id="rId1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F8E4431-206F-22E1-ABDF-5A77E3F763B2}" name="Belen Pancorbo" initials="BP" userId="S::belen.pancorbo@ericsson.com::2258e8c6-51ca-4441-a000-eff32cf8a1b7" providerId="AD"/>
  <p188:author id="{C3875CC3-F64A-3C2F-BED2-CBC8D5F90F29}" name="Cristina Badulescu" initials="CB" userId="S::cristina.badulescu@ericsson.com::c5d371be-b501-40df-97ce-ea2c45686895" providerId="AD"/>
  <p188:author id="{D721A3D2-5F3E-D912-59D2-78AB208ECD3C}" name="Ericsson_Jing Yue" initials="JY" userId="Ericsson_Jing Yue"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6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E11E3CF-8EA5-4E94-B022-499320891035}" v="10" dt="2026-02-01T09:40:49.48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375" autoAdjust="0"/>
    <p:restoredTop sz="96168" autoAdjust="0"/>
  </p:normalViewPr>
  <p:slideViewPr>
    <p:cSldViewPr snapToGrid="0">
      <p:cViewPr varScale="1">
        <p:scale>
          <a:sx n="111" d="100"/>
          <a:sy n="111" d="100"/>
        </p:scale>
        <p:origin x="684" y="9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1716" y="-1644"/>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ing Yue" userId="5ad55dac-6c7f-4ea6-ba85-4dd3e6729923" providerId="ADAL" clId="{9EC1B1C4-BFC2-44D6-B60E-25EAB7CC9DBE}"/>
    <pc:docChg chg="undo redo custSel addSld modSld modMainMaster">
      <pc:chgData name="Jing Yue" userId="5ad55dac-6c7f-4ea6-ba85-4dd3e6729923" providerId="ADAL" clId="{9EC1B1C4-BFC2-44D6-B60E-25EAB7CC9DBE}" dt="2026-02-01T11:08:49.339" v="3287" actId="20577"/>
      <pc:docMkLst>
        <pc:docMk/>
      </pc:docMkLst>
      <pc:sldChg chg="addSp delSp modSp mod">
        <pc:chgData name="Jing Yue" userId="5ad55dac-6c7f-4ea6-ba85-4dd3e6729923" providerId="ADAL" clId="{9EC1B1C4-BFC2-44D6-B60E-25EAB7CC9DBE}" dt="2026-02-01T09:40:53.446" v="3222" actId="20577"/>
        <pc:sldMkLst>
          <pc:docMk/>
          <pc:sldMk cId="4292349406" sldId="368"/>
        </pc:sldMkLst>
        <pc:spChg chg="mod">
          <ac:chgData name="Jing Yue" userId="5ad55dac-6c7f-4ea6-ba85-4dd3e6729923" providerId="ADAL" clId="{9EC1B1C4-BFC2-44D6-B60E-25EAB7CC9DBE}" dt="2026-02-01T09:40:53.446" v="3222" actId="20577"/>
          <ac:spMkLst>
            <pc:docMk/>
            <pc:sldMk cId="4292349406" sldId="368"/>
            <ac:spMk id="8" creationId="{D8BD5FC1-AD3F-D581-CECA-81DC3A8588A6}"/>
          </ac:spMkLst>
        </pc:spChg>
      </pc:sldChg>
      <pc:sldChg chg="modSp mod">
        <pc:chgData name="Jing Yue" userId="5ad55dac-6c7f-4ea6-ba85-4dd3e6729923" providerId="ADAL" clId="{9EC1B1C4-BFC2-44D6-B60E-25EAB7CC9DBE}" dt="2026-02-01T11:08:49.339" v="3287" actId="20577"/>
        <pc:sldMkLst>
          <pc:docMk/>
          <pc:sldMk cId="3450530902" sldId="369"/>
        </pc:sldMkLst>
        <pc:spChg chg="mod">
          <ac:chgData name="Jing Yue" userId="5ad55dac-6c7f-4ea6-ba85-4dd3e6729923" providerId="ADAL" clId="{9EC1B1C4-BFC2-44D6-B60E-25EAB7CC9DBE}" dt="2026-02-01T11:08:49.339" v="3287" actId="20577"/>
          <ac:spMkLst>
            <pc:docMk/>
            <pc:sldMk cId="3450530902" sldId="369"/>
            <ac:spMk id="3" creationId="{BAFBBD7C-1310-5CA3-1438-1908D580CD07}"/>
          </ac:spMkLst>
        </pc:spChg>
      </pc:sldChg>
      <pc:sldChg chg="modSp mod">
        <pc:chgData name="Jing Yue" userId="5ad55dac-6c7f-4ea6-ba85-4dd3e6729923" providerId="ADAL" clId="{9EC1B1C4-BFC2-44D6-B60E-25EAB7CC9DBE}" dt="2026-02-01T09:19:50.082" v="3214" actId="20577"/>
        <pc:sldMkLst>
          <pc:docMk/>
          <pc:sldMk cId="3821500404" sldId="370"/>
        </pc:sldMkLst>
        <pc:graphicFrameChg chg="mod modGraphic">
          <ac:chgData name="Jing Yue" userId="5ad55dac-6c7f-4ea6-ba85-4dd3e6729923" providerId="ADAL" clId="{9EC1B1C4-BFC2-44D6-B60E-25EAB7CC9DBE}" dt="2026-02-01T09:19:50.082" v="3214" actId="20577"/>
          <ac:graphicFrameMkLst>
            <pc:docMk/>
            <pc:sldMk cId="3821500404" sldId="370"/>
            <ac:graphicFrameMk id="3" creationId="{4360A869-F5C1-6C18-223B-67C762D9945B}"/>
          </ac:graphicFrameMkLst>
        </pc:graphicFrameChg>
      </pc:sldChg>
      <pc:sldChg chg="modSp mod">
        <pc:chgData name="Jing Yue" userId="5ad55dac-6c7f-4ea6-ba85-4dd3e6729923" providerId="ADAL" clId="{9EC1B1C4-BFC2-44D6-B60E-25EAB7CC9DBE}" dt="2026-02-01T09:19:18.807" v="3212" actId="20577"/>
        <pc:sldMkLst>
          <pc:docMk/>
          <pc:sldMk cId="84849648" sldId="371"/>
        </pc:sldMkLst>
        <pc:graphicFrameChg chg="modGraphic">
          <ac:chgData name="Jing Yue" userId="5ad55dac-6c7f-4ea6-ba85-4dd3e6729923" providerId="ADAL" clId="{9EC1B1C4-BFC2-44D6-B60E-25EAB7CC9DBE}" dt="2026-02-01T09:19:18.807" v="3212" actId="20577"/>
          <ac:graphicFrameMkLst>
            <pc:docMk/>
            <pc:sldMk cId="84849648" sldId="371"/>
            <ac:graphicFrameMk id="3" creationId="{CE0D721A-25CE-F7C2-0E96-8C4F590DC0CC}"/>
          </ac:graphicFrameMkLst>
        </pc:graphicFrameChg>
      </pc:sldChg>
      <pc:sldMasterChg chg="modSp mod">
        <pc:chgData name="Jing Yue" userId="5ad55dac-6c7f-4ea6-ba85-4dd3e6729923" providerId="ADAL" clId="{9EC1B1C4-BFC2-44D6-B60E-25EAB7CC9DBE}" dt="2026-02-01T11:07:48.368" v="3247" actId="20577"/>
        <pc:sldMasterMkLst>
          <pc:docMk/>
          <pc:sldMasterMk cId="0" sldId="2147485146"/>
        </pc:sldMasterMkLst>
        <pc:spChg chg="mod">
          <ac:chgData name="Jing Yue" userId="5ad55dac-6c7f-4ea6-ba85-4dd3e6729923" providerId="ADAL" clId="{9EC1B1C4-BFC2-44D6-B60E-25EAB7CC9DBE}" dt="2026-02-01T11:07:48.368" v="3247" actId="20577"/>
          <ac:spMkLst>
            <pc:docMk/>
            <pc:sldMasterMk cId="0" sldId="2147485146"/>
            <ac:spMk id="15" creationId="{897F339D-C9FE-4694-B4EA-980A7508C12C}"/>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#71</a:t>
            </a:r>
          </a:p>
          <a:p>
            <a:pPr eaLnBrk="1" hangingPunct="1">
              <a:defRPr/>
            </a:pPr>
            <a:r>
              <a:rPr lang="en-IN" altLang="en-US" sz="1200" b="1" dirty="0">
                <a:latin typeface="Arial "/>
              </a:rPr>
              <a:t>Goa, India, 9th – 13th February 2026</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S6-260323</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package" Target="../embeddings/Microsoft_Visio_Drawing.vsdx"/><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148647" y="2209434"/>
            <a:ext cx="9343386" cy="1655200"/>
          </a:xfrm>
        </p:spPr>
        <p:txBody>
          <a:bodyPr/>
          <a:lstStyle/>
          <a:p>
            <a:pPr eaLnBrk="1" hangingPunct="1"/>
            <a:r>
              <a:rPr lang="en-GB" altLang="en-US" sz="5400" b="1" dirty="0"/>
              <a:t>Discussion Paper on Functional Architecture for Energy Saving</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072474" y="4920793"/>
            <a:ext cx="3564755" cy="1065163"/>
          </a:xfrm>
        </p:spPr>
        <p:txBody>
          <a:bodyPr/>
          <a:lstStyle/>
          <a:p>
            <a:pPr marL="0" indent="0" eaLnBrk="1" hangingPunct="1">
              <a:buFontTx/>
              <a:buNone/>
            </a:pPr>
            <a:r>
              <a:rPr lang="en-GB" altLang="en-US" dirty="0"/>
              <a:t>Jing Yue</a:t>
            </a:r>
          </a:p>
          <a:p>
            <a:pPr marL="0" indent="0" eaLnBrk="1" hangingPunct="1">
              <a:buFontTx/>
              <a:buNone/>
            </a:pPr>
            <a:r>
              <a:rPr lang="en-GB" altLang="en-US" dirty="0"/>
              <a:t>Ericsson</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sz="3600" b="1" dirty="0"/>
              <a:t>Agenda</a:t>
            </a:r>
          </a:p>
        </p:txBody>
      </p:sp>
      <p:sp>
        <p:nvSpPr>
          <p:cNvPr id="8" name="Content Placeholder 7">
            <a:extLst>
              <a:ext uri="{FF2B5EF4-FFF2-40B4-BE49-F238E27FC236}">
                <a16:creationId xmlns:a16="http://schemas.microsoft.com/office/drawing/2014/main" id="{79A809CE-C307-06C8-B8E5-63A9BA55F89B}"/>
              </a:ext>
            </a:extLst>
          </p:cNvPr>
          <p:cNvSpPr>
            <a:spLocks noGrp="1"/>
          </p:cNvSpPr>
          <p:nvPr>
            <p:ph idx="1"/>
          </p:nvPr>
        </p:nvSpPr>
        <p:spPr>
          <a:xfrm>
            <a:off x="446304" y="1938273"/>
            <a:ext cx="11034496" cy="2158738"/>
          </a:xfrm>
        </p:spPr>
        <p:txBody>
          <a:bodyPr/>
          <a:lstStyle/>
          <a:p>
            <a:r>
              <a:rPr lang="en-US" dirty="0"/>
              <a:t> Background</a:t>
            </a:r>
          </a:p>
          <a:p>
            <a:r>
              <a:rPr lang="en-US" dirty="0"/>
              <a:t> Possible Options on Functional Architecture for Energy Saving</a:t>
            </a:r>
          </a:p>
          <a:p>
            <a:r>
              <a:rPr lang="en-US" dirty="0"/>
              <a:t> Proposed Way Forward</a:t>
            </a:r>
          </a:p>
          <a:p>
            <a:endParaRPr 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13B30F-92BB-E4B3-39C8-5B1DB4F4601B}"/>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44490EB6-EEAD-BCC1-07EC-8E2D1AEB67CC}"/>
              </a:ext>
            </a:extLst>
          </p:cNvPr>
          <p:cNvSpPr>
            <a:spLocks noGrp="1"/>
          </p:cNvSpPr>
          <p:nvPr>
            <p:ph type="title"/>
          </p:nvPr>
        </p:nvSpPr>
        <p:spPr/>
        <p:txBody>
          <a:bodyPr/>
          <a:lstStyle/>
          <a:p>
            <a:r>
              <a:rPr lang="en-US" sz="3600" b="1" dirty="0"/>
              <a:t>Background</a:t>
            </a:r>
          </a:p>
        </p:txBody>
      </p:sp>
      <p:sp>
        <p:nvSpPr>
          <p:cNvPr id="8195" name="Content Placeholder 2">
            <a:extLst>
              <a:ext uri="{FF2B5EF4-FFF2-40B4-BE49-F238E27FC236}">
                <a16:creationId xmlns:a16="http://schemas.microsoft.com/office/drawing/2014/main" id="{E5926F58-E371-D2F4-7149-422033C74A06}"/>
              </a:ext>
            </a:extLst>
          </p:cNvPr>
          <p:cNvSpPr>
            <a:spLocks noGrp="1"/>
          </p:cNvSpPr>
          <p:nvPr>
            <p:ph idx="1"/>
          </p:nvPr>
        </p:nvSpPr>
        <p:spPr>
          <a:xfrm>
            <a:off x="191424" y="1755535"/>
            <a:ext cx="11510128" cy="4719539"/>
          </a:xfrm>
        </p:spPr>
        <p:txBody>
          <a:bodyPr/>
          <a:lstStyle/>
          <a:p>
            <a:r>
              <a:rPr lang="en-GB" sz="1800" dirty="0"/>
              <a:t> TR 23.700-44 clause 6.11 (Solution #11) introduces the functional architecture to support energy saving.</a:t>
            </a:r>
          </a:p>
          <a:p>
            <a:endParaRPr lang="en-GB" sz="1800" dirty="0"/>
          </a:p>
          <a:p>
            <a:endParaRPr lang="en-GB" sz="1800" dirty="0"/>
          </a:p>
          <a:p>
            <a:endParaRPr lang="en-GB" sz="1800" dirty="0"/>
          </a:p>
          <a:p>
            <a:endParaRPr lang="en-GB" sz="1800" dirty="0"/>
          </a:p>
          <a:p>
            <a:endParaRPr lang="en-GB" sz="1800" dirty="0"/>
          </a:p>
          <a:p>
            <a:endParaRPr lang="en-GB" sz="1800" dirty="0"/>
          </a:p>
          <a:p>
            <a:endParaRPr lang="en-GB" sz="1800" dirty="0"/>
          </a:p>
          <a:p>
            <a:r>
              <a:rPr lang="en-GB" sz="1800" dirty="0"/>
              <a:t> </a:t>
            </a:r>
            <a:r>
              <a:rPr lang="en-GB" sz="1800" b="1" dirty="0"/>
              <a:t>Open Issue</a:t>
            </a:r>
            <a:r>
              <a:rPr lang="en-GB" sz="1800" dirty="0"/>
              <a:t>: </a:t>
            </a:r>
            <a:r>
              <a:rPr lang="en-US" sz="1800" dirty="0"/>
              <a:t>Whether a standalone architecture for energy saving enablement (e.g. server-side functionality on energy saving for providing common services (e.g. energy data collection and processing, energy information/status monitoring, energy saving assistance information provisioning), and client-side functionality on support energy data collection) or integrate energy saving functionality with the existing SEAL enablers (e.g. enhance EES/EAS, server/client of AIMLE, NSCE, SEALDD, ADAE, and LM to support energy saving functionality on energy data collection and processing, etc.) will be decided during solution evaluation and conclusion stage of the study phase.</a:t>
            </a:r>
            <a:endParaRPr lang="en-US" sz="2000" dirty="0"/>
          </a:p>
          <a:p>
            <a:pPr marL="0" indent="0">
              <a:buNone/>
            </a:pPr>
            <a:endParaRPr lang="en-US" altLang="en-US" sz="2400" dirty="0"/>
          </a:p>
        </p:txBody>
      </p:sp>
      <p:sp>
        <p:nvSpPr>
          <p:cNvPr id="2" name="Rectangle 2">
            <a:extLst>
              <a:ext uri="{FF2B5EF4-FFF2-40B4-BE49-F238E27FC236}">
                <a16:creationId xmlns:a16="http://schemas.microsoft.com/office/drawing/2014/main" id="{39EC046A-DF39-A5D7-D185-FE66C65C1551}"/>
              </a:ext>
            </a:extLst>
          </p:cNvPr>
          <p:cNvSpPr>
            <a:spLocks noChangeArrowheads="1"/>
          </p:cNvSpPr>
          <p:nvPr/>
        </p:nvSpPr>
        <p:spPr bwMode="auto">
          <a:xfrm>
            <a:off x="3025775" y="434771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3" name="Object 2">
            <a:extLst>
              <a:ext uri="{FF2B5EF4-FFF2-40B4-BE49-F238E27FC236}">
                <a16:creationId xmlns:a16="http://schemas.microsoft.com/office/drawing/2014/main" id="{6F8BFD5E-607E-BF7E-E32C-09E019BC5ED4}"/>
              </a:ext>
            </a:extLst>
          </p:cNvPr>
          <p:cNvGraphicFramePr>
            <a:graphicFrameLocks noChangeAspect="1"/>
          </p:cNvGraphicFramePr>
          <p:nvPr>
            <p:extLst>
              <p:ext uri="{D42A27DB-BD31-4B8C-83A1-F6EECF244321}">
                <p14:modId xmlns:p14="http://schemas.microsoft.com/office/powerpoint/2010/main" val="3210182893"/>
              </p:ext>
            </p:extLst>
          </p:nvPr>
        </p:nvGraphicFramePr>
        <p:xfrm>
          <a:off x="1830820" y="2212251"/>
          <a:ext cx="8131538" cy="2152713"/>
        </p:xfrm>
        <a:graphic>
          <a:graphicData uri="http://schemas.openxmlformats.org/presentationml/2006/ole">
            <mc:AlternateContent xmlns:mc="http://schemas.openxmlformats.org/markup-compatibility/2006">
              <mc:Choice xmlns:v="urn:schemas-microsoft-com:vml" Requires="v">
                <p:oleObj name="Visio" r:id="rId2" imgW="8610945" imgH="2292700" progId="Visio.Drawing.15">
                  <p:embed/>
                </p:oleObj>
              </mc:Choice>
              <mc:Fallback>
                <p:oleObj name="Visio" r:id="rId2" imgW="8610945" imgH="2292700" progId="Visio.Drawing.15">
                  <p:embed/>
                  <p:pic>
                    <p:nvPicPr>
                      <p:cNvPr id="3" name="Object 2">
                        <a:extLst>
                          <a:ext uri="{FF2B5EF4-FFF2-40B4-BE49-F238E27FC236}">
                            <a16:creationId xmlns:a16="http://schemas.microsoft.com/office/drawing/2014/main" id="{6F8BFD5E-607E-BF7E-E32C-09E019BC5E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0820" y="2212251"/>
                        <a:ext cx="8131538" cy="2152713"/>
                      </a:xfrm>
                      <a:prstGeom prst="rect">
                        <a:avLst/>
                      </a:prstGeom>
                      <a:noFill/>
                    </p:spPr>
                  </p:pic>
                </p:oleObj>
              </mc:Fallback>
            </mc:AlternateContent>
          </a:graphicData>
        </a:graphic>
      </p:graphicFrame>
      <p:sp>
        <p:nvSpPr>
          <p:cNvPr id="5" name="TextBox 4">
            <a:extLst>
              <a:ext uri="{FF2B5EF4-FFF2-40B4-BE49-F238E27FC236}">
                <a16:creationId xmlns:a16="http://schemas.microsoft.com/office/drawing/2014/main" id="{FF889B15-1264-DF2B-3DD6-4B16392371C2}"/>
              </a:ext>
            </a:extLst>
          </p:cNvPr>
          <p:cNvSpPr txBox="1"/>
          <p:nvPr/>
        </p:nvSpPr>
        <p:spPr>
          <a:xfrm>
            <a:off x="1830820" y="4329046"/>
            <a:ext cx="8131538" cy="369332"/>
          </a:xfrm>
          <a:prstGeom prst="rect">
            <a:avLst/>
          </a:prstGeom>
          <a:noFill/>
        </p:spPr>
        <p:txBody>
          <a:bodyPr wrap="square">
            <a:spAutoFit/>
          </a:bodyPr>
          <a:lstStyle/>
          <a:p>
            <a:pPr algn="ctr">
              <a:spcAft>
                <a:spcPts val="1200"/>
              </a:spcAft>
              <a:buNone/>
            </a:pPr>
            <a:r>
              <a:rPr lang="en-GB" sz="1800" b="1" dirty="0">
                <a:effectLst/>
                <a:latin typeface="Calibri (Body)"/>
                <a:ea typeface="DengXian" panose="02010600030101010101" pitchFamily="2" charset="-122"/>
                <a:cs typeface="Times New Roman" panose="02020603050405020304" pitchFamily="18" charset="0"/>
              </a:rPr>
              <a:t>Figure: Network functional model</a:t>
            </a:r>
            <a:endParaRPr lang="en-SE" sz="1800" b="1" dirty="0">
              <a:effectLst/>
              <a:latin typeface="Calibri (Body)"/>
              <a:ea typeface="DengXia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078890372"/>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FE6FF4-7564-A708-C701-A38DEBED62BD}"/>
            </a:ext>
          </a:extLst>
        </p:cNvPr>
        <p:cNvGrpSpPr/>
        <p:nvPr/>
      </p:nvGrpSpPr>
      <p:grpSpPr>
        <a:xfrm>
          <a:off x="0" y="0"/>
          <a:ext cx="0" cy="0"/>
          <a:chOff x="0" y="0"/>
          <a:chExt cx="0" cy="0"/>
        </a:xfrm>
      </p:grpSpPr>
      <p:sp>
        <p:nvSpPr>
          <p:cNvPr id="8" name="Content Placeholder 7">
            <a:extLst>
              <a:ext uri="{FF2B5EF4-FFF2-40B4-BE49-F238E27FC236}">
                <a16:creationId xmlns:a16="http://schemas.microsoft.com/office/drawing/2014/main" id="{D8BD5FC1-AD3F-D581-CECA-81DC3A8588A6}"/>
              </a:ext>
            </a:extLst>
          </p:cNvPr>
          <p:cNvSpPr>
            <a:spLocks noGrp="1"/>
          </p:cNvSpPr>
          <p:nvPr>
            <p:ph idx="1"/>
          </p:nvPr>
        </p:nvSpPr>
        <p:spPr>
          <a:xfrm>
            <a:off x="446303" y="1768415"/>
            <a:ext cx="11259741" cy="4641011"/>
          </a:xfrm>
        </p:spPr>
        <p:txBody>
          <a:bodyPr/>
          <a:lstStyle/>
          <a:p>
            <a:r>
              <a:rPr lang="en-US" sz="2000" dirty="0"/>
              <a:t> </a:t>
            </a:r>
            <a:r>
              <a:rPr lang="en-US" sz="2000" b="1" dirty="0"/>
              <a:t>Possible Options of the SEAL Server/Client (Energy Saving)</a:t>
            </a:r>
            <a:r>
              <a:rPr lang="en-US" sz="2000" dirty="0"/>
              <a:t>:</a:t>
            </a:r>
          </a:p>
          <a:p>
            <a:pPr lvl="1"/>
            <a:r>
              <a:rPr lang="en-US" sz="1600" b="1" dirty="0"/>
              <a:t>Option #1</a:t>
            </a:r>
            <a:r>
              <a:rPr lang="en-US" sz="1600" dirty="0"/>
              <a:t>: Enhance existing SEAL/Enabler servers/clients for energy saving functionality, e.g. enhance AIMLE server/client, NSCE server, LM server/client, ADAE server/client, EES/EAS</a:t>
            </a:r>
          </a:p>
          <a:p>
            <a:pPr lvl="1"/>
            <a:r>
              <a:rPr lang="en-US" sz="1600" b="1" dirty="0"/>
              <a:t>Option #2</a:t>
            </a:r>
            <a:r>
              <a:rPr lang="en-US" sz="1600" dirty="0"/>
              <a:t>: New SEAL server/client with energy saving functionality, e.g. SEAL energy saving server/client</a:t>
            </a:r>
          </a:p>
          <a:p>
            <a:pPr lvl="1"/>
            <a:r>
              <a:rPr lang="en-US" sz="1600" b="1" dirty="0"/>
              <a:t>Option #3</a:t>
            </a:r>
            <a:r>
              <a:rPr lang="en-US" sz="1600" dirty="0"/>
              <a:t>: New SEAL server/client with common energy saving functionality, and enhance existing SEAL/Enabler servers/clients for specific energy saving functionality or for specific energy saving purpose, e.g. </a:t>
            </a:r>
          </a:p>
          <a:p>
            <a:pPr lvl="2"/>
            <a:r>
              <a:rPr lang="en-US" sz="1400" dirty="0"/>
              <a:t>New SEAL energy saving enablement server/client for common functionalities </a:t>
            </a:r>
          </a:p>
          <a:p>
            <a:pPr lvl="2"/>
            <a:r>
              <a:rPr lang="en-US" sz="1400" dirty="0"/>
              <a:t>Enhance existing SEAL servers/clients for specific functionalities (e.g. enhance/new ADAE analytics, enhance EES/EAS for support EAS discovery)</a:t>
            </a:r>
          </a:p>
          <a:p>
            <a:pPr lvl="2"/>
            <a:r>
              <a:rPr lang="en-US" sz="1400" dirty="0"/>
              <a:t>Enhance existing servers/clients for specific energy saving purposes (e.g. enhance AIMLE for energy saving of AIML services, enhance NSCE for energy saving of network slice services, enhance LM for energy saving of location management services)</a:t>
            </a:r>
          </a:p>
          <a:p>
            <a:pPr lvl="2"/>
            <a:r>
              <a:rPr lang="en-GB" sz="1400" dirty="0"/>
              <a:t>The common energy saving services can be consumed by the other SEAL Enablement/Enabler servers to support the specific energy saving functionalities and specific energy saving purposes</a:t>
            </a:r>
            <a:r>
              <a:rPr lang="en-US" sz="1400" dirty="0"/>
              <a:t> </a:t>
            </a:r>
          </a:p>
          <a:p>
            <a:pPr marL="228600" lvl="1">
              <a:spcBef>
                <a:spcPts val="1000"/>
              </a:spcBef>
              <a:buBlip>
                <a:blip r:embed="rId2"/>
              </a:buBlip>
            </a:pPr>
            <a:r>
              <a:rPr lang="en-US" sz="2000" b="1" dirty="0"/>
              <a:t>Possible Common Energy Saving Functionality</a:t>
            </a:r>
            <a:r>
              <a:rPr lang="en-US" sz="2000" dirty="0"/>
              <a:t>:</a:t>
            </a:r>
          </a:p>
          <a:p>
            <a:pPr lvl="1"/>
            <a:r>
              <a:rPr lang="en-US" sz="1600" dirty="0"/>
              <a:t>Energy data collection and processing: Enable the consumer to subscribe and receive notify on the energy data collection and processing (e.g. aggregated energy data with required granularity, formatted energy data).</a:t>
            </a:r>
          </a:p>
          <a:p>
            <a:pPr lvl="1"/>
            <a:r>
              <a:rPr lang="en-US" sz="1600" dirty="0"/>
              <a:t>Energy saving assistance: Enable the consumer to request and receive assistance information to support energy saving.</a:t>
            </a:r>
          </a:p>
          <a:p>
            <a:pPr lvl="1"/>
            <a:r>
              <a:rPr lang="en-US" sz="1600" dirty="0"/>
              <a:t>Energy monitoring: Enable the consumer to subscribe and receive notifications on the monitored energy information/event.</a:t>
            </a:r>
          </a:p>
        </p:txBody>
      </p:sp>
      <p:sp>
        <p:nvSpPr>
          <p:cNvPr id="2" name="Title 1">
            <a:extLst>
              <a:ext uri="{FF2B5EF4-FFF2-40B4-BE49-F238E27FC236}">
                <a16:creationId xmlns:a16="http://schemas.microsoft.com/office/drawing/2014/main" id="{5EC39884-2CF0-9C0A-B937-BD6ED5C0237A}"/>
              </a:ext>
            </a:extLst>
          </p:cNvPr>
          <p:cNvSpPr txBox="1">
            <a:spLocks/>
          </p:cNvSpPr>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US" sz="3600" b="1" dirty="0"/>
              <a:t>Possible Options on Functional Architecture </a:t>
            </a:r>
          </a:p>
          <a:p>
            <a:r>
              <a:rPr lang="en-US" sz="3600" b="1" dirty="0"/>
              <a:t>for Energy Saving</a:t>
            </a:r>
          </a:p>
        </p:txBody>
      </p:sp>
    </p:spTree>
    <p:extLst>
      <p:ext uri="{BB962C8B-B14F-4D97-AF65-F5344CB8AC3E}">
        <p14:creationId xmlns:p14="http://schemas.microsoft.com/office/powerpoint/2010/main" val="429234940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941CC1-0336-F19A-ED80-0907BE6E5270}"/>
            </a:ext>
          </a:extLst>
        </p:cNvPr>
        <p:cNvGrpSpPr/>
        <p:nvPr/>
      </p:nvGrpSpPr>
      <p:grpSpPr>
        <a:xfrm>
          <a:off x="0" y="0"/>
          <a:ext cx="0" cy="0"/>
          <a:chOff x="0" y="0"/>
          <a:chExt cx="0" cy="0"/>
        </a:xfrm>
      </p:grpSpPr>
      <p:sp>
        <p:nvSpPr>
          <p:cNvPr id="8" name="Content Placeholder 7">
            <a:extLst>
              <a:ext uri="{FF2B5EF4-FFF2-40B4-BE49-F238E27FC236}">
                <a16:creationId xmlns:a16="http://schemas.microsoft.com/office/drawing/2014/main" id="{D43463AC-4B16-E1A9-86B2-5B4B567A168B}"/>
              </a:ext>
            </a:extLst>
          </p:cNvPr>
          <p:cNvSpPr>
            <a:spLocks noGrp="1"/>
          </p:cNvSpPr>
          <p:nvPr>
            <p:ph idx="1"/>
          </p:nvPr>
        </p:nvSpPr>
        <p:spPr>
          <a:xfrm>
            <a:off x="446304" y="1938273"/>
            <a:ext cx="11034496" cy="1615810"/>
          </a:xfrm>
        </p:spPr>
        <p:txBody>
          <a:bodyPr/>
          <a:lstStyle/>
          <a:p>
            <a:r>
              <a:rPr lang="en-US" sz="1800" b="1" dirty="0"/>
              <a:t>Pros and Cons of the Options for SEAL server/client (Energy Saving) </a:t>
            </a:r>
          </a:p>
        </p:txBody>
      </p:sp>
      <p:sp>
        <p:nvSpPr>
          <p:cNvPr id="2" name="Title 1">
            <a:extLst>
              <a:ext uri="{FF2B5EF4-FFF2-40B4-BE49-F238E27FC236}">
                <a16:creationId xmlns:a16="http://schemas.microsoft.com/office/drawing/2014/main" id="{3C9A9510-8A93-8B4F-51E2-6787E48935CB}"/>
              </a:ext>
            </a:extLst>
          </p:cNvPr>
          <p:cNvSpPr txBox="1">
            <a:spLocks/>
          </p:cNvSpPr>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US" sz="3600" b="1" dirty="0"/>
              <a:t>Possible Options on Functional Architecture </a:t>
            </a:r>
          </a:p>
          <a:p>
            <a:r>
              <a:rPr lang="en-US" sz="3600" b="1" dirty="0"/>
              <a:t>for Energy Saving</a:t>
            </a:r>
          </a:p>
        </p:txBody>
      </p:sp>
      <p:graphicFrame>
        <p:nvGraphicFramePr>
          <p:cNvPr id="3" name="Table 2">
            <a:extLst>
              <a:ext uri="{FF2B5EF4-FFF2-40B4-BE49-F238E27FC236}">
                <a16:creationId xmlns:a16="http://schemas.microsoft.com/office/drawing/2014/main" id="{4360A869-F5C1-6C18-223B-67C762D9945B}"/>
              </a:ext>
            </a:extLst>
          </p:cNvPr>
          <p:cNvGraphicFramePr>
            <a:graphicFrameLocks noGrp="1"/>
          </p:cNvGraphicFramePr>
          <p:nvPr>
            <p:extLst>
              <p:ext uri="{D42A27DB-BD31-4B8C-83A1-F6EECF244321}">
                <p14:modId xmlns:p14="http://schemas.microsoft.com/office/powerpoint/2010/main" val="793391687"/>
              </p:ext>
            </p:extLst>
          </p:nvPr>
        </p:nvGraphicFramePr>
        <p:xfrm>
          <a:off x="326135" y="2288575"/>
          <a:ext cx="11539729" cy="4056616"/>
        </p:xfrm>
        <a:graphic>
          <a:graphicData uri="http://schemas.openxmlformats.org/drawingml/2006/table">
            <a:tbl>
              <a:tblPr firstRow="1" bandRow="1">
                <a:tableStyleId>{5C22544A-7EE6-4342-B048-85BDC9FD1C3A}</a:tableStyleId>
              </a:tblPr>
              <a:tblGrid>
                <a:gridCol w="788290">
                  <a:extLst>
                    <a:ext uri="{9D8B030D-6E8A-4147-A177-3AD203B41FA5}">
                      <a16:colId xmlns:a16="http://schemas.microsoft.com/office/drawing/2014/main" val="12930240"/>
                    </a:ext>
                  </a:extLst>
                </a:gridCol>
                <a:gridCol w="2038350">
                  <a:extLst>
                    <a:ext uri="{9D8B030D-6E8A-4147-A177-3AD203B41FA5}">
                      <a16:colId xmlns:a16="http://schemas.microsoft.com/office/drawing/2014/main" val="1551335136"/>
                    </a:ext>
                  </a:extLst>
                </a:gridCol>
                <a:gridCol w="3962400">
                  <a:extLst>
                    <a:ext uri="{9D8B030D-6E8A-4147-A177-3AD203B41FA5}">
                      <a16:colId xmlns:a16="http://schemas.microsoft.com/office/drawing/2014/main" val="388334280"/>
                    </a:ext>
                  </a:extLst>
                </a:gridCol>
                <a:gridCol w="4750689">
                  <a:extLst>
                    <a:ext uri="{9D8B030D-6E8A-4147-A177-3AD203B41FA5}">
                      <a16:colId xmlns:a16="http://schemas.microsoft.com/office/drawing/2014/main" val="629575203"/>
                    </a:ext>
                  </a:extLst>
                </a:gridCol>
              </a:tblGrid>
              <a:tr h="303259">
                <a:tc>
                  <a:txBody>
                    <a:bodyPr/>
                    <a:lstStyle/>
                    <a:p>
                      <a:pPr algn="ctr"/>
                      <a:r>
                        <a:rPr lang="en-US" sz="1400" b="1" dirty="0">
                          <a:latin typeface="Calibri (Body)"/>
                          <a:cs typeface="Times New Roman" panose="02020603050405020304" pitchFamily="18" charset="0"/>
                        </a:rPr>
                        <a:t>Option</a:t>
                      </a:r>
                    </a:p>
                  </a:txBody>
                  <a:tcPr/>
                </a:tc>
                <a:tc>
                  <a:txBody>
                    <a:bodyPr/>
                    <a:lstStyle/>
                    <a:p>
                      <a:pPr algn="ctr"/>
                      <a:r>
                        <a:rPr lang="en-US" sz="1400" b="1" dirty="0">
                          <a:latin typeface="Calibri (Body)"/>
                          <a:cs typeface="Times New Roman" panose="02020603050405020304" pitchFamily="18" charset="0"/>
                        </a:rPr>
                        <a:t>Description</a:t>
                      </a:r>
                    </a:p>
                  </a:txBody>
                  <a:tcPr/>
                </a:tc>
                <a:tc>
                  <a:txBody>
                    <a:bodyPr/>
                    <a:lstStyle/>
                    <a:p>
                      <a:pPr algn="ctr"/>
                      <a:r>
                        <a:rPr lang="en-US" sz="1400" b="1" dirty="0">
                          <a:latin typeface="Calibri (Body)"/>
                          <a:cs typeface="Times New Roman" panose="02020603050405020304" pitchFamily="18" charset="0"/>
                        </a:rPr>
                        <a:t>Pros</a:t>
                      </a:r>
                    </a:p>
                  </a:txBody>
                  <a:tcPr/>
                </a:tc>
                <a:tc>
                  <a:txBody>
                    <a:bodyPr/>
                    <a:lstStyle/>
                    <a:p>
                      <a:pPr algn="ctr"/>
                      <a:r>
                        <a:rPr lang="en-US" sz="1400" b="1" dirty="0">
                          <a:latin typeface="Calibri (Body)"/>
                          <a:cs typeface="Times New Roman" panose="02020603050405020304" pitchFamily="18" charset="0"/>
                        </a:rPr>
                        <a:t>Cons</a:t>
                      </a:r>
                    </a:p>
                  </a:txBody>
                  <a:tcPr/>
                </a:tc>
                <a:extLst>
                  <a:ext uri="{0D108BD9-81ED-4DB2-BD59-A6C34878D82A}">
                    <a16:rowId xmlns:a16="http://schemas.microsoft.com/office/drawing/2014/main" val="229489914"/>
                  </a:ext>
                </a:extLst>
              </a:tr>
              <a:tr h="1875908">
                <a:tc>
                  <a:txBody>
                    <a:bodyPr/>
                    <a:lstStyle/>
                    <a:p>
                      <a:pPr algn="ctr"/>
                      <a:r>
                        <a:rPr lang="en-US" sz="1400" b="1" dirty="0">
                          <a:latin typeface="Calibri (Body)"/>
                          <a:cs typeface="Times New Roman" panose="02020603050405020304" pitchFamily="18" charset="0"/>
                        </a:rPr>
                        <a:t>#1</a:t>
                      </a:r>
                    </a:p>
                  </a:txBody>
                  <a:tcPr/>
                </a:tc>
                <a:tc>
                  <a:txBody>
                    <a:bodyPr/>
                    <a:lstStyle/>
                    <a:p>
                      <a:pPr algn="l"/>
                      <a:r>
                        <a:rPr lang="en-US" sz="1400" b="0" dirty="0">
                          <a:latin typeface="Calibri (Body)"/>
                          <a:cs typeface="Times New Roman" panose="02020603050405020304" pitchFamily="18" charset="0"/>
                        </a:rPr>
                        <a:t>Enhance existing SEAL/Enabler servers with energy saving functionality, </a:t>
                      </a:r>
                      <a:r>
                        <a:rPr lang="fr-FR" sz="1400" b="0" dirty="0">
                          <a:latin typeface="Calibri (Body)"/>
                          <a:cs typeface="Times New Roman" panose="02020603050405020304" pitchFamily="18" charset="0"/>
                        </a:rPr>
                        <a:t>e.g. AIMLE server/client, NSCE server, LM server/client, ADAE server/client, EES/EAS</a:t>
                      </a:r>
                      <a:endParaRPr lang="en-US" sz="1400" b="0" dirty="0">
                        <a:latin typeface="Calibri (Body)"/>
                        <a:cs typeface="Times New Roman" panose="02020603050405020304" pitchFamily="18" charset="0"/>
                      </a:endParaRPr>
                    </a:p>
                  </a:txBody>
                  <a:tcPr/>
                </a:tc>
                <a:tc>
                  <a:txBody>
                    <a:bodyPr/>
                    <a:lstStyle/>
                    <a:p>
                      <a:pPr marL="285750" indent="-285750" algn="l">
                        <a:buFont typeface="Wingdings" panose="05000000000000000000" pitchFamily="2" charset="2"/>
                        <a:buChar char="§"/>
                      </a:pPr>
                      <a:r>
                        <a:rPr lang="en-US" sz="1400" b="0" dirty="0">
                          <a:latin typeface="Calibri (Body)"/>
                          <a:cs typeface="Times New Roman" panose="02020603050405020304" pitchFamily="18" charset="0"/>
                        </a:rPr>
                        <a:t>Reuse existing SEAL/Enabler functional architecture with enhancements</a:t>
                      </a:r>
                    </a:p>
                    <a:p>
                      <a:pPr marL="285750" indent="-285750" algn="l">
                        <a:buFont typeface="Wingdings" panose="05000000000000000000" pitchFamily="2" charset="2"/>
                        <a:buChar char="§"/>
                      </a:pPr>
                      <a:r>
                        <a:rPr lang="en-US" sz="1400" b="0" dirty="0">
                          <a:latin typeface="Calibri (Body)"/>
                          <a:cs typeface="Times New Roman" panose="02020603050405020304" pitchFamily="18" charset="0"/>
                        </a:rPr>
                        <a:t>Easy to use the collected/monitored energy information at specific SEAL/Enabler server/client for support energy saving of specific services</a:t>
                      </a:r>
                    </a:p>
                    <a:p>
                      <a:pPr marL="285750" indent="-285750" algn="l">
                        <a:buFont typeface="Wingdings" panose="05000000000000000000" pitchFamily="2" charset="2"/>
                        <a:buChar char="§"/>
                      </a:pPr>
                      <a:endParaRPr lang="en-US" sz="1400" b="0" dirty="0">
                        <a:latin typeface="Calibri (Body)"/>
                        <a:cs typeface="Times New Roman" panose="02020603050405020304" pitchFamily="18" charset="0"/>
                      </a:endParaRP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sz="1400" b="0" dirty="0">
                          <a:latin typeface="Calibri (Body)"/>
                          <a:cs typeface="Times New Roman" panose="02020603050405020304" pitchFamily="18" charset="0"/>
                        </a:rPr>
                        <a:t>No common energy services provided, increase the difficulty on selection of the right entity for energy services</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sz="1400" b="0" dirty="0">
                          <a:latin typeface="Calibri (Body)"/>
                          <a:cs typeface="Times New Roman" panose="02020603050405020304" pitchFamily="18" charset="0"/>
                        </a:rPr>
                        <a:t>Each SEAL/Enabler collects energy information or monitors energy status separately, increase the signaling and resource used for energy information collection/processing/monitoring</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sz="1400" b="0" dirty="0">
                          <a:latin typeface="Calibri (Body)"/>
                          <a:cs typeface="Times New Roman" panose="02020603050405020304" pitchFamily="18" charset="0"/>
                        </a:rPr>
                        <a:t>Hard to reuse the collected/processed energy information for difference application purposes</a:t>
                      </a:r>
                    </a:p>
                  </a:txBody>
                  <a:tcPr/>
                </a:tc>
                <a:extLst>
                  <a:ext uri="{0D108BD9-81ED-4DB2-BD59-A6C34878D82A}">
                    <a16:rowId xmlns:a16="http://schemas.microsoft.com/office/drawing/2014/main" val="3223834944"/>
                  </a:ext>
                </a:extLst>
              </a:tr>
              <a:tr h="1875908">
                <a:tc>
                  <a:txBody>
                    <a:bodyPr/>
                    <a:lstStyle/>
                    <a:p>
                      <a:pPr algn="ctr"/>
                      <a:r>
                        <a:rPr lang="en-US" sz="1400" b="1" dirty="0">
                          <a:latin typeface="Calibri (Body)"/>
                          <a:cs typeface="Times New Roman" panose="02020603050405020304" pitchFamily="18" charset="0"/>
                        </a:rPr>
                        <a:t>#2</a:t>
                      </a:r>
                    </a:p>
                  </a:txBody>
                  <a:tcPr/>
                </a:tc>
                <a:tc>
                  <a:txBody>
                    <a:bodyPr/>
                    <a:lstStyle/>
                    <a:p>
                      <a:pPr algn="l"/>
                      <a:r>
                        <a:rPr lang="en-US" sz="1400" b="0" dirty="0">
                          <a:latin typeface="Calibri (Body)"/>
                          <a:cs typeface="Times New Roman" panose="02020603050405020304" pitchFamily="18" charset="0"/>
                        </a:rPr>
                        <a:t>New SEAL server/client with energy saving functionality</a:t>
                      </a: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sz="1400" b="0" dirty="0">
                          <a:latin typeface="Calibri (Body)"/>
                          <a:cs typeface="Times New Roman" panose="02020603050405020304" pitchFamily="18" charset="0"/>
                        </a:rPr>
                        <a:t>Provides common energy services</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sz="1400" b="0" dirty="0">
                          <a:latin typeface="Calibri (Body)"/>
                          <a:cs typeface="Times New Roman" panose="02020603050405020304" pitchFamily="18" charset="0"/>
                        </a:rPr>
                        <a:t>Easy to reuse the energy information collected/processed by SEAL energy saving server/client for difference application purposes, reduce the signaling and resource for energy information collection /processing/monitoring</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sz="1400" b="0" dirty="0">
                          <a:latin typeface="Calibri (Body)"/>
                          <a:cs typeface="Times New Roman" panose="02020603050405020304" pitchFamily="18" charset="0"/>
                        </a:rPr>
                        <a:t>Can support energy specific services</a:t>
                      </a:r>
                    </a:p>
                  </a:txBody>
                  <a:tcPr/>
                </a:tc>
                <a:tc>
                  <a:txBody>
                    <a:bodyPr/>
                    <a:lstStyle/>
                    <a:p>
                      <a:pPr marL="285750" indent="-285750" algn="l">
                        <a:buFont typeface="Wingdings" panose="05000000000000000000" pitchFamily="2" charset="2"/>
                        <a:buChar char="§"/>
                      </a:pPr>
                      <a:r>
                        <a:rPr lang="en-US" sz="1400" b="0" dirty="0">
                          <a:latin typeface="Calibri (Body)"/>
                          <a:cs typeface="Times New Roman" panose="02020603050405020304" pitchFamily="18" charset="0"/>
                        </a:rPr>
                        <a:t>New SEAL server requires new interfaces</a:t>
                      </a:r>
                    </a:p>
                    <a:p>
                      <a:pPr marL="285750" indent="-285750" algn="l">
                        <a:buFont typeface="Wingdings" panose="05000000000000000000" pitchFamily="2" charset="2"/>
                        <a:buChar char="§"/>
                      </a:pPr>
                      <a:r>
                        <a:rPr lang="en-US" sz="1400" b="0" dirty="0">
                          <a:latin typeface="Calibri (Body)"/>
                          <a:cs typeface="Times New Roman" panose="02020603050405020304" pitchFamily="18" charset="0"/>
                        </a:rPr>
                        <a:t>Potential duplication on </a:t>
                      </a:r>
                      <a:r>
                        <a:rPr lang="en-US" sz="1400" dirty="0"/>
                        <a:t>specific energy saving functionality for specific energy saving purposes</a:t>
                      </a:r>
                      <a:endParaRPr lang="en-US" sz="1400" b="0" dirty="0">
                        <a:latin typeface="Calibri (Body)"/>
                        <a:cs typeface="Times New Roman" panose="02020603050405020304" pitchFamily="18" charset="0"/>
                      </a:endParaRPr>
                    </a:p>
                    <a:p>
                      <a:pPr marL="285750" indent="-285750" algn="l">
                        <a:buFont typeface="Wingdings" panose="05000000000000000000" pitchFamily="2" charset="2"/>
                        <a:buChar char="§"/>
                      </a:pPr>
                      <a:endParaRPr lang="en-US" sz="1400" b="0" dirty="0">
                        <a:latin typeface="Calibri (Body)"/>
                        <a:cs typeface="Times New Roman" panose="02020603050405020304" pitchFamily="18" charset="0"/>
                      </a:endParaRPr>
                    </a:p>
                  </a:txBody>
                  <a:tcPr/>
                </a:tc>
                <a:extLst>
                  <a:ext uri="{0D108BD9-81ED-4DB2-BD59-A6C34878D82A}">
                    <a16:rowId xmlns:a16="http://schemas.microsoft.com/office/drawing/2014/main" val="3224337554"/>
                  </a:ext>
                </a:extLst>
              </a:tr>
            </a:tbl>
          </a:graphicData>
        </a:graphic>
      </p:graphicFrame>
    </p:spTree>
    <p:extLst>
      <p:ext uri="{BB962C8B-B14F-4D97-AF65-F5344CB8AC3E}">
        <p14:creationId xmlns:p14="http://schemas.microsoft.com/office/powerpoint/2010/main" val="3821500404"/>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939BAE-7AE6-C904-C8A8-F0BCF6F616F7}"/>
            </a:ext>
          </a:extLst>
        </p:cNvPr>
        <p:cNvGrpSpPr/>
        <p:nvPr/>
      </p:nvGrpSpPr>
      <p:grpSpPr>
        <a:xfrm>
          <a:off x="0" y="0"/>
          <a:ext cx="0" cy="0"/>
          <a:chOff x="0" y="0"/>
          <a:chExt cx="0" cy="0"/>
        </a:xfrm>
      </p:grpSpPr>
      <p:sp>
        <p:nvSpPr>
          <p:cNvPr id="8" name="Content Placeholder 7">
            <a:extLst>
              <a:ext uri="{FF2B5EF4-FFF2-40B4-BE49-F238E27FC236}">
                <a16:creationId xmlns:a16="http://schemas.microsoft.com/office/drawing/2014/main" id="{D197422D-3A22-9311-1EE6-920D494EADC9}"/>
              </a:ext>
            </a:extLst>
          </p:cNvPr>
          <p:cNvSpPr>
            <a:spLocks noGrp="1"/>
          </p:cNvSpPr>
          <p:nvPr>
            <p:ph idx="1"/>
          </p:nvPr>
        </p:nvSpPr>
        <p:spPr>
          <a:xfrm>
            <a:off x="446304" y="1938273"/>
            <a:ext cx="11034496" cy="1615810"/>
          </a:xfrm>
        </p:spPr>
        <p:txBody>
          <a:bodyPr/>
          <a:lstStyle/>
          <a:p>
            <a:r>
              <a:rPr lang="en-US" sz="1800" b="1" dirty="0"/>
              <a:t>Pros and Cons of the Options for SEAL server/client (Energy Saving) </a:t>
            </a:r>
          </a:p>
        </p:txBody>
      </p:sp>
      <p:sp>
        <p:nvSpPr>
          <p:cNvPr id="2" name="Title 1">
            <a:extLst>
              <a:ext uri="{FF2B5EF4-FFF2-40B4-BE49-F238E27FC236}">
                <a16:creationId xmlns:a16="http://schemas.microsoft.com/office/drawing/2014/main" id="{B1D40983-1E54-DAF0-5FD6-A6BA6CAD0859}"/>
              </a:ext>
            </a:extLst>
          </p:cNvPr>
          <p:cNvSpPr txBox="1">
            <a:spLocks/>
          </p:cNvSpPr>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US" sz="3600" b="1" dirty="0"/>
              <a:t>Possible Options on Functional Architecture </a:t>
            </a:r>
          </a:p>
          <a:p>
            <a:r>
              <a:rPr lang="en-US" sz="3600" b="1" dirty="0"/>
              <a:t>for Energy Saving</a:t>
            </a:r>
          </a:p>
        </p:txBody>
      </p:sp>
      <p:graphicFrame>
        <p:nvGraphicFramePr>
          <p:cNvPr id="3" name="Table 2">
            <a:extLst>
              <a:ext uri="{FF2B5EF4-FFF2-40B4-BE49-F238E27FC236}">
                <a16:creationId xmlns:a16="http://schemas.microsoft.com/office/drawing/2014/main" id="{CE0D721A-25CE-F7C2-0E96-8C4F590DC0CC}"/>
              </a:ext>
            </a:extLst>
          </p:cNvPr>
          <p:cNvGraphicFramePr>
            <a:graphicFrameLocks noGrp="1"/>
          </p:cNvGraphicFramePr>
          <p:nvPr>
            <p:extLst>
              <p:ext uri="{D42A27DB-BD31-4B8C-83A1-F6EECF244321}">
                <p14:modId xmlns:p14="http://schemas.microsoft.com/office/powerpoint/2010/main" val="1883758230"/>
              </p:ext>
            </p:extLst>
          </p:nvPr>
        </p:nvGraphicFramePr>
        <p:xfrm>
          <a:off x="326135" y="2288575"/>
          <a:ext cx="11539729" cy="3169920"/>
        </p:xfrm>
        <a:graphic>
          <a:graphicData uri="http://schemas.openxmlformats.org/drawingml/2006/table">
            <a:tbl>
              <a:tblPr firstRow="1" bandRow="1">
                <a:tableStyleId>{5C22544A-7EE6-4342-B048-85BDC9FD1C3A}</a:tableStyleId>
              </a:tblPr>
              <a:tblGrid>
                <a:gridCol w="788290">
                  <a:extLst>
                    <a:ext uri="{9D8B030D-6E8A-4147-A177-3AD203B41FA5}">
                      <a16:colId xmlns:a16="http://schemas.microsoft.com/office/drawing/2014/main" val="12930240"/>
                    </a:ext>
                  </a:extLst>
                </a:gridCol>
                <a:gridCol w="2038350">
                  <a:extLst>
                    <a:ext uri="{9D8B030D-6E8A-4147-A177-3AD203B41FA5}">
                      <a16:colId xmlns:a16="http://schemas.microsoft.com/office/drawing/2014/main" val="1551335136"/>
                    </a:ext>
                  </a:extLst>
                </a:gridCol>
                <a:gridCol w="4740395">
                  <a:extLst>
                    <a:ext uri="{9D8B030D-6E8A-4147-A177-3AD203B41FA5}">
                      <a16:colId xmlns:a16="http://schemas.microsoft.com/office/drawing/2014/main" val="388334280"/>
                    </a:ext>
                  </a:extLst>
                </a:gridCol>
                <a:gridCol w="3972694">
                  <a:extLst>
                    <a:ext uri="{9D8B030D-6E8A-4147-A177-3AD203B41FA5}">
                      <a16:colId xmlns:a16="http://schemas.microsoft.com/office/drawing/2014/main" val="629575203"/>
                    </a:ext>
                  </a:extLst>
                </a:gridCol>
              </a:tblGrid>
              <a:tr h="303259">
                <a:tc>
                  <a:txBody>
                    <a:bodyPr/>
                    <a:lstStyle/>
                    <a:p>
                      <a:pPr algn="ctr"/>
                      <a:r>
                        <a:rPr lang="en-US" sz="1400" b="1" dirty="0">
                          <a:latin typeface="Calibri (Body)"/>
                          <a:cs typeface="Times New Roman" panose="02020603050405020304" pitchFamily="18" charset="0"/>
                        </a:rPr>
                        <a:t>Option</a:t>
                      </a:r>
                    </a:p>
                  </a:txBody>
                  <a:tcPr/>
                </a:tc>
                <a:tc>
                  <a:txBody>
                    <a:bodyPr/>
                    <a:lstStyle/>
                    <a:p>
                      <a:pPr algn="ctr"/>
                      <a:r>
                        <a:rPr lang="en-US" sz="1400" b="1" dirty="0">
                          <a:latin typeface="Calibri (Body)"/>
                          <a:cs typeface="Times New Roman" panose="02020603050405020304" pitchFamily="18" charset="0"/>
                        </a:rPr>
                        <a:t>Description</a:t>
                      </a:r>
                    </a:p>
                  </a:txBody>
                  <a:tcPr/>
                </a:tc>
                <a:tc>
                  <a:txBody>
                    <a:bodyPr/>
                    <a:lstStyle/>
                    <a:p>
                      <a:pPr algn="ctr"/>
                      <a:r>
                        <a:rPr lang="en-US" sz="1400" b="1" dirty="0">
                          <a:latin typeface="Calibri (Body)"/>
                          <a:cs typeface="Times New Roman" panose="02020603050405020304" pitchFamily="18" charset="0"/>
                        </a:rPr>
                        <a:t>Pros</a:t>
                      </a:r>
                    </a:p>
                  </a:txBody>
                  <a:tcPr/>
                </a:tc>
                <a:tc>
                  <a:txBody>
                    <a:bodyPr/>
                    <a:lstStyle/>
                    <a:p>
                      <a:pPr algn="ctr"/>
                      <a:r>
                        <a:rPr lang="en-US" sz="1400" b="1" dirty="0">
                          <a:latin typeface="Calibri (Body)"/>
                          <a:cs typeface="Times New Roman" panose="02020603050405020304" pitchFamily="18" charset="0"/>
                        </a:rPr>
                        <a:t>Cons</a:t>
                      </a:r>
                    </a:p>
                  </a:txBody>
                  <a:tcPr/>
                </a:tc>
                <a:extLst>
                  <a:ext uri="{0D108BD9-81ED-4DB2-BD59-A6C34878D82A}">
                    <a16:rowId xmlns:a16="http://schemas.microsoft.com/office/drawing/2014/main" val="229489914"/>
                  </a:ext>
                </a:extLst>
              </a:tr>
              <a:tr h="1875908">
                <a:tc>
                  <a:txBody>
                    <a:bodyPr/>
                    <a:lstStyle/>
                    <a:p>
                      <a:pPr algn="ctr"/>
                      <a:r>
                        <a:rPr lang="en-US" sz="1400" b="1" dirty="0">
                          <a:latin typeface="Calibri (Body)"/>
                          <a:cs typeface="Times New Roman" panose="02020603050405020304" pitchFamily="18" charset="0"/>
                        </a:rPr>
                        <a:t>#3</a:t>
                      </a:r>
                    </a:p>
                  </a:txBody>
                  <a:tcPr/>
                </a:tc>
                <a:tc>
                  <a:txBody>
                    <a:bodyPr/>
                    <a:lstStyle/>
                    <a:p>
                      <a:pPr algn="l"/>
                      <a:r>
                        <a:rPr lang="en-US" sz="1400" dirty="0"/>
                        <a:t>New SEAL server/client with common energy saving functionality, and enhance existing SEAL/Enabler servers/clients for specific energy saving functionality or specific energy saving purpose</a:t>
                      </a:r>
                      <a:endParaRPr lang="en-US" sz="1400" b="0" dirty="0">
                        <a:latin typeface="Calibri (Body)"/>
                        <a:cs typeface="Times New Roman" panose="02020603050405020304" pitchFamily="18" charset="0"/>
                      </a:endParaRP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sz="1400" b="0" dirty="0">
                          <a:latin typeface="Calibri (Body)"/>
                          <a:cs typeface="Times New Roman" panose="02020603050405020304" pitchFamily="18" charset="0"/>
                        </a:rPr>
                        <a:t>The new SEAL server/client with common energy saving functionality provides common energy services</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sz="1400" b="0" dirty="0">
                          <a:latin typeface="Calibri (Body)"/>
                          <a:cs typeface="Times New Roman" panose="02020603050405020304" pitchFamily="18" charset="0"/>
                        </a:rPr>
                        <a:t>Reuse existing SEAL/Enabler functional architecture with enhancements for specific energy saving functionality</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sz="1400" b="0" dirty="0">
                          <a:latin typeface="Calibri (Body)"/>
                          <a:cs typeface="Times New Roman" panose="02020603050405020304" pitchFamily="18" charset="0"/>
                        </a:rPr>
                        <a:t>Easy to reuse the energy information collected/processed by the new SEAL server/client for difference application purposes, reduce the signaling and resource for energy information collection /processing/monitoring</a:t>
                      </a:r>
                    </a:p>
                    <a:p>
                      <a:pPr marL="285750" indent="-285750" algn="l">
                        <a:buFont typeface="Wingdings" panose="05000000000000000000" pitchFamily="2" charset="2"/>
                        <a:buChar char="§"/>
                      </a:pPr>
                      <a:r>
                        <a:rPr lang="en-US" sz="1400" b="0" dirty="0">
                          <a:latin typeface="Calibri (Body)"/>
                          <a:cs typeface="Times New Roman" panose="02020603050405020304" pitchFamily="18" charset="0"/>
                        </a:rPr>
                        <a:t>Easy to use the specific energy saving functionality at specific SEAL/Enabler server/client for support energy saving of specific services</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sz="1400" b="0" dirty="0">
                          <a:latin typeface="Calibri (Body)"/>
                          <a:cs typeface="Times New Roman" panose="02020603050405020304" pitchFamily="18" charset="0"/>
                        </a:rPr>
                        <a:t>The common energy saving services can be used to support energy specific services</a:t>
                      </a: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sz="1400" b="0" dirty="0">
                          <a:latin typeface="Calibri (Body)"/>
                          <a:cs typeface="Times New Roman" panose="02020603050405020304" pitchFamily="18" charset="0"/>
                        </a:rPr>
                        <a:t>New SEAL server requires new interfaces</a:t>
                      </a:r>
                    </a:p>
                  </a:txBody>
                  <a:tcPr/>
                </a:tc>
                <a:extLst>
                  <a:ext uri="{0D108BD9-81ED-4DB2-BD59-A6C34878D82A}">
                    <a16:rowId xmlns:a16="http://schemas.microsoft.com/office/drawing/2014/main" val="3223834944"/>
                  </a:ext>
                </a:extLst>
              </a:tr>
            </a:tbl>
          </a:graphicData>
        </a:graphic>
      </p:graphicFrame>
    </p:spTree>
    <p:extLst>
      <p:ext uri="{BB962C8B-B14F-4D97-AF65-F5344CB8AC3E}">
        <p14:creationId xmlns:p14="http://schemas.microsoft.com/office/powerpoint/2010/main" val="84849648"/>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5E4355-A7CB-F01C-1FA2-20D63C7589A6}"/>
              </a:ext>
            </a:extLst>
          </p:cNvPr>
          <p:cNvSpPr>
            <a:spLocks noGrp="1"/>
          </p:cNvSpPr>
          <p:nvPr>
            <p:ph type="title"/>
          </p:nvPr>
        </p:nvSpPr>
        <p:spPr/>
        <p:txBody>
          <a:bodyPr/>
          <a:lstStyle/>
          <a:p>
            <a:r>
              <a:rPr lang="en-US" dirty="0"/>
              <a:t> </a:t>
            </a:r>
            <a:r>
              <a:rPr lang="en-US" b="1" dirty="0"/>
              <a:t>Proposed Way Forward</a:t>
            </a:r>
          </a:p>
        </p:txBody>
      </p:sp>
      <p:sp>
        <p:nvSpPr>
          <p:cNvPr id="3" name="Content Placeholder 2">
            <a:extLst>
              <a:ext uri="{FF2B5EF4-FFF2-40B4-BE49-F238E27FC236}">
                <a16:creationId xmlns:a16="http://schemas.microsoft.com/office/drawing/2014/main" id="{BAFBBD7C-1310-5CA3-1438-1908D580CD07}"/>
              </a:ext>
            </a:extLst>
          </p:cNvPr>
          <p:cNvSpPr>
            <a:spLocks noGrp="1"/>
          </p:cNvSpPr>
          <p:nvPr>
            <p:ph idx="1"/>
          </p:nvPr>
        </p:nvSpPr>
        <p:spPr/>
        <p:txBody>
          <a:bodyPr/>
          <a:lstStyle/>
          <a:p>
            <a:r>
              <a:rPr lang="en-US" dirty="0"/>
              <a:t> Based on the comparisons of the pros and cons of the three options, it is proposed </a:t>
            </a:r>
            <a:r>
              <a:rPr lang="en-US" b="1" dirty="0"/>
              <a:t>Option #3</a:t>
            </a:r>
            <a:r>
              <a:rPr lang="en-US" dirty="0"/>
              <a:t> (New SEAL server/client with common energy saving functionality, and enhance existing SEAL/Enabler servers/clients for specific energy saving functionality or specific energy saving purposes) for the functional architecture to support energy saving.</a:t>
            </a:r>
          </a:p>
          <a:p>
            <a:r>
              <a:rPr lang="en-US" dirty="0"/>
              <a:t>It is proposed to agree on the </a:t>
            </a:r>
            <a:r>
              <a:rPr lang="en-US" dirty="0" err="1"/>
              <a:t>pCRs</a:t>
            </a:r>
            <a:r>
              <a:rPr lang="en-US" dirty="0"/>
              <a:t> (S6-260324, S6-260337) for updating the functional architecture to support energy saving and the conclusion of KI#1, in 3GPP SA6.</a:t>
            </a:r>
          </a:p>
        </p:txBody>
      </p:sp>
    </p:spTree>
    <p:extLst>
      <p:ext uri="{BB962C8B-B14F-4D97-AF65-F5344CB8AC3E}">
        <p14:creationId xmlns:p14="http://schemas.microsoft.com/office/powerpoint/2010/main" val="3450530902"/>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6D558C5159B8B4F9B176D7942557666" ma:contentTypeVersion="18" ma:contentTypeDescription="Create a new document." ma:contentTypeScope="" ma:versionID="eedbd3fa29889b5f23321078fc794d26">
  <xsd:schema xmlns:xsd="http://www.w3.org/2001/XMLSchema" xmlns:xs="http://www.w3.org/2001/XMLSchema" xmlns:p="http://schemas.microsoft.com/office/2006/metadata/properties" xmlns:ns2="a666cf78-39a2-4718-9e3a-c97e0f2e2430" xmlns:ns3="5febc012-5c62-464f-8fa7-270037d49f7f" xmlns:ns4="d8762117-8292-4133-b1c7-eab5c6487cfd" targetNamespace="http://schemas.microsoft.com/office/2006/metadata/properties" ma:root="true" ma:fieldsID="f519ab90214baa48427932920bd1c080" ns2:_="" ns3:_="" ns4:_="">
    <xsd:import namespace="a666cf78-39a2-4718-9e3a-c97e0f2e2430"/>
    <xsd:import namespace="5febc012-5c62-464f-8fa7-270037d49f7f"/>
    <xsd:import namespace="d8762117-8292-4133-b1c7-eab5c6487cfd"/>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KeyPoints" minOccurs="0"/>
                <xsd:element ref="ns2:MediaServiceKeyPoints" minOccurs="0"/>
                <xsd:element ref="ns2:MediaLengthInSeconds" minOccurs="0"/>
                <xsd:element ref="ns2:lcf76f155ced4ddcb4097134ff3c332f" minOccurs="0"/>
                <xsd:element ref="ns4:TaxCatchAll" minOccurs="0"/>
                <xsd:element ref="ns2:MediaServiceObjectDetectorVersions" minOccurs="0"/>
                <xsd:element ref="ns2:MediaServiceGenerationTime" minOccurs="0"/>
                <xsd:element ref="ns2:MediaServiceEventHashCode" minOccurs="0"/>
                <xsd:element ref="ns2:MediaServiceSearchProperties" minOccurs="0"/>
                <xsd:element ref="ns2:MediaServiceOCR"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66cf78-39a2-4718-9e3a-c97e0f2e243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c3d31b72-c4b9-4223-ac69-1d9539891dc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OCR" ma:index="23" nillable="true" ma:displayName="Extracted Text" ma:internalName="MediaServiceOCR" ma:readOnly="true">
      <xsd:simpleType>
        <xsd:restriction base="dms:Note">
          <xsd:maxLength value="255"/>
        </xsd:restriction>
      </xsd:simpleType>
    </xsd:element>
    <xsd:element name="MediaServiceBillingMetadata" ma:index="24"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febc012-5c62-464f-8fa7-270037d49f7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8762117-8292-4133-b1c7-eab5c6487cfd"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6199f50-84ea-4c92-8370-5fe843a5677b}" ma:internalName="TaxCatchAll" ma:showField="CatchAllData" ma:web="5bc3bbca-6b18-421e-9b6d-b21b951c0ca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d8762117-8292-4133-b1c7-eab5c6487cfd" xsi:nil="true"/>
    <lcf76f155ced4ddcb4097134ff3c332f xmlns="a666cf78-39a2-4718-9e3a-c97e0f2e2430">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E0EAFFFA-9331-40C8-A94F-01CA57D314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666cf78-39a2-4718-9e3a-c97e0f2e2430"/>
    <ds:schemaRef ds:uri="5febc012-5c62-464f-8fa7-270037d49f7f"/>
    <ds:schemaRef ds:uri="d8762117-8292-4133-b1c7-eab5c6487cf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www.w3.org/XML/1998/namespace"/>
    <ds:schemaRef ds:uri="http://purl.org/dc/terms/"/>
    <ds:schemaRef ds:uri="http://schemas.microsoft.com/office/infopath/2007/PartnerControls"/>
    <ds:schemaRef ds:uri="d8762117-8292-4133-b1c7-eab5c6487cfd"/>
    <ds:schemaRef ds:uri="a666cf78-39a2-4718-9e3a-c97e0f2e2430"/>
    <ds:schemaRef ds:uri="http://purl.org/dc/dcmitype/"/>
    <ds:schemaRef ds:uri="http://purl.org/dc/elements/1.1/"/>
    <ds:schemaRef ds:uri="http://schemas.microsoft.com/office/2006/documentManagement/types"/>
    <ds:schemaRef ds:uri="http://schemas.openxmlformats.org/package/2006/metadata/core-properties"/>
    <ds:schemaRef ds:uri="5febc012-5c62-464f-8fa7-270037d49f7f"/>
    <ds:schemaRef ds:uri="http://schemas.microsoft.com/office/2006/metadata/properties"/>
  </ds:schemaRefs>
</ds:datastoreItem>
</file>

<file path=docMetadata/LabelInfo.xml><?xml version="1.0" encoding="utf-8"?>
<clbl:labelList xmlns:clbl="http://schemas.microsoft.com/office/2020/mipLabelMetadata">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emplate>Office Theme</Template>
  <TotalTime>7027</TotalTime>
  <Words>984</Words>
  <Application>Microsoft Office PowerPoint</Application>
  <PresentationFormat>Widescreen</PresentationFormat>
  <Paragraphs>71</Paragraphs>
  <Slides>7</Slides>
  <Notes>0</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7</vt:i4>
      </vt:variant>
    </vt:vector>
  </HeadingPairs>
  <TitlesOfParts>
    <vt:vector size="16" baseType="lpstr">
      <vt:lpstr>Arial </vt:lpstr>
      <vt:lpstr>Calibri (Body)</vt:lpstr>
      <vt:lpstr>Arial</vt:lpstr>
      <vt:lpstr>Calibri</vt:lpstr>
      <vt:lpstr>Calibri Light</vt:lpstr>
      <vt:lpstr>Times New Roman</vt:lpstr>
      <vt:lpstr>Wingdings</vt:lpstr>
      <vt:lpstr>Office Theme</vt:lpstr>
      <vt:lpstr>Visio</vt:lpstr>
      <vt:lpstr>Discussion Paper on Functional Architecture for Energy Saving</vt:lpstr>
      <vt:lpstr>Agenda</vt:lpstr>
      <vt:lpstr>Background</vt:lpstr>
      <vt:lpstr>PowerPoint Presentation</vt:lpstr>
      <vt:lpstr>PowerPoint Presentation</vt:lpstr>
      <vt:lpstr>PowerPoint Presentation</vt:lpstr>
      <vt:lpstr> Proposed Way Forward</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Ericsson</cp:lastModifiedBy>
  <cp:revision>636</cp:revision>
  <dcterms:created xsi:type="dcterms:W3CDTF">2010-02-05T13:52:04Z</dcterms:created>
  <dcterms:modified xsi:type="dcterms:W3CDTF">2026-02-01T11:08:52Z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0x01010016D558C5159B8B4F9B176D7942557666</vt:lpwstr>
  </property>
  <property fmtid="{D5CDD505-2E9C-101B-9397-08002B2CF9AE}" pid="3" name="MediaServiceImageTags">
    <vt:lpwstr/>
  </property>
</Properties>
</file>