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authors.xml" ContentType="application/vnd.ms-powerpoint.author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363" r:id="rId6"/>
    <p:sldId id="377" r:id="rId7"/>
    <p:sldId id="367" r:id="rId8"/>
    <p:sldId id="372" r:id="rId9"/>
    <p:sldId id="368" r:id="rId10"/>
    <p:sldId id="373" r:id="rId11"/>
    <p:sldId id="374" r:id="rId12"/>
    <p:sldId id="375" r:id="rId13"/>
    <p:sldId id="376"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E4431-206F-22E1-ABDF-5A77E3F763B2}" name="Belen Pancorbo" initials="BP" userId="S::belen.pancorbo@ericsson.com::2258e8c6-51ca-4441-a000-eff32cf8a1b7" providerId="AD"/>
  <p188:author id="{C3875CC3-F64A-3C2F-BED2-CBC8D5F90F29}" name="Cristina Badulescu" initials="CB" userId="S::cristina.badulescu@ericsson.com::c5d371be-b501-40df-97ce-ea2c45686895" providerId="AD"/>
  <p188:author id="{D721A3D2-5F3E-D912-59D2-78AB208ECD3C}" name="Ericsson_Jing Yue" initials="JY" userId="Ericsson_Jing Yue"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75" autoAdjust="0"/>
    <p:restoredTop sz="96168" autoAdjust="0"/>
  </p:normalViewPr>
  <p:slideViewPr>
    <p:cSldViewPr snapToGrid="0">
      <p:cViewPr varScale="1">
        <p:scale>
          <a:sx n="87" d="100"/>
          <a:sy n="87" d="100"/>
        </p:scale>
        <p:origin x="600"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Yue" userId="5ad55dac-6c7f-4ea6-ba85-4dd3e6729923" providerId="ADAL" clId="{9EC1B1C4-BFC2-44D6-B60E-25EAB7CC9DBE}"/>
    <pc:docChg chg="undo redo custSel addSld modSld modMainMaster">
      <pc:chgData name="Jing Yue" userId="5ad55dac-6c7f-4ea6-ba85-4dd3e6729923" providerId="ADAL" clId="{9EC1B1C4-BFC2-44D6-B60E-25EAB7CC9DBE}" dt="2026-01-15T10:55:48.298" v="2683" actId="20577"/>
      <pc:docMkLst>
        <pc:docMk/>
      </pc:docMkLst>
      <pc:sldChg chg="addSp delSp modSp mod">
        <pc:chgData name="Jing Yue" userId="5ad55dac-6c7f-4ea6-ba85-4dd3e6729923" providerId="ADAL" clId="{9EC1B1C4-BFC2-44D6-B60E-25EAB7CC9DBE}" dt="2026-01-15T10:55:15.955" v="2679" actId="13926"/>
        <pc:sldMkLst>
          <pc:docMk/>
          <pc:sldMk cId="4292349406" sldId="368"/>
        </pc:sldMkLst>
        <pc:spChg chg="mod">
          <ac:chgData name="Jing Yue" userId="5ad55dac-6c7f-4ea6-ba85-4dd3e6729923" providerId="ADAL" clId="{9EC1B1C4-BFC2-44D6-B60E-25EAB7CC9DBE}" dt="2026-01-15T10:55:15.955" v="2679" actId="13926"/>
          <ac:spMkLst>
            <pc:docMk/>
            <pc:sldMk cId="4292349406" sldId="368"/>
            <ac:spMk id="8" creationId="{D8BD5FC1-AD3F-D581-CECA-81DC3A8588A6}"/>
          </ac:spMkLst>
        </pc:spChg>
      </pc:sldChg>
      <pc:sldChg chg="modSp mod">
        <pc:chgData name="Jing Yue" userId="5ad55dac-6c7f-4ea6-ba85-4dd3e6729923" providerId="ADAL" clId="{9EC1B1C4-BFC2-44D6-B60E-25EAB7CC9DBE}" dt="2026-01-15T10:55:48.298" v="2683" actId="20577"/>
        <pc:sldMkLst>
          <pc:docMk/>
          <pc:sldMk cId="3450530902" sldId="369"/>
        </pc:sldMkLst>
        <pc:spChg chg="mod">
          <ac:chgData name="Jing Yue" userId="5ad55dac-6c7f-4ea6-ba85-4dd3e6729923" providerId="ADAL" clId="{9EC1B1C4-BFC2-44D6-B60E-25EAB7CC9DBE}" dt="2026-01-15T10:55:48.298" v="2683" actId="20577"/>
          <ac:spMkLst>
            <pc:docMk/>
            <pc:sldMk cId="3450530902" sldId="369"/>
            <ac:spMk id="3" creationId="{BAFBBD7C-1310-5CA3-1438-1908D580CD07}"/>
          </ac:spMkLst>
        </pc:spChg>
      </pc:sldChg>
      <pc:sldChg chg="modSp add mod">
        <pc:chgData name="Jing Yue" userId="5ad55dac-6c7f-4ea6-ba85-4dd3e6729923" providerId="ADAL" clId="{9EC1B1C4-BFC2-44D6-B60E-25EAB7CC9DBE}" dt="2025-12-16T12:17:00.331" v="2119" actId="20577"/>
        <pc:sldMkLst>
          <pc:docMk/>
          <pc:sldMk cId="3821500404" sldId="370"/>
        </pc:sldMkLst>
        <pc:spChg chg="mod">
          <ac:chgData name="Jing Yue" userId="5ad55dac-6c7f-4ea6-ba85-4dd3e6729923" providerId="ADAL" clId="{9EC1B1C4-BFC2-44D6-B60E-25EAB7CC9DBE}" dt="2025-12-16T12:17:00.331" v="2119" actId="20577"/>
          <ac:spMkLst>
            <pc:docMk/>
            <pc:sldMk cId="3821500404" sldId="370"/>
            <ac:spMk id="8" creationId="{D43463AC-4B16-E1A9-86B2-5B4B567A168B}"/>
          </ac:spMkLst>
        </pc:spChg>
      </pc:sldChg>
      <pc:sldChg chg="modSp add mod">
        <pc:chgData name="Jing Yue" userId="5ad55dac-6c7f-4ea6-ba85-4dd3e6729923" providerId="ADAL" clId="{9EC1B1C4-BFC2-44D6-B60E-25EAB7CC9DBE}" dt="2025-12-16T12:24:37.709" v="2476" actId="20577"/>
        <pc:sldMkLst>
          <pc:docMk/>
          <pc:sldMk cId="84849648" sldId="371"/>
        </pc:sldMkLst>
        <pc:graphicFrameChg chg="mod modGraphic">
          <ac:chgData name="Jing Yue" userId="5ad55dac-6c7f-4ea6-ba85-4dd3e6729923" providerId="ADAL" clId="{9EC1B1C4-BFC2-44D6-B60E-25EAB7CC9DBE}" dt="2025-12-16T12:24:37.709" v="2476" actId="20577"/>
          <ac:graphicFrameMkLst>
            <pc:docMk/>
            <pc:sldMk cId="84849648" sldId="371"/>
            <ac:graphicFrameMk id="3" creationId="{CE0D721A-25CE-F7C2-0E96-8C4F590DC0CC}"/>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#71</a:t>
            </a:r>
          </a:p>
          <a:p>
            <a:pPr eaLnBrk="1" hangingPunct="1">
              <a:defRPr/>
            </a:pPr>
            <a:r>
              <a:rPr lang="en-IN" altLang="en-US" sz="1200" b="1" dirty="0">
                <a:latin typeface="Arial "/>
              </a:rPr>
              <a:t>Goa, India, 9th – 13th February 2026</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S6-260289</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48647" y="2209434"/>
            <a:ext cx="9343386" cy="1655200"/>
          </a:xfrm>
        </p:spPr>
        <p:txBody>
          <a:bodyPr/>
          <a:lstStyle/>
          <a:p>
            <a:pPr eaLnBrk="1" hangingPunct="1"/>
            <a:r>
              <a:rPr lang="en-GB" altLang="en-US" sz="5400" b="1" dirty="0"/>
              <a:t>Discussion Paper on </a:t>
            </a:r>
            <a:r>
              <a:rPr lang="en-GB" altLang="en-US" sz="5400" b="1" dirty="0" smtClean="0"/>
              <a:t>Data Framework Aspects</a:t>
            </a:r>
            <a:endParaRPr lang="en-GB" altLang="en-US" sz="5400" b="1"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072474" y="4920793"/>
            <a:ext cx="3564755" cy="1065163"/>
          </a:xfrm>
        </p:spPr>
        <p:txBody>
          <a:bodyPr/>
          <a:lstStyle/>
          <a:p>
            <a:pPr marL="0" indent="0" eaLnBrk="1" hangingPunct="1">
              <a:buFontTx/>
              <a:buNone/>
            </a:pPr>
            <a:r>
              <a:rPr lang="en-GB" altLang="en-US" dirty="0" err="1" smtClean="0"/>
              <a:t>Arunprasath</a:t>
            </a:r>
            <a:r>
              <a:rPr lang="en-GB" altLang="en-US" dirty="0" smtClean="0"/>
              <a:t> R</a:t>
            </a:r>
            <a:endParaRPr lang="en-GB" altLang="en-US" dirty="0"/>
          </a:p>
          <a:p>
            <a:pPr marL="0" indent="0" eaLnBrk="1" hangingPunct="1">
              <a:buFontTx/>
              <a:buNone/>
            </a:pPr>
            <a:r>
              <a:rPr lang="en-GB" altLang="en-US" dirty="0" smtClean="0"/>
              <a:t>Samsung</a:t>
            </a:r>
            <a:endParaRPr lang="en-GB" altLang="en-US" dirty="0"/>
          </a:p>
          <a:p>
            <a:pPr marL="0" indent="0" eaLnBrk="1" hangingPunct="1">
              <a:buFontTx/>
              <a:buNone/>
            </a:pP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FE6FF4-7564-A708-C701-A38DEBED62BD}"/>
            </a:ext>
          </a:extLst>
        </p:cNvPr>
        <p:cNvGrpSpPr/>
        <p:nvPr/>
      </p:nvGrpSpPr>
      <p:grpSpPr>
        <a:xfrm>
          <a:off x="0" y="0"/>
          <a:ext cx="0" cy="0"/>
          <a:chOff x="0" y="0"/>
          <a:chExt cx="0" cy="0"/>
        </a:xfrm>
      </p:grpSpPr>
      <p:sp>
        <p:nvSpPr>
          <p:cNvPr id="8" name="Content Placeholder 7">
            <a:extLst>
              <a:ext uri="{FF2B5EF4-FFF2-40B4-BE49-F238E27FC236}">
                <a16:creationId xmlns:a16="http://schemas.microsoft.com/office/drawing/2014/main" id="{D8BD5FC1-AD3F-D581-CECA-81DC3A8588A6}"/>
              </a:ext>
            </a:extLst>
          </p:cNvPr>
          <p:cNvSpPr>
            <a:spLocks noGrp="1"/>
          </p:cNvSpPr>
          <p:nvPr>
            <p:ph idx="1"/>
          </p:nvPr>
        </p:nvSpPr>
        <p:spPr>
          <a:xfrm>
            <a:off x="446304" y="1938272"/>
            <a:ext cx="11034496" cy="4126097"/>
          </a:xfrm>
        </p:spPr>
        <p:txBody>
          <a:bodyPr/>
          <a:lstStyle/>
          <a:p>
            <a:r>
              <a:rPr lang="en-IN" sz="2000" dirty="0" smtClean="0"/>
              <a:t>Functional model and the functional </a:t>
            </a:r>
            <a:r>
              <a:rPr lang="en-IN" sz="2000" smtClean="0"/>
              <a:t>entities required for </a:t>
            </a:r>
            <a:r>
              <a:rPr lang="en-IN" sz="2000" dirty="0" smtClean="0"/>
              <a:t>SA6 data framework</a:t>
            </a:r>
          </a:p>
          <a:p>
            <a:r>
              <a:rPr lang="en-IN" sz="2000" dirty="0" smtClean="0"/>
              <a:t>What are the categories of data that can be handled as part of SA6 data framework</a:t>
            </a:r>
            <a:endParaRPr lang="en-IN" sz="2000" dirty="0"/>
          </a:p>
          <a:p>
            <a:r>
              <a:rPr lang="en-IN" sz="2000" dirty="0" smtClean="0"/>
              <a:t>Whether existing enablers make use of the new framework for handling the data they are currently managing or usage of the data framework applicable only for new enablers</a:t>
            </a:r>
            <a:endParaRPr lang="en-IN" sz="2000" dirty="0"/>
          </a:p>
          <a:p>
            <a:r>
              <a:rPr lang="en-IN" sz="2000" dirty="0" smtClean="0"/>
              <a:t>What would be the deployment model ? Vertical specific or Vertical agnostic ?</a:t>
            </a:r>
          </a:p>
          <a:p>
            <a:endParaRPr lang="en-IN" sz="2000" dirty="0"/>
          </a:p>
          <a:p>
            <a:endParaRPr lang="en-IN" sz="2000" dirty="0" smtClean="0"/>
          </a:p>
          <a:p>
            <a:endParaRPr lang="en-IN" sz="2000" dirty="0"/>
          </a:p>
          <a:p>
            <a:endParaRPr lang="en-IN" sz="2000" dirty="0" smtClean="0"/>
          </a:p>
          <a:p>
            <a:endParaRPr lang="en-IN" sz="1600" dirty="0" smtClean="0"/>
          </a:p>
          <a:p>
            <a:pPr lvl="1"/>
            <a:endParaRPr lang="en-IN" sz="1600" dirty="0"/>
          </a:p>
          <a:p>
            <a:endParaRPr lang="en-IN" sz="1600" dirty="0"/>
          </a:p>
          <a:p>
            <a:pPr marL="457200" lvl="2" indent="0">
              <a:spcBef>
                <a:spcPts val="1000"/>
              </a:spcBef>
              <a:buNone/>
            </a:pPr>
            <a:endParaRPr lang="en-IN" sz="1600" dirty="0"/>
          </a:p>
          <a:p>
            <a:pPr marL="457200" lvl="1" indent="0">
              <a:buNone/>
            </a:pPr>
            <a:endParaRPr lang="en-IN" sz="1200" dirty="0"/>
          </a:p>
          <a:p>
            <a:endParaRPr lang="en-IN" sz="2000" dirty="0"/>
          </a:p>
          <a:p>
            <a:pPr lvl="1"/>
            <a:endParaRPr lang="en-US" sz="1400" dirty="0"/>
          </a:p>
        </p:txBody>
      </p:sp>
      <p:sp>
        <p:nvSpPr>
          <p:cNvPr id="2" name="Title 1">
            <a:extLst>
              <a:ext uri="{FF2B5EF4-FFF2-40B4-BE49-F238E27FC236}">
                <a16:creationId xmlns:a16="http://schemas.microsoft.com/office/drawing/2014/main" id="{5EC39884-2CF0-9C0A-B937-BD6ED5C0237A}"/>
              </a:ext>
            </a:extLst>
          </p:cNvPr>
          <p:cNvSpPr txBox="1">
            <a:spLocks/>
          </p:cNvSpPr>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600" b="1" dirty="0" smtClean="0"/>
              <a:t>Aspects to be studied</a:t>
            </a:r>
            <a:endParaRPr lang="en-US" sz="3600" b="1" dirty="0"/>
          </a:p>
        </p:txBody>
      </p:sp>
    </p:spTree>
    <p:extLst>
      <p:ext uri="{BB962C8B-B14F-4D97-AF65-F5344CB8AC3E}">
        <p14:creationId xmlns:p14="http://schemas.microsoft.com/office/powerpoint/2010/main" val="295217166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sz="3600" b="1" dirty="0" smtClean="0"/>
              <a:t>Contents</a:t>
            </a:r>
            <a:endParaRPr lang="en-GB" altLang="en-US" sz="3600" b="1" dirty="0"/>
          </a:p>
        </p:txBody>
      </p:sp>
      <p:sp>
        <p:nvSpPr>
          <p:cNvPr id="8" name="Content Placeholder 7">
            <a:extLst>
              <a:ext uri="{FF2B5EF4-FFF2-40B4-BE49-F238E27FC236}">
                <a16:creationId xmlns:a16="http://schemas.microsoft.com/office/drawing/2014/main" id="{79A809CE-C307-06C8-B8E5-63A9BA55F89B}"/>
              </a:ext>
            </a:extLst>
          </p:cNvPr>
          <p:cNvSpPr>
            <a:spLocks noGrp="1"/>
          </p:cNvSpPr>
          <p:nvPr>
            <p:ph idx="1"/>
          </p:nvPr>
        </p:nvSpPr>
        <p:spPr>
          <a:xfrm>
            <a:off x="446304" y="1938273"/>
            <a:ext cx="11034496" cy="2158738"/>
          </a:xfrm>
        </p:spPr>
        <p:txBody>
          <a:bodyPr/>
          <a:lstStyle/>
          <a:p>
            <a:r>
              <a:rPr lang="en-US" dirty="0"/>
              <a:t> Background</a:t>
            </a:r>
          </a:p>
          <a:p>
            <a:r>
              <a:rPr lang="en-US" dirty="0" smtClean="0"/>
              <a:t>Data Framework related work in other WGs</a:t>
            </a:r>
          </a:p>
          <a:p>
            <a:r>
              <a:rPr lang="en-US" dirty="0" smtClean="0"/>
              <a:t>SA6 aspects</a:t>
            </a:r>
            <a:endParaRPr lang="en-US" dirty="0"/>
          </a:p>
          <a:p>
            <a:endParaRPr lang="en-US" dirty="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3B30F-92BB-E4B3-39C8-5B1DB4F4601B}"/>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4490EB6-EEAD-BCC1-07EC-8E2D1AEB67CC}"/>
              </a:ext>
            </a:extLst>
          </p:cNvPr>
          <p:cNvSpPr>
            <a:spLocks noGrp="1"/>
          </p:cNvSpPr>
          <p:nvPr>
            <p:ph type="title"/>
          </p:nvPr>
        </p:nvSpPr>
        <p:spPr/>
        <p:txBody>
          <a:bodyPr/>
          <a:lstStyle/>
          <a:p>
            <a:r>
              <a:rPr lang="en-US" sz="3600" b="1" dirty="0"/>
              <a:t>Background</a:t>
            </a:r>
          </a:p>
        </p:txBody>
      </p:sp>
      <p:sp>
        <p:nvSpPr>
          <p:cNvPr id="8195" name="Content Placeholder 2">
            <a:extLst>
              <a:ext uri="{FF2B5EF4-FFF2-40B4-BE49-F238E27FC236}">
                <a16:creationId xmlns:a16="http://schemas.microsoft.com/office/drawing/2014/main" id="{E5926F58-E371-D2F4-7149-422033C74A06}"/>
              </a:ext>
            </a:extLst>
          </p:cNvPr>
          <p:cNvSpPr>
            <a:spLocks noGrp="1"/>
          </p:cNvSpPr>
          <p:nvPr>
            <p:ph idx="1"/>
          </p:nvPr>
        </p:nvSpPr>
        <p:spPr>
          <a:xfrm>
            <a:off x="191424" y="1755536"/>
            <a:ext cx="11510128" cy="3862750"/>
          </a:xfrm>
        </p:spPr>
        <p:txBody>
          <a:bodyPr/>
          <a:lstStyle/>
          <a:p>
            <a:r>
              <a:rPr lang="en-US" dirty="0"/>
              <a:t>SA6 WG has captured the below WTs as part of agreed 6G SID (S6-255688) which are related to Data </a:t>
            </a:r>
            <a:r>
              <a:rPr lang="en-US" dirty="0" smtClean="0"/>
              <a:t>Framework </a:t>
            </a:r>
            <a:r>
              <a:rPr lang="en-US" dirty="0"/>
              <a:t>:</a:t>
            </a:r>
          </a:p>
          <a:p>
            <a:pPr lvl="1"/>
            <a:r>
              <a:rPr lang="en-US" sz="1600" dirty="0" smtClean="0"/>
              <a:t>WT 2.1 To </a:t>
            </a:r>
            <a:r>
              <a:rPr lang="en-US" sz="1600" dirty="0"/>
              <a:t>study support for 6G application use cases, including application enabler requirements to support application layer data exchange mechanisms use cases, such as streaming, event driven, store-and-forward mechanisms.</a:t>
            </a:r>
            <a:br>
              <a:rPr lang="en-US" sz="1600" dirty="0"/>
            </a:br>
            <a:r>
              <a:rPr lang="en-US" sz="1600" dirty="0"/>
              <a:t/>
            </a:r>
            <a:br>
              <a:rPr lang="en-US" sz="1600" dirty="0"/>
            </a:br>
            <a:r>
              <a:rPr lang="en-US" sz="1600" dirty="0" smtClean="0"/>
              <a:t>	NOTE</a:t>
            </a:r>
            <a:r>
              <a:rPr lang="en-US" sz="1600" dirty="0"/>
              <a:t>: Identified exposure requirements will be coordinated with WT#1</a:t>
            </a:r>
            <a:r>
              <a:rPr lang="en-US" sz="1600" dirty="0" smtClean="0"/>
              <a:t>.</a:t>
            </a:r>
          </a:p>
          <a:p>
            <a:pPr lvl="1"/>
            <a:endParaRPr lang="en-US" sz="1600" dirty="0"/>
          </a:p>
          <a:p>
            <a:pPr lvl="1"/>
            <a:r>
              <a:rPr lang="en-US" sz="1600" dirty="0"/>
              <a:t>To study support for 6G application use cases, including requirements of an application data management service to support vertical applications and application enablers</a:t>
            </a:r>
            <a:endParaRPr lang="en-IN" sz="1600" dirty="0"/>
          </a:p>
          <a:p>
            <a:pPr marL="457200" lvl="1" indent="0">
              <a:buNone/>
            </a:pPr>
            <a:r>
              <a:rPr lang="en-GB" sz="1600" dirty="0"/>
              <a:t>	</a:t>
            </a:r>
            <a:r>
              <a:rPr lang="en-GB" sz="1600" dirty="0" smtClean="0"/>
              <a:t>NOTE</a:t>
            </a:r>
            <a:r>
              <a:rPr lang="en-GB" sz="1600" dirty="0"/>
              <a:t>: Coordination and alignment with SA2/SA5 data framework is expected</a:t>
            </a:r>
            <a:r>
              <a:rPr lang="en-GB" sz="1600" dirty="0" smtClean="0"/>
              <a:t>.</a:t>
            </a:r>
            <a:endParaRPr lang="en-US" altLang="en-US" sz="2400" dirty="0"/>
          </a:p>
        </p:txBody>
      </p:sp>
      <p:sp>
        <p:nvSpPr>
          <p:cNvPr id="2" name="Rectangle 2">
            <a:extLst>
              <a:ext uri="{FF2B5EF4-FFF2-40B4-BE49-F238E27FC236}">
                <a16:creationId xmlns:a16="http://schemas.microsoft.com/office/drawing/2014/main" id="{39EC046A-DF39-A5D7-D185-FE66C65C1551}"/>
              </a:ext>
            </a:extLst>
          </p:cNvPr>
          <p:cNvSpPr>
            <a:spLocks noChangeArrowheads="1"/>
          </p:cNvSpPr>
          <p:nvPr/>
        </p:nvSpPr>
        <p:spPr bwMode="auto">
          <a:xfrm>
            <a:off x="3025775" y="43477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74109492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3B30F-92BB-E4B3-39C8-5B1DB4F4601B}"/>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4490EB6-EEAD-BCC1-07EC-8E2D1AEB67CC}"/>
              </a:ext>
            </a:extLst>
          </p:cNvPr>
          <p:cNvSpPr>
            <a:spLocks noGrp="1"/>
          </p:cNvSpPr>
          <p:nvPr>
            <p:ph type="title"/>
          </p:nvPr>
        </p:nvSpPr>
        <p:spPr/>
        <p:txBody>
          <a:bodyPr/>
          <a:lstStyle/>
          <a:p>
            <a:r>
              <a:rPr lang="en-US" sz="3600" b="1" dirty="0"/>
              <a:t>Background</a:t>
            </a:r>
          </a:p>
        </p:txBody>
      </p:sp>
      <p:sp>
        <p:nvSpPr>
          <p:cNvPr id="8195" name="Content Placeholder 2">
            <a:extLst>
              <a:ext uri="{FF2B5EF4-FFF2-40B4-BE49-F238E27FC236}">
                <a16:creationId xmlns:a16="http://schemas.microsoft.com/office/drawing/2014/main" id="{E5926F58-E371-D2F4-7149-422033C74A06}"/>
              </a:ext>
            </a:extLst>
          </p:cNvPr>
          <p:cNvSpPr>
            <a:spLocks noGrp="1"/>
          </p:cNvSpPr>
          <p:nvPr>
            <p:ph idx="1"/>
          </p:nvPr>
        </p:nvSpPr>
        <p:spPr>
          <a:xfrm>
            <a:off x="77126" y="1755536"/>
            <a:ext cx="11924376" cy="3862750"/>
          </a:xfrm>
        </p:spPr>
        <p:txBody>
          <a:bodyPr/>
          <a:lstStyle/>
          <a:p>
            <a:r>
              <a:rPr lang="en-US" sz="1600" b="1" dirty="0" smtClean="0"/>
              <a:t>SA1 </a:t>
            </a:r>
            <a:r>
              <a:rPr lang="en-US" sz="1600" b="1" dirty="0"/>
              <a:t>WG has captured the below </a:t>
            </a:r>
            <a:r>
              <a:rPr lang="en-US" sz="1600" b="1" dirty="0" smtClean="0"/>
              <a:t>requirements </a:t>
            </a:r>
            <a:r>
              <a:rPr lang="en-US" sz="1600" b="1" dirty="0"/>
              <a:t>related to Data </a:t>
            </a:r>
            <a:r>
              <a:rPr lang="en-US" sz="1600" b="1" dirty="0" smtClean="0"/>
              <a:t>Framework </a:t>
            </a:r>
            <a:r>
              <a:rPr lang="en-US" sz="1600" b="1" dirty="0"/>
              <a:t>:</a:t>
            </a:r>
          </a:p>
          <a:p>
            <a:pPr>
              <a:buFont typeface="Arial" panose="020B0604020202020204" pitchFamily="34" charset="0"/>
              <a:buChar char="•"/>
            </a:pPr>
            <a:r>
              <a:rPr lang="en-US" sz="1600" dirty="0"/>
              <a:t>[PR 5.9.2.2-1] The 6G system shall support mechanisms for 6G System Data collection and consumption minimizing the impact to 6G services.</a:t>
            </a:r>
            <a:endParaRPr lang="en-IN" sz="1600" dirty="0"/>
          </a:p>
          <a:p>
            <a:pPr>
              <a:buFont typeface="Arial" panose="020B0604020202020204" pitchFamily="34" charset="0"/>
              <a:buChar char="•"/>
            </a:pPr>
            <a:r>
              <a:rPr lang="en-US" sz="1600" dirty="0"/>
              <a:t>[PR 5.9.2.2-2] Subject to operator’s policy, local regulation and subscriber permission, the 6G system shall support processing of 6G System Data.</a:t>
            </a:r>
            <a:endParaRPr lang="en-IN" sz="1600" dirty="0"/>
          </a:p>
          <a:p>
            <a:pPr marL="0" indent="0">
              <a:buNone/>
            </a:pPr>
            <a:r>
              <a:rPr lang="en-US" sz="1600" dirty="0" smtClean="0"/>
              <a:t>	NOTE</a:t>
            </a:r>
            <a:r>
              <a:rPr lang="en-US" sz="1600" dirty="0"/>
              <a:t>:	Examples of data processing are use case dependent, e.g. data fusion, data anonymization and data analysis.</a:t>
            </a:r>
            <a:endParaRPr lang="en-IN" sz="1600" dirty="0"/>
          </a:p>
          <a:p>
            <a:pPr>
              <a:buFont typeface="Arial" panose="020B0604020202020204" pitchFamily="34" charset="0"/>
              <a:buChar char="•"/>
            </a:pPr>
            <a:r>
              <a:rPr lang="en-US" sz="1600" dirty="0"/>
              <a:t>[PR 5.9.2.2-3] Subject to operator’s policy, local regulation and subscriber permission, the 6G system shall support secure means to expose 6G System Data to authorized trusted third-party, authorized network function or authorized UE. </a:t>
            </a:r>
            <a:endParaRPr lang="en-IN" sz="1600" dirty="0"/>
          </a:p>
          <a:p>
            <a:pPr>
              <a:buFont typeface="Arial" panose="020B0604020202020204" pitchFamily="34" charset="0"/>
              <a:buChar char="•"/>
            </a:pPr>
            <a:r>
              <a:rPr lang="en-US" sz="1600" dirty="0"/>
              <a:t>[PR 5.9.2.2-4] The 6G system shall support security and privacy protection across the lifecycle of the 6G System Data, including collection, transmission processing, storage and exposure.</a:t>
            </a:r>
            <a:endParaRPr lang="en-IN" sz="1600" dirty="0"/>
          </a:p>
          <a:p>
            <a:pPr>
              <a:buFont typeface="Arial" panose="020B0604020202020204" pitchFamily="34" charset="0"/>
              <a:buChar char="•"/>
            </a:pPr>
            <a:r>
              <a:rPr lang="en-US" sz="1600" dirty="0"/>
              <a:t>[PR 5.9.2.2-5] The 6G system shall be able to provide charging and accounting mechanisms for 6G System Data.</a:t>
            </a:r>
            <a:endParaRPr lang="en-IN" sz="1600" dirty="0"/>
          </a:p>
          <a:p>
            <a:pPr>
              <a:buFont typeface="Arial" panose="020B0604020202020204" pitchFamily="34" charset="0"/>
              <a:buChar char="•"/>
            </a:pPr>
            <a:r>
              <a:rPr lang="en-US" sz="1600" dirty="0"/>
              <a:t>[PR 5.9.2.2-6] Subject to operator policy, local regulation and subscriber permission , the 6G system shall support storage and retrieval of 6G System Data.</a:t>
            </a:r>
            <a:endParaRPr lang="en-IN" sz="1600" dirty="0"/>
          </a:p>
          <a:p>
            <a:pPr>
              <a:buFont typeface="Arial" panose="020B0604020202020204" pitchFamily="34" charset="0"/>
              <a:buChar char="•"/>
            </a:pPr>
            <a:r>
              <a:rPr lang="en-US" sz="1600" dirty="0"/>
              <a:t>[PR 5.9.2.2-7] Subject to regulation and operator policy, the 6G system shall support efficient transfer of 6G System Data between different data providers and data consumers within the 6G system minimizing the impact on 6G services, as compared to the 5G system.</a:t>
            </a:r>
            <a:endParaRPr lang="en-US" altLang="en-US" sz="1600" dirty="0"/>
          </a:p>
        </p:txBody>
      </p:sp>
      <p:sp>
        <p:nvSpPr>
          <p:cNvPr id="2" name="Rectangle 2">
            <a:extLst>
              <a:ext uri="{FF2B5EF4-FFF2-40B4-BE49-F238E27FC236}">
                <a16:creationId xmlns:a16="http://schemas.microsoft.com/office/drawing/2014/main" id="{39EC046A-DF39-A5D7-D185-FE66C65C1551}"/>
              </a:ext>
            </a:extLst>
          </p:cNvPr>
          <p:cNvSpPr>
            <a:spLocks noChangeArrowheads="1"/>
          </p:cNvSpPr>
          <p:nvPr/>
        </p:nvSpPr>
        <p:spPr bwMode="auto">
          <a:xfrm>
            <a:off x="3025775" y="43477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07889037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FE6FF4-7564-A708-C701-A38DEBED62BD}"/>
            </a:ext>
          </a:extLst>
        </p:cNvPr>
        <p:cNvGrpSpPr/>
        <p:nvPr/>
      </p:nvGrpSpPr>
      <p:grpSpPr>
        <a:xfrm>
          <a:off x="0" y="0"/>
          <a:ext cx="0" cy="0"/>
          <a:chOff x="0" y="0"/>
          <a:chExt cx="0" cy="0"/>
        </a:xfrm>
      </p:grpSpPr>
      <p:sp>
        <p:nvSpPr>
          <p:cNvPr id="8" name="Content Placeholder 7">
            <a:extLst>
              <a:ext uri="{FF2B5EF4-FFF2-40B4-BE49-F238E27FC236}">
                <a16:creationId xmlns:a16="http://schemas.microsoft.com/office/drawing/2014/main" id="{D8BD5FC1-AD3F-D581-CECA-81DC3A8588A6}"/>
              </a:ext>
            </a:extLst>
          </p:cNvPr>
          <p:cNvSpPr>
            <a:spLocks noGrp="1"/>
          </p:cNvSpPr>
          <p:nvPr>
            <p:ph idx="1"/>
          </p:nvPr>
        </p:nvSpPr>
        <p:spPr>
          <a:xfrm>
            <a:off x="446304" y="1938272"/>
            <a:ext cx="11034496" cy="4126097"/>
          </a:xfrm>
        </p:spPr>
        <p:txBody>
          <a:bodyPr/>
          <a:lstStyle/>
          <a:p>
            <a:r>
              <a:rPr lang="en-US" sz="2000" dirty="0"/>
              <a:t> </a:t>
            </a:r>
            <a:r>
              <a:rPr lang="en-IN" sz="2000" dirty="0" smtClean="0"/>
              <a:t>Identify </a:t>
            </a:r>
            <a:r>
              <a:rPr lang="en-IN" sz="2000" dirty="0"/>
              <a:t>high level use cases (e.g. AIML in the core, UE data collection for UE-sided model training, Sensing) potentially subject to the data framework</a:t>
            </a:r>
            <a:r>
              <a:rPr lang="en-IN" sz="2000" dirty="0" smtClean="0"/>
              <a:t>.</a:t>
            </a:r>
            <a:endParaRPr lang="en-IN" sz="1800" dirty="0"/>
          </a:p>
          <a:p>
            <a:r>
              <a:rPr lang="en-IN" sz="2000" dirty="0"/>
              <a:t> </a:t>
            </a:r>
            <a:r>
              <a:rPr lang="en-IN" sz="2000" dirty="0" smtClean="0"/>
              <a:t>Study </a:t>
            </a:r>
            <a:r>
              <a:rPr lang="en-IN" sz="2000" dirty="0"/>
              <a:t>required data framework functionalities to support the identified use cases, </a:t>
            </a:r>
            <a:r>
              <a:rPr lang="en-IN" sz="2000" dirty="0" err="1"/>
              <a:t>e.g</a:t>
            </a:r>
            <a:r>
              <a:rPr lang="en-IN" sz="2000" dirty="0"/>
              <a:t>:</a:t>
            </a:r>
          </a:p>
          <a:p>
            <a:pPr lvl="1"/>
            <a:r>
              <a:rPr lang="en-IN" sz="1600" dirty="0" smtClean="0">
                <a:solidFill>
                  <a:srgbClr val="C00000"/>
                </a:solidFill>
              </a:rPr>
              <a:t>data </a:t>
            </a:r>
            <a:r>
              <a:rPr lang="en-IN" sz="1600" dirty="0">
                <a:solidFill>
                  <a:srgbClr val="C00000"/>
                </a:solidFill>
              </a:rPr>
              <a:t>discovery and data registration</a:t>
            </a:r>
          </a:p>
          <a:p>
            <a:pPr lvl="1"/>
            <a:r>
              <a:rPr lang="en-IN" sz="1600" dirty="0" smtClean="0">
                <a:solidFill>
                  <a:srgbClr val="C00000"/>
                </a:solidFill>
              </a:rPr>
              <a:t>data </a:t>
            </a:r>
            <a:r>
              <a:rPr lang="en-IN" sz="1600" dirty="0">
                <a:solidFill>
                  <a:srgbClr val="C00000"/>
                </a:solidFill>
              </a:rPr>
              <a:t>collection and transfer (including configuration of the data source (e.g. about collected data, reporting period and mechanisms to use), transfer of the collected data (including data distribution) )</a:t>
            </a:r>
          </a:p>
          <a:p>
            <a:pPr lvl="1"/>
            <a:r>
              <a:rPr lang="en-IN" sz="1600" dirty="0" smtClean="0">
                <a:solidFill>
                  <a:srgbClr val="C00000"/>
                </a:solidFill>
              </a:rPr>
              <a:t>data </a:t>
            </a:r>
            <a:r>
              <a:rPr lang="en-IN" sz="1600" dirty="0">
                <a:solidFill>
                  <a:srgbClr val="C00000"/>
                </a:solidFill>
              </a:rPr>
              <a:t>labelling/metadata handling</a:t>
            </a:r>
          </a:p>
          <a:p>
            <a:pPr lvl="1"/>
            <a:r>
              <a:rPr lang="en-IN" sz="1600" dirty="0" smtClean="0">
                <a:solidFill>
                  <a:srgbClr val="C00000"/>
                </a:solidFill>
              </a:rPr>
              <a:t>data </a:t>
            </a:r>
            <a:r>
              <a:rPr lang="en-IN" sz="1600" dirty="0">
                <a:solidFill>
                  <a:srgbClr val="C00000"/>
                </a:solidFill>
              </a:rPr>
              <a:t>processing (</a:t>
            </a:r>
            <a:r>
              <a:rPr lang="en-IN" sz="1600" dirty="0" err="1">
                <a:solidFill>
                  <a:srgbClr val="C00000"/>
                </a:solidFill>
              </a:rPr>
              <a:t>e.g.data</a:t>
            </a:r>
            <a:r>
              <a:rPr lang="en-IN" sz="1600" dirty="0">
                <a:solidFill>
                  <a:srgbClr val="C00000"/>
                </a:solidFill>
              </a:rPr>
              <a:t> anonymization, data analysis, data generation, etc.)</a:t>
            </a:r>
          </a:p>
          <a:p>
            <a:pPr lvl="1"/>
            <a:r>
              <a:rPr lang="en-IN" sz="1600" dirty="0" smtClean="0">
                <a:solidFill>
                  <a:srgbClr val="C00000"/>
                </a:solidFill>
              </a:rPr>
              <a:t>data </a:t>
            </a:r>
            <a:r>
              <a:rPr lang="en-IN" sz="1600" dirty="0">
                <a:solidFill>
                  <a:srgbClr val="C00000"/>
                </a:solidFill>
              </a:rPr>
              <a:t>storage and retrieval</a:t>
            </a:r>
          </a:p>
          <a:p>
            <a:pPr lvl="1"/>
            <a:r>
              <a:rPr lang="en-IN" sz="1600" dirty="0" smtClean="0">
                <a:solidFill>
                  <a:srgbClr val="C00000"/>
                </a:solidFill>
              </a:rPr>
              <a:t>data exposure</a:t>
            </a:r>
          </a:p>
          <a:p>
            <a:pPr marL="228600" lvl="1">
              <a:spcBef>
                <a:spcPts val="1000"/>
              </a:spcBef>
              <a:buBlip>
                <a:blip r:embed="rId2"/>
              </a:buBlip>
            </a:pPr>
            <a:r>
              <a:rPr lang="en-IN" sz="2000" dirty="0"/>
              <a:t>Study potential system impacts of user consent, privacy, security and data governance from SA2 architectural and system level perspective for data generated in 6G system corresponding to the use cases and functionalities in aspects 1 and 2.</a:t>
            </a:r>
          </a:p>
          <a:p>
            <a:pPr lvl="1"/>
            <a:endParaRPr lang="en-US" sz="1400" dirty="0"/>
          </a:p>
        </p:txBody>
      </p:sp>
      <p:sp>
        <p:nvSpPr>
          <p:cNvPr id="2" name="Title 1">
            <a:extLst>
              <a:ext uri="{FF2B5EF4-FFF2-40B4-BE49-F238E27FC236}">
                <a16:creationId xmlns:a16="http://schemas.microsoft.com/office/drawing/2014/main" id="{5EC39884-2CF0-9C0A-B937-BD6ED5C0237A}"/>
              </a:ext>
            </a:extLst>
          </p:cNvPr>
          <p:cNvSpPr txBox="1">
            <a:spLocks/>
          </p:cNvSpPr>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600" b="1" dirty="0" smtClean="0"/>
              <a:t>6G Data Framework in SA2 WG [Ref : S2-2511197]</a:t>
            </a:r>
            <a:endParaRPr lang="en-US" sz="3600" b="1" dirty="0"/>
          </a:p>
        </p:txBody>
      </p:sp>
      <p:sp>
        <p:nvSpPr>
          <p:cNvPr id="3" name="TextBox 2"/>
          <p:cNvSpPr txBox="1"/>
          <p:nvPr/>
        </p:nvSpPr>
        <p:spPr>
          <a:xfrm>
            <a:off x="3481753" y="5934805"/>
            <a:ext cx="5890847" cy="369332"/>
          </a:xfrm>
          <a:prstGeom prst="rect">
            <a:avLst/>
          </a:prstGeom>
          <a:noFill/>
        </p:spPr>
        <p:txBody>
          <a:bodyPr wrap="square" rtlCol="0">
            <a:spAutoFit/>
          </a:bodyPr>
          <a:lstStyle/>
          <a:p>
            <a:r>
              <a:rPr lang="en-IN" dirty="0" smtClean="0">
                <a:solidFill>
                  <a:schemeClr val="accent2">
                    <a:lumMod val="75000"/>
                  </a:schemeClr>
                </a:solidFill>
              </a:rPr>
              <a:t>SA2 Data framework is to manage the network data</a:t>
            </a:r>
            <a:endParaRPr lang="en-IN" dirty="0">
              <a:solidFill>
                <a:schemeClr val="accent2">
                  <a:lumMod val="75000"/>
                </a:schemeClr>
              </a:solidFill>
            </a:endParaRPr>
          </a:p>
        </p:txBody>
      </p:sp>
    </p:spTree>
    <p:extLst>
      <p:ext uri="{BB962C8B-B14F-4D97-AF65-F5344CB8AC3E}">
        <p14:creationId xmlns:p14="http://schemas.microsoft.com/office/powerpoint/2010/main" val="201832432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FE6FF4-7564-A708-C701-A38DEBED62BD}"/>
            </a:ext>
          </a:extLst>
        </p:cNvPr>
        <p:cNvGrpSpPr/>
        <p:nvPr/>
      </p:nvGrpSpPr>
      <p:grpSpPr>
        <a:xfrm>
          <a:off x="0" y="0"/>
          <a:ext cx="0" cy="0"/>
          <a:chOff x="0" y="0"/>
          <a:chExt cx="0" cy="0"/>
        </a:xfrm>
      </p:grpSpPr>
      <p:sp>
        <p:nvSpPr>
          <p:cNvPr id="8" name="Content Placeholder 7">
            <a:extLst>
              <a:ext uri="{FF2B5EF4-FFF2-40B4-BE49-F238E27FC236}">
                <a16:creationId xmlns:a16="http://schemas.microsoft.com/office/drawing/2014/main" id="{D8BD5FC1-AD3F-D581-CECA-81DC3A8588A6}"/>
              </a:ext>
            </a:extLst>
          </p:cNvPr>
          <p:cNvSpPr>
            <a:spLocks noGrp="1"/>
          </p:cNvSpPr>
          <p:nvPr>
            <p:ph idx="1"/>
          </p:nvPr>
        </p:nvSpPr>
        <p:spPr>
          <a:xfrm>
            <a:off x="446304" y="1938272"/>
            <a:ext cx="11034496" cy="4126097"/>
          </a:xfrm>
        </p:spPr>
        <p:txBody>
          <a:bodyPr/>
          <a:lstStyle/>
          <a:p>
            <a:r>
              <a:rPr lang="en-US" sz="2000" dirty="0"/>
              <a:t> </a:t>
            </a:r>
            <a:r>
              <a:rPr lang="en-GB" dirty="0"/>
              <a:t>1.6.	Study the data management framework within SA5 scope.</a:t>
            </a:r>
            <a:endParaRPr lang="en-IN" sz="2000" dirty="0"/>
          </a:p>
          <a:p>
            <a:pPr marL="457200" lvl="1" indent="0">
              <a:buNone/>
            </a:pPr>
            <a:r>
              <a:rPr lang="en-GB" sz="1600" dirty="0"/>
              <a:t>Note1: Coordinate with SA2 and other working groups.</a:t>
            </a:r>
            <a:endParaRPr lang="en-IN" sz="1200" dirty="0"/>
          </a:p>
          <a:p>
            <a:pPr marL="457200" lvl="1" indent="0">
              <a:buNone/>
            </a:pPr>
            <a:r>
              <a:rPr lang="en-GB" sz="1600" dirty="0"/>
              <a:t>Note2: SA5 scope of data is to be part of the study based on identified 6G use cases</a:t>
            </a:r>
            <a:r>
              <a:rPr lang="en-GB" sz="1600" dirty="0" smtClean="0"/>
              <a:t>.</a:t>
            </a:r>
          </a:p>
          <a:p>
            <a:pPr marL="457200" lvl="1" indent="0">
              <a:buNone/>
            </a:pPr>
            <a:endParaRPr lang="en-GB" sz="1600" dirty="0"/>
          </a:p>
          <a:p>
            <a:pPr marL="228600" lvl="1">
              <a:spcBef>
                <a:spcPts val="1000"/>
              </a:spcBef>
              <a:buBlip>
                <a:blip r:embed="rId2"/>
              </a:buBlip>
            </a:pPr>
            <a:r>
              <a:rPr lang="en-GB" sz="2000" dirty="0"/>
              <a:t>2.3.	Investigate whether and how to support the identified management requirements (including new management capabilities if needed). New technologies (e.g. protocols) potentially used by 6G OAM can be considered to support the identified management requirements. The study should also highlight relevant potential solutions in scenarios where management features interact with each other. Management features include</a:t>
            </a:r>
            <a:r>
              <a:rPr lang="en-GB" sz="2000" dirty="0" smtClean="0"/>
              <a:t>:</a:t>
            </a:r>
          </a:p>
          <a:p>
            <a:pPr marL="800100" lvl="2" indent="-342900">
              <a:spcBef>
                <a:spcPts val="1000"/>
              </a:spcBef>
            </a:pPr>
            <a:r>
              <a:rPr lang="en-US" b="1" dirty="0"/>
              <a:t>	</a:t>
            </a:r>
            <a:r>
              <a:rPr lang="en-US" dirty="0"/>
              <a:t>2.3.7</a:t>
            </a:r>
            <a:r>
              <a:rPr lang="en-US" b="1" dirty="0"/>
              <a:t>	Data Management: </a:t>
            </a:r>
            <a:r>
              <a:rPr lang="en-US" dirty="0"/>
              <a:t>Study management capabilities and mechanism for 6G management data. </a:t>
            </a:r>
            <a:endParaRPr lang="en-IN" sz="1600" dirty="0"/>
          </a:p>
          <a:p>
            <a:pPr marL="457200" lvl="2" indent="0">
              <a:spcBef>
                <a:spcPts val="1000"/>
              </a:spcBef>
              <a:buNone/>
            </a:pPr>
            <a:endParaRPr lang="en-IN" sz="1600" dirty="0"/>
          </a:p>
          <a:p>
            <a:pPr marL="457200" lvl="1" indent="0">
              <a:buNone/>
            </a:pPr>
            <a:endParaRPr lang="en-IN" sz="1200" dirty="0"/>
          </a:p>
          <a:p>
            <a:endParaRPr lang="en-IN" sz="2000" dirty="0"/>
          </a:p>
          <a:p>
            <a:pPr lvl="1"/>
            <a:endParaRPr lang="en-US" sz="1400" dirty="0"/>
          </a:p>
        </p:txBody>
      </p:sp>
      <p:sp>
        <p:nvSpPr>
          <p:cNvPr id="2" name="Title 1">
            <a:extLst>
              <a:ext uri="{FF2B5EF4-FFF2-40B4-BE49-F238E27FC236}">
                <a16:creationId xmlns:a16="http://schemas.microsoft.com/office/drawing/2014/main" id="{5EC39884-2CF0-9C0A-B937-BD6ED5C0237A}"/>
              </a:ext>
            </a:extLst>
          </p:cNvPr>
          <p:cNvSpPr txBox="1">
            <a:spLocks/>
          </p:cNvSpPr>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600" b="1" dirty="0" smtClean="0"/>
              <a:t>6G Data Framework in SA5 WG [Ref : S5-255695]</a:t>
            </a:r>
            <a:endParaRPr lang="en-US" sz="3600" b="1" dirty="0"/>
          </a:p>
        </p:txBody>
      </p:sp>
      <p:sp>
        <p:nvSpPr>
          <p:cNvPr id="7" name="TextBox 6"/>
          <p:cNvSpPr txBox="1"/>
          <p:nvPr/>
        </p:nvSpPr>
        <p:spPr>
          <a:xfrm>
            <a:off x="3464169" y="5934805"/>
            <a:ext cx="5890847" cy="369332"/>
          </a:xfrm>
          <a:prstGeom prst="rect">
            <a:avLst/>
          </a:prstGeom>
          <a:noFill/>
        </p:spPr>
        <p:txBody>
          <a:bodyPr wrap="square" rtlCol="0">
            <a:spAutoFit/>
          </a:bodyPr>
          <a:lstStyle/>
          <a:p>
            <a:r>
              <a:rPr lang="en-IN" dirty="0" smtClean="0">
                <a:solidFill>
                  <a:schemeClr val="accent2">
                    <a:lumMod val="75000"/>
                  </a:schemeClr>
                </a:solidFill>
              </a:rPr>
              <a:t>SA5 Data framework is to handle the management data</a:t>
            </a:r>
            <a:endParaRPr lang="en-IN" dirty="0">
              <a:solidFill>
                <a:schemeClr val="accent2">
                  <a:lumMod val="75000"/>
                </a:schemeClr>
              </a:solidFill>
            </a:endParaRPr>
          </a:p>
        </p:txBody>
      </p:sp>
    </p:spTree>
    <p:extLst>
      <p:ext uri="{BB962C8B-B14F-4D97-AF65-F5344CB8AC3E}">
        <p14:creationId xmlns:p14="http://schemas.microsoft.com/office/powerpoint/2010/main" val="429234940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FE6FF4-7564-A708-C701-A38DEBED62BD}"/>
            </a:ext>
          </a:extLst>
        </p:cNvPr>
        <p:cNvGrpSpPr/>
        <p:nvPr/>
      </p:nvGrpSpPr>
      <p:grpSpPr>
        <a:xfrm>
          <a:off x="0" y="0"/>
          <a:ext cx="0" cy="0"/>
          <a:chOff x="0" y="0"/>
          <a:chExt cx="0" cy="0"/>
        </a:xfrm>
      </p:grpSpPr>
      <p:sp>
        <p:nvSpPr>
          <p:cNvPr id="8" name="Content Placeholder 7">
            <a:extLst>
              <a:ext uri="{FF2B5EF4-FFF2-40B4-BE49-F238E27FC236}">
                <a16:creationId xmlns:a16="http://schemas.microsoft.com/office/drawing/2014/main" id="{D8BD5FC1-AD3F-D581-CECA-81DC3A8588A6}"/>
              </a:ext>
            </a:extLst>
          </p:cNvPr>
          <p:cNvSpPr>
            <a:spLocks noGrp="1"/>
          </p:cNvSpPr>
          <p:nvPr>
            <p:ph idx="1"/>
          </p:nvPr>
        </p:nvSpPr>
        <p:spPr>
          <a:xfrm>
            <a:off x="446304" y="1867934"/>
            <a:ext cx="11034496" cy="4471320"/>
          </a:xfrm>
        </p:spPr>
        <p:txBody>
          <a:bodyPr/>
          <a:lstStyle/>
          <a:p>
            <a:pPr marL="0" indent="0">
              <a:buNone/>
            </a:pPr>
            <a:r>
              <a:rPr lang="en-GB" sz="2000" b="1" dirty="0" smtClean="0"/>
              <a:t>Below are some of the entities that needs to be considered in the Data Framework (Not exhaustive):</a:t>
            </a:r>
          </a:p>
          <a:p>
            <a:r>
              <a:rPr lang="en-GB" sz="2000" dirty="0" smtClean="0"/>
              <a:t>Data Source</a:t>
            </a:r>
          </a:p>
          <a:p>
            <a:pPr lvl="1"/>
            <a:r>
              <a:rPr lang="en-GB" sz="1600" dirty="0" smtClean="0"/>
              <a:t>Entities that are capable of generation of data that can be consumed by other entities. e.g. SM Data Source, ADAE Server</a:t>
            </a:r>
            <a:endParaRPr lang="en-GB" sz="1600" dirty="0"/>
          </a:p>
          <a:p>
            <a:r>
              <a:rPr lang="en-GB" sz="2000" dirty="0" smtClean="0"/>
              <a:t>Data Consumer</a:t>
            </a:r>
          </a:p>
          <a:p>
            <a:pPr lvl="1"/>
            <a:r>
              <a:rPr lang="en-GB" sz="1600" dirty="0" smtClean="0"/>
              <a:t>Entities that consumes the data available from the data storage. Also, the consumer can be a creator of the data and uses the data framework for managing the data.</a:t>
            </a:r>
          </a:p>
          <a:p>
            <a:r>
              <a:rPr lang="en-GB" sz="2000" dirty="0" smtClean="0"/>
              <a:t>Data Collection unit</a:t>
            </a:r>
          </a:p>
          <a:p>
            <a:pPr lvl="1"/>
            <a:r>
              <a:rPr lang="en-GB" sz="1600" dirty="0" smtClean="0"/>
              <a:t>Entities that collects the data from Data sources and stores the collected data into Data Storage. It can store the data as is or can process the data through Data processing unit and stores the processed data.</a:t>
            </a:r>
          </a:p>
          <a:p>
            <a:r>
              <a:rPr lang="en-GB" sz="2000" dirty="0" smtClean="0"/>
              <a:t>Data Storage unit</a:t>
            </a:r>
          </a:p>
          <a:p>
            <a:pPr lvl="1"/>
            <a:r>
              <a:rPr lang="en-GB" sz="1600" dirty="0" smtClean="0"/>
              <a:t>Entity that offers storage space and supporting CRUD operations.</a:t>
            </a:r>
          </a:p>
          <a:p>
            <a:r>
              <a:rPr lang="en-GB" sz="2000" dirty="0" smtClean="0"/>
              <a:t>Data Processing unit</a:t>
            </a:r>
          </a:p>
          <a:p>
            <a:pPr lvl="1"/>
            <a:r>
              <a:rPr lang="en-IN" sz="1600" dirty="0" smtClean="0"/>
              <a:t>Provides value added services to the user based on the collected </a:t>
            </a:r>
            <a:r>
              <a:rPr lang="en-IN" sz="1600" dirty="0"/>
              <a:t>data </a:t>
            </a:r>
            <a:r>
              <a:rPr lang="en-IN" sz="1600" dirty="0" smtClean="0"/>
              <a:t>(e.g</a:t>
            </a:r>
            <a:r>
              <a:rPr lang="en-IN" sz="1600" dirty="0"/>
              <a:t>. data fusion, data anonymization and data analysis.)</a:t>
            </a:r>
          </a:p>
          <a:p>
            <a:pPr marL="457200" lvl="2" indent="0">
              <a:spcBef>
                <a:spcPts val="1000"/>
              </a:spcBef>
              <a:buNone/>
            </a:pPr>
            <a:endParaRPr lang="en-IN" sz="1600" dirty="0"/>
          </a:p>
          <a:p>
            <a:pPr marL="457200" lvl="1" indent="0">
              <a:buNone/>
            </a:pPr>
            <a:endParaRPr lang="en-IN" sz="1200" dirty="0"/>
          </a:p>
          <a:p>
            <a:endParaRPr lang="en-IN" sz="2000" dirty="0"/>
          </a:p>
          <a:p>
            <a:pPr lvl="1"/>
            <a:endParaRPr lang="en-US" sz="1400" dirty="0"/>
          </a:p>
        </p:txBody>
      </p:sp>
      <p:sp>
        <p:nvSpPr>
          <p:cNvPr id="2" name="Title 1">
            <a:extLst>
              <a:ext uri="{FF2B5EF4-FFF2-40B4-BE49-F238E27FC236}">
                <a16:creationId xmlns:a16="http://schemas.microsoft.com/office/drawing/2014/main" id="{5EC39884-2CF0-9C0A-B937-BD6ED5C0237A}"/>
              </a:ext>
            </a:extLst>
          </p:cNvPr>
          <p:cNvSpPr txBox="1">
            <a:spLocks/>
          </p:cNvSpPr>
          <p:nvPr/>
        </p:nvSpPr>
        <p:spPr bwMode="auto">
          <a:xfrm>
            <a:off x="158262" y="585772"/>
            <a:ext cx="11195538" cy="86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600" b="1" dirty="0" smtClean="0"/>
              <a:t>Components/Entities to be considered in the Data Framework</a:t>
            </a:r>
            <a:endParaRPr lang="en-US" sz="3600" b="1" dirty="0"/>
          </a:p>
        </p:txBody>
      </p:sp>
    </p:spTree>
    <p:extLst>
      <p:ext uri="{BB962C8B-B14F-4D97-AF65-F5344CB8AC3E}">
        <p14:creationId xmlns:p14="http://schemas.microsoft.com/office/powerpoint/2010/main" val="87030549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FE6FF4-7564-A708-C701-A38DEBED62BD}"/>
            </a:ext>
          </a:extLst>
        </p:cNvPr>
        <p:cNvGrpSpPr/>
        <p:nvPr/>
      </p:nvGrpSpPr>
      <p:grpSpPr>
        <a:xfrm>
          <a:off x="0" y="0"/>
          <a:ext cx="0" cy="0"/>
          <a:chOff x="0" y="0"/>
          <a:chExt cx="0" cy="0"/>
        </a:xfrm>
      </p:grpSpPr>
      <p:sp>
        <p:nvSpPr>
          <p:cNvPr id="8" name="Content Placeholder 7">
            <a:extLst>
              <a:ext uri="{FF2B5EF4-FFF2-40B4-BE49-F238E27FC236}">
                <a16:creationId xmlns:a16="http://schemas.microsoft.com/office/drawing/2014/main" id="{D8BD5FC1-AD3F-D581-CECA-81DC3A8588A6}"/>
              </a:ext>
            </a:extLst>
          </p:cNvPr>
          <p:cNvSpPr>
            <a:spLocks noGrp="1"/>
          </p:cNvSpPr>
          <p:nvPr>
            <p:ph idx="1"/>
          </p:nvPr>
        </p:nvSpPr>
        <p:spPr>
          <a:xfrm>
            <a:off x="446304" y="1938272"/>
            <a:ext cx="11034496" cy="4126097"/>
          </a:xfrm>
        </p:spPr>
        <p:txBody>
          <a:bodyPr/>
          <a:lstStyle/>
          <a:p>
            <a:r>
              <a:rPr lang="en-IN" sz="2000" dirty="0" smtClean="0"/>
              <a:t>SA6 Data framework needs to focus on the following aspects in-order to avoid overlap with the work being planned in other WGs :</a:t>
            </a:r>
          </a:p>
          <a:p>
            <a:r>
              <a:rPr lang="en-IN" sz="2000" dirty="0" smtClean="0"/>
              <a:t>Data classification that need to be addressed by SA6 Data framework</a:t>
            </a:r>
          </a:p>
          <a:p>
            <a:pPr lvl="1"/>
            <a:r>
              <a:rPr lang="en-IN" sz="1600" dirty="0" smtClean="0"/>
              <a:t>Classify the type of data that needs to be handled by the SA6 Data framework</a:t>
            </a:r>
          </a:p>
          <a:p>
            <a:pPr lvl="2"/>
            <a:r>
              <a:rPr lang="en-IN" sz="1600" dirty="0" smtClean="0"/>
              <a:t>Application Data?</a:t>
            </a:r>
          </a:p>
          <a:p>
            <a:pPr lvl="2"/>
            <a:r>
              <a:rPr lang="en-IN" sz="1600" dirty="0" smtClean="0"/>
              <a:t>Application Enabler Data?</a:t>
            </a:r>
            <a:endParaRPr lang="en-IN" sz="1200" dirty="0" smtClean="0"/>
          </a:p>
          <a:p>
            <a:pPr marL="228600" lvl="1">
              <a:spcBef>
                <a:spcPts val="1000"/>
              </a:spcBef>
              <a:buBlip>
                <a:blip r:embed="rId2"/>
              </a:buBlip>
            </a:pPr>
            <a:r>
              <a:rPr lang="en-IN" sz="2000" dirty="0" smtClean="0"/>
              <a:t>Management Aspects and Exposure</a:t>
            </a:r>
          </a:p>
          <a:p>
            <a:pPr lvl="1"/>
            <a:r>
              <a:rPr lang="en-IN" sz="1600" dirty="0"/>
              <a:t>Data Source Registration, Discovery</a:t>
            </a:r>
          </a:p>
          <a:p>
            <a:pPr lvl="1"/>
            <a:r>
              <a:rPr lang="en-IN" sz="1600" dirty="0"/>
              <a:t>Data Management operations (CRUD</a:t>
            </a:r>
            <a:r>
              <a:rPr lang="en-IN" sz="1600" dirty="0" smtClean="0"/>
              <a:t>)</a:t>
            </a:r>
          </a:p>
          <a:p>
            <a:pPr lvl="1"/>
            <a:r>
              <a:rPr lang="en-IN" sz="1600" dirty="0" smtClean="0"/>
              <a:t>Data processing (e.g. Data Fusion, Data anonymization and Data analysis)</a:t>
            </a:r>
            <a:endParaRPr lang="en-IN" sz="1600" dirty="0"/>
          </a:p>
          <a:p>
            <a:pPr lvl="1"/>
            <a:r>
              <a:rPr lang="en-IN" sz="1600" dirty="0"/>
              <a:t>Authorization, User consent</a:t>
            </a:r>
          </a:p>
          <a:p>
            <a:pPr lvl="1"/>
            <a:r>
              <a:rPr lang="en-IN" sz="1600" dirty="0"/>
              <a:t>Data </a:t>
            </a:r>
            <a:r>
              <a:rPr lang="en-IN" sz="1600" dirty="0" smtClean="0"/>
              <a:t>collection, reporting and distribution</a:t>
            </a:r>
            <a:endParaRPr lang="en-IN" sz="1600" dirty="0" smtClean="0">
              <a:solidFill>
                <a:srgbClr val="FF0000"/>
              </a:solidFill>
            </a:endParaRPr>
          </a:p>
          <a:p>
            <a:pPr lvl="1"/>
            <a:r>
              <a:rPr lang="en-IN" sz="1600" dirty="0" smtClean="0"/>
              <a:t>Data Storage , structure of storage (e.g. per application, per enabler, per user etc.,)</a:t>
            </a:r>
          </a:p>
          <a:p>
            <a:pPr lvl="1"/>
            <a:endParaRPr lang="en-IN" sz="1600" dirty="0"/>
          </a:p>
          <a:p>
            <a:endParaRPr lang="en-IN" sz="1600" dirty="0"/>
          </a:p>
          <a:p>
            <a:pPr marL="457200" lvl="2" indent="0">
              <a:spcBef>
                <a:spcPts val="1000"/>
              </a:spcBef>
              <a:buNone/>
            </a:pPr>
            <a:endParaRPr lang="en-IN" sz="1600" dirty="0"/>
          </a:p>
          <a:p>
            <a:pPr marL="457200" lvl="1" indent="0">
              <a:buNone/>
            </a:pPr>
            <a:endParaRPr lang="en-IN" sz="1200" dirty="0"/>
          </a:p>
          <a:p>
            <a:endParaRPr lang="en-IN" sz="2000" dirty="0"/>
          </a:p>
          <a:p>
            <a:pPr lvl="1"/>
            <a:endParaRPr lang="en-US" sz="1400" dirty="0"/>
          </a:p>
        </p:txBody>
      </p:sp>
      <p:sp>
        <p:nvSpPr>
          <p:cNvPr id="2" name="Title 1">
            <a:extLst>
              <a:ext uri="{FF2B5EF4-FFF2-40B4-BE49-F238E27FC236}">
                <a16:creationId xmlns:a16="http://schemas.microsoft.com/office/drawing/2014/main" id="{5EC39884-2CF0-9C0A-B937-BD6ED5C0237A}"/>
              </a:ext>
            </a:extLst>
          </p:cNvPr>
          <p:cNvSpPr txBox="1">
            <a:spLocks/>
          </p:cNvSpPr>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600" b="1" dirty="0" smtClean="0"/>
              <a:t>Scope of SA6 Data Framework</a:t>
            </a:r>
            <a:endParaRPr lang="en-US" sz="3600" b="1" dirty="0"/>
          </a:p>
        </p:txBody>
      </p:sp>
    </p:spTree>
    <p:extLst>
      <p:ext uri="{BB962C8B-B14F-4D97-AF65-F5344CB8AC3E}">
        <p14:creationId xmlns:p14="http://schemas.microsoft.com/office/powerpoint/2010/main" val="162426353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FE6FF4-7564-A708-C701-A38DEBED62BD}"/>
            </a:ext>
          </a:extLst>
        </p:cNvPr>
        <p:cNvGrpSpPr/>
        <p:nvPr/>
      </p:nvGrpSpPr>
      <p:grpSpPr>
        <a:xfrm>
          <a:off x="0" y="0"/>
          <a:ext cx="0" cy="0"/>
          <a:chOff x="0" y="0"/>
          <a:chExt cx="0" cy="0"/>
        </a:xfrm>
      </p:grpSpPr>
      <p:sp>
        <p:nvSpPr>
          <p:cNvPr id="8" name="Content Placeholder 7">
            <a:extLst>
              <a:ext uri="{FF2B5EF4-FFF2-40B4-BE49-F238E27FC236}">
                <a16:creationId xmlns:a16="http://schemas.microsoft.com/office/drawing/2014/main" id="{D8BD5FC1-AD3F-D581-CECA-81DC3A8588A6}"/>
              </a:ext>
            </a:extLst>
          </p:cNvPr>
          <p:cNvSpPr>
            <a:spLocks noGrp="1"/>
          </p:cNvSpPr>
          <p:nvPr>
            <p:ph idx="1"/>
          </p:nvPr>
        </p:nvSpPr>
        <p:spPr>
          <a:xfrm>
            <a:off x="375966" y="1797595"/>
            <a:ext cx="11034496" cy="601315"/>
          </a:xfrm>
        </p:spPr>
        <p:txBody>
          <a:bodyPr/>
          <a:lstStyle/>
          <a:p>
            <a:r>
              <a:rPr lang="en-IN" sz="2000" dirty="0" smtClean="0"/>
              <a:t>Here the brief summary of different types of data that are currently being handled by SA6 as part of different enablers</a:t>
            </a:r>
          </a:p>
          <a:p>
            <a:pPr marL="0" indent="0">
              <a:buNone/>
            </a:pPr>
            <a:endParaRPr lang="en-IN" sz="2000" dirty="0" smtClean="0"/>
          </a:p>
          <a:p>
            <a:pPr marL="0" indent="0">
              <a:buNone/>
            </a:pPr>
            <a:endParaRPr lang="en-IN" sz="1600" dirty="0" smtClean="0"/>
          </a:p>
          <a:p>
            <a:pPr lvl="1"/>
            <a:endParaRPr lang="en-IN" sz="1600" dirty="0"/>
          </a:p>
          <a:p>
            <a:endParaRPr lang="en-IN" sz="1600" dirty="0"/>
          </a:p>
          <a:p>
            <a:pPr marL="457200" lvl="2" indent="0">
              <a:spcBef>
                <a:spcPts val="1000"/>
              </a:spcBef>
              <a:buNone/>
            </a:pPr>
            <a:endParaRPr lang="en-IN" sz="1600" dirty="0"/>
          </a:p>
          <a:p>
            <a:pPr marL="457200" lvl="1" indent="0">
              <a:buNone/>
            </a:pPr>
            <a:endParaRPr lang="en-IN" sz="1200" dirty="0"/>
          </a:p>
          <a:p>
            <a:endParaRPr lang="en-IN" sz="2000" dirty="0"/>
          </a:p>
          <a:p>
            <a:pPr lvl="1"/>
            <a:endParaRPr lang="en-US" sz="1400" dirty="0"/>
          </a:p>
        </p:txBody>
      </p:sp>
      <p:sp>
        <p:nvSpPr>
          <p:cNvPr id="2" name="Title 1">
            <a:extLst>
              <a:ext uri="{FF2B5EF4-FFF2-40B4-BE49-F238E27FC236}">
                <a16:creationId xmlns:a16="http://schemas.microsoft.com/office/drawing/2014/main" id="{5EC39884-2CF0-9C0A-B937-BD6ED5C0237A}"/>
              </a:ext>
            </a:extLst>
          </p:cNvPr>
          <p:cNvSpPr txBox="1">
            <a:spLocks/>
          </p:cNvSpPr>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600" b="1" dirty="0" smtClean="0"/>
              <a:t>What data needs to be handled ? </a:t>
            </a:r>
            <a:endParaRPr lang="en-US" sz="3600" b="1" dirty="0"/>
          </a:p>
        </p:txBody>
      </p:sp>
      <p:grpSp>
        <p:nvGrpSpPr>
          <p:cNvPr id="4" name="Group 3"/>
          <p:cNvGrpSpPr/>
          <p:nvPr/>
        </p:nvGrpSpPr>
        <p:grpSpPr>
          <a:xfrm>
            <a:off x="457200" y="2567354"/>
            <a:ext cx="10980466" cy="3892519"/>
            <a:chOff x="286565" y="1097892"/>
            <a:chExt cx="11084036" cy="5325740"/>
          </a:xfrm>
        </p:grpSpPr>
        <p:sp>
          <p:nvSpPr>
            <p:cNvPr id="5" name="TextBox 4"/>
            <p:cNvSpPr txBox="1"/>
            <p:nvPr/>
          </p:nvSpPr>
          <p:spPr>
            <a:xfrm>
              <a:off x="286565" y="1097892"/>
              <a:ext cx="3063304" cy="2810841"/>
            </a:xfrm>
            <a:prstGeom prst="rect">
              <a:avLst/>
            </a:prstGeom>
            <a:noFill/>
          </p:spPr>
          <p:txBody>
            <a:bodyPr wrap="square" rtlCol="0">
              <a:spAutoFit/>
            </a:bodyPr>
            <a:lstStyle/>
            <a:p>
              <a:pPr latinLnBrk="1"/>
              <a:r>
                <a:rPr lang="en-IN" sz="1200" b="1" dirty="0" err="1" smtClean="0">
                  <a:solidFill>
                    <a:schemeClr val="accent2">
                      <a:lumMod val="75000"/>
                    </a:schemeClr>
                  </a:solidFill>
                </a:rPr>
                <a:t>Metaverse</a:t>
              </a:r>
              <a:r>
                <a:rPr lang="en-IN" sz="1200" b="1" dirty="0" smtClean="0">
                  <a:solidFill>
                    <a:schemeClr val="accent2">
                      <a:lumMod val="75000"/>
                    </a:schemeClr>
                  </a:solidFill>
                </a:rPr>
                <a:t> Services</a:t>
              </a:r>
            </a:p>
            <a:p>
              <a:pPr marL="171450" indent="-171450" latinLnBrk="1">
                <a:lnSpc>
                  <a:spcPct val="150000"/>
                </a:lnSpc>
                <a:buFont typeface="Wingdings" panose="05000000000000000000" pitchFamily="2" charset="2"/>
                <a:buChar char="Ø"/>
              </a:pPr>
              <a:r>
                <a:rPr lang="en-IN" sz="1100" dirty="0" smtClean="0"/>
                <a:t>Spatial Anchors</a:t>
              </a:r>
            </a:p>
            <a:p>
              <a:pPr marL="171450" indent="-171450" latinLnBrk="1">
                <a:lnSpc>
                  <a:spcPct val="150000"/>
                </a:lnSpc>
                <a:buFont typeface="Wingdings" panose="05000000000000000000" pitchFamily="2" charset="2"/>
                <a:buChar char="Ø"/>
              </a:pPr>
              <a:r>
                <a:rPr lang="en-IN" sz="1100" dirty="0" smtClean="0"/>
                <a:t>Spatial Maps</a:t>
              </a:r>
            </a:p>
            <a:p>
              <a:pPr marL="171450" indent="-171450" latinLnBrk="1">
                <a:lnSpc>
                  <a:spcPct val="150000"/>
                </a:lnSpc>
                <a:buFont typeface="Wingdings" panose="05000000000000000000" pitchFamily="2" charset="2"/>
                <a:buChar char="Ø"/>
              </a:pPr>
              <a:r>
                <a:rPr lang="en-IN" sz="1100" dirty="0" smtClean="0"/>
                <a:t>Digital Assets</a:t>
              </a:r>
              <a:endParaRPr lang="en-IN" sz="1050" b="1" i="1" dirty="0">
                <a:solidFill>
                  <a:srgbClr val="FF0000"/>
                </a:solidFill>
              </a:endParaRPr>
            </a:p>
            <a:p>
              <a:pPr marL="171450" indent="-171450" latinLnBrk="1">
                <a:lnSpc>
                  <a:spcPct val="150000"/>
                </a:lnSpc>
                <a:buFont typeface="Wingdings" panose="05000000000000000000" pitchFamily="2" charset="2"/>
                <a:buChar char="Ø"/>
              </a:pPr>
              <a:r>
                <a:rPr lang="en-IN" sz="1100" dirty="0" smtClean="0"/>
                <a:t>Data Source Registration Data</a:t>
              </a:r>
            </a:p>
            <a:p>
              <a:pPr marL="171450" indent="-171450" latinLnBrk="1">
                <a:lnSpc>
                  <a:spcPct val="150000"/>
                </a:lnSpc>
                <a:buFont typeface="Wingdings" panose="05000000000000000000" pitchFamily="2" charset="2"/>
                <a:buChar char="Ø"/>
              </a:pPr>
              <a:r>
                <a:rPr lang="en-IN" sz="1100" dirty="0" smtClean="0"/>
                <a:t>SMAS Registration Data</a:t>
              </a:r>
            </a:p>
            <a:p>
              <a:pPr marL="171450" indent="-171450" latinLnBrk="1">
                <a:lnSpc>
                  <a:spcPct val="150000"/>
                </a:lnSpc>
                <a:buFont typeface="Wingdings" panose="05000000000000000000" pitchFamily="2" charset="2"/>
                <a:buChar char="Ø"/>
              </a:pPr>
              <a:r>
                <a:rPr lang="en-IN" sz="1100" dirty="0" smtClean="0"/>
                <a:t>Spatial Anchors Usage Report</a:t>
              </a:r>
            </a:p>
            <a:p>
              <a:pPr marL="171450" indent="-171450" latinLnBrk="1">
                <a:lnSpc>
                  <a:spcPct val="150000"/>
                </a:lnSpc>
                <a:buFont typeface="Wingdings" panose="05000000000000000000" pitchFamily="2" charset="2"/>
                <a:buChar char="Ø"/>
              </a:pPr>
              <a:r>
                <a:rPr lang="en-IN" sz="1100" dirty="0" smtClean="0"/>
                <a:t>Digital Assets usage Report</a:t>
              </a:r>
              <a:endParaRPr lang="en-IN" sz="1000" dirty="0" smtClean="0"/>
            </a:p>
          </p:txBody>
        </p:sp>
        <p:sp>
          <p:nvSpPr>
            <p:cNvPr id="6" name="TextBox 5"/>
            <p:cNvSpPr txBox="1"/>
            <p:nvPr/>
          </p:nvSpPr>
          <p:spPr>
            <a:xfrm>
              <a:off x="3466612" y="1135991"/>
              <a:ext cx="3684630" cy="2116025"/>
            </a:xfrm>
            <a:prstGeom prst="rect">
              <a:avLst/>
            </a:prstGeom>
            <a:noFill/>
          </p:spPr>
          <p:txBody>
            <a:bodyPr wrap="square" rtlCol="0">
              <a:spAutoFit/>
            </a:bodyPr>
            <a:lstStyle/>
            <a:p>
              <a:pPr latinLnBrk="1"/>
              <a:r>
                <a:rPr lang="en-IN" sz="1200" b="1" dirty="0" smtClean="0">
                  <a:solidFill>
                    <a:schemeClr val="accent2">
                      <a:lumMod val="75000"/>
                    </a:schemeClr>
                  </a:solidFill>
                </a:rPr>
                <a:t>AIML Enabler</a:t>
              </a:r>
            </a:p>
            <a:p>
              <a:pPr marL="171450" indent="-171450" latinLnBrk="1">
                <a:lnSpc>
                  <a:spcPct val="150000"/>
                </a:lnSpc>
                <a:buFont typeface="Wingdings" panose="05000000000000000000" pitchFamily="2" charset="2"/>
                <a:buChar char="Ø"/>
              </a:pPr>
              <a:r>
                <a:rPr lang="en-IN" sz="1100" dirty="0" smtClean="0"/>
                <a:t>ML Repository for storing the ML models, ML participants information and their capabilities</a:t>
              </a:r>
            </a:p>
            <a:p>
              <a:pPr marL="171450" indent="-171450" latinLnBrk="1">
                <a:lnSpc>
                  <a:spcPct val="150000"/>
                </a:lnSpc>
                <a:buFont typeface="Wingdings" panose="05000000000000000000" pitchFamily="2" charset="2"/>
                <a:buChar char="Ø"/>
              </a:pPr>
              <a:r>
                <a:rPr lang="en-IN" sz="1100" dirty="0"/>
                <a:t>FL member </a:t>
              </a:r>
              <a:r>
                <a:rPr lang="en-IN" sz="1100" dirty="0" smtClean="0"/>
                <a:t>grouping</a:t>
              </a:r>
            </a:p>
            <a:p>
              <a:pPr marL="171450" indent="-171450" latinLnBrk="1">
                <a:lnSpc>
                  <a:spcPct val="150000"/>
                </a:lnSpc>
                <a:buFont typeface="Wingdings" panose="05000000000000000000" pitchFamily="2" charset="2"/>
                <a:buChar char="Ø"/>
              </a:pPr>
              <a:r>
                <a:rPr lang="en-IN" sz="1100" dirty="0" smtClean="0"/>
                <a:t>Pipeline information for split computing</a:t>
              </a:r>
            </a:p>
            <a:p>
              <a:pPr marL="171450" indent="-171450" latinLnBrk="1">
                <a:lnSpc>
                  <a:spcPct val="150000"/>
                </a:lnSpc>
                <a:buFont typeface="Wingdings" panose="05000000000000000000" pitchFamily="2" charset="2"/>
                <a:buChar char="Ø"/>
              </a:pPr>
              <a:r>
                <a:rPr lang="en-IN" sz="1100" dirty="0" smtClean="0"/>
                <a:t>AIMLE context transfer </a:t>
              </a:r>
              <a:endParaRPr lang="en-IN" sz="1100" dirty="0"/>
            </a:p>
          </p:txBody>
        </p:sp>
        <p:sp>
          <p:nvSpPr>
            <p:cNvPr id="7" name="TextBox 6"/>
            <p:cNvSpPr txBox="1"/>
            <p:nvPr/>
          </p:nvSpPr>
          <p:spPr>
            <a:xfrm>
              <a:off x="7208254" y="1103752"/>
              <a:ext cx="4162347" cy="2463433"/>
            </a:xfrm>
            <a:prstGeom prst="rect">
              <a:avLst/>
            </a:prstGeom>
            <a:noFill/>
          </p:spPr>
          <p:txBody>
            <a:bodyPr wrap="square" rtlCol="0">
              <a:spAutoFit/>
            </a:bodyPr>
            <a:lstStyle/>
            <a:p>
              <a:pPr latinLnBrk="1"/>
              <a:r>
                <a:rPr lang="en-IN" sz="1200" b="1" dirty="0" smtClean="0">
                  <a:solidFill>
                    <a:schemeClr val="accent2">
                      <a:lumMod val="75000"/>
                    </a:schemeClr>
                  </a:solidFill>
                </a:rPr>
                <a:t>SEAL Enabler</a:t>
              </a:r>
            </a:p>
            <a:p>
              <a:pPr marL="171450" indent="-171450" latinLnBrk="1">
                <a:lnSpc>
                  <a:spcPct val="150000"/>
                </a:lnSpc>
                <a:buFont typeface="Wingdings" panose="05000000000000000000" pitchFamily="2" charset="2"/>
                <a:buChar char="Ø"/>
              </a:pPr>
              <a:r>
                <a:rPr lang="en-IN" sz="1100" dirty="0" smtClean="0"/>
                <a:t>Group docs, dynamic groups (location)</a:t>
              </a:r>
            </a:p>
            <a:p>
              <a:pPr marL="171450" indent="-171450" latinLnBrk="1">
                <a:lnSpc>
                  <a:spcPct val="150000"/>
                </a:lnSpc>
                <a:buFont typeface="Wingdings" panose="05000000000000000000" pitchFamily="2" charset="2"/>
                <a:buChar char="Ø"/>
              </a:pPr>
              <a:r>
                <a:rPr lang="en-IN" sz="1100" dirty="0" smtClean="0"/>
                <a:t>Location history, VAL service area mapping</a:t>
              </a:r>
            </a:p>
            <a:p>
              <a:pPr marL="171450" indent="-171450" latinLnBrk="1">
                <a:lnSpc>
                  <a:spcPct val="150000"/>
                </a:lnSpc>
                <a:buFont typeface="Wingdings" panose="05000000000000000000" pitchFamily="2" charset="2"/>
                <a:buChar char="Ø"/>
              </a:pPr>
              <a:r>
                <a:rPr lang="en-IN" sz="1100" dirty="0" err="1" smtClean="0"/>
                <a:t>Config</a:t>
              </a:r>
              <a:r>
                <a:rPr lang="en-IN" sz="1100" dirty="0" smtClean="0"/>
                <a:t> Data, Satellite coverage availability</a:t>
              </a:r>
            </a:p>
            <a:p>
              <a:pPr marL="171450" indent="-171450" latinLnBrk="1">
                <a:lnSpc>
                  <a:spcPct val="150000"/>
                </a:lnSpc>
                <a:buFont typeface="Wingdings" panose="05000000000000000000" pitchFamily="2" charset="2"/>
                <a:buChar char="Ø"/>
              </a:pPr>
              <a:r>
                <a:rPr lang="en-IN" sz="1100" dirty="0" smtClean="0"/>
                <a:t>Security keys</a:t>
              </a:r>
            </a:p>
            <a:p>
              <a:pPr marL="171450" indent="-171450" latinLnBrk="1">
                <a:lnSpc>
                  <a:spcPct val="150000"/>
                </a:lnSpc>
                <a:buFont typeface="Wingdings" panose="05000000000000000000" pitchFamily="2" charset="2"/>
                <a:buChar char="Ø"/>
              </a:pPr>
              <a:r>
                <a:rPr lang="en-IN" sz="1100" dirty="0" smtClean="0"/>
                <a:t>Background Data transfer policies</a:t>
              </a:r>
            </a:p>
            <a:p>
              <a:pPr marL="171450" indent="-171450" latinLnBrk="1">
                <a:lnSpc>
                  <a:spcPct val="150000"/>
                </a:lnSpc>
                <a:buFont typeface="Wingdings" panose="05000000000000000000" pitchFamily="2" charset="2"/>
                <a:buChar char="Ø"/>
              </a:pPr>
              <a:endParaRPr lang="en-IN" sz="1100" dirty="0" smtClean="0"/>
            </a:p>
          </p:txBody>
        </p:sp>
        <p:sp>
          <p:nvSpPr>
            <p:cNvPr id="9" name="TextBox 8"/>
            <p:cNvSpPr txBox="1"/>
            <p:nvPr/>
          </p:nvSpPr>
          <p:spPr>
            <a:xfrm>
              <a:off x="315872" y="4055037"/>
              <a:ext cx="4150620" cy="1831783"/>
            </a:xfrm>
            <a:prstGeom prst="rect">
              <a:avLst/>
            </a:prstGeom>
            <a:noFill/>
          </p:spPr>
          <p:txBody>
            <a:bodyPr wrap="square" rtlCol="0">
              <a:spAutoFit/>
            </a:bodyPr>
            <a:lstStyle/>
            <a:p>
              <a:pPr latinLnBrk="1"/>
              <a:r>
                <a:rPr lang="en-IN" sz="1200" b="1" dirty="0" smtClean="0">
                  <a:solidFill>
                    <a:schemeClr val="accent2">
                      <a:lumMod val="75000"/>
                    </a:schemeClr>
                  </a:solidFill>
                </a:rPr>
                <a:t>V2X</a:t>
              </a:r>
            </a:p>
            <a:p>
              <a:pPr marL="171450" indent="-171450" latinLnBrk="1">
                <a:lnSpc>
                  <a:spcPct val="150000"/>
                </a:lnSpc>
                <a:buFont typeface="Wingdings" panose="05000000000000000000" pitchFamily="2" charset="2"/>
                <a:buChar char="Ø"/>
              </a:pPr>
              <a:r>
                <a:rPr lang="en-IN" sz="1100" dirty="0" smtClean="0"/>
                <a:t>VRU zone configuration</a:t>
              </a:r>
            </a:p>
            <a:p>
              <a:pPr marL="171450" indent="-171450" latinLnBrk="1">
                <a:lnSpc>
                  <a:spcPct val="150000"/>
                </a:lnSpc>
                <a:buFont typeface="Wingdings" panose="05000000000000000000" pitchFamily="2" charset="2"/>
                <a:buChar char="Ø"/>
              </a:pPr>
              <a:r>
                <a:rPr lang="en-IN" sz="1100" dirty="0" smtClean="0"/>
                <a:t>V2X groups</a:t>
              </a:r>
            </a:p>
            <a:p>
              <a:pPr marL="171450" indent="-171450" latinLnBrk="1">
                <a:lnSpc>
                  <a:spcPct val="150000"/>
                </a:lnSpc>
                <a:buFont typeface="Wingdings" panose="05000000000000000000" pitchFamily="2" charset="2"/>
                <a:buChar char="Ø"/>
              </a:pPr>
              <a:r>
                <a:rPr lang="en-US" sz="1200" dirty="0"/>
                <a:t>V2X </a:t>
              </a:r>
              <a:r>
                <a:rPr lang="en-US" sz="1200" dirty="0" err="1"/>
                <a:t>groupcast</a:t>
              </a:r>
              <a:r>
                <a:rPr lang="en-US" sz="1200" dirty="0"/>
                <a:t>/broadcast </a:t>
              </a:r>
              <a:r>
                <a:rPr lang="en-US" sz="1200" dirty="0" smtClean="0"/>
                <a:t>configuration</a:t>
              </a:r>
            </a:p>
            <a:p>
              <a:pPr marL="171450" indent="-171450" latinLnBrk="1">
                <a:lnSpc>
                  <a:spcPct val="150000"/>
                </a:lnSpc>
                <a:buFont typeface="Wingdings" panose="05000000000000000000" pitchFamily="2" charset="2"/>
                <a:buChar char="Ø"/>
              </a:pPr>
              <a:r>
                <a:rPr lang="en-IN" sz="1100" dirty="0" smtClean="0"/>
                <a:t>V2X client registration information</a:t>
              </a:r>
            </a:p>
          </p:txBody>
        </p:sp>
        <p:sp>
          <p:nvSpPr>
            <p:cNvPr id="10" name="TextBox 9"/>
            <p:cNvSpPr txBox="1"/>
            <p:nvPr/>
          </p:nvSpPr>
          <p:spPr>
            <a:xfrm>
              <a:off x="3491562" y="3234403"/>
              <a:ext cx="3623081" cy="726397"/>
            </a:xfrm>
            <a:prstGeom prst="rect">
              <a:avLst/>
            </a:prstGeom>
            <a:noFill/>
          </p:spPr>
          <p:txBody>
            <a:bodyPr wrap="square" rtlCol="0">
              <a:spAutoFit/>
            </a:bodyPr>
            <a:lstStyle/>
            <a:p>
              <a:pPr latinLnBrk="1"/>
              <a:r>
                <a:rPr lang="en-IN" sz="1200" b="1" dirty="0" smtClean="0">
                  <a:solidFill>
                    <a:schemeClr val="accent2">
                      <a:lumMod val="75000"/>
                    </a:schemeClr>
                  </a:solidFill>
                </a:rPr>
                <a:t>UASAPP</a:t>
              </a:r>
            </a:p>
            <a:p>
              <a:pPr marL="171450" indent="-171450" latinLnBrk="1">
                <a:lnSpc>
                  <a:spcPct val="150000"/>
                </a:lnSpc>
                <a:buFont typeface="Wingdings" panose="05000000000000000000" pitchFamily="2" charset="2"/>
                <a:buChar char="Ø"/>
              </a:pPr>
              <a:r>
                <a:rPr lang="en-IN" sz="1100" dirty="0" smtClean="0"/>
                <a:t>UAV client registration information</a:t>
              </a:r>
            </a:p>
          </p:txBody>
        </p:sp>
        <p:sp>
          <p:nvSpPr>
            <p:cNvPr id="12" name="TextBox 11"/>
            <p:cNvSpPr txBox="1"/>
            <p:nvPr/>
          </p:nvSpPr>
          <p:spPr>
            <a:xfrm>
              <a:off x="3416868" y="4128260"/>
              <a:ext cx="3623081" cy="1073803"/>
            </a:xfrm>
            <a:prstGeom prst="rect">
              <a:avLst/>
            </a:prstGeom>
            <a:noFill/>
          </p:spPr>
          <p:txBody>
            <a:bodyPr wrap="square" rtlCol="0">
              <a:spAutoFit/>
            </a:bodyPr>
            <a:lstStyle/>
            <a:p>
              <a:pPr latinLnBrk="1"/>
              <a:r>
                <a:rPr lang="en-IN" sz="1200" b="1" dirty="0" smtClean="0">
                  <a:solidFill>
                    <a:schemeClr val="accent2">
                      <a:lumMod val="75000"/>
                    </a:schemeClr>
                  </a:solidFill>
                </a:rPr>
                <a:t>SEALDD</a:t>
              </a:r>
            </a:p>
            <a:p>
              <a:pPr marL="171450" indent="-171450" latinLnBrk="1">
                <a:lnSpc>
                  <a:spcPct val="150000"/>
                </a:lnSpc>
                <a:buFont typeface="Wingdings" panose="05000000000000000000" pitchFamily="2" charset="2"/>
                <a:buChar char="Ø"/>
              </a:pPr>
              <a:r>
                <a:rPr lang="en-IN" sz="1100" dirty="0" smtClean="0"/>
                <a:t>Offers Data storage and management related functionalities.</a:t>
              </a:r>
            </a:p>
          </p:txBody>
        </p:sp>
        <p:sp>
          <p:nvSpPr>
            <p:cNvPr id="13" name="TextBox 12"/>
            <p:cNvSpPr txBox="1"/>
            <p:nvPr/>
          </p:nvSpPr>
          <p:spPr>
            <a:xfrm>
              <a:off x="7296870" y="3265386"/>
              <a:ext cx="3623081" cy="3158246"/>
            </a:xfrm>
            <a:prstGeom prst="rect">
              <a:avLst/>
            </a:prstGeom>
            <a:noFill/>
          </p:spPr>
          <p:txBody>
            <a:bodyPr wrap="square" rtlCol="0">
              <a:spAutoFit/>
            </a:bodyPr>
            <a:lstStyle/>
            <a:p>
              <a:pPr latinLnBrk="1"/>
              <a:r>
                <a:rPr lang="en-IN" sz="1200" b="1" dirty="0" smtClean="0">
                  <a:solidFill>
                    <a:schemeClr val="accent2">
                      <a:lumMod val="75000"/>
                    </a:schemeClr>
                  </a:solidFill>
                </a:rPr>
                <a:t>ADAE</a:t>
              </a:r>
            </a:p>
            <a:p>
              <a:pPr marL="171450" indent="-171450" latinLnBrk="1">
                <a:lnSpc>
                  <a:spcPct val="150000"/>
                </a:lnSpc>
                <a:buFont typeface="Wingdings" panose="05000000000000000000" pitchFamily="2" charset="2"/>
                <a:buChar char="Ø"/>
              </a:pPr>
              <a:r>
                <a:rPr lang="en-IN" sz="1100" dirty="0" smtClean="0"/>
                <a:t>VAL Server performance data</a:t>
              </a:r>
            </a:p>
            <a:p>
              <a:pPr marL="171450" indent="-171450" latinLnBrk="1">
                <a:lnSpc>
                  <a:spcPct val="150000"/>
                </a:lnSpc>
                <a:buFont typeface="Wingdings" panose="05000000000000000000" pitchFamily="2" charset="2"/>
                <a:buChar char="Ø"/>
              </a:pPr>
              <a:r>
                <a:rPr lang="en-IN" sz="1100" dirty="0" smtClean="0"/>
                <a:t>VAL Session performance data</a:t>
              </a:r>
            </a:p>
            <a:p>
              <a:pPr marL="171450" indent="-171450" latinLnBrk="1">
                <a:lnSpc>
                  <a:spcPct val="150000"/>
                </a:lnSpc>
                <a:buFont typeface="Wingdings" panose="05000000000000000000" pitchFamily="2" charset="2"/>
                <a:buChar char="Ø"/>
              </a:pPr>
              <a:r>
                <a:rPr lang="en-IN" sz="1100" dirty="0" smtClean="0"/>
                <a:t>NW slice load analytics</a:t>
              </a:r>
            </a:p>
            <a:p>
              <a:pPr marL="171450" indent="-171450" latinLnBrk="1">
                <a:lnSpc>
                  <a:spcPct val="150000"/>
                </a:lnSpc>
                <a:buFont typeface="Wingdings" panose="05000000000000000000" pitchFamily="2" charset="2"/>
                <a:buChar char="Ø"/>
              </a:pPr>
              <a:r>
                <a:rPr lang="en-IN" sz="1100" dirty="0" smtClean="0"/>
                <a:t>Location accuracy data</a:t>
              </a:r>
            </a:p>
            <a:p>
              <a:pPr marL="171450" indent="-171450" latinLnBrk="1">
                <a:lnSpc>
                  <a:spcPct val="150000"/>
                </a:lnSpc>
                <a:buFont typeface="Wingdings" panose="05000000000000000000" pitchFamily="2" charset="2"/>
                <a:buChar char="Ø"/>
              </a:pPr>
              <a:r>
                <a:rPr lang="en-IN" sz="1100" dirty="0" smtClean="0"/>
                <a:t>Service API logs data</a:t>
              </a:r>
            </a:p>
            <a:p>
              <a:pPr marL="171450" indent="-171450" latinLnBrk="1">
                <a:lnSpc>
                  <a:spcPct val="150000"/>
                </a:lnSpc>
                <a:buFont typeface="Wingdings" panose="05000000000000000000" pitchFamily="2" charset="2"/>
                <a:buChar char="Ø"/>
              </a:pPr>
              <a:r>
                <a:rPr lang="en-IN" sz="1100" dirty="0" smtClean="0"/>
                <a:t>Slice usage pattern</a:t>
              </a:r>
            </a:p>
            <a:p>
              <a:pPr marL="171450" indent="-171450" latinLnBrk="1">
                <a:lnSpc>
                  <a:spcPct val="150000"/>
                </a:lnSpc>
                <a:buFont typeface="Wingdings" panose="05000000000000000000" pitchFamily="2" charset="2"/>
                <a:buChar char="Ø"/>
              </a:pPr>
              <a:r>
                <a:rPr lang="en-IN" sz="1100" dirty="0" smtClean="0"/>
                <a:t>Etc…</a:t>
              </a:r>
            </a:p>
            <a:p>
              <a:pPr marL="171450" indent="-171450" latinLnBrk="1">
                <a:lnSpc>
                  <a:spcPct val="150000"/>
                </a:lnSpc>
                <a:buFont typeface="Wingdings" panose="05000000000000000000" pitchFamily="2" charset="2"/>
                <a:buChar char="Ø"/>
              </a:pPr>
              <a:endParaRPr lang="en-IN" sz="1100" dirty="0" smtClean="0"/>
            </a:p>
          </p:txBody>
        </p:sp>
      </p:grpSp>
    </p:spTree>
    <p:extLst>
      <p:ext uri="{BB962C8B-B14F-4D97-AF65-F5344CB8AC3E}">
        <p14:creationId xmlns:p14="http://schemas.microsoft.com/office/powerpoint/2010/main" val="267559762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f8aa6dc70b1854ce5551048b134570cf">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9a9cb9436b602af3304d7a34209b9c80"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www.w3.org/XML/1998/namespace"/>
    <ds:schemaRef ds:uri="a666cf78-39a2-4718-9e3a-c97e0f2e2430"/>
    <ds:schemaRef ds:uri="http://purl.org/dc/dcmitype/"/>
    <ds:schemaRef ds:uri="http://purl.org/dc/elements/1.1/"/>
    <ds:schemaRef ds:uri="http://schemas.microsoft.com/office/infopath/2007/PartnerControls"/>
    <ds:schemaRef ds:uri="http://schemas.microsoft.com/office/2006/documentManagement/types"/>
    <ds:schemaRef ds:uri="http://purl.org/dc/terms/"/>
    <ds:schemaRef ds:uri="http://schemas.openxmlformats.org/package/2006/metadata/core-properties"/>
    <ds:schemaRef ds:uri="d8762117-8292-4133-b1c7-eab5c6487cfd"/>
    <ds:schemaRef ds:uri="5febc012-5c62-464f-8fa7-270037d49f7f"/>
    <ds:schemaRef ds:uri="http://schemas.microsoft.com/office/2006/metadata/propertie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192E04F9-AD73-49FF-A0F7-6B832CD3DF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66cf78-39a2-4718-9e3a-c97e0f2e2430"/>
    <ds:schemaRef ds:uri="5febc012-5c62-464f-8fa7-270037d49f7f"/>
    <ds:schemaRef ds:uri="d8762117-8292-4133-b1c7-eab5c6487c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22001</TotalTime>
  <Words>1218</Words>
  <Application>Microsoft Office PowerPoint</Application>
  <PresentationFormat>Widescreen</PresentationFormat>
  <Paragraphs>133</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Arial </vt:lpstr>
      <vt:lpstr>Calibri</vt:lpstr>
      <vt:lpstr>Calibri Light</vt:lpstr>
      <vt:lpstr>Times New Roman</vt:lpstr>
      <vt:lpstr>Wingdings</vt:lpstr>
      <vt:lpstr>Office Theme</vt:lpstr>
      <vt:lpstr>Discussion Paper on Data Framework Aspects</vt:lpstr>
      <vt:lpstr>Contents</vt:lpstr>
      <vt:lpstr>Background</vt:lpstr>
      <vt:lpstr>Background</vt:lpstr>
      <vt:lpstr>PowerPoint Presentation</vt:lpstr>
      <vt:lpstr>PowerPoint Presentation</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Samsung_SA6#71</cp:lastModifiedBy>
  <cp:revision>692</cp:revision>
  <dcterms:created xsi:type="dcterms:W3CDTF">2010-02-05T13:52:04Z</dcterms:created>
  <dcterms:modified xsi:type="dcterms:W3CDTF">2026-02-01T11:33:38Z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ies>
</file>