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rels" ContentType="application/vnd.openxmlformats-package.relationship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6"/>
  </p:notesMasterIdLst>
  <p:handoutMasterIdLst>
    <p:handoutMasterId r:id="rId7"/>
  </p:handoutMasterIdLst>
  <p:sldIdLst>
    <p:sldId id="341" r:id="rId4"/>
    <p:sldId id="386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73" d="100"/>
          <a:sy n="73" d="100"/>
        </p:scale>
        <p:origin x="45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ustomXml" Target="../customXml/item3.xml"/><Relationship Id="rId12" Type="http://schemas.openxmlformats.org/officeDocument/2006/relationships/customXml" Target="../customXml/item2.xml"/><Relationship Id="rId11" Type="http://schemas.openxmlformats.org/officeDocument/2006/relationships/customXml" Target="../customXml/item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9279890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2328545" y="349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10267315" y="14414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10330815" y="15303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</a:rPr>
              <a:t>71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en-GB" sz="1200" b="1" dirty="0">
                <a:latin typeface="Arial" panose="020B0604020202020204"/>
              </a:rPr>
              <a:t>Goa</a:t>
            </a:r>
            <a:r>
              <a:rPr lang="en-GB" altLang="en-US" sz="1200" b="1" dirty="0">
                <a:latin typeface="Arial" panose="020B0604020202020204"/>
              </a:rPr>
              <a:t>, </a:t>
            </a:r>
            <a:r>
              <a:rPr lang="en-US" altLang="en-GB" sz="1200" b="1" dirty="0">
                <a:latin typeface="Arial" panose="020B0604020202020204"/>
              </a:rPr>
              <a:t>India</a:t>
            </a:r>
            <a:r>
              <a:rPr lang="en-GB" altLang="en-US" sz="1200" b="1" dirty="0">
                <a:latin typeface="Arial" panose="020B0604020202020204"/>
              </a:rPr>
              <a:t>, 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</a:t>
            </a:r>
            <a:r>
              <a:rPr lang="en-US" altLang="en-GB" sz="1200" b="1" dirty="0">
                <a:latin typeface="Arial" panose="020B0604020202020204"/>
              </a:rPr>
              <a:t>13th</a:t>
            </a:r>
            <a:r>
              <a:rPr lang="en-GB" altLang="en-US" sz="1200" b="1" dirty="0">
                <a:latin typeface="Arial" panose="020B0604020202020204"/>
              </a:rPr>
              <a:t> </a:t>
            </a:r>
            <a:r>
              <a:rPr lang="en-US" altLang="en-GB" sz="1200" b="1" dirty="0">
                <a:latin typeface="Arial" panose="020B0604020202020204"/>
              </a:rPr>
              <a:t>February</a:t>
            </a:r>
            <a:r>
              <a:rPr lang="en-GB" altLang="en-US" sz="1200" b="1" dirty="0">
                <a:latin typeface="Arial" panose="020B0604020202020204"/>
              </a:rPr>
              <a:t> 202</a:t>
            </a:r>
            <a:r>
              <a:rPr lang="en-US" altLang="en-GB" sz="1200" b="1" dirty="0">
                <a:latin typeface="Arial" panose="020B0604020202020204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S6-260258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US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US" altLang="en-US" dirty="0"/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</a:t>
            </a:r>
            <a:r>
              <a:rPr lang="en-US" altLang="sv-SE" sz="1200" b="1" dirty="0">
                <a:latin typeface="Arial" panose="020B0604020202020204"/>
              </a:rPr>
              <a:t>71</a:t>
            </a:r>
            <a:endParaRPr lang="sv-SE" altLang="en-US" sz="1200" b="1" dirty="0">
              <a:latin typeface="Arial" panose="020B0604020202020204"/>
            </a:endParaRPr>
          </a:p>
          <a:p>
            <a:pPr eaLnBrk="1" hangingPunct="1">
              <a:defRPr/>
            </a:pPr>
            <a:r>
              <a:rPr lang="en-US" altLang="en-GB" sz="1200" b="1" dirty="0">
                <a:latin typeface="Arial" panose="020B0604020202020204"/>
              </a:rPr>
              <a:t>Goa</a:t>
            </a:r>
            <a:r>
              <a:rPr lang="en-GB" altLang="en-US" sz="1200" b="1" dirty="0">
                <a:latin typeface="Arial" panose="020B0604020202020204"/>
              </a:rPr>
              <a:t>, </a:t>
            </a:r>
            <a:r>
              <a:rPr lang="en-US" altLang="en-GB" sz="1200" b="1" dirty="0">
                <a:latin typeface="Arial" panose="020B0604020202020204"/>
              </a:rPr>
              <a:t>India</a:t>
            </a:r>
            <a:r>
              <a:rPr lang="en-GB" altLang="en-US" sz="1200" b="1" dirty="0">
                <a:latin typeface="Arial" panose="020B0604020202020204"/>
              </a:rPr>
              <a:t>, 9</a:t>
            </a:r>
            <a:r>
              <a:rPr lang="en-GB" altLang="en-US" sz="1200" b="1" baseline="30000" dirty="0">
                <a:latin typeface="Arial" panose="020B0604020202020204"/>
              </a:rPr>
              <a:t>th</a:t>
            </a:r>
            <a:r>
              <a:rPr lang="en-GB" altLang="en-US" sz="1200" b="1" dirty="0">
                <a:latin typeface="Arial" panose="020B0604020202020204"/>
              </a:rPr>
              <a:t> – </a:t>
            </a:r>
            <a:r>
              <a:rPr lang="en-US" altLang="en-GB" sz="1200" b="1" dirty="0">
                <a:latin typeface="Arial" panose="020B0604020202020204"/>
              </a:rPr>
              <a:t>13th</a:t>
            </a:r>
            <a:r>
              <a:rPr lang="en-GB" altLang="en-US" sz="1200" b="1" dirty="0">
                <a:latin typeface="Arial" panose="020B0604020202020204"/>
              </a:rPr>
              <a:t> </a:t>
            </a:r>
            <a:r>
              <a:rPr lang="en-US" altLang="en-GB" sz="1200" b="1" dirty="0">
                <a:latin typeface="Arial" panose="020B0604020202020204"/>
              </a:rPr>
              <a:t>February</a:t>
            </a:r>
            <a:r>
              <a:rPr lang="en-GB" altLang="en-US" sz="1200" b="1" dirty="0">
                <a:latin typeface="Arial" panose="020B0604020202020204"/>
              </a:rPr>
              <a:t> 202</a:t>
            </a:r>
            <a:r>
              <a:rPr lang="en-US" altLang="en-GB" sz="1200" b="1" dirty="0">
                <a:latin typeface="Arial" panose="020B0604020202020204"/>
              </a:rPr>
              <a:t>6</a:t>
            </a:r>
            <a:endParaRPr lang="en-US" altLang="en-GB" sz="1200" b="1" dirty="0">
              <a:latin typeface="Arial" panose="020B0604020202020204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200" b="1" dirty="0"/>
              <a:t>S6-260258</a:t>
            </a:r>
            <a:endParaRPr lang="en-US" altLang="zh-CN" sz="12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42110" y="1710055"/>
            <a:ext cx="8615680" cy="1918970"/>
          </a:xfrm>
        </p:spPr>
        <p:txBody>
          <a:bodyPr/>
          <a:lstStyle/>
          <a:p>
            <a:pPr eaLnBrk="1" hangingPunct="1"/>
            <a:r>
              <a:rPr lang="en-US" altLang="zh-CN" sz="4800"/>
              <a:t>Discussion on time </a:t>
            </a:r>
            <a:r>
              <a:rPr lang="en-US" altLang="zh-CN" sz="4800"/>
              <a:t>plan of 6G SID</a:t>
            </a:r>
            <a:endParaRPr lang="en-US" altLang="zh-CN" sz="4800"/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US" altLang="en-GB"/>
          </a:p>
          <a:p>
            <a:pPr marL="0" indent="0" eaLnBrk="1" hangingPunct="1">
              <a:buFontTx/>
              <a:buNone/>
            </a:pPr>
            <a:r>
              <a:rPr lang="en-US" altLang="en-GB"/>
              <a:t>China Mobile</a:t>
            </a:r>
            <a:endParaRPr lang="en-US" altLang="en-GB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>
                <a:sym typeface="+mn-ea"/>
              </a:rPr>
              <a:t>Proposed work plan</a:t>
            </a:r>
            <a:endParaRPr lang="en-US" altLang="zh-CN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263525" y="1825625"/>
            <a:ext cx="11856720" cy="1276985"/>
          </a:xfrm>
        </p:spPr>
        <p:txBody>
          <a:bodyPr/>
          <a:p>
            <a:r>
              <a:rPr lang="en-US" altLang="zh-CN" sz="2000"/>
              <a:t>SA6's work started three meetings later than SA2's.</a:t>
            </a:r>
            <a:endParaRPr lang="en-US" altLang="zh-CN" sz="2000"/>
          </a:p>
          <a:p>
            <a:r>
              <a:rPr lang="en-US" altLang="zh-CN" sz="2000"/>
              <a:t>5 WTs have a direct dependency on SA2's work.</a:t>
            </a:r>
            <a:endParaRPr lang="en-US" altLang="zh-CN" sz="2000"/>
          </a:p>
          <a:p>
            <a:r>
              <a:rPr lang="en-US" altLang="zh-CN" sz="2000"/>
              <a:t>——&gt;It is highly challenging and not very reasonable to complete the 6G SID at the same time as SA2.</a:t>
            </a:r>
            <a:endParaRPr lang="en-US" altLang="zh-CN" sz="2000"/>
          </a:p>
        </p:txBody>
      </p:sp>
      <p:graphicFrame>
        <p:nvGraphicFramePr>
          <p:cNvPr id="25" name="表格 24"/>
          <p:cNvGraphicFramePr/>
          <p:nvPr>
            <p:custDataLst>
              <p:tags r:id="rId1"/>
            </p:custDataLst>
          </p:nvPr>
        </p:nvGraphicFramePr>
        <p:xfrm>
          <a:off x="897890" y="3282950"/>
          <a:ext cx="1022985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  <a:gridCol w="1022985"/>
              </a:tblGrid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2026 Q1</a:t>
                      </a:r>
                      <a:endParaRPr lang="en-US" altLang="zh-CN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Q2</a:t>
                      </a:r>
                      <a:endParaRPr lang="en-US" altLang="zh-CN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Q3</a:t>
                      </a:r>
                      <a:endParaRPr lang="en-US" altLang="zh-CN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Q4</a:t>
                      </a:r>
                      <a:endParaRPr lang="en-US" altLang="zh-CN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2027 Q1</a:t>
                      </a:r>
                      <a:endParaRPr lang="en-US" altLang="zh-CN"/>
                    </a:p>
                  </a:txBody>
                  <a:tcPr/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Q2</a:t>
                      </a:r>
                      <a:endParaRPr lang="en-US" altLang="zh-CN"/>
                    </a:p>
                  </a:txBody>
                  <a:tcPr/>
                </a:tc>
                <a:tc h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SA2#177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SA2#178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SA2#179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SA2#180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SA2#181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……</a:t>
                      </a:r>
                      <a:endParaRPr lang="en-US" altLang="zh-CN"/>
                    </a:p>
                  </a:txBody>
                  <a:tcPr/>
                </a:tc>
              </a:tr>
              <a:tr h="36576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SA6#71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SA6#72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SA6#73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SA6#74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SA6#75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SA6#76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SA6#77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SA6#78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SA6#79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……</a:t>
                      </a:r>
                      <a:endParaRPr lang="en-US" alt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4641850" y="2971800"/>
            <a:ext cx="227520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600" b="1">
                <a:sym typeface="+mn-ea"/>
              </a:rPr>
              <a:t>Proposed work plan</a:t>
            </a:r>
            <a:endParaRPr lang="en-US" altLang="zh-CN" sz="1600" b="1">
              <a:sym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97255" y="4287520"/>
            <a:ext cx="9344025" cy="2143391"/>
            <a:chOff x="1413" y="7172"/>
            <a:chExt cx="14715" cy="4096"/>
          </a:xfrm>
        </p:grpSpPr>
        <p:sp>
          <p:nvSpPr>
            <p:cNvPr id="54" name="右箭头 53"/>
            <p:cNvSpPr/>
            <p:nvPr/>
          </p:nvSpPr>
          <p:spPr>
            <a:xfrm>
              <a:off x="1413" y="7771"/>
              <a:ext cx="6485" cy="1170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ym typeface="+mn-ea"/>
                </a:rPr>
                <a:t>SA6 use cases </a:t>
              </a:r>
              <a:r>
                <a:rPr lang="en-US" altLang="zh-CN" sz="1400"/>
                <a:t>and KIs without strong SA2 dependency (KI type 1)</a:t>
              </a:r>
              <a:endParaRPr lang="en-US" altLang="zh-CN" sz="1400"/>
            </a:p>
          </p:txBody>
        </p:sp>
        <p:sp>
          <p:nvSpPr>
            <p:cNvPr id="55" name="右箭头 54"/>
            <p:cNvSpPr/>
            <p:nvPr/>
          </p:nvSpPr>
          <p:spPr>
            <a:xfrm>
              <a:off x="3057" y="8739"/>
              <a:ext cx="6542" cy="1170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ym typeface="+mn-ea"/>
                </a:rPr>
                <a:t>SA6 use cases </a:t>
              </a:r>
              <a:r>
                <a:rPr lang="en-US" altLang="zh-CN" sz="1400">
                  <a:sym typeface="+mn-ea"/>
                </a:rPr>
                <a:t>and </a:t>
              </a:r>
              <a:r>
                <a:rPr lang="en-US" altLang="zh-CN" sz="1400"/>
                <a:t>KIs with strong SA2 dependency </a:t>
              </a:r>
              <a:r>
                <a:rPr lang="en-US" altLang="zh-CN" sz="1400">
                  <a:sym typeface="+mn-ea"/>
                </a:rPr>
                <a:t>(KI type 2)</a:t>
              </a:r>
              <a:endParaRPr lang="en-US" altLang="zh-CN" sz="1400">
                <a:sym typeface="+mn-ea"/>
              </a:endParaRPr>
            </a:p>
          </p:txBody>
        </p:sp>
        <p:sp>
          <p:nvSpPr>
            <p:cNvPr id="56" name="右箭头 55"/>
            <p:cNvSpPr/>
            <p:nvPr/>
          </p:nvSpPr>
          <p:spPr>
            <a:xfrm>
              <a:off x="6193" y="9746"/>
              <a:ext cx="6719" cy="866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/>
                <a:t> new solutions for KI type 1</a:t>
              </a:r>
              <a:endParaRPr lang="en-US" altLang="zh-CN" sz="1400"/>
            </a:p>
          </p:txBody>
        </p:sp>
        <p:sp>
          <p:nvSpPr>
            <p:cNvPr id="57" name="右箭头 56"/>
            <p:cNvSpPr/>
            <p:nvPr/>
          </p:nvSpPr>
          <p:spPr>
            <a:xfrm>
              <a:off x="7898" y="10465"/>
              <a:ext cx="5014" cy="803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>
                  <a:sym typeface="+mn-ea"/>
                </a:rPr>
                <a:t>new </a:t>
              </a:r>
              <a:r>
                <a:rPr lang="en-US" altLang="zh-CN" sz="1400"/>
                <a:t>solutions for KI type 2</a:t>
              </a:r>
              <a:endParaRPr lang="en-US" altLang="zh-CN" sz="1400"/>
            </a:p>
          </p:txBody>
        </p:sp>
        <p:sp>
          <p:nvSpPr>
            <p:cNvPr id="58" name="右箭头 57"/>
            <p:cNvSpPr/>
            <p:nvPr/>
          </p:nvSpPr>
          <p:spPr>
            <a:xfrm>
              <a:off x="12749" y="8576"/>
              <a:ext cx="3379" cy="1170"/>
            </a:xfrm>
            <a:prstGeom prst="rightArrow">
              <a:avLst>
                <a:gd name="adj1" fmla="val 64163"/>
                <a:gd name="adj2" fmla="val 50000"/>
              </a:avLst>
            </a:prstGeom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1400"/>
                <a:t>Overall evaluation and conclusion</a:t>
              </a:r>
              <a:endParaRPr lang="en-US" altLang="zh-CN" sz="1400"/>
            </a:p>
          </p:txBody>
        </p:sp>
        <p:sp>
          <p:nvSpPr>
            <p:cNvPr id="59" name="等腰三角形 58"/>
            <p:cNvSpPr/>
            <p:nvPr/>
          </p:nvSpPr>
          <p:spPr>
            <a:xfrm>
              <a:off x="6035" y="7172"/>
              <a:ext cx="351" cy="431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386" y="7232"/>
              <a:ext cx="1120" cy="76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1000" b="1">
                  <a:solidFill>
                    <a:srgbClr val="FF0000"/>
                  </a:solidFill>
                  <a:sym typeface="+mn-ea"/>
                </a:rPr>
                <a:t>check point</a:t>
              </a:r>
              <a:endParaRPr lang="en-US" altLang="zh-CN" sz="1000" b="1">
                <a:solidFill>
                  <a:srgbClr val="FF0000"/>
                </a:solidFill>
                <a:sym typeface="+mn-ea"/>
              </a:endParaRPr>
            </a:p>
          </p:txBody>
        </p:sp>
      </p:grpSp>
      <p:sp>
        <p:nvSpPr>
          <p:cNvPr id="62" name="等腰三角形 61"/>
          <p:cNvSpPr/>
          <p:nvPr/>
        </p:nvSpPr>
        <p:spPr>
          <a:xfrm>
            <a:off x="9999345" y="4318635"/>
            <a:ext cx="222885" cy="22553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10222230" y="4349750"/>
            <a:ext cx="12490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000" b="1">
                <a:solidFill>
                  <a:srgbClr val="FF0000"/>
                </a:solidFill>
                <a:sym typeface="+mn-ea"/>
              </a:rPr>
              <a:t>One quarter exception is </a:t>
            </a:r>
            <a:r>
              <a:rPr lang="en-US" altLang="zh-CN" sz="1000" b="1">
                <a:solidFill>
                  <a:srgbClr val="FF0000"/>
                </a:solidFill>
                <a:sym typeface="+mn-ea"/>
              </a:rPr>
              <a:t>expected</a:t>
            </a:r>
            <a:endParaRPr lang="en-US" altLang="zh-CN" sz="1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7976235" y="4349750"/>
            <a:ext cx="222885" cy="225538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99120" y="4380865"/>
            <a:ext cx="124904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000" b="1">
                <a:solidFill>
                  <a:srgbClr val="FF0000"/>
                </a:solidFill>
                <a:sym typeface="+mn-ea"/>
              </a:rPr>
              <a:t>finish time in the </a:t>
            </a:r>
            <a:r>
              <a:rPr lang="en-US" altLang="zh-CN" sz="1000" b="1">
                <a:solidFill>
                  <a:srgbClr val="FF0000"/>
                </a:solidFill>
                <a:sym typeface="+mn-ea"/>
              </a:rPr>
              <a:t>approved TR</a:t>
            </a:r>
            <a:endParaRPr lang="en-US" altLang="zh-CN" sz="1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14030" y="5634355"/>
            <a:ext cx="296799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1400">
                <a:sym typeface="+mn-ea"/>
              </a:rPr>
              <a:t>One exception is </a:t>
            </a:r>
            <a:r>
              <a:rPr lang="en-US" altLang="zh-CN" sz="1400">
                <a:sym typeface="+mn-ea"/>
              </a:rPr>
              <a:t>expected</a:t>
            </a:r>
            <a:endParaRPr lang="en-US" altLang="zh-CN" sz="1400">
              <a:sym typeface="+mn-ea"/>
            </a:endParaRPr>
          </a:p>
        </p:txBody>
      </p:sp>
    </p:spTree>
  </p:cSld>
  <p:clrMapOvr>
    <a:masterClrMapping/>
  </p:clrMapOvr>
  <p:transition>
    <p:wipe dir="r"/>
  </p:transition>
</p:sld>
</file>

<file path=ppt/tags/tag1.xml><?xml version="1.0" encoding="utf-8"?>
<p:tagLst xmlns:p="http://schemas.openxmlformats.org/presentationml/2006/main">
  <p:tag name="TABLE_ENDDRAG_ORIGIN_RECT" val="805*81"/>
  <p:tag name="TABLE_ENDDRAG_RECT" val="70*284*805*8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2.xml><?xml version="1.0" encoding="utf-8"?>
<ds:datastoreItem xmlns:ds="http://schemas.openxmlformats.org/officeDocument/2006/customXml" ds:itemID="{35CA3727-A4EB-4398-9783-D0148B061093}">
  <ds:schemaRefs/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customXml/itemProps4.xml><?xml version="1.0" encoding="utf-8"?>
<ds:datastoreItem xmlns:ds="http://schemas.openxmlformats.org/officeDocument/2006/customXml" ds:itemID="{BD6692E6-AFB4-4AE6-8E62-2D7692F0CE7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736</Words>
  <Application>WPS 演示</Application>
  <PresentationFormat>Widescreen</PresentationFormat>
  <Paragraphs>88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Calibri</vt:lpstr>
      <vt:lpstr>Arial</vt:lpstr>
      <vt:lpstr>Calibri Light</vt:lpstr>
      <vt:lpstr>Times New Roman</vt:lpstr>
      <vt:lpstr>微软雅黑</vt:lpstr>
      <vt:lpstr>Arial Unicode MS</vt:lpstr>
      <vt:lpstr>Office Theme</vt:lpstr>
      <vt:lpstr>1_Office Theme</vt:lpstr>
      <vt:lpstr>Discussion on time plan of 6G SID</vt:lpstr>
      <vt:lpstr>Proposed work plan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liuyue20251128</cp:lastModifiedBy>
  <cp:revision>1104</cp:revision>
  <dcterms:created xsi:type="dcterms:W3CDTF">2010-02-05T13:52:00Z</dcterms:created>
  <dcterms:modified xsi:type="dcterms:W3CDTF">2026-01-31T15:16:44Z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ICV">
    <vt:lpwstr>6460CBAADB0648A7825108FF722284CC_13</vt:lpwstr>
  </property>
  <property fmtid="{D5CDD505-2E9C-101B-9397-08002B2CF9AE}" pid="4" name="KSOProductBuildVer">
    <vt:lpwstr>2052-12.8.2.21555</vt:lpwstr>
  </property>
</Properties>
</file>