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5" r:id="rId8"/>
    <p:sldId id="371" r:id="rId9"/>
    <p:sldId id="372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85" autoAdjust="0"/>
    <p:restoredTop sz="97359" autoAdjust="0"/>
  </p:normalViewPr>
  <p:slideViewPr>
    <p:cSldViewPr snapToGrid="0">
      <p:cViewPr varScale="1">
        <p:scale>
          <a:sx n="154" d="100"/>
          <a:sy n="154" d="100"/>
        </p:scale>
        <p:origin x="900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64129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36070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85491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TSG-SA WG6 Meeting #71	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Goa, India, 9th – 13th February 2026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S6-26</a:t>
            </a:r>
            <a:r>
              <a:rPr lang="en-US" altLang="en-US" sz="1200" b="1" dirty="0"/>
              <a:t>0174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12" y="1709739"/>
            <a:ext cx="11059886" cy="2321086"/>
          </a:xfrm>
        </p:spPr>
        <p:txBody>
          <a:bodyPr/>
          <a:lstStyle/>
          <a:p>
            <a:pPr eaLnBrk="1" hangingPunct="1"/>
            <a:r>
              <a:rPr lang="en-US" altLang="zh-CN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6G MCX SID discussion paper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>
                <a:latin typeface="Arial" panose="020B0604020202020204" pitchFamily="34" charset="0"/>
              </a:rPr>
              <a:t>Cuili Ge –gecuili@huawei.com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489200"/>
          </a:xfrm>
        </p:spPr>
        <p:txBody>
          <a:bodyPr/>
          <a:lstStyle/>
          <a:p>
            <a:r>
              <a:rPr lang="en-US" altLang="zh-CN" dirty="0"/>
              <a:t>Scope and title</a:t>
            </a:r>
          </a:p>
          <a:p>
            <a:r>
              <a:rPr lang="en-US" altLang="en-US" dirty="0"/>
              <a:t>How to organize the objectives?</a:t>
            </a:r>
          </a:p>
          <a:p>
            <a:r>
              <a:rPr lang="en-US" altLang="en-US" dirty="0"/>
              <a:t>How to address the relationship with other 6G SA6 enablers?</a:t>
            </a:r>
          </a:p>
          <a:p>
            <a:r>
              <a:rPr lang="en-US" altLang="en-US" dirty="0"/>
              <a:t>How to address the requirements to avoid the historical failure experience ?</a:t>
            </a:r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9B2517-EF64-39C2-3C7D-B214D96D16DE}"/>
              </a:ext>
            </a:extLst>
          </p:cNvPr>
          <p:cNvSpPr txBox="1"/>
          <p:nvPr/>
        </p:nvSpPr>
        <p:spPr>
          <a:xfrm>
            <a:off x="1085850" y="5248275"/>
            <a:ext cx="6058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/>
              <a:t>NOTE:	This slide is based on draft version Jan 24, 2026</a:t>
            </a:r>
            <a:endParaRPr lang="zh-CN" altLang="en-US" i="1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231" y="585771"/>
            <a:ext cx="11175569" cy="1104917"/>
          </a:xfrm>
        </p:spPr>
        <p:txBody>
          <a:bodyPr/>
          <a:lstStyle/>
          <a:p>
            <a:r>
              <a:rPr lang="en-US" altLang="en-US" sz="3600" b="1" dirty="0">
                <a:latin typeface="+mn-lt"/>
              </a:rPr>
              <a:t>Scope and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B78730-D562-425E-A56E-4534F3E7A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CDFC00-BBEE-8FD7-842D-F4D20424D7E5}"/>
              </a:ext>
            </a:extLst>
          </p:cNvPr>
          <p:cNvSpPr txBox="1"/>
          <p:nvPr/>
        </p:nvSpPr>
        <p:spPr>
          <a:xfrm>
            <a:off x="552448" y="2920627"/>
            <a:ext cx="107156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70C0"/>
                </a:solidFill>
                <a:latin typeface="+mn-lt"/>
              </a:rPr>
              <a:t>Option a</a:t>
            </a:r>
            <a:r>
              <a:rPr lang="en-US" altLang="zh-CN" dirty="0">
                <a:latin typeface="+mn-lt"/>
              </a:rPr>
              <a:t>: </a:t>
            </a:r>
            <a:r>
              <a:rPr lang="en-US" altLang="zh-CN" b="1" dirty="0">
                <a:latin typeface="+mn-lt"/>
              </a:rPr>
              <a:t>single SID cover both 6G MCX and non-6G MCX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</a:rPr>
              <a:t>Scope = 6G MCX + non-6G dependent/5.5G MCX enhancement. Then the title has to reflect the non-6G dependent/5.5G MCX enhancement part.</a:t>
            </a:r>
          </a:p>
          <a:p>
            <a:r>
              <a:rPr lang="en-US" altLang="zh-CN" b="1" dirty="0">
                <a:latin typeface="+mn-lt"/>
              </a:rPr>
              <a:t>Question</a:t>
            </a:r>
            <a:r>
              <a:rPr lang="en-US" altLang="zh-CN" dirty="0">
                <a:latin typeface="+mn-lt"/>
              </a:rPr>
              <a:t>: Where/Which TS to document the non-6G dependent/5.5G MCX enhancement ? Will this output be called 6G MCX ?</a:t>
            </a:r>
            <a:endParaRPr lang="zh-CN" altLang="en-US" dirty="0">
              <a:latin typeface="+mn-lt"/>
            </a:endParaRPr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E93CFAC7-686D-EC30-FD5C-FAB9021741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324919"/>
              </p:ext>
            </p:extLst>
          </p:nvPr>
        </p:nvGraphicFramePr>
        <p:xfrm>
          <a:off x="660400" y="1802237"/>
          <a:ext cx="10331062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1382">
                  <a:extLst>
                    <a:ext uri="{9D8B030D-6E8A-4147-A177-3AD203B41FA5}">
                      <a16:colId xmlns:a16="http://schemas.microsoft.com/office/drawing/2014/main" val="149000505"/>
                    </a:ext>
                  </a:extLst>
                </a:gridCol>
                <a:gridCol w="9039680">
                  <a:extLst>
                    <a:ext uri="{9D8B030D-6E8A-4147-A177-3AD203B41FA5}">
                      <a16:colId xmlns:a16="http://schemas.microsoft.com/office/drawing/2014/main" val="39974985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1" dirty="0">
                          <a:solidFill>
                            <a:srgbClr val="C00000"/>
                          </a:solidFill>
                        </a:rPr>
                        <a:t>Highlight &amp; proposal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</a:rPr>
                        <a:t>The scope and the title of the SID  shall be aligned.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</a:rPr>
                        <a:t>6G MCX has to built over 6G network.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</a:rPr>
                        <a:t>New features independent with 6G are NOT 6G MCX</a:t>
                      </a:r>
                      <a:endParaRPr lang="zh-CN" altLang="en-US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00894084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569F9CA4-169A-B3D2-C5B1-C7966E12B149}"/>
              </a:ext>
            </a:extLst>
          </p:cNvPr>
          <p:cNvSpPr txBox="1"/>
          <p:nvPr/>
        </p:nvSpPr>
        <p:spPr>
          <a:xfrm>
            <a:off x="552447" y="4599350"/>
            <a:ext cx="107156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70C0"/>
                </a:solidFill>
                <a:latin typeface="+mn-lt"/>
              </a:rPr>
              <a:t>Option b</a:t>
            </a:r>
            <a:r>
              <a:rPr lang="en-US" altLang="zh-CN" dirty="0">
                <a:latin typeface="+mn-lt"/>
              </a:rPr>
              <a:t>: </a:t>
            </a:r>
            <a:r>
              <a:rPr lang="en-US" altLang="zh-CN" b="1" dirty="0">
                <a:latin typeface="+mn-lt"/>
              </a:rPr>
              <a:t>one SID for 6G, the other SID for non-6G (still follow the single 6G SID instruction from SA)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</a:rPr>
              <a:t>6G MCX SID – its own scope and title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</a:rPr>
              <a:t>5.5G enhancement SID - its own scope and title</a:t>
            </a:r>
          </a:p>
          <a:p>
            <a:r>
              <a:rPr lang="en-US" altLang="zh-CN" dirty="0">
                <a:latin typeface="+mn-lt"/>
              </a:rPr>
              <a:t>5.5G enhancement SID output can be automatically inherited and supported over 6G network. 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B24D141A-6A87-4D66-9A97-DA6A829591D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216650" y="1356394"/>
            <a:ext cx="868698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536C0B2-41C0-4AFD-BCD0-B04F6E2C5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231" y="585771"/>
            <a:ext cx="11175569" cy="110491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3600" b="1" dirty="0">
                <a:latin typeface="+mn-lt"/>
              </a:rPr>
              <a:t>How to organize the objectives?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3AE8EB-90A7-97DD-8A27-421A160AD497}"/>
              </a:ext>
            </a:extLst>
          </p:cNvPr>
          <p:cNvSpPr txBox="1"/>
          <p:nvPr/>
        </p:nvSpPr>
        <p:spPr>
          <a:xfrm>
            <a:off x="514612" y="2119464"/>
            <a:ext cx="1818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70C0"/>
                </a:solidFill>
                <a:latin typeface="+mn-lt"/>
              </a:rPr>
              <a:t>Option a</a:t>
            </a:r>
            <a:endParaRPr lang="zh-CN" altLang="en-US" dirty="0">
              <a:latin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3A8EB2-42EB-9A72-47C6-B0BDA68AF5A1}"/>
              </a:ext>
            </a:extLst>
          </p:cNvPr>
          <p:cNvSpPr txBox="1"/>
          <p:nvPr/>
        </p:nvSpPr>
        <p:spPr>
          <a:xfrm>
            <a:off x="6590642" y="2119464"/>
            <a:ext cx="1818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70C0"/>
                </a:solidFill>
                <a:latin typeface="+mn-lt"/>
              </a:rPr>
              <a:t>Option b</a:t>
            </a:r>
            <a:endParaRPr lang="zh-CN" altLang="en-US" dirty="0">
              <a:latin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129E4C-1401-32CA-B4E6-2A043D07BEC1}"/>
              </a:ext>
            </a:extLst>
          </p:cNvPr>
          <p:cNvSpPr txBox="1"/>
          <p:nvPr/>
        </p:nvSpPr>
        <p:spPr>
          <a:xfrm>
            <a:off x="514612" y="2581129"/>
            <a:ext cx="5280792" cy="313932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+mn-lt"/>
              </a:rPr>
              <a:t>Non-6G MCX/6G</a:t>
            </a:r>
            <a:r>
              <a:rPr lang="zh-CN" altLang="en-US" b="1" dirty="0">
                <a:latin typeface="+mn-lt"/>
              </a:rPr>
              <a:t> </a:t>
            </a:r>
            <a:r>
              <a:rPr lang="en-US" altLang="zh-CN" b="1" dirty="0">
                <a:latin typeface="+mn-lt"/>
              </a:rPr>
              <a:t>independent</a:t>
            </a:r>
            <a:r>
              <a:rPr lang="zh-CN" altLang="en-US" b="1" dirty="0">
                <a:latin typeface="+mn-lt"/>
              </a:rPr>
              <a:t> </a:t>
            </a:r>
            <a:r>
              <a:rPr lang="en-US" altLang="zh-CN" b="1" dirty="0">
                <a:latin typeface="+mn-lt"/>
              </a:rPr>
              <a:t>part: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</a:rPr>
              <a:t>WT a,</a:t>
            </a:r>
            <a:r>
              <a:rPr lang="zh-CN" altLang="en-US" dirty="0">
                <a:latin typeface="+mn-lt"/>
              </a:rPr>
              <a:t> </a:t>
            </a:r>
            <a:r>
              <a:rPr lang="en-US" altLang="zh-CN" dirty="0">
                <a:latin typeface="+mn-lt"/>
              </a:rPr>
              <a:t>b,</a:t>
            </a:r>
            <a:r>
              <a:rPr lang="zh-CN" altLang="en-US" dirty="0">
                <a:latin typeface="+mn-lt"/>
              </a:rPr>
              <a:t> </a:t>
            </a:r>
            <a:r>
              <a:rPr lang="en-US" altLang="zh-CN" dirty="0">
                <a:latin typeface="+mn-lt"/>
              </a:rPr>
              <a:t>c …</a:t>
            </a:r>
          </a:p>
          <a:p>
            <a:r>
              <a:rPr lang="en-US" altLang="zh-CN" dirty="0">
                <a:latin typeface="+mn-lt"/>
              </a:rPr>
              <a:t>NOTE: This part has no dependency with ongoing 6G work.</a:t>
            </a:r>
          </a:p>
          <a:p>
            <a:endParaRPr lang="en-US" altLang="zh-CN" dirty="0">
              <a:latin typeface="+mn-lt"/>
            </a:endParaRPr>
          </a:p>
          <a:p>
            <a:r>
              <a:rPr lang="en-US" altLang="zh-CN" b="1" dirty="0">
                <a:latin typeface="+mn-lt"/>
              </a:rPr>
              <a:t>6G MCX part: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</a:rPr>
              <a:t>WT x,</a:t>
            </a:r>
            <a:r>
              <a:rPr lang="zh-CN" altLang="en-US" dirty="0">
                <a:latin typeface="+mn-lt"/>
              </a:rPr>
              <a:t> </a:t>
            </a:r>
            <a:r>
              <a:rPr lang="en-US" altLang="zh-CN" dirty="0">
                <a:latin typeface="+mn-lt"/>
              </a:rPr>
              <a:t>y,</a:t>
            </a:r>
            <a:r>
              <a:rPr lang="zh-CN" altLang="en-US" dirty="0">
                <a:latin typeface="+mn-lt"/>
              </a:rPr>
              <a:t> </a:t>
            </a:r>
            <a:r>
              <a:rPr lang="en-US" altLang="zh-CN" dirty="0">
                <a:latin typeface="+mn-lt"/>
              </a:rPr>
              <a:t>z …</a:t>
            </a:r>
          </a:p>
          <a:p>
            <a:r>
              <a:rPr lang="en-US" altLang="zh-CN" dirty="0">
                <a:latin typeface="+mn-lt"/>
              </a:rPr>
              <a:t>NOTE: This part has dependency with ongoing 6G work in SA2 and RAN.</a:t>
            </a:r>
          </a:p>
          <a:p>
            <a:endParaRPr lang="en-US" altLang="zh-CN" dirty="0">
              <a:latin typeface="+mn-lt"/>
            </a:endParaRPr>
          </a:p>
          <a:p>
            <a:endParaRPr lang="zh-CN" altLang="en-US" dirty="0">
              <a:latin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CF8435-D33B-4FFC-CD01-7500FEDFE7DC}"/>
              </a:ext>
            </a:extLst>
          </p:cNvPr>
          <p:cNvSpPr txBox="1"/>
          <p:nvPr/>
        </p:nvSpPr>
        <p:spPr>
          <a:xfrm>
            <a:off x="6590642" y="2581129"/>
            <a:ext cx="4846319" cy="147732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latin typeface="+mn-lt"/>
              </a:rPr>
              <a:t>6G MCX SID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</a:rPr>
              <a:t>WT a,</a:t>
            </a:r>
            <a:r>
              <a:rPr lang="zh-CN" altLang="en-US" dirty="0">
                <a:latin typeface="+mn-lt"/>
              </a:rPr>
              <a:t> </a:t>
            </a:r>
            <a:r>
              <a:rPr lang="en-US" altLang="zh-CN" dirty="0">
                <a:latin typeface="+mn-lt"/>
              </a:rPr>
              <a:t>b,</a:t>
            </a:r>
            <a:r>
              <a:rPr lang="zh-CN" altLang="en-US" dirty="0">
                <a:latin typeface="+mn-lt"/>
              </a:rPr>
              <a:t> </a:t>
            </a:r>
            <a:r>
              <a:rPr lang="en-US" altLang="zh-CN" dirty="0">
                <a:latin typeface="+mn-lt"/>
              </a:rPr>
              <a:t>c …</a:t>
            </a:r>
          </a:p>
          <a:p>
            <a:r>
              <a:rPr lang="en-US" altLang="zh-CN" dirty="0">
                <a:latin typeface="+mn-lt"/>
              </a:rPr>
              <a:t>NOTE: This part has no dependency with ongoing 6G work.</a:t>
            </a:r>
          </a:p>
          <a:p>
            <a:endParaRPr lang="en-US" altLang="zh-CN" dirty="0">
              <a:latin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D27232B-0956-2830-A8C8-7594CA38D383}"/>
              </a:ext>
            </a:extLst>
          </p:cNvPr>
          <p:cNvSpPr txBox="1"/>
          <p:nvPr/>
        </p:nvSpPr>
        <p:spPr>
          <a:xfrm>
            <a:off x="6590641" y="4247282"/>
            <a:ext cx="4846319" cy="147732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latin typeface="+mn-lt"/>
              </a:rPr>
              <a:t>5.5G enhancement SID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</a:rPr>
              <a:t>WT x,</a:t>
            </a:r>
            <a:r>
              <a:rPr lang="zh-CN" altLang="en-US" dirty="0">
                <a:latin typeface="+mn-lt"/>
              </a:rPr>
              <a:t> </a:t>
            </a:r>
            <a:r>
              <a:rPr lang="en-US" altLang="zh-CN" dirty="0">
                <a:latin typeface="+mn-lt"/>
              </a:rPr>
              <a:t>y,</a:t>
            </a:r>
            <a:r>
              <a:rPr lang="zh-CN" altLang="en-US" dirty="0">
                <a:latin typeface="+mn-lt"/>
              </a:rPr>
              <a:t> </a:t>
            </a:r>
            <a:r>
              <a:rPr lang="en-US" altLang="zh-CN" dirty="0">
                <a:latin typeface="+mn-lt"/>
              </a:rPr>
              <a:t>z …</a:t>
            </a:r>
          </a:p>
          <a:p>
            <a:r>
              <a:rPr lang="en-US" altLang="zh-CN" dirty="0">
                <a:latin typeface="+mn-lt"/>
              </a:rPr>
              <a:t>NOTE: This part has dependency with ongoing 6G work in SA2 and RAN.</a:t>
            </a:r>
          </a:p>
          <a:p>
            <a:endParaRPr lang="en-US" altLang="zh-CN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21608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B24D141A-6A87-4D66-9A97-DA6A829591D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216650" y="1356394"/>
            <a:ext cx="868698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536C0B2-41C0-4AFD-BCD0-B04F6E2C5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005" y="464539"/>
            <a:ext cx="8934237" cy="110491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3600" b="1" dirty="0">
                <a:latin typeface="+mn-lt"/>
              </a:rPr>
              <a:t>How to address the relationship with other 6G SA6 enablers?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3AE8EB-90A7-97DD-8A27-421A160AD497}"/>
              </a:ext>
            </a:extLst>
          </p:cNvPr>
          <p:cNvSpPr txBox="1"/>
          <p:nvPr/>
        </p:nvSpPr>
        <p:spPr>
          <a:xfrm>
            <a:off x="609205" y="1917666"/>
            <a:ext cx="99095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+mn-lt"/>
              </a:rPr>
              <a:t>For some 6G capabilities mentioned in 6G MCX SID: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dirty="0">
                <a:latin typeface="+mn-lt"/>
              </a:rPr>
              <a:t>UAS capabilities – TS 23.256, including the UAV authentication &amp; authorization, UAV Tracking, C2 Communication, In-flight Monitoring for UAVs, Detect and Avoid (DAA), Altitude reporting for aerial UEs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dirty="0">
                <a:latin typeface="+mn-lt"/>
              </a:rPr>
              <a:t>AI/ML – TS 23.432, including member selection, model management (storage, update, discover</a:t>
            </a:r>
            <a:r>
              <a:rPr lang="en-US" altLang="zh-CN" dirty="0">
                <a:latin typeface="+mn-lt"/>
              </a:rPr>
              <a:t>……</a:t>
            </a:r>
            <a:r>
              <a:rPr lang="en-GB" altLang="zh-CN" dirty="0">
                <a:latin typeface="+mn-lt"/>
              </a:rPr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dirty="0">
                <a:latin typeface="+mn-lt"/>
              </a:rPr>
              <a:t>Integrated sensing and communications – TR 23.700-15, including using the sensing capabilities to enhance the UAV service, metaverse service……</a:t>
            </a:r>
            <a:endParaRPr lang="en-US" altLang="zh-CN" dirty="0">
              <a:latin typeface="+mn-lt"/>
            </a:endParaRPr>
          </a:p>
          <a:p>
            <a:endParaRPr lang="en-US" altLang="zh-CN" dirty="0">
              <a:latin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92A25FD-3DE6-56FD-488F-DF60C4B224D3}"/>
              </a:ext>
            </a:extLst>
          </p:cNvPr>
          <p:cNvSpPr txBox="1"/>
          <p:nvPr/>
        </p:nvSpPr>
        <p:spPr>
          <a:xfrm>
            <a:off x="659653" y="4374722"/>
            <a:ext cx="101744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+mn-lt"/>
              </a:rPr>
              <a:t>Also, In FS_6G_APP/</a:t>
            </a:r>
            <a:r>
              <a:rPr lang="en-GB" altLang="zh-CN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Study on 6G Application Enablement, the service enabler, AIML, sensing are also covered and evolved based on 6G.</a:t>
            </a:r>
            <a:endParaRPr lang="zh-CN" altLang="en-US" sz="1600" b="1" dirty="0">
              <a:latin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6B3ED6-6474-A707-2CCF-0A227F79C4E1}"/>
              </a:ext>
            </a:extLst>
          </p:cNvPr>
          <p:cNvSpPr txBox="1"/>
          <p:nvPr/>
        </p:nvSpPr>
        <p:spPr>
          <a:xfrm>
            <a:off x="659653" y="5209218"/>
            <a:ext cx="101744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latin typeface="+mn-lt"/>
              </a:rPr>
              <a:t>Question: For those NEW capabilities, we totally ignore those enablers ? or take them into consideration and reuse what is applicable for MCX ?</a:t>
            </a:r>
            <a:endParaRPr lang="zh-CN" altLang="en-US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503919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B24D141A-6A87-4D66-9A97-DA6A829591D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216650" y="1356394"/>
            <a:ext cx="868698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536C0B2-41C0-4AFD-BCD0-B04F6E2C5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005" y="464539"/>
            <a:ext cx="8934237" cy="110491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zh-CN" sz="3600" b="1" dirty="0">
                <a:latin typeface="+mn-lt"/>
              </a:rPr>
              <a:t>Lessons from history – UC and requirement is important</a:t>
            </a:r>
            <a:endParaRPr lang="en-US" altLang="en-US" sz="3600" b="1" dirty="0">
              <a:latin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6B3ED6-6474-A707-2CCF-0A227F79C4E1}"/>
              </a:ext>
            </a:extLst>
          </p:cNvPr>
          <p:cNvSpPr txBox="1"/>
          <p:nvPr/>
        </p:nvSpPr>
        <p:spPr>
          <a:xfrm>
            <a:off x="1500878" y="4816338"/>
            <a:ext cx="8031141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dirty="0">
                <a:latin typeface="+mn-lt"/>
              </a:rPr>
              <a:t>Lessons: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C00000"/>
                </a:solidFill>
                <a:latin typeface="+mn-lt"/>
              </a:rPr>
              <a:t>NO clear performance requirement to MCX service running in NTN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C00000"/>
                </a:solidFill>
                <a:latin typeface="+mn-lt"/>
              </a:rPr>
              <a:t>NO service level requirements about MCX over NTN, e.g., whether the group participants needs to know the RAT of others</a:t>
            </a:r>
            <a:endParaRPr lang="zh-CN" altLang="en-US" sz="12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0E2C411-5F9F-E1C8-D99C-78247BAA7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69" y="2123203"/>
            <a:ext cx="3801080" cy="106583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2375ABD-71B9-82E8-6C32-780886861BAC}"/>
              </a:ext>
            </a:extLst>
          </p:cNvPr>
          <p:cNvSpPr txBox="1"/>
          <p:nvPr/>
        </p:nvSpPr>
        <p:spPr>
          <a:xfrm>
            <a:off x="315339" y="1861430"/>
            <a:ext cx="5350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+mn-lt"/>
              </a:rPr>
              <a:t>MCX objective in R19 NTN SID/</a:t>
            </a:r>
            <a:r>
              <a:rPr lang="en-GB" altLang="zh-CN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FS_5GSAT_Ph3_App</a:t>
            </a:r>
            <a:endParaRPr lang="en-US" altLang="zh-CN" sz="1200" dirty="0">
              <a:latin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21085C-1EC6-DC92-160F-EAEFBA913C4A}"/>
              </a:ext>
            </a:extLst>
          </p:cNvPr>
          <p:cNvSpPr txBox="1"/>
          <p:nvPr/>
        </p:nvSpPr>
        <p:spPr>
          <a:xfrm>
            <a:off x="6352520" y="1949976"/>
            <a:ext cx="5350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+mn-lt"/>
              </a:rPr>
              <a:t>MCX objective in R19 NTN WID/</a:t>
            </a:r>
            <a:r>
              <a:rPr lang="en-GB" altLang="zh-CN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5GSAT_Ph3_App</a:t>
            </a:r>
            <a:endParaRPr lang="en-US" altLang="zh-CN" sz="1200" dirty="0">
              <a:latin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1E3EBF03-6F7E-49EE-0F07-418D7E5765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0352" y="2170220"/>
            <a:ext cx="4995686" cy="8222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18A94B5-3B47-ED0F-25EA-7C8961C1A4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5321" y="3609570"/>
            <a:ext cx="3047146" cy="803598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B4B1F358-5F4F-6AA6-76E8-CBEC7C897792}"/>
              </a:ext>
            </a:extLst>
          </p:cNvPr>
          <p:cNvSpPr txBox="1"/>
          <p:nvPr/>
        </p:nvSpPr>
        <p:spPr>
          <a:xfrm>
            <a:off x="347127" y="3194080"/>
            <a:ext cx="4859720" cy="746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/>
              <a:t>Key issues: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zh-CN" sz="1050" dirty="0"/>
              <a:t>Key issue #4: Satellite access support for MC services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altLang="zh-CN" sz="1050" dirty="0"/>
              <a:t>Key issue #8: Impact</a:t>
            </a:r>
            <a:r>
              <a:rPr lang="en-US" altLang="zh-CN" sz="1050" dirty="0"/>
              <a:t> of satellite access on KPIs for Mission Critical group communications</a:t>
            </a:r>
            <a:endParaRPr lang="zh-CN" altLang="en-US" sz="1050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353272D-7500-F823-74A3-B4DC58E0ACD6}"/>
              </a:ext>
            </a:extLst>
          </p:cNvPr>
          <p:cNvSpPr txBox="1"/>
          <p:nvPr/>
        </p:nvSpPr>
        <p:spPr>
          <a:xfrm>
            <a:off x="312813" y="3873547"/>
            <a:ext cx="5055270" cy="746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/>
              <a:t>Solutions: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zh-CN" sz="1050" dirty="0"/>
              <a:t>KI#4 - No solution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altLang="zh-CN" sz="1050" dirty="0"/>
              <a:t>KI#8 - solution #MC1 which </a:t>
            </a:r>
            <a:r>
              <a:rPr lang="en-US" altLang="zh-CN" sz="1050" dirty="0"/>
              <a:t>informs the participants of a group communication of possible MC service users being connected via NTN</a:t>
            </a:r>
            <a:endParaRPr lang="zh-CN" altLang="en-US" sz="1050" dirty="0"/>
          </a:p>
        </p:txBody>
      </p:sp>
      <p:sp>
        <p:nvSpPr>
          <p:cNvPr id="18" name="箭头: V 形 17">
            <a:extLst>
              <a:ext uri="{FF2B5EF4-FFF2-40B4-BE49-F238E27FC236}">
                <a16:creationId xmlns:a16="http://schemas.microsoft.com/office/drawing/2014/main" id="{461806B3-CB8F-1359-1B43-293D062FD175}"/>
              </a:ext>
            </a:extLst>
          </p:cNvPr>
          <p:cNvSpPr/>
          <p:nvPr/>
        </p:nvSpPr>
        <p:spPr>
          <a:xfrm>
            <a:off x="5325877" y="2661372"/>
            <a:ext cx="449672" cy="746359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CFFE2D9-6415-60B6-D224-0459AD497D80}"/>
              </a:ext>
            </a:extLst>
          </p:cNvPr>
          <p:cNvSpPr txBox="1"/>
          <p:nvPr/>
        </p:nvSpPr>
        <p:spPr>
          <a:xfrm>
            <a:off x="6560352" y="3032040"/>
            <a:ext cx="1329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CRs to 23.289</a:t>
            </a:r>
            <a:endParaRPr lang="zh-CN" altLang="en-US" sz="1400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048525F-1682-F6DD-1467-689CFF95FCBE}"/>
              </a:ext>
            </a:extLst>
          </p:cNvPr>
          <p:cNvSpPr txBox="1"/>
          <p:nvPr/>
        </p:nvSpPr>
        <p:spPr>
          <a:xfrm>
            <a:off x="6609697" y="3357566"/>
            <a:ext cx="851338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50" dirty="0"/>
              <a:t>S6-244507</a:t>
            </a:r>
            <a:endParaRPr lang="zh-CN" altLang="en-US" sz="1050" dirty="0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31FA53CB-BFFB-7C5C-958A-0676A87426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76320" y="3227387"/>
            <a:ext cx="2202867" cy="1508383"/>
          </a:xfrm>
          <a:prstGeom prst="rect">
            <a:avLst/>
          </a:prstGeom>
        </p:spPr>
      </p:pic>
      <p:graphicFrame>
        <p:nvGraphicFramePr>
          <p:cNvPr id="26" name="表格 25">
            <a:extLst>
              <a:ext uri="{FF2B5EF4-FFF2-40B4-BE49-F238E27FC236}">
                <a16:creationId xmlns:a16="http://schemas.microsoft.com/office/drawing/2014/main" id="{D8E81E6E-A133-9F64-AEE3-B20EBDEFE4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419263"/>
              </p:ext>
            </p:extLst>
          </p:nvPr>
        </p:nvGraphicFramePr>
        <p:xfrm>
          <a:off x="227200" y="5754700"/>
          <a:ext cx="11417066" cy="94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7132">
                  <a:extLst>
                    <a:ext uri="{9D8B030D-6E8A-4147-A177-3AD203B41FA5}">
                      <a16:colId xmlns:a16="http://schemas.microsoft.com/office/drawing/2014/main" val="149000505"/>
                    </a:ext>
                  </a:extLst>
                </a:gridCol>
                <a:gridCol w="9989934">
                  <a:extLst>
                    <a:ext uri="{9D8B030D-6E8A-4147-A177-3AD203B41FA5}">
                      <a16:colId xmlns:a16="http://schemas.microsoft.com/office/drawing/2014/main" val="3997498508"/>
                    </a:ext>
                  </a:extLst>
                </a:gridCol>
              </a:tblGrid>
              <a:tr h="2585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solidFill>
                            <a:srgbClr val="C00000"/>
                          </a:solidFill>
                        </a:rPr>
                        <a:t>Highlight &amp; proposal</a:t>
                      </a:r>
                      <a:endParaRPr lang="zh-CN" alt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solidFill>
                            <a:srgbClr val="C00000"/>
                          </a:solidFill>
                        </a:rPr>
                        <a:t>For the new capabilities e.g.,  AIML, sensing, Metaverse, digital twins etc., the 6G MCX SID needs to derive SA6 MCX application layer dedicated requirements from SA1 UCs and general requirements.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solidFill>
                            <a:srgbClr val="C00000"/>
                          </a:solidFill>
                        </a:rPr>
                        <a:t>Some fundamental requirements like whether to have the AIML, sensing as new MCX services, or the PTT, VIDEO, DATA using the AIML, sensing capabilities?</a:t>
                      </a:r>
                      <a:endParaRPr lang="zh-CN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0894084"/>
                  </a:ext>
                </a:extLst>
              </a:tr>
            </a:tbl>
          </a:graphicData>
        </a:graphic>
      </p:graphicFrame>
      <p:sp>
        <p:nvSpPr>
          <p:cNvPr id="27" name="箭头: V 形 26">
            <a:extLst>
              <a:ext uri="{FF2B5EF4-FFF2-40B4-BE49-F238E27FC236}">
                <a16:creationId xmlns:a16="http://schemas.microsoft.com/office/drawing/2014/main" id="{4B9DE87C-6412-C758-1EF9-65B478C8FD5A}"/>
              </a:ext>
            </a:extLst>
          </p:cNvPr>
          <p:cNvSpPr/>
          <p:nvPr/>
        </p:nvSpPr>
        <p:spPr>
          <a:xfrm rot="5400000">
            <a:off x="5625396" y="4454224"/>
            <a:ext cx="277001" cy="768274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箭头: V 形 28">
            <a:extLst>
              <a:ext uri="{FF2B5EF4-FFF2-40B4-BE49-F238E27FC236}">
                <a16:creationId xmlns:a16="http://schemas.microsoft.com/office/drawing/2014/main" id="{962C247D-9180-188B-6430-0513B5E05105}"/>
              </a:ext>
            </a:extLst>
          </p:cNvPr>
          <p:cNvSpPr/>
          <p:nvPr/>
        </p:nvSpPr>
        <p:spPr>
          <a:xfrm rot="5400000">
            <a:off x="5613720" y="5304726"/>
            <a:ext cx="277001" cy="768274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7E3669F5-E258-8A1F-C82A-895091A99CB5}"/>
              </a:ext>
            </a:extLst>
          </p:cNvPr>
          <p:cNvSpPr/>
          <p:nvPr/>
        </p:nvSpPr>
        <p:spPr>
          <a:xfrm>
            <a:off x="227200" y="1854026"/>
            <a:ext cx="11779818" cy="2836026"/>
          </a:xfrm>
          <a:prstGeom prst="roundRect">
            <a:avLst>
              <a:gd name="adj" fmla="val 7373"/>
            </a:avLst>
          </a:pr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B4B0BF4-6052-7A80-8004-53F1E846794E}"/>
              </a:ext>
            </a:extLst>
          </p:cNvPr>
          <p:cNvSpPr txBox="1"/>
          <p:nvPr/>
        </p:nvSpPr>
        <p:spPr>
          <a:xfrm>
            <a:off x="8799509" y="3434441"/>
            <a:ext cx="94908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>
              <a:defRPr sz="1050"/>
            </a:lvl1pPr>
          </a:lstStyle>
          <a:p>
            <a:r>
              <a:rPr lang="en-GB" altLang="zh-CN" dirty="0"/>
              <a:t>S6-244508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307FF9F-4CEC-1EAC-DB1E-15DCC45BB1BE}"/>
              </a:ext>
            </a:extLst>
          </p:cNvPr>
          <p:cNvSpPr txBox="1"/>
          <p:nvPr/>
        </p:nvSpPr>
        <p:spPr>
          <a:xfrm>
            <a:off x="4147677" y="1806912"/>
            <a:ext cx="2292615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1400" b="1" dirty="0"/>
              <a:t>What we do in R19 NTN?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17313475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purl.org/dc/dcmitype/"/>
    <ds:schemaRef ds:uri="http://schemas.microsoft.com/office/infopath/2007/PartnerControls"/>
    <ds:schemaRef ds:uri="http://schemas.microsoft.com/office/2006/documentManagement/types"/>
    <ds:schemaRef ds:uri="280d8efa-eff2-4910-88d2-79ca146720c4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679a257e-872f-4c98-9e8a-0a9c104f72cd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11014</TotalTime>
  <Words>701</Words>
  <Application>Microsoft Office PowerPoint</Application>
  <PresentationFormat>宽屏</PresentationFormat>
  <Paragraphs>66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Arial</vt:lpstr>
      <vt:lpstr>Arial</vt:lpstr>
      <vt:lpstr>Calibri</vt:lpstr>
      <vt:lpstr>Calibri Light</vt:lpstr>
      <vt:lpstr>Times New Roman</vt:lpstr>
      <vt:lpstr>Office Theme</vt:lpstr>
      <vt:lpstr>6G MCX SID discussion paper</vt:lpstr>
      <vt:lpstr>Outline</vt:lpstr>
      <vt:lpstr>Scope and title</vt:lpstr>
      <vt:lpstr>How to organize the objectives?</vt:lpstr>
      <vt:lpstr>How to address the relationship with other 6G SA6 enablers?</vt:lpstr>
      <vt:lpstr>Lessons from history – UC and requirement is important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651</cp:revision>
  <dcterms:created xsi:type="dcterms:W3CDTF">2010-02-05T13:52:04Z</dcterms:created>
  <dcterms:modified xsi:type="dcterms:W3CDTF">2026-01-31T07:07:55Z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1665458261</vt:lpwstr>
  </property>
</Properties>
</file>