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86" r:id="rId6"/>
    <p:sldId id="363" r:id="rId7"/>
    <p:sldId id="376" r:id="rId8"/>
    <p:sldId id="378" r:id="rId9"/>
    <p:sldId id="381" r:id="rId10"/>
    <p:sldId id="383" r:id="rId11"/>
    <p:sldId id="365" r:id="rId12"/>
    <p:sldId id="371" r:id="rId13"/>
    <p:sldId id="38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965511-2127-085E-5F23-290AF0C2FB4B}" name="Becker (BDBOS), Ute" initials="B(U" userId="S-1-5-21-1984583425-1185570644-1628264008-12866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6" autoAdjust="0"/>
    <p:restoredTop sz="93003" autoAdjust="0"/>
  </p:normalViewPr>
  <p:slideViewPr>
    <p:cSldViewPr snapToGrid="0">
      <p:cViewPr varScale="1">
        <p:scale>
          <a:sx n="89" d="100"/>
          <a:sy n="89" d="100"/>
        </p:scale>
        <p:origin x="87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0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2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76" userDrawn="1">
          <p15:clr>
            <a:srgbClr val="F26B43"/>
          </p15:clr>
        </p15:guide>
        <p15:guide id="2" pos="218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3" y="755650"/>
            <a:ext cx="6721475" cy="3781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4409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3" y="755650"/>
            <a:ext cx="6721475" cy="3781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9705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3" y="755650"/>
            <a:ext cx="6721475" cy="3781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DengXian"/>
              </a:rPr>
              <a:t>LPP	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LTE Positioning Protocol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DengXian"/>
              </a:rPr>
              <a:t>RSPP	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Ranging/SL Positioning Protocol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SLPP	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Sidelink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Positioning Protocol</a:t>
            </a:r>
          </a:p>
          <a:p>
            <a:pPr marL="1080770" indent="-900430" hangingPunct="0"/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770" indent="-900430" hangingPunct="0"/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TS 24.554 Proximity-services (ProSe) in 5G System (5GS) protocol aspects</a:t>
            </a:r>
          </a:p>
          <a:p>
            <a:pPr marL="1080770" indent="-900430" hangingPunct="0"/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TS 24.514 Ranging based services and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sidelink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positioning in 5G system(5GS); Stage 3".</a:t>
            </a:r>
          </a:p>
          <a:p>
            <a:pPr marL="1080770" indent="-900430" hangingPunct="0"/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8677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3" y="755650"/>
            <a:ext cx="6721475" cy="3781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DengXian"/>
              </a:rPr>
              <a:t>LPP	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LTE Positioning Protocol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DengXian"/>
              </a:rPr>
              <a:t>RSPP	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Ranging/SL Positioning Protocol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0770" indent="-900430" hangingPunct="0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SLPP	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Sidelink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Positioning Protocol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558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3" y="755650"/>
            <a:ext cx="6721475" cy="37814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 LMC implementation !!!, only a few location aspects provided in MC service client to MC service client communications in off-net:</a:t>
            </a:r>
          </a:p>
          <a:p>
            <a:endParaRPr lang="en-US" dirty="0"/>
          </a:p>
          <a:p>
            <a:r>
              <a:rPr lang="en-US" dirty="0"/>
              <a:t>TS 23.280 MCCoRe:10.10.2 Off-network emergency alert </a:t>
            </a:r>
          </a:p>
          <a:p>
            <a:r>
              <a:rPr lang="en-US" dirty="0"/>
              <a:t>10.10.2.1A.1 MC service emergency alert announcement (Information flow) (MC service client - MC service clients)</a:t>
            </a:r>
          </a:p>
          <a:p>
            <a:r>
              <a:rPr lang="en-US" dirty="0"/>
              <a:t>10.10.2.2.1 Emergency alert initiation (procedure)  (MC service client - MC service clients (i.e. MC service group)</a:t>
            </a:r>
          </a:p>
          <a:p>
            <a:endParaRPr lang="en-US" dirty="0"/>
          </a:p>
          <a:p>
            <a:r>
              <a:rPr lang="en-US" dirty="0"/>
              <a:t>TS 23.379 MCPTT: 10.7.3 Private call in off-network (from one MCPTT client to another MCPTT client)</a:t>
            </a:r>
          </a:p>
          <a:p>
            <a:r>
              <a:rPr lang="en-US" dirty="0"/>
              <a:t>10.7.3.1.1 Call setup request (IF)</a:t>
            </a:r>
          </a:p>
          <a:p>
            <a:r>
              <a:rPr lang="en-US" dirty="0"/>
              <a:t>10.7.3.3 Private call setup in automatic commencement mode</a:t>
            </a:r>
          </a:p>
          <a:p>
            <a:r>
              <a:rPr lang="en-US" dirty="0"/>
              <a:t>10.7.3.4 Private call setup in manual commencement mode</a:t>
            </a:r>
          </a:p>
          <a:p>
            <a:endParaRPr lang="en-US" dirty="0"/>
          </a:p>
          <a:p>
            <a:r>
              <a:rPr lang="en-US" dirty="0"/>
              <a:t>TS 23.282 MCData: there is no location IE in Information flows: </a:t>
            </a:r>
          </a:p>
          <a:p>
            <a:r>
              <a:rPr lang="en-US" dirty="0"/>
              <a:t>Missing in 7.4.3.2.1	MCData standalone data request, 7.4.3.2.3	MCData group standalone data request</a:t>
            </a:r>
          </a:p>
          <a:p>
            <a:endParaRPr lang="en-US" dirty="0"/>
          </a:p>
          <a:p>
            <a:r>
              <a:rPr lang="en-US" dirty="0"/>
              <a:t>TS 23.281 MC Video:</a:t>
            </a:r>
          </a:p>
          <a:p>
            <a:r>
              <a:rPr lang="en-US" dirty="0"/>
              <a:t>7.1.3.2.7 MCVideo emergency alert announcement from the MCVideo client to the other MCVideo clients; procedures refer to TS 23.280 </a:t>
            </a:r>
          </a:p>
          <a:p>
            <a:r>
              <a:rPr lang="en-US" dirty="0"/>
              <a:t>7.5.3.2.2 Capability announcement (Codecs, camera cap´s) (from MCVideo client to other MCVideo client(s))</a:t>
            </a:r>
          </a:p>
          <a:p>
            <a:r>
              <a:rPr lang="en-US" dirty="0"/>
              <a:t>7.5.3.3 Periodic capability announcements; 7.5.3.3.2 Procedure; 7.5.3.4.2 Request clients with particular capabilities; 7.5.3.4.3 Request capabilities from a particular client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9590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#71</a:t>
            </a:r>
          </a:p>
          <a:p>
            <a:pPr eaLnBrk="1" hangingPunct="1">
              <a:defRPr/>
            </a:pPr>
            <a:r>
              <a:rPr lang="en-US" altLang="en-US" sz="1200" b="1" dirty="0">
                <a:highlight>
                  <a:srgbClr val="FFFFFF"/>
                </a:highlight>
                <a:latin typeface="Arial "/>
              </a:rPr>
              <a:t>Goa, India, 9th – 13th February 2026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>
                <a:highlight>
                  <a:srgbClr val="FFFFFF"/>
                </a:highlight>
              </a:rPr>
              <a:t>S6-260070</a:t>
            </a:r>
            <a:r>
              <a:rPr lang="en-GB" altLang="en-US" sz="1200" dirty="0">
                <a:highlight>
                  <a:srgbClr val="FFFFFF"/>
                </a:highlight>
              </a:rPr>
              <a:t> </a:t>
            </a:r>
            <a:endParaRPr lang="en-GB" altLang="en-US" sz="1200" dirty="0">
              <a:solidFill>
                <a:schemeClr val="bg2"/>
              </a:solidFill>
              <a:highlight>
                <a:srgbClr val="FFFFFF"/>
              </a:highligh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6014" y="1709738"/>
            <a:ext cx="9460922" cy="2852737"/>
          </a:xfrm>
        </p:spPr>
        <p:txBody>
          <a:bodyPr anchor="ctr"/>
          <a:lstStyle/>
          <a:p>
            <a:pPr eaLnBrk="1" hangingPunct="1"/>
            <a:r>
              <a:rPr lang="en-US" altLang="en-US" sz="5400" dirty="0"/>
              <a:t>Motivation for off-network location within 6G MC SID </a:t>
            </a:r>
            <a:endParaRPr lang="en-GB" altLang="en-US" sz="4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Frank Koersten, </a:t>
            </a:r>
            <a:r>
              <a:rPr lang="en-GB" altLang="en-US"/>
              <a:t>Andreas Platzer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BDBOS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 off-network location (stage3, CT1)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6088" indent="-446088"/>
            <a:r>
              <a:rPr lang="en-US" altLang="en-US" dirty="0"/>
              <a:t>TS 24.283 Mission Critical Location Management (</a:t>
            </a:r>
            <a:r>
              <a:rPr lang="en-US" altLang="en-US" dirty="0" err="1"/>
              <a:t>MCLoc</a:t>
            </a:r>
            <a:r>
              <a:rPr lang="en-US" altLang="en-US" dirty="0"/>
              <a:t>): </a:t>
            </a:r>
          </a:p>
          <a:p>
            <a:pPr marL="0" indent="0">
              <a:buNone/>
            </a:pPr>
            <a:r>
              <a:rPr lang="en-US" altLang="en-US" dirty="0"/>
              <a:t>     Off-network Location not covered yet</a:t>
            </a:r>
          </a:p>
          <a:p>
            <a:r>
              <a:rPr lang="en-US" altLang="en-US" dirty="0"/>
              <a:t> Current location information implemented between MCX clients:</a:t>
            </a:r>
          </a:p>
          <a:p>
            <a:pPr lvl="1"/>
            <a:r>
              <a:rPr lang="en-US" altLang="en-US" dirty="0"/>
              <a:t> TS 24.379: private call setup, Off-network emergency alert</a:t>
            </a:r>
          </a:p>
          <a:p>
            <a:pPr lvl="1" algn="just"/>
            <a:r>
              <a:rPr lang="en-US" altLang="en-US" dirty="0"/>
              <a:t> TS 24.282: </a:t>
            </a:r>
            <a:r>
              <a:rPr lang="en-US" altLang="en-US" b="1" dirty="0"/>
              <a:t>SDS OFF-NETWORK MESSAGE </a:t>
            </a:r>
            <a:r>
              <a:rPr lang="en-US" altLang="en-US" dirty="0"/>
              <a:t>(message content), Off-network   emergency alert</a:t>
            </a:r>
          </a:p>
          <a:p>
            <a:pPr lvl="1"/>
            <a:r>
              <a:rPr lang="en-US" altLang="en-US" dirty="0"/>
              <a:t>TS 24.281: Off-network private call setup (MC Video), Off-network emergency alert</a:t>
            </a:r>
          </a:p>
          <a:p>
            <a:pPr marL="361950" indent="-361950"/>
            <a:r>
              <a:rPr lang="en-US" altLang="en-US" dirty="0"/>
              <a:t>  (TS 24.514 “Ranging based services and </a:t>
            </a:r>
            <a:r>
              <a:rPr lang="en-US" altLang="en-US" dirty="0" err="1"/>
              <a:t>sidelink</a:t>
            </a:r>
            <a:r>
              <a:rPr lang="en-US" altLang="en-US" dirty="0"/>
              <a:t> positioning in 5G   system(5GS); Stage 3” is available)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15337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6088" indent="-446088"/>
            <a:r>
              <a:rPr lang="en-US" altLang="en-US" dirty="0"/>
              <a:t>Off-network location for Mission Critical Services is not completely defined.</a:t>
            </a:r>
          </a:p>
          <a:p>
            <a:pPr marL="446088" indent="-446088"/>
            <a:r>
              <a:rPr lang="en-US" altLang="en-US" dirty="0"/>
              <a:t>Determination and sharing of location information in off-network scenarios is essential for public safety users. </a:t>
            </a:r>
          </a:p>
          <a:p>
            <a:pPr marL="446088" indent="-446088"/>
            <a:r>
              <a:rPr lang="en-US" altLang="en-US" dirty="0"/>
              <a:t>5G “Sidelink Positioning and ranging” protocols and architecture exist, but are not yet considered for MCX Location.</a:t>
            </a:r>
          </a:p>
          <a:p>
            <a:pPr marL="0" indent="0">
              <a:buNone/>
            </a:pPr>
            <a:endParaRPr lang="en-US" altLang="en-US" dirty="0"/>
          </a:p>
          <a:p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405063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7157"/>
            <a:ext cx="10515600" cy="4079806"/>
          </a:xfrm>
        </p:spPr>
        <p:txBody>
          <a:bodyPr/>
          <a:lstStyle/>
          <a:p>
            <a:r>
              <a:rPr lang="en-US" altLang="en-US" dirty="0"/>
              <a:t> SA1 Requirements – available</a:t>
            </a:r>
          </a:p>
          <a:p>
            <a:r>
              <a:rPr lang="en-US" altLang="en-US" dirty="0"/>
              <a:t> SA2 Architecture Standards &amp; RAN standards – available</a:t>
            </a:r>
          </a:p>
          <a:p>
            <a:pPr marL="446088" indent="-446088"/>
            <a:r>
              <a:rPr lang="en-US" altLang="en-US" dirty="0"/>
              <a:t>SA6 Location Study TR 23.744 (Rel-17, closed) </a:t>
            </a:r>
          </a:p>
          <a:p>
            <a:pPr marL="0" indent="0">
              <a:buNone/>
            </a:pPr>
            <a:r>
              <a:rPr lang="en-US" altLang="en-US" dirty="0"/>
              <a:t>      included off-network location, some aspects may be missing</a:t>
            </a:r>
          </a:p>
          <a:p>
            <a:r>
              <a:rPr lang="en-US" altLang="en-US" dirty="0"/>
              <a:t> SA6 Location Standards for Mission Critical – need to be enhanced</a:t>
            </a:r>
          </a:p>
          <a:p>
            <a:pPr marL="446088" indent="-446088"/>
            <a:r>
              <a:rPr lang="en-US" altLang="en-US" dirty="0"/>
              <a:t>Stage 3, CT1 some aspects are covered</a:t>
            </a:r>
          </a:p>
          <a:p>
            <a:endParaRPr lang="en-US" altLang="en-US" dirty="0"/>
          </a:p>
          <a:p>
            <a:pPr lvl="1"/>
            <a:endParaRPr lang="en-US" altLang="en-US" sz="2800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8" name="Gewitterblitz 7">
            <a:extLst>
              <a:ext uri="{FF2B5EF4-FFF2-40B4-BE49-F238E27FC236}">
                <a16:creationId xmlns:a16="http://schemas.microsoft.com/office/drawing/2014/main" id="{01AE7EF9-C699-EA72-BE8D-AB0E97E057CC}"/>
              </a:ext>
            </a:extLst>
          </p:cNvPr>
          <p:cNvSpPr/>
          <p:nvPr/>
        </p:nvSpPr>
        <p:spPr>
          <a:xfrm rot="4012344">
            <a:off x="10939146" y="4235779"/>
            <a:ext cx="558119" cy="233202"/>
          </a:xfrm>
          <a:prstGeom prst="lightningBolt">
            <a:avLst/>
          </a:prstGeom>
          <a:solidFill>
            <a:srgbClr val="FF6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9D4AA10-6BDF-E38B-D686-BE632AE5A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982" y="1966304"/>
            <a:ext cx="793378" cy="83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miley 6">
            <a:extLst>
              <a:ext uri="{FF2B5EF4-FFF2-40B4-BE49-F238E27FC236}">
                <a16:creationId xmlns:a16="http://schemas.microsoft.com/office/drawing/2014/main" id="{A9C31474-6378-4CCA-CB93-A3FD2C6AF286}"/>
              </a:ext>
            </a:extLst>
          </p:cNvPr>
          <p:cNvSpPr/>
          <p:nvPr/>
        </p:nvSpPr>
        <p:spPr>
          <a:xfrm>
            <a:off x="10994979" y="3229077"/>
            <a:ext cx="427383" cy="378723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895AA703-E7DE-8C2F-3531-10A6F0AF2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1982" y="2465711"/>
            <a:ext cx="793378" cy="83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miley 2">
            <a:extLst>
              <a:ext uri="{FF2B5EF4-FFF2-40B4-BE49-F238E27FC236}">
                <a16:creationId xmlns:a16="http://schemas.microsoft.com/office/drawing/2014/main" id="{93084FCE-72E1-B0F4-AA8E-78F4C8152BEB}"/>
              </a:ext>
            </a:extLst>
          </p:cNvPr>
          <p:cNvSpPr/>
          <p:nvPr/>
        </p:nvSpPr>
        <p:spPr>
          <a:xfrm>
            <a:off x="11007662" y="4780333"/>
            <a:ext cx="427383" cy="378723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Stage 1 Requirements TS 22.280 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Location Requirements for off-network:</a:t>
            </a: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[R-7.2-005] An MCX UE operating off the network shall be capable of transmitting the </a:t>
            </a:r>
            <a:r>
              <a:rPr lang="en-GB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sender's Location information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(i.e., whose UE is transmitting) to all other users in the communication including MCX UEs operating off the network that enter the communication late.</a:t>
            </a:r>
          </a:p>
          <a:p>
            <a:pPr hangingPunct="0">
              <a:spcAft>
                <a:spcPts val="9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[R-7.8-001] An MCX UE shall be capable of transmitting its </a:t>
            </a:r>
            <a:r>
              <a:rPr lang="en-GB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Location,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if known, to other MCX UEs when operating off the network, subject to privacy restrictions.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[R-7.8-002] An MCX UE shall be capable of providing a mechanism for obtaining </a:t>
            </a:r>
            <a:r>
              <a:rPr lang="en-GB" sz="18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distance </a:t>
            </a:r>
            <a:r>
              <a:rPr lang="en-GB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between the MCX UE and other MCX UEs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within communication range.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[R-7.8-003] The Off-Network MCX Service shall provide a means for an authorized MCX User to activate a </a:t>
            </a:r>
            <a:r>
              <a:rPr lang="en-GB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one-time Location information report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a particular target MCX User within communication range.</a:t>
            </a:r>
          </a:p>
          <a:p>
            <a:r>
              <a:rPr lang="en-US" altLang="en-US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Location Requirements for common for on-and off-network:</a:t>
            </a:r>
            <a:endParaRPr lang="en-GB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en-US" sz="1800" dirty="0"/>
              <a:t>Location Requirements for on and off-network for Location [R-5.11-001] - [R-5.11-015], [R-5.3-003] and REQs for the on and off-network </a:t>
            </a:r>
            <a:r>
              <a:rPr lang="en-US" altLang="en-US" sz="1800" b="1" dirty="0">
                <a:highlight>
                  <a:srgbClr val="FFFF00"/>
                </a:highlight>
              </a:rPr>
              <a:t>Emergency alert</a:t>
            </a:r>
            <a:r>
              <a:rPr lang="en-US" altLang="en-US" sz="1800" dirty="0">
                <a:highlight>
                  <a:srgbClr val="FFFF00"/>
                </a:highlight>
              </a:rPr>
              <a:t>: </a:t>
            </a:r>
            <a:r>
              <a:rPr lang="en-US" altLang="en-US" sz="1800" dirty="0"/>
              <a:t>[R-5.6.2.1.2-002], [R-5.6.2.4.1-003] </a:t>
            </a:r>
          </a:p>
          <a:p>
            <a:endParaRPr lang="en-US" altLang="en-US" sz="1800" dirty="0"/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F85D88D-108A-C3FE-2753-C89935FEDB8F}"/>
              </a:ext>
            </a:extLst>
          </p:cNvPr>
          <p:cNvSpPr/>
          <p:nvPr/>
        </p:nvSpPr>
        <p:spPr>
          <a:xfrm>
            <a:off x="727364" y="3756314"/>
            <a:ext cx="10983191" cy="846859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21366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SA2 &amp; RAN Architecture &amp; protocols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Mission Critical services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off-network are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PC-5 </a:t>
            </a:r>
            <a:r>
              <a:rPr lang="en-GB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Proximity Services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such as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 communication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discovery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procedures (TS 23.303(4G)/TS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23.304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(5G)).</a:t>
            </a:r>
          </a:p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5G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“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Ranging based services and </a:t>
            </a:r>
            <a:r>
              <a:rPr lang="en-GB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positioning”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commercial, V2X and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public safety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cases for in-coverage, partial coverage, and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out-of-coverage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5G network using 5G NR PC5 RAT was developed </a:t>
            </a:r>
            <a:r>
              <a:rPr lang="en-GB" sz="2000" dirty="0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GB" sz="2000" b="1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 23.585</a:t>
            </a:r>
            <a:r>
              <a:rPr lang="en-GB" sz="2000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GB" sz="2000" b="1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 38.355, TS 38.305, security TS 33.533, etc.) where</a:t>
            </a:r>
            <a:r>
              <a:rPr lang="en-GB" sz="2000" b="1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GB" sz="2000" dirty="0"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Aft>
                <a:spcPts val="900"/>
              </a:spcAft>
            </a:pPr>
            <a:r>
              <a:rPr lang="en-GB" sz="2000" b="1" dirty="0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Ranging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based service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provides the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distance between two or more UEs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and/or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direction of one UE (i.e. Target UE) from another UE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via PC5 operations,</a:t>
            </a:r>
            <a:endParaRPr lang="de-DE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Aft>
                <a:spcPts val="900"/>
              </a:spcAft>
            </a:pPr>
            <a:r>
              <a:rPr lang="en-GB" sz="2000" b="1" dirty="0" err="1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GB" sz="2000" b="1" dirty="0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Positioning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provides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absolute location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relative position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or </a:t>
            </a:r>
            <a:r>
              <a:rPr lang="en-GB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Ranging information </a:t>
            </a: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a UE by using PC5 for the positioning. A Located UE can be used 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determine the absolute location of a Target UE.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Aft>
                <a:spcPts val="900"/>
              </a:spcAft>
            </a:pPr>
            <a:r>
              <a:rPr lang="en-GB" sz="2000" dirty="0"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GB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an be performed Network-assisted, Network-based or by </a:t>
            </a:r>
            <a:r>
              <a:rPr lang="en-GB" sz="20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UE-only Operation.</a:t>
            </a:r>
          </a:p>
          <a:p>
            <a:pPr lvl="1">
              <a:spcAft>
                <a:spcPts val="900"/>
              </a:spcAft>
            </a:pPr>
            <a:r>
              <a:rPr lang="en-GB" sz="2000" kern="0" dirty="0">
                <a:highlight>
                  <a:srgbClr val="FFFFFF"/>
                </a:highlight>
                <a:ea typeface="Times New Roman" panose="02020603050405020304" pitchFamily="18" charset="0"/>
              </a:rPr>
              <a:t>Ranging and </a:t>
            </a:r>
            <a:r>
              <a:rPr lang="en-GB" sz="2000" kern="0" dirty="0" err="1">
                <a:highlight>
                  <a:srgbClr val="FFFFFF"/>
                </a:highlight>
                <a:ea typeface="Times New Roman" panose="02020603050405020304" pitchFamily="18" charset="0"/>
              </a:rPr>
              <a:t>Sidelink</a:t>
            </a:r>
            <a:r>
              <a:rPr lang="en-GB" sz="2000" kern="0" dirty="0">
                <a:highlight>
                  <a:srgbClr val="FFFFFF"/>
                </a:highlight>
                <a:ea typeface="Times New Roman" panose="02020603050405020304" pitchFamily="18" charset="0"/>
              </a:rPr>
              <a:t> Positioning protocols are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 “part” of 5G ProSe layer</a:t>
            </a:r>
          </a:p>
          <a:p>
            <a:pPr marL="457200" lvl="1" indent="0">
              <a:spcAft>
                <a:spcPts val="900"/>
              </a:spcAft>
              <a:buNone/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900"/>
              </a:spcAft>
            </a:pP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en-US" sz="1800" dirty="0"/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45690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Study TR 23.744 (Rel-17, closed)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8775" indent="-358775">
              <a:spcAft>
                <a:spcPts val="900"/>
              </a:spcAft>
            </a:pPr>
            <a:r>
              <a:rPr lang="en-GB" sz="2000" dirty="0">
                <a:ea typeface="Calibri" panose="020F0502020204030204" pitchFamily="34" charset="0"/>
                <a:cs typeface="Calibri" panose="020F0502020204030204" pitchFamily="34" charset="0"/>
              </a:rPr>
              <a:t>Study used </a:t>
            </a:r>
            <a:r>
              <a:rPr lang="en-GB" sz="2000" b="1" dirty="0">
                <a:ea typeface="Calibri" panose="020F0502020204030204" pitchFamily="34" charset="0"/>
                <a:cs typeface="Calibri" panose="020F0502020204030204" pitchFamily="34" charset="0"/>
              </a:rPr>
              <a:t>Location Management Clients </a:t>
            </a:r>
            <a:r>
              <a:rPr lang="en-GB" sz="2000" dirty="0"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GB" sz="2000" b="1" dirty="0">
                <a:ea typeface="Calibri" panose="020F0502020204030204" pitchFamily="34" charset="0"/>
                <a:cs typeface="Calibri" panose="020F0502020204030204" pitchFamily="34" charset="0"/>
              </a:rPr>
              <a:t> i</a:t>
            </a:r>
            <a:r>
              <a:rPr lang="en-GB" sz="2000" dirty="0">
                <a:ea typeface="Calibri" panose="020F0502020204030204" pitchFamily="34" charset="0"/>
                <a:cs typeface="Calibri" panose="020F0502020204030204" pitchFamily="34" charset="0"/>
              </a:rPr>
              <a:t>nformation flows and procedures in off-network</a:t>
            </a:r>
          </a:p>
          <a:p>
            <a:pPr marL="358775" indent="-358775">
              <a:spcAft>
                <a:spcPts val="900"/>
              </a:spcAft>
            </a:pPr>
            <a:r>
              <a:rPr lang="en-GB" sz="2000" dirty="0">
                <a:ea typeface="Calibri" panose="020F0502020204030204" pitchFamily="34" charset="0"/>
                <a:cs typeface="Calibri" panose="020F0502020204030204" pitchFamily="34" charset="0"/>
              </a:rPr>
              <a:t>Existing </a:t>
            </a:r>
            <a:r>
              <a:rPr lang="en-GB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ff-network functional models </a:t>
            </a:r>
            <a:r>
              <a:rPr lang="en-US" altLang="en-US" sz="2000" dirty="0"/>
              <a:t>TS23.280/23.379/23.282/23.281 were </a:t>
            </a:r>
            <a:r>
              <a:rPr lang="en-US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not extended to include LMC´s</a:t>
            </a:r>
          </a:p>
          <a:p>
            <a:pPr marL="358775" indent="-358775">
              <a:spcAft>
                <a:spcPts val="900"/>
              </a:spcAft>
            </a:pPr>
            <a:r>
              <a:rPr lang="en-US" sz="2000" dirty="0">
                <a:effectLst/>
                <a:ea typeface="Times New Roman" panose="02020603050405020304" pitchFamily="18" charset="0"/>
              </a:rPr>
              <a:t>(Solution 17) </a:t>
            </a:r>
            <a:r>
              <a:rPr lang="en-US" sz="2000" b="1" dirty="0">
                <a:effectLst/>
                <a:ea typeface="Times New Roman" panose="02020603050405020304" pitchFamily="18" charset="0"/>
              </a:rPr>
              <a:t>off-network aspects </a:t>
            </a:r>
            <a:r>
              <a:rPr lang="en-US" sz="2000" b="1" u="sng" dirty="0">
                <a:effectLst/>
                <a:ea typeface="Times New Roman" panose="02020603050405020304" pitchFamily="18" charset="0"/>
              </a:rPr>
              <a:t>were not incorporated into TS 23.280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etc..</a:t>
            </a:r>
          </a:p>
          <a:p>
            <a:pPr marL="358775" indent="-358775">
              <a:spcAft>
                <a:spcPts val="900"/>
              </a:spcAft>
            </a:pPr>
            <a:r>
              <a:rPr lang="en-US" sz="2000" u="sng" dirty="0">
                <a:ea typeface="Times New Roman" panose="02020603050405020304" pitchFamily="18" charset="0"/>
              </a:rPr>
              <a:t>Potential topics:</a:t>
            </a:r>
          </a:p>
          <a:p>
            <a:pPr marL="815975" lvl="1" indent="-358775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ea typeface="Times New Roman" panose="02020603050405020304" pitchFamily="18" charset="0"/>
              </a:rPr>
              <a:t>Introduction of </a:t>
            </a:r>
            <a:r>
              <a:rPr lang="en-US" sz="1600" b="1" dirty="0">
                <a:effectLst/>
                <a:ea typeface="Times New Roman" panose="02020603050405020304" pitchFamily="18" charset="0"/>
              </a:rPr>
              <a:t>LMC</a:t>
            </a:r>
            <a:r>
              <a:rPr lang="en-US" sz="1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1600" b="1" dirty="0">
                <a:effectLst/>
                <a:ea typeface="Times New Roman" panose="02020603050405020304" pitchFamily="18" charset="0"/>
              </a:rPr>
              <a:t>in</a:t>
            </a:r>
            <a:r>
              <a:rPr lang="en-US" sz="1600" dirty="0">
                <a:effectLst/>
                <a:ea typeface="Times New Roman" panose="02020603050405020304" pitchFamily="18" charset="0"/>
              </a:rPr>
              <a:t> </a:t>
            </a:r>
            <a:r>
              <a:rPr lang="en-US" sz="1600" b="1" dirty="0">
                <a:effectLst/>
                <a:ea typeface="Times New Roman" panose="02020603050405020304" pitchFamily="18" charset="0"/>
              </a:rPr>
              <a:t>Functional Models</a:t>
            </a:r>
          </a:p>
          <a:p>
            <a:pPr marL="815975" lvl="1" indent="-358775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a typeface="Times New Roman" panose="02020603050405020304" pitchFamily="18" charset="0"/>
              </a:rPr>
              <a:t>Study local </a:t>
            </a:r>
            <a:r>
              <a:rPr lang="en-US" sz="1600" b="1" dirty="0">
                <a:ea typeface="Times New Roman" panose="02020603050405020304" pitchFamily="18" charset="0"/>
              </a:rPr>
              <a:t>LMS </a:t>
            </a:r>
            <a:r>
              <a:rPr lang="en-US" sz="1600" dirty="0">
                <a:ea typeface="Times New Roman" panose="02020603050405020304" pitchFamily="18" charset="0"/>
              </a:rPr>
              <a:t>implementation in UEs for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Times New Roman" panose="02020603050405020304" pitchFamily="18" charset="0"/>
              </a:rPr>
              <a:t>        off-NW location report subscription (even a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Times New Roman" panose="02020603050405020304" pitchFamily="18" charset="0"/>
              </a:rPr>
              <a:t>        SL-Server UE is defined in </a:t>
            </a:r>
            <a:r>
              <a:rPr lang="en-GB" sz="1600" dirty="0"/>
              <a:t>TS 38.355) </a:t>
            </a:r>
            <a:endParaRPr lang="en-US" sz="1600" dirty="0"/>
          </a:p>
          <a:p>
            <a:pPr marL="815975" lvl="1" indent="-358775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Incorporate the results for off-NW from the </a:t>
            </a:r>
            <a:r>
              <a:rPr lang="en-US" sz="1600" b="1" dirty="0"/>
              <a:t>study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/>
              <a:t>        </a:t>
            </a:r>
            <a:r>
              <a:rPr lang="en-US" sz="1600" dirty="0"/>
              <a:t>and/or create </a:t>
            </a:r>
            <a:r>
              <a:rPr lang="en-US" sz="1600" b="1" dirty="0"/>
              <a:t>new IFs &amp; procedures </a:t>
            </a:r>
            <a:r>
              <a:rPr lang="en-US" sz="1600" dirty="0"/>
              <a:t>if necessary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Incorporate </a:t>
            </a:r>
            <a:r>
              <a:rPr lang="en-US" sz="1600" b="1" dirty="0" err="1"/>
              <a:t>Sidelink</a:t>
            </a:r>
            <a:r>
              <a:rPr lang="en-US" sz="1600" b="1" dirty="0"/>
              <a:t> positioning and ranging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457200" lvl="1" indent="0">
              <a:spcAft>
                <a:spcPts val="900"/>
              </a:spcAft>
              <a:buNone/>
            </a:pPr>
            <a:endParaRPr lang="en-US" sz="1600" dirty="0">
              <a:ea typeface="Times New Roman" panose="02020603050405020304" pitchFamily="18" charset="0"/>
            </a:endParaRPr>
          </a:p>
          <a:p>
            <a:pPr marL="457200" lvl="1" indent="0">
              <a:spcAft>
                <a:spcPts val="900"/>
              </a:spcAft>
              <a:buNone/>
            </a:pPr>
            <a:endParaRPr lang="en-US" sz="1600" dirty="0">
              <a:ea typeface="Times New Roman" panose="02020603050405020304" pitchFamily="18" charset="0"/>
            </a:endParaRPr>
          </a:p>
          <a:p>
            <a:pPr marL="815975" lvl="1" indent="-358775">
              <a:spcAft>
                <a:spcPts val="900"/>
              </a:spcAft>
            </a:pPr>
            <a:endParaRPr lang="de-DE" sz="1600" dirty="0">
              <a:effectLst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en-US" u="sng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9CAEC52-B732-F9A9-D6C0-DB741CC16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899" y="3555513"/>
            <a:ext cx="5004389" cy="289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529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Current (SA6) status MCX off-NW location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</a:t>
            </a:r>
            <a:r>
              <a:rPr lang="en-US" altLang="en-US" u="sng" dirty="0"/>
              <a:t>Some Location reporting is defined between MCX Clients:</a:t>
            </a:r>
          </a:p>
          <a:p>
            <a:pPr lvl="1"/>
            <a:r>
              <a:rPr lang="en-US" altLang="en-US" dirty="0"/>
              <a:t>Off-network emergency alert (MC CoRe, MC Video)</a:t>
            </a:r>
          </a:p>
          <a:p>
            <a:pPr lvl="1"/>
            <a:r>
              <a:rPr lang="en-US" altLang="en-US" dirty="0"/>
              <a:t>MCPTT private call (setup)</a:t>
            </a:r>
          </a:p>
          <a:p>
            <a:pPr lvl="1"/>
            <a:r>
              <a:rPr lang="en-US" altLang="en-US" dirty="0"/>
              <a:t>MC Video capability announcement (Codecs, camera capabilities, even periodically possible)</a:t>
            </a:r>
          </a:p>
          <a:p>
            <a:pPr marL="447675" indent="-447675"/>
            <a:r>
              <a:rPr lang="en-US" altLang="en-US" sz="2400" i="1" dirty="0"/>
              <a:t>TS 23.282 MCData off-network Information Flows do not contain  location IEs e.g.in (group) standalone data request but </a:t>
            </a:r>
            <a:r>
              <a:rPr lang="en-US" altLang="en-US" sz="2400" b="1" i="1" dirty="0"/>
              <a:t>stage 3</a:t>
            </a:r>
            <a:r>
              <a:rPr lang="en-US" altLang="en-US" sz="2400" i="1" dirty="0"/>
              <a:t>* </a:t>
            </a:r>
            <a:r>
              <a:rPr lang="en-US" altLang="en-US" sz="2400" b="1" i="1" dirty="0"/>
              <a:t>has it defined</a:t>
            </a:r>
            <a:r>
              <a:rPr lang="en-US" altLang="en-US" sz="2400" i="1" dirty="0"/>
              <a:t>!</a:t>
            </a:r>
          </a:p>
          <a:p>
            <a:pPr marL="355600" indent="-355600"/>
            <a:r>
              <a:rPr lang="en-US" altLang="en-US" sz="2400" i="1" dirty="0"/>
              <a:t>Location Management Client (LMC) / Server (LMS) is not implemented for off- network!</a:t>
            </a:r>
            <a:endParaRPr lang="en-US" altLang="en-US" sz="2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636F56C-A7BA-E863-C803-B4F8EB9A93ED}"/>
              </a:ext>
            </a:extLst>
          </p:cNvPr>
          <p:cNvSpPr txBox="1"/>
          <p:nvPr/>
        </p:nvSpPr>
        <p:spPr>
          <a:xfrm>
            <a:off x="238125" y="6066472"/>
            <a:ext cx="16995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800" dirty="0"/>
              <a:t>* See Additional Information </a:t>
            </a:r>
            <a:r>
              <a:rPr lang="en-US" altLang="en-US" sz="800" dirty="0" err="1"/>
              <a:t>slids</a:t>
            </a:r>
            <a:endParaRPr lang="en-US" altLang="en-US" sz="800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9817884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 MC off-network location (SA6)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89512" cy="4351338"/>
          </a:xfrm>
        </p:spPr>
        <p:txBody>
          <a:bodyPr/>
          <a:lstStyle/>
          <a:p>
            <a:r>
              <a:rPr lang="en-US" altLang="en-US" dirty="0"/>
              <a:t> Stage 1 requirements are available</a:t>
            </a:r>
          </a:p>
          <a:p>
            <a:pPr marL="447675" indent="-447675"/>
            <a:r>
              <a:rPr lang="en-US" altLang="en-US" dirty="0"/>
              <a:t>SA2 and RAN standards / protocols for “</a:t>
            </a:r>
            <a:r>
              <a:rPr lang="en-US" altLang="en-US" b="1" dirty="0" err="1"/>
              <a:t>Sidelink</a:t>
            </a:r>
            <a:r>
              <a:rPr lang="en-US" altLang="en-US" b="1" dirty="0"/>
              <a:t> Positioning and Ranging</a:t>
            </a:r>
            <a:r>
              <a:rPr lang="en-US" altLang="en-US" dirty="0"/>
              <a:t>” for ProSe PC-5 are not referenced in any MCX specification  </a:t>
            </a:r>
          </a:p>
          <a:p>
            <a:r>
              <a:rPr lang="en-US" altLang="en-US" dirty="0"/>
              <a:t> SA6 off-network location is almost entirely unspecified for MCX </a:t>
            </a:r>
          </a:p>
          <a:p>
            <a:pPr marL="447675" indent="-447675"/>
            <a:r>
              <a:rPr lang="en-US" altLang="en-US" b="1" dirty="0"/>
              <a:t>Location Management Client </a:t>
            </a:r>
            <a:r>
              <a:rPr lang="en-US" altLang="en-US" dirty="0"/>
              <a:t>(LMC) is not existing in off-network functional model, information flows &amp; procedures</a:t>
            </a:r>
          </a:p>
          <a:p>
            <a:r>
              <a:rPr lang="en-US" altLang="en-US" dirty="0"/>
              <a:t> Location Management Server (LMS) local in UE may be </a:t>
            </a:r>
            <a:r>
              <a:rPr lang="en-US" altLang="en-US"/>
              <a:t>required?</a:t>
            </a:r>
            <a:endParaRPr lang="en-US" altLang="en-US" dirty="0"/>
          </a:p>
          <a:p>
            <a:pPr marL="0" indent="0">
              <a:buNone/>
            </a:pPr>
            <a:r>
              <a:rPr lang="en-US" altLang="en-US" sz="3600" dirty="0"/>
              <a:t>Suggest to include off-network location within 6G MC SID 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r>
              <a:rPr lang="en-GB" altLang="en-US" sz="4800" dirty="0"/>
              <a:t>Additional Information</a:t>
            </a:r>
            <a:endParaRPr lang="en-US" altLang="en-US" sz="48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42B502-66DB-0413-2DE1-97C9501C2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04662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1176</Words>
  <Application>Microsoft Office PowerPoint</Application>
  <PresentationFormat>Breitbild</PresentationFormat>
  <Paragraphs>124</Paragraphs>
  <Slides>10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Motivation for off-network location within 6G MC SID </vt:lpstr>
      <vt:lpstr>Introduction</vt:lpstr>
      <vt:lpstr>Outline</vt:lpstr>
      <vt:lpstr>Stage 1 Requirements TS 22.280 </vt:lpstr>
      <vt:lpstr>SA2 &amp; RAN Architecture &amp; protocols</vt:lpstr>
      <vt:lpstr>SA6 Study TR 23.744 (Rel-17, closed)</vt:lpstr>
      <vt:lpstr>Current (SA6) status MCX off-NW location</vt:lpstr>
      <vt:lpstr>Summary MC off-network location (SA6)</vt:lpstr>
      <vt:lpstr>PowerPoint-Präsentation</vt:lpstr>
      <vt:lpstr>Summary off-network location (stage3, CT1)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Frank Körsten</cp:lastModifiedBy>
  <cp:revision>973</cp:revision>
  <dcterms:created xsi:type="dcterms:W3CDTF">2010-02-05T13:52:04Z</dcterms:created>
  <dcterms:modified xsi:type="dcterms:W3CDTF">2026-01-30T14:09:21Z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