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5146" r:id="rId4"/>
  </p:sldMasterIdLst>
  <p:notesMasterIdLst>
    <p:notesMasterId r:id="rId13"/>
  </p:notesMasterIdLst>
  <p:handoutMasterIdLst>
    <p:handoutMasterId r:id="rId14"/>
  </p:handoutMasterIdLst>
  <p:sldIdLst>
    <p:sldId id="341" r:id="rId5"/>
    <p:sldId id="364" r:id="rId6"/>
    <p:sldId id="366" r:id="rId7"/>
    <p:sldId id="367" r:id="rId8"/>
    <p:sldId id="368" r:id="rId9"/>
    <p:sldId id="369" r:id="rId10"/>
    <p:sldId id="370" r:id="rId11"/>
    <p:sldId id="365"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27" autoAdjust="0"/>
    <p:restoredTop sz="97325" autoAdjust="0"/>
  </p:normalViewPr>
  <p:slideViewPr>
    <p:cSldViewPr snapToGrid="0">
      <p:cViewPr varScale="1">
        <p:scale>
          <a:sx n="150" d="100"/>
          <a:sy n="150" d="100"/>
        </p:scale>
        <p:origin x="114" y="18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#71</a:t>
            </a:r>
          </a:p>
          <a:p>
            <a:pPr eaLnBrk="1" hangingPunct="1">
              <a:defRPr/>
            </a:pPr>
            <a:r>
              <a:rPr lang="en-GB" altLang="en-US" sz="1200" b="1" dirty="0">
                <a:latin typeface="Arial "/>
              </a:rPr>
              <a:t>Goa, India 9</a:t>
            </a:r>
            <a:r>
              <a:rPr lang="en-GB" altLang="en-US" sz="1200" b="1" baseline="30000" dirty="0">
                <a:latin typeface="Arial "/>
              </a:rPr>
              <a:t>th</a:t>
            </a:r>
            <a:r>
              <a:rPr lang="en-GB" altLang="en-US" sz="1200" b="1" dirty="0">
                <a:latin typeface="Arial "/>
              </a:rPr>
              <a:t> – 13</a:t>
            </a:r>
            <a:r>
              <a:rPr lang="en-GB" altLang="en-US" sz="1200" b="1" baseline="30000" dirty="0">
                <a:latin typeface="Arial "/>
              </a:rPr>
              <a:t>th</a:t>
            </a:r>
            <a:r>
              <a:rPr lang="en-GB" altLang="en-US" sz="1200" b="1" dirty="0">
                <a:latin typeface="Arial "/>
              </a:rPr>
              <a:t> February 2026</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S6-260059</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sz="5400" dirty="0"/>
              <a:t>Group host MCPTT server</a:t>
            </a:r>
            <a:endParaRPr lang="en-GB" altLang="en-US" sz="54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953000"/>
            <a:ext cx="7886700" cy="1136650"/>
          </a:xfrm>
        </p:spPr>
        <p:txBody>
          <a:bodyPr/>
          <a:lstStyle/>
          <a:p>
            <a:pPr marL="0" indent="0" eaLnBrk="1" hangingPunct="1">
              <a:buFontTx/>
              <a:buNone/>
            </a:pPr>
            <a:r>
              <a:rPr lang="en-GB" altLang="en-US" sz="2400" dirty="0"/>
              <a:t>Jerry Shih, at&amp;t</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Roles of MCPTT Server </a:t>
            </a:r>
            <a:r>
              <a:rPr lang="en-GB" altLang="en-US" sz="1800" dirty="0"/>
              <a:t>(TS 23.379 7.4.2.3.2)</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4"/>
            <a:ext cx="10515600" cy="4559935"/>
          </a:xfrm>
        </p:spPr>
        <p:txBody>
          <a:bodyPr/>
          <a:lstStyle/>
          <a:p>
            <a:pPr marL="0" indent="0">
              <a:buNone/>
            </a:pPr>
            <a:r>
              <a:rPr lang="en-US" altLang="en-US" sz="1000" dirty="0"/>
              <a:t>The MCPTT server shall support </a:t>
            </a:r>
            <a:r>
              <a:rPr lang="en-US" altLang="en-US" sz="1000" b="1" dirty="0">
                <a:solidFill>
                  <a:srgbClr val="FF0000"/>
                </a:solidFill>
              </a:rPr>
              <a:t>the controlling role </a:t>
            </a:r>
            <a:r>
              <a:rPr lang="en-US" altLang="en-US" sz="1000" dirty="0"/>
              <a:t>and the </a:t>
            </a:r>
            <a:r>
              <a:rPr lang="en-US" altLang="en-US" sz="1000" b="1" dirty="0">
                <a:solidFill>
                  <a:srgbClr val="FF0000"/>
                </a:solidFill>
              </a:rPr>
              <a:t>participating role</a:t>
            </a:r>
            <a:r>
              <a:rPr lang="en-US" altLang="en-US" sz="1000" dirty="0"/>
              <a:t>. The MCPTT server may perform the controlling role for private calls and group calls. The MCPTT server performing the controlling role for a private call or group call may also perform a participating role for the same private call or group call. For each private call and group call, there shall be only one MCPTT server assuming the controlling role, while one or more MCPTT servers in participating role may be involved. </a:t>
            </a:r>
          </a:p>
          <a:p>
            <a:pPr marL="0" indent="0">
              <a:buNone/>
            </a:pPr>
            <a:r>
              <a:rPr lang="en-US" altLang="en-US" sz="1000" dirty="0"/>
              <a:t>The MCPTT server performing the controlling roles is responsible for:</a:t>
            </a:r>
          </a:p>
          <a:p>
            <a:pPr marL="0" indent="0">
              <a:buNone/>
            </a:pPr>
            <a:r>
              <a:rPr lang="en-US" altLang="en-US" sz="1000" dirty="0"/>
              <a:t>-	call control (e.g. </a:t>
            </a:r>
            <a:r>
              <a:rPr lang="en-US" altLang="en-US" sz="1000" b="1" dirty="0">
                <a:solidFill>
                  <a:schemeClr val="accent5"/>
                </a:solidFill>
              </a:rPr>
              <a:t>policy enforcement </a:t>
            </a:r>
            <a:r>
              <a:rPr lang="en-US" altLang="en-US" sz="1000" dirty="0"/>
              <a:t>for participation in the MCPTT group calls) towards all the MCPTT users of the group call and private call;</a:t>
            </a:r>
          </a:p>
          <a:p>
            <a:pPr marL="0" indent="0">
              <a:buNone/>
            </a:pPr>
            <a:r>
              <a:rPr lang="en-US" altLang="en-US" sz="1000" dirty="0"/>
              <a:t>-	interfacing with the </a:t>
            </a:r>
            <a:r>
              <a:rPr lang="en-US" altLang="en-US" sz="1000" b="1" dirty="0">
                <a:solidFill>
                  <a:schemeClr val="accent5"/>
                </a:solidFill>
              </a:rPr>
              <a:t>group management server </a:t>
            </a:r>
            <a:r>
              <a:rPr lang="en-US" altLang="en-US" sz="1000" dirty="0"/>
              <a:t>for group policy and affiliation status information of this MCPTT server's served affiliated users;</a:t>
            </a:r>
          </a:p>
          <a:p>
            <a:pPr marL="0" indent="0">
              <a:buNone/>
            </a:pPr>
            <a:r>
              <a:rPr lang="en-US" altLang="en-US" sz="1000" dirty="0"/>
              <a:t>-	enforcing functional alias priority handling;</a:t>
            </a:r>
          </a:p>
          <a:p>
            <a:pPr marL="0" indent="0">
              <a:buNone/>
            </a:pPr>
            <a:r>
              <a:rPr lang="en-US" altLang="en-US" sz="1000" dirty="0"/>
              <a:t>-	</a:t>
            </a:r>
            <a:r>
              <a:rPr lang="en-US" altLang="en-US" sz="1000" b="1" dirty="0">
                <a:solidFill>
                  <a:schemeClr val="accent5"/>
                </a:solidFill>
              </a:rPr>
              <a:t>managing floor control </a:t>
            </a:r>
            <a:r>
              <a:rPr lang="en-US" altLang="en-US" sz="1000" dirty="0"/>
              <a:t>entity in a group call and private call;</a:t>
            </a:r>
          </a:p>
          <a:p>
            <a:pPr marL="0" indent="0">
              <a:buNone/>
            </a:pPr>
            <a:r>
              <a:rPr lang="en-US" altLang="en-US" sz="1000" dirty="0"/>
              <a:t>-	managing media handling entity in call i.e. </a:t>
            </a:r>
            <a:r>
              <a:rPr lang="en-US" altLang="en-US" sz="1000" b="1" dirty="0">
                <a:solidFill>
                  <a:schemeClr val="accent5"/>
                </a:solidFill>
              </a:rPr>
              <a:t>conferencing, transcoding </a:t>
            </a:r>
            <a:r>
              <a:rPr lang="en-US" altLang="en-US" sz="1000" dirty="0"/>
              <a:t>; and</a:t>
            </a:r>
          </a:p>
          <a:p>
            <a:pPr marL="0" indent="0">
              <a:buNone/>
            </a:pPr>
            <a:r>
              <a:rPr lang="en-US" altLang="en-US" sz="1000" dirty="0"/>
              <a:t>-	interfacing with the recording server for the management of the recording processes.</a:t>
            </a:r>
          </a:p>
          <a:p>
            <a:pPr marL="0" indent="0">
              <a:buNone/>
            </a:pPr>
            <a:r>
              <a:rPr lang="en-US" altLang="en-US" sz="1000" dirty="0"/>
              <a:t>The controlling roles for group call, private call and functional alias are independent with each other.</a:t>
            </a:r>
          </a:p>
          <a:p>
            <a:pPr marL="0" indent="0">
              <a:buNone/>
            </a:pPr>
            <a:r>
              <a:rPr lang="en-US" altLang="en-US" sz="1000" dirty="0"/>
              <a:t>The MCPTT server performing the participating roles is responsible for:</a:t>
            </a:r>
          </a:p>
          <a:p>
            <a:pPr marL="0" indent="0">
              <a:buNone/>
            </a:pPr>
            <a:r>
              <a:rPr lang="en-US" altLang="en-US" sz="1000" dirty="0"/>
              <a:t>-	call control (e.g. authorization for participation in the MCPTT group calls) to its MCPTT users for group call and private call;</a:t>
            </a:r>
          </a:p>
          <a:p>
            <a:pPr marL="0" indent="0">
              <a:buNone/>
            </a:pPr>
            <a:r>
              <a:rPr lang="en-US" altLang="en-US" sz="1000" dirty="0"/>
              <a:t>-	group affiliation support for MCPTT user, including enforcement of maximum N2 number of simultaneous group affiliations by a user;</a:t>
            </a:r>
          </a:p>
          <a:p>
            <a:pPr marL="0" indent="0">
              <a:buNone/>
            </a:pPr>
            <a:r>
              <a:rPr lang="en-US" altLang="en-US" sz="1000" dirty="0"/>
              <a:t>-	enforcing functional alias priority handling;</a:t>
            </a:r>
          </a:p>
          <a:p>
            <a:pPr marL="0" indent="0">
              <a:buNone/>
            </a:pPr>
            <a:r>
              <a:rPr lang="en-US" altLang="en-US" sz="1000" dirty="0"/>
              <a:t>-	</a:t>
            </a:r>
            <a:r>
              <a:rPr lang="en-US" altLang="en-US" sz="1000" b="1" dirty="0">
                <a:solidFill>
                  <a:schemeClr val="accent5"/>
                </a:solidFill>
              </a:rPr>
              <a:t>relaying the call control and floor control messages between the MCPTT client and the MCPTT server performing the controlling role</a:t>
            </a:r>
            <a:r>
              <a:rPr lang="en-US" altLang="en-US" sz="1000" dirty="0"/>
              <a:t>; and</a:t>
            </a:r>
          </a:p>
          <a:p>
            <a:pPr marL="0" indent="0">
              <a:buNone/>
            </a:pPr>
            <a:r>
              <a:rPr lang="en-US" altLang="en-US" sz="1000" dirty="0"/>
              <a:t>-	media handling in call for its MCPTT users, i.e. transcoding, lawful interception for both unicast and multicast media.</a:t>
            </a:r>
          </a:p>
          <a:p>
            <a:pPr marL="0" indent="0">
              <a:buNone/>
            </a:pPr>
            <a:r>
              <a:rPr lang="en-US" altLang="en-US" sz="1000" dirty="0"/>
              <a:t>NOTE 2:	The MCPTT server in the controlling role and the MCPTT server in the participating role can belong to the same MCPTT system or to different MCPTT systems.</a:t>
            </a:r>
          </a:p>
          <a:p>
            <a:pPr marL="0" indent="0">
              <a:buNone/>
            </a:pPr>
            <a:r>
              <a:rPr lang="en-US" altLang="en-US" sz="1000" dirty="0"/>
              <a:t>-	</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2DC07-64A0-77D7-0170-230DE46754A4}"/>
              </a:ext>
            </a:extLst>
          </p:cNvPr>
          <p:cNvSpPr>
            <a:spLocks noGrp="1"/>
          </p:cNvSpPr>
          <p:nvPr>
            <p:ph type="title"/>
          </p:nvPr>
        </p:nvSpPr>
        <p:spPr/>
        <p:txBody>
          <a:bodyPr/>
          <a:lstStyle/>
          <a:p>
            <a:r>
              <a:rPr lang="en-US" sz="2800" dirty="0"/>
              <a:t>MCPTT Server serving both Participating and Controlling Roles</a:t>
            </a:r>
          </a:p>
        </p:txBody>
      </p:sp>
      <p:pic>
        <p:nvPicPr>
          <p:cNvPr id="5" name="Picture 4">
            <a:extLst>
              <a:ext uri="{FF2B5EF4-FFF2-40B4-BE49-F238E27FC236}">
                <a16:creationId xmlns:a16="http://schemas.microsoft.com/office/drawing/2014/main" id="{C89A181E-A014-3E40-771D-C7C2172E90EC}"/>
              </a:ext>
            </a:extLst>
          </p:cNvPr>
          <p:cNvPicPr>
            <a:picLocks noChangeAspect="1"/>
          </p:cNvPicPr>
          <p:nvPr/>
        </p:nvPicPr>
        <p:blipFill>
          <a:blip r:embed="rId2"/>
          <a:stretch>
            <a:fillRect/>
          </a:stretch>
        </p:blipFill>
        <p:spPr>
          <a:xfrm>
            <a:off x="2202180" y="1897380"/>
            <a:ext cx="6903720" cy="4408857"/>
          </a:xfrm>
          <a:prstGeom prst="rect">
            <a:avLst/>
          </a:prstGeom>
        </p:spPr>
      </p:pic>
    </p:spTree>
    <p:extLst>
      <p:ext uri="{BB962C8B-B14F-4D97-AF65-F5344CB8AC3E}">
        <p14:creationId xmlns:p14="http://schemas.microsoft.com/office/powerpoint/2010/main" val="200027150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8723C-EB3F-893C-CE6C-8A2D7FAEAD15}"/>
              </a:ext>
            </a:extLst>
          </p:cNvPr>
          <p:cNvSpPr>
            <a:spLocks noGrp="1"/>
          </p:cNvSpPr>
          <p:nvPr>
            <p:ph type="title"/>
          </p:nvPr>
        </p:nvSpPr>
        <p:spPr/>
        <p:txBody>
          <a:bodyPr/>
          <a:lstStyle/>
          <a:p>
            <a:r>
              <a:rPr lang="en-US" dirty="0"/>
              <a:t>Using Group host MCPTT Server</a:t>
            </a:r>
          </a:p>
        </p:txBody>
      </p:sp>
      <p:sp>
        <p:nvSpPr>
          <p:cNvPr id="6" name="TextBox 5">
            <a:extLst>
              <a:ext uri="{FF2B5EF4-FFF2-40B4-BE49-F238E27FC236}">
                <a16:creationId xmlns:a16="http://schemas.microsoft.com/office/drawing/2014/main" id="{CFBACFB4-6FCF-642E-12FC-054A32893B83}"/>
              </a:ext>
            </a:extLst>
          </p:cNvPr>
          <p:cNvSpPr txBox="1"/>
          <p:nvPr/>
        </p:nvSpPr>
        <p:spPr>
          <a:xfrm>
            <a:off x="2895600" y="3764280"/>
            <a:ext cx="3253740" cy="1200329"/>
          </a:xfrm>
          <a:prstGeom prst="rect">
            <a:avLst/>
          </a:prstGeom>
          <a:noFill/>
        </p:spPr>
        <p:txBody>
          <a:bodyPr wrap="square" rtlCol="0">
            <a:spAutoFit/>
          </a:bodyPr>
          <a:lstStyle/>
          <a:p>
            <a:r>
              <a:rPr lang="en-US" sz="900" dirty="0"/>
              <a:t>The MCPTT group ID determines which server to host the group communication; It indicates the MC service server within the MC system:</a:t>
            </a:r>
          </a:p>
          <a:p>
            <a:pPr marL="171450" indent="-171450">
              <a:buFont typeface="Wingdings" panose="05000000000000000000" pitchFamily="2" charset="2"/>
              <a:buChar char="Ø"/>
            </a:pPr>
            <a:r>
              <a:rPr lang="en-US" sz="900" dirty="0"/>
              <a:t>Setup individual connection to participants</a:t>
            </a:r>
          </a:p>
          <a:p>
            <a:pPr marL="171450" indent="-171450">
              <a:buFont typeface="Wingdings" panose="05000000000000000000" pitchFamily="2" charset="2"/>
              <a:buChar char="Ø"/>
            </a:pPr>
            <a:r>
              <a:rPr lang="en-US" sz="900" dirty="0"/>
              <a:t>Fan out messages to all</a:t>
            </a:r>
          </a:p>
          <a:p>
            <a:pPr marL="171450" indent="-171450">
              <a:buFont typeface="Wingdings" panose="05000000000000000000" pitchFamily="2" charset="2"/>
              <a:buChar char="Ø"/>
            </a:pPr>
            <a:r>
              <a:rPr lang="en-US" sz="900" dirty="0"/>
              <a:t>Floor control</a:t>
            </a:r>
          </a:p>
          <a:p>
            <a:pPr marL="171450" indent="-171450">
              <a:buFont typeface="Wingdings" panose="05000000000000000000" pitchFamily="2" charset="2"/>
              <a:buChar char="Ø"/>
            </a:pPr>
            <a:r>
              <a:rPr lang="en-US" sz="900" dirty="0"/>
              <a:t>Group policy enforcement</a:t>
            </a:r>
          </a:p>
          <a:p>
            <a:pPr marL="171450" indent="-171450">
              <a:buFont typeface="Wingdings" panose="05000000000000000000" pitchFamily="2" charset="2"/>
              <a:buChar char="Ø"/>
            </a:pPr>
            <a:r>
              <a:rPr lang="en-US" sz="900" dirty="0"/>
              <a:t>Etc. </a:t>
            </a:r>
          </a:p>
        </p:txBody>
      </p:sp>
      <p:pic>
        <p:nvPicPr>
          <p:cNvPr id="8" name="Picture 7">
            <a:extLst>
              <a:ext uri="{FF2B5EF4-FFF2-40B4-BE49-F238E27FC236}">
                <a16:creationId xmlns:a16="http://schemas.microsoft.com/office/drawing/2014/main" id="{DB0CFAC6-9E21-A85D-0BD5-27A458487EAA}"/>
              </a:ext>
            </a:extLst>
          </p:cNvPr>
          <p:cNvPicPr>
            <a:picLocks noChangeAspect="1"/>
          </p:cNvPicPr>
          <p:nvPr/>
        </p:nvPicPr>
        <p:blipFill>
          <a:blip r:embed="rId2"/>
          <a:stretch>
            <a:fillRect/>
          </a:stretch>
        </p:blipFill>
        <p:spPr>
          <a:xfrm>
            <a:off x="3942370" y="1821179"/>
            <a:ext cx="7220930" cy="4653915"/>
          </a:xfrm>
          <a:prstGeom prst="rect">
            <a:avLst/>
          </a:prstGeom>
        </p:spPr>
      </p:pic>
    </p:spTree>
    <p:extLst>
      <p:ext uri="{BB962C8B-B14F-4D97-AF65-F5344CB8AC3E}">
        <p14:creationId xmlns:p14="http://schemas.microsoft.com/office/powerpoint/2010/main" val="158924522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B99A6-4340-FAFE-C0DA-933D9CACEFF5}"/>
              </a:ext>
            </a:extLst>
          </p:cNvPr>
          <p:cNvSpPr>
            <a:spLocks noGrp="1"/>
          </p:cNvSpPr>
          <p:nvPr>
            <p:ph type="title"/>
          </p:nvPr>
        </p:nvSpPr>
        <p:spPr/>
        <p:txBody>
          <a:bodyPr/>
          <a:lstStyle/>
          <a:p>
            <a:r>
              <a:rPr lang="en-US" sz="3200" dirty="0"/>
              <a:t>Normal Group calls using Group host MCPTT Server</a:t>
            </a:r>
          </a:p>
        </p:txBody>
      </p:sp>
      <p:graphicFrame>
        <p:nvGraphicFramePr>
          <p:cNvPr id="4" name="Content Placeholder 3">
            <a:extLst>
              <a:ext uri="{FF2B5EF4-FFF2-40B4-BE49-F238E27FC236}">
                <a16:creationId xmlns:a16="http://schemas.microsoft.com/office/drawing/2014/main" id="{34211130-5314-C1E7-1528-699E986D565B}"/>
              </a:ext>
            </a:extLst>
          </p:cNvPr>
          <p:cNvGraphicFramePr>
            <a:graphicFrameLocks noGrp="1"/>
          </p:cNvGraphicFramePr>
          <p:nvPr>
            <p:ph idx="1"/>
            <p:extLst>
              <p:ext uri="{D42A27DB-BD31-4B8C-83A1-F6EECF244321}">
                <p14:modId xmlns:p14="http://schemas.microsoft.com/office/powerpoint/2010/main" val="72002011"/>
              </p:ext>
            </p:extLst>
          </p:nvPr>
        </p:nvGraphicFramePr>
        <p:xfrm>
          <a:off x="6736556" y="2275364"/>
          <a:ext cx="4281964" cy="3889215"/>
        </p:xfrm>
        <a:graphic>
          <a:graphicData uri="http://schemas.openxmlformats.org/drawingml/2006/table">
            <a:tbl>
              <a:tblPr firstRow="1" firstCol="1" bandRow="1"/>
              <a:tblGrid>
                <a:gridCol w="1660452">
                  <a:extLst>
                    <a:ext uri="{9D8B030D-6E8A-4147-A177-3AD203B41FA5}">
                      <a16:colId xmlns:a16="http://schemas.microsoft.com/office/drawing/2014/main" val="529879280"/>
                    </a:ext>
                  </a:extLst>
                </a:gridCol>
                <a:gridCol w="757387">
                  <a:extLst>
                    <a:ext uri="{9D8B030D-6E8A-4147-A177-3AD203B41FA5}">
                      <a16:colId xmlns:a16="http://schemas.microsoft.com/office/drawing/2014/main" val="2266239467"/>
                    </a:ext>
                  </a:extLst>
                </a:gridCol>
                <a:gridCol w="1864125">
                  <a:extLst>
                    <a:ext uri="{9D8B030D-6E8A-4147-A177-3AD203B41FA5}">
                      <a16:colId xmlns:a16="http://schemas.microsoft.com/office/drawing/2014/main" val="628546997"/>
                    </a:ext>
                  </a:extLst>
                </a:gridCol>
              </a:tblGrid>
              <a:tr h="144045">
                <a:tc>
                  <a:txBody>
                    <a:bodyPr/>
                    <a:lstStyle/>
                    <a:p>
                      <a:pPr marL="0" marR="0" algn="ctr">
                        <a:buNone/>
                      </a:pPr>
                      <a:r>
                        <a:rPr lang="en-GB" sz="900" b="1">
                          <a:effectLst/>
                          <a:latin typeface="Arial" panose="020B0604020202020204" pitchFamily="34" charset="0"/>
                          <a:ea typeface="Times New Roman" panose="02020603050405020304" pitchFamily="18" charset="0"/>
                          <a:cs typeface="Times New Roman" panose="02020603050405020304" pitchFamily="18" charset="0"/>
                        </a:rPr>
                        <a:t>Information Element</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buNone/>
                      </a:pPr>
                      <a:r>
                        <a:rPr lang="en-GB" sz="900" b="1">
                          <a:effectLst/>
                          <a:latin typeface="Arial" panose="020B0604020202020204" pitchFamily="34" charset="0"/>
                          <a:ea typeface="Times New Roman" panose="02020603050405020304" pitchFamily="18" charset="0"/>
                          <a:cs typeface="Times New Roman" panose="02020603050405020304" pitchFamily="18" charset="0"/>
                        </a:rPr>
                        <a:t>Status</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buNone/>
                      </a:pPr>
                      <a:r>
                        <a:rPr lang="en-GB" sz="900" b="1">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31404311"/>
                  </a:ext>
                </a:extLst>
              </a:tr>
              <a:tr h="288090">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MCPTT ID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The MCPTT ID of the calling party</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18907427"/>
                  </a:ext>
                </a:extLst>
              </a:tr>
              <a:tr h="288090">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Functional alias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The functional alias of the calling party</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22782391"/>
                  </a:ext>
                </a:extLst>
              </a:tr>
              <a:tr h="432135">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MCPTT group ID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The MCPTT group ID of the group on which the call is initiated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71604436"/>
                  </a:ext>
                </a:extLst>
              </a:tr>
              <a:tr h="288090">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SDP offer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Media parameters of MCPTT server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81748177"/>
                  </a:ext>
                </a:extLst>
              </a:tr>
              <a:tr h="432135">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Broadcast indicator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Indicates that the group call request is for a broadcast group call</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49652165"/>
                  </a:ext>
                </a:extLst>
              </a:tr>
              <a:tr h="432135">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Implicit floor request (see NOTE)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Indicates that the originating client requests the floor.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52924158"/>
                  </a:ext>
                </a:extLst>
              </a:tr>
              <a:tr h="288090">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Requested priority</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Priority level requested for the call.</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28882387"/>
                  </a:ext>
                </a:extLst>
              </a:tr>
              <a:tr h="144045">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Location information</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Location of the calling party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78460112"/>
                  </a:ext>
                </a:extLst>
              </a:tr>
              <a:tr h="864270">
                <a:tc>
                  <a:txBody>
                    <a:bodyPr/>
                    <a:lstStyle/>
                    <a:p>
                      <a:pPr marL="0" marR="0">
                        <a:buNone/>
                      </a:pPr>
                      <a:r>
                        <a:rPr lang="en-GB" sz="900" kern="100">
                          <a:effectLst/>
                          <a:latin typeface="Arial" panose="020B0604020202020204" pitchFamily="34" charset="0"/>
                          <a:ea typeface="Times New Roman" panose="02020603050405020304" pitchFamily="18" charset="0"/>
                          <a:cs typeface="Arial" panose="020B0604020202020204" pitchFamily="34" charset="0"/>
                        </a:rPr>
                        <a:t>Remotely initiated call request indicator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kern="100">
                          <a:effectLst/>
                          <a:latin typeface="Arial" panose="020B0604020202020204" pitchFamily="34" charset="0"/>
                          <a:ea typeface="Times New Roman" panose="02020603050405020304" pitchFamily="18" charset="0"/>
                          <a:cs typeface="Arial" panose="020B0604020202020204" pitchFamily="34" charset="0"/>
                        </a:rPr>
                        <a:t>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kern="100">
                          <a:effectLst/>
                          <a:latin typeface="Arial" panose="020B0604020202020204" pitchFamily="34" charset="0"/>
                          <a:ea typeface="Times New Roman" panose="02020603050405020304" pitchFamily="18" charset="0"/>
                          <a:cs typeface="Arial" panose="020B0604020202020204" pitchFamily="34" charset="0"/>
                        </a:rPr>
                        <a:t>Indicates that the MCPTT group call request is a result of receiving of a remotely initiated call request and may be included only for remotely initiated call</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20808430"/>
                  </a:ext>
                </a:extLst>
              </a:tr>
              <a:tr h="288090">
                <a:tc gridSpan="3">
                  <a:txBody>
                    <a:bodyPr/>
                    <a:lstStyle/>
                    <a:p>
                      <a:pPr marL="540385" marR="0" indent="-540385">
                        <a:buNone/>
                      </a:pPr>
                      <a:r>
                        <a:rPr lang="en-US" sz="900" dirty="0">
                          <a:effectLst/>
                          <a:latin typeface="Arial" panose="020B0604020202020204" pitchFamily="34" charset="0"/>
                          <a:ea typeface="Times New Roman" panose="02020603050405020304" pitchFamily="18" charset="0"/>
                          <a:cs typeface="Times New Roman" panose="02020603050405020304" pitchFamily="18" charset="0"/>
                        </a:rPr>
                        <a:t>NOTE:	This information element shall be included only when the originating client requests the floor.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20712488"/>
                  </a:ext>
                </a:extLst>
              </a:tr>
            </a:tbl>
          </a:graphicData>
        </a:graphic>
      </p:graphicFrame>
      <p:sp>
        <p:nvSpPr>
          <p:cNvPr id="5" name="Rectangle 1">
            <a:extLst>
              <a:ext uri="{FF2B5EF4-FFF2-40B4-BE49-F238E27FC236}">
                <a16:creationId xmlns:a16="http://schemas.microsoft.com/office/drawing/2014/main" id="{63374AF0-B2C0-AAAB-AE49-D41DD6D501CB}"/>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79160" tIns="76176" rIns="0" bIns="114264"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bmk="_Toc460616025">
                <a:ln>
                  <a:noFill/>
                </a:ln>
                <a:solidFill>
                  <a:schemeClr val="tx1"/>
                </a:solidFill>
                <a:effectLst/>
                <a:latin typeface="Arial" panose="020B0604020202020204" pitchFamily="34" charset="0"/>
                <a:cs typeface="Times New Roman" panose="02020603050405020304" pitchFamily="18" charset="0"/>
              </a:rPr>
              <a:t>10.6.2.2.</a:t>
            </a:r>
            <a:r>
              <a:rPr kumimoji="0" lang="en-GB" altLang="zh-CN" sz="1100" b="0" i="0" u="none" strike="noStrike" cap="none" normalizeH="0" baseline="0" bmk="_Toc460616025">
                <a:ln>
                  <a:noFill/>
                </a:ln>
                <a:solidFill>
                  <a:schemeClr val="tx1"/>
                </a:solidFill>
                <a:effectLst/>
                <a:latin typeface="Arial" panose="020B0604020202020204" pitchFamily="34" charset="0"/>
                <a:cs typeface="Times New Roman" panose="02020603050405020304" pitchFamily="18" charset="0"/>
              </a:rPr>
              <a:t>8	Group call request (MCPTT server – group host MCPTT server)</a:t>
            </a:r>
            <a:endParaRPr kumimoji="0" lang="en-GB" altLang="zh-CN" sz="1100" b="0" i="0" u="none" strike="noStrike" cap="none" normalizeH="0" baseline="0">
              <a:ln>
                <a:noFill/>
              </a:ln>
              <a:solidFill>
                <a:schemeClr val="tx1"/>
              </a:solidFill>
              <a:effectLst/>
              <a:latin typeface="Arial" panose="020B060402020202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0" i="0" u="none" strike="noStrike" cap="none" normalizeH="0" baseline="0">
                <a:ln>
                  <a:noFill/>
                </a:ln>
                <a:solidFill>
                  <a:schemeClr val="tx1"/>
                </a:solidFill>
                <a:effectLst/>
                <a:ea typeface="Times New Roman" panose="02020603050405020304" pitchFamily="18" charset="0"/>
              </a:rPr>
              <a:t>Table 10.6.2.2.</a:t>
            </a:r>
            <a:r>
              <a:rPr kumimoji="0" lang="en-GB" altLang="zh-CN" sz="1000" b="0" i="0" u="none" strike="noStrike" cap="none" normalizeH="0" baseline="0">
                <a:ln>
                  <a:noFill/>
                </a:ln>
                <a:solidFill>
                  <a:schemeClr val="tx1"/>
                </a:solidFill>
                <a:effectLst/>
                <a:latin typeface="Arial" panose="020B0604020202020204" pitchFamily="34" charset="0"/>
                <a:ea typeface="Times New Roman" panose="02020603050405020304" pitchFamily="18" charset="0"/>
              </a:rPr>
              <a:t>8-1 describes the information flow group call request between the MCPTT server and the group host MCPTT server.</a:t>
            </a:r>
            <a:endParaRPr kumimoji="0" lang="en-US" altLang="zh-CN" sz="4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10.6.2.2.8-1: Group call request information elements</a:t>
            </a:r>
            <a:endParaRPr kumimoji="0" lang="en-US" altLang="zh-CN" sz="4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7" name="TextBox 6">
            <a:extLst>
              <a:ext uri="{FF2B5EF4-FFF2-40B4-BE49-F238E27FC236}">
                <a16:creationId xmlns:a16="http://schemas.microsoft.com/office/drawing/2014/main" id="{E4686565-CDAF-B76D-3985-900F9F03716B}"/>
              </a:ext>
            </a:extLst>
          </p:cNvPr>
          <p:cNvSpPr txBox="1"/>
          <p:nvPr/>
        </p:nvSpPr>
        <p:spPr>
          <a:xfrm>
            <a:off x="6366510" y="1905685"/>
            <a:ext cx="5109210" cy="246221"/>
          </a:xfrm>
          <a:prstGeom prst="rect">
            <a:avLst/>
          </a:prstGeom>
          <a:noFill/>
        </p:spPr>
        <p:txBody>
          <a:bodyPr wrap="square">
            <a:spAutoFit/>
          </a:bodyPr>
          <a:lstStyle/>
          <a:p>
            <a:pPr marL="1080135" marR="0" indent="-1080135">
              <a:spcBef>
                <a:spcPts val="600"/>
              </a:spcBef>
              <a:spcAft>
                <a:spcPts val="900"/>
              </a:spcAft>
              <a:buNone/>
            </a:pPr>
            <a:r>
              <a:rPr lang="en-GB" sz="1000" b="1" dirty="0">
                <a:effectLst/>
                <a:latin typeface="Arial" panose="020B0604020202020204" pitchFamily="34" charset="0"/>
                <a:cs typeface="Times New Roman" panose="02020603050405020304" pitchFamily="18" charset="0"/>
              </a:rPr>
              <a:t>10.6.2.2.8	Group call request (MCPTT server – group host MCPTT server)</a:t>
            </a:r>
            <a:endParaRPr lang="en-US" sz="1000" b="1" dirty="0">
              <a:effectLst/>
              <a:latin typeface="Arial" panose="020B0604020202020204" pitchFamily="34"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9699F88C-388A-8B77-7B24-E778B82FEF6B}"/>
              </a:ext>
            </a:extLst>
          </p:cNvPr>
          <p:cNvGraphicFramePr>
            <a:graphicFrameLocks noGrp="1"/>
          </p:cNvGraphicFramePr>
          <p:nvPr>
            <p:extLst>
              <p:ext uri="{D42A27DB-BD31-4B8C-83A1-F6EECF244321}">
                <p14:modId xmlns:p14="http://schemas.microsoft.com/office/powerpoint/2010/main" val="2955162831"/>
              </p:ext>
            </p:extLst>
          </p:nvPr>
        </p:nvGraphicFramePr>
        <p:xfrm>
          <a:off x="682625" y="2275364"/>
          <a:ext cx="4528980" cy="3793966"/>
        </p:xfrm>
        <a:graphic>
          <a:graphicData uri="http://schemas.openxmlformats.org/drawingml/2006/table">
            <a:tbl>
              <a:tblPr firstRow="1" firstCol="1" bandRow="1"/>
              <a:tblGrid>
                <a:gridCol w="1756239">
                  <a:extLst>
                    <a:ext uri="{9D8B030D-6E8A-4147-A177-3AD203B41FA5}">
                      <a16:colId xmlns:a16="http://schemas.microsoft.com/office/drawing/2014/main" val="176978505"/>
                    </a:ext>
                  </a:extLst>
                </a:gridCol>
                <a:gridCol w="801079">
                  <a:extLst>
                    <a:ext uri="{9D8B030D-6E8A-4147-A177-3AD203B41FA5}">
                      <a16:colId xmlns:a16="http://schemas.microsoft.com/office/drawing/2014/main" val="2643589543"/>
                    </a:ext>
                  </a:extLst>
                </a:gridCol>
                <a:gridCol w="1971662">
                  <a:extLst>
                    <a:ext uri="{9D8B030D-6E8A-4147-A177-3AD203B41FA5}">
                      <a16:colId xmlns:a16="http://schemas.microsoft.com/office/drawing/2014/main" val="1861152992"/>
                    </a:ext>
                  </a:extLst>
                </a:gridCol>
              </a:tblGrid>
              <a:tr h="151759">
                <a:tc>
                  <a:txBody>
                    <a:bodyPr/>
                    <a:lstStyle/>
                    <a:p>
                      <a:pPr marL="0" marR="0" algn="ctr">
                        <a:buNone/>
                      </a:pPr>
                      <a:r>
                        <a:rPr lang="en-GB" sz="900" b="1">
                          <a:effectLst/>
                          <a:latin typeface="Arial" panose="020B0604020202020204" pitchFamily="34" charset="0"/>
                          <a:ea typeface="Times New Roman" panose="02020603050405020304" pitchFamily="18" charset="0"/>
                          <a:cs typeface="Times New Roman" panose="02020603050405020304" pitchFamily="18" charset="0"/>
                        </a:rPr>
                        <a:t>Information Element</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buNone/>
                      </a:pPr>
                      <a:r>
                        <a:rPr lang="en-GB" sz="900" b="1">
                          <a:effectLst/>
                          <a:latin typeface="Arial" panose="020B0604020202020204" pitchFamily="34" charset="0"/>
                          <a:ea typeface="Times New Roman" panose="02020603050405020304" pitchFamily="18" charset="0"/>
                          <a:cs typeface="Times New Roman" panose="02020603050405020304" pitchFamily="18" charset="0"/>
                        </a:rPr>
                        <a:t>Status</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buNone/>
                      </a:pPr>
                      <a:r>
                        <a:rPr lang="en-GB" sz="900" b="1">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00190691"/>
                  </a:ext>
                </a:extLst>
              </a:tr>
              <a:tr h="303517">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MCPTT ID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The MCPTT ID of the calling party</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71093965"/>
                  </a:ext>
                </a:extLst>
              </a:tr>
              <a:tr h="303517">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Functional alias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The functional alias of the calling party</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61055282"/>
                  </a:ext>
                </a:extLst>
              </a:tr>
              <a:tr h="455276">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MCPTT group ID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The MCPTT group ID of the group on which the call is requested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4087589"/>
                  </a:ext>
                </a:extLst>
              </a:tr>
              <a:tr h="303517">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SDP offer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M</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Media parameters of MCPTT clients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64773398"/>
                  </a:ext>
                </a:extLst>
              </a:tr>
              <a:tr h="455276">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Implicit floor request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When originating client requests the floor, this element shall be included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87577933"/>
                  </a:ext>
                </a:extLst>
              </a:tr>
              <a:tr h="455276">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Broadcast indicator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Indicates that the group call request is for a broadcast group call</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49251500"/>
                  </a:ext>
                </a:extLst>
              </a:tr>
              <a:tr h="151759">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Location information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a:effectLst/>
                          <a:latin typeface="Arial" panose="020B0604020202020204" pitchFamily="34" charset="0"/>
                          <a:ea typeface="Times New Roman" panose="02020603050405020304" pitchFamily="18" charset="0"/>
                          <a:cs typeface="Times New Roman" panose="02020603050405020304" pitchFamily="18" charset="0"/>
                        </a:rPr>
                        <a:t>Location of the calling party.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48196220"/>
                  </a:ext>
                </a:extLst>
              </a:tr>
              <a:tr h="303517">
                <a:tc>
                  <a:txBody>
                    <a:bodyPr/>
                    <a:lstStyle/>
                    <a:p>
                      <a:pPr marL="0" marR="0">
                        <a:buNone/>
                      </a:pPr>
                      <a:r>
                        <a:rPr lang="en-GB" sz="900" kern="100">
                          <a:effectLst/>
                          <a:latin typeface="Arial" panose="020B0604020202020204" pitchFamily="34" charset="0"/>
                          <a:ea typeface="Times New Roman" panose="02020603050405020304" pitchFamily="18" charset="0"/>
                          <a:cs typeface="Arial" panose="020B0604020202020204" pitchFamily="34" charset="0"/>
                        </a:rPr>
                        <a:t>Requested priority</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kern="100">
                          <a:effectLst/>
                          <a:latin typeface="Arial" panose="020B0604020202020204" pitchFamily="34" charset="0"/>
                          <a:ea typeface="Times New Roman" panose="02020603050405020304" pitchFamily="18" charset="0"/>
                          <a:cs typeface="Arial" panose="020B0604020202020204" pitchFamily="34" charset="0"/>
                        </a:rPr>
                        <a:t>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kern="100">
                          <a:effectLst/>
                          <a:latin typeface="Arial" panose="020B0604020202020204" pitchFamily="34" charset="0"/>
                          <a:ea typeface="Times New Roman" panose="02020603050405020304" pitchFamily="18" charset="0"/>
                          <a:cs typeface="Arial" panose="020B0604020202020204" pitchFamily="34" charset="0"/>
                        </a:rPr>
                        <a:t>Application priority level requested for this call</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47662229"/>
                  </a:ext>
                </a:extLst>
              </a:tr>
              <a:tr h="910552">
                <a:tc>
                  <a:txBody>
                    <a:bodyPr/>
                    <a:lstStyle/>
                    <a:p>
                      <a:pPr marL="0" marR="0">
                        <a:buNone/>
                      </a:pPr>
                      <a:r>
                        <a:rPr lang="en-GB" sz="900" kern="100">
                          <a:effectLst/>
                          <a:latin typeface="Arial" panose="020B0604020202020204" pitchFamily="34" charset="0"/>
                          <a:ea typeface="Times New Roman" panose="02020603050405020304" pitchFamily="18" charset="0"/>
                          <a:cs typeface="Arial" panose="020B0604020202020204" pitchFamily="34" charset="0"/>
                        </a:rPr>
                        <a:t>Remotely initiated call request indicator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kern="100">
                          <a:effectLst/>
                          <a:latin typeface="Arial" panose="020B0604020202020204" pitchFamily="34" charset="0"/>
                          <a:ea typeface="Times New Roman" panose="02020603050405020304" pitchFamily="18" charset="0"/>
                          <a:cs typeface="Arial" panose="020B0604020202020204" pitchFamily="34" charset="0"/>
                        </a:rPr>
                        <a:t>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GB" sz="900" kern="100" dirty="0">
                          <a:effectLst/>
                          <a:latin typeface="Arial" panose="020B0604020202020204" pitchFamily="34" charset="0"/>
                          <a:ea typeface="Times New Roman" panose="02020603050405020304" pitchFamily="18" charset="0"/>
                          <a:cs typeface="Arial" panose="020B0604020202020204" pitchFamily="34" charset="0"/>
                        </a:rPr>
                        <a:t>Indicates that the MCPTT group call request is a result of receiving of a remotely initiated call request and may be included only for remotely initiated call</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65189195"/>
                  </a:ext>
                </a:extLst>
              </a:tr>
            </a:tbl>
          </a:graphicData>
        </a:graphic>
      </p:graphicFrame>
      <p:sp>
        <p:nvSpPr>
          <p:cNvPr id="10" name="TextBox 9">
            <a:extLst>
              <a:ext uri="{FF2B5EF4-FFF2-40B4-BE49-F238E27FC236}">
                <a16:creationId xmlns:a16="http://schemas.microsoft.com/office/drawing/2014/main" id="{42A39D1A-35C4-E158-10A9-9ACD63879A9A}"/>
              </a:ext>
            </a:extLst>
          </p:cNvPr>
          <p:cNvSpPr txBox="1"/>
          <p:nvPr/>
        </p:nvSpPr>
        <p:spPr>
          <a:xfrm>
            <a:off x="838200" y="1905685"/>
            <a:ext cx="6164580" cy="246221"/>
          </a:xfrm>
          <a:prstGeom prst="rect">
            <a:avLst/>
          </a:prstGeom>
          <a:noFill/>
        </p:spPr>
        <p:txBody>
          <a:bodyPr wrap="square">
            <a:spAutoFit/>
          </a:bodyPr>
          <a:lstStyle/>
          <a:p>
            <a:pPr marL="1080135" marR="0" indent="-1080135">
              <a:spcBef>
                <a:spcPts val="600"/>
              </a:spcBef>
              <a:spcAft>
                <a:spcPts val="900"/>
              </a:spcAft>
              <a:buNone/>
            </a:pPr>
            <a:r>
              <a:rPr lang="en-GB" sz="1000" b="1" dirty="0">
                <a:effectLst/>
                <a:latin typeface="Arial" panose="020B0604020202020204" pitchFamily="34" charset="0"/>
                <a:cs typeface="Times New Roman" panose="02020603050405020304" pitchFamily="18" charset="0"/>
              </a:rPr>
              <a:t>10.6.2.2.7	Group call request (MCPTT client – MCPTT server)</a:t>
            </a:r>
            <a:endParaRPr lang="en-US" sz="1000" b="1" dirty="0">
              <a:effectLst/>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415925756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D16C8-A470-8552-23D5-1159133E421D}"/>
              </a:ext>
            </a:extLst>
          </p:cNvPr>
          <p:cNvSpPr>
            <a:spLocks noGrp="1"/>
          </p:cNvSpPr>
          <p:nvPr>
            <p:ph type="title"/>
          </p:nvPr>
        </p:nvSpPr>
        <p:spPr>
          <a:xfrm>
            <a:off x="838200" y="585771"/>
            <a:ext cx="10515600" cy="778209"/>
          </a:xfrm>
        </p:spPr>
        <p:txBody>
          <a:bodyPr/>
          <a:lstStyle/>
          <a:p>
            <a:r>
              <a:rPr lang="en-US" sz="4000" dirty="0"/>
              <a:t>AHGC Using Group host MCPTT Server </a:t>
            </a:r>
          </a:p>
        </p:txBody>
      </p:sp>
      <p:graphicFrame>
        <p:nvGraphicFramePr>
          <p:cNvPr id="4" name="Table 3">
            <a:extLst>
              <a:ext uri="{FF2B5EF4-FFF2-40B4-BE49-F238E27FC236}">
                <a16:creationId xmlns:a16="http://schemas.microsoft.com/office/drawing/2014/main" id="{3C9A6EA5-3A05-DC12-29FF-765BDEFFEA1E}"/>
              </a:ext>
            </a:extLst>
          </p:cNvPr>
          <p:cNvGraphicFramePr>
            <a:graphicFrameLocks noGrp="1"/>
          </p:cNvGraphicFramePr>
          <p:nvPr>
            <p:extLst>
              <p:ext uri="{D42A27DB-BD31-4B8C-83A1-F6EECF244321}">
                <p14:modId xmlns:p14="http://schemas.microsoft.com/office/powerpoint/2010/main" val="2204860948"/>
              </p:ext>
            </p:extLst>
          </p:nvPr>
        </p:nvGraphicFramePr>
        <p:xfrm>
          <a:off x="1779812" y="2042810"/>
          <a:ext cx="3051266" cy="4351339"/>
        </p:xfrm>
        <a:graphic>
          <a:graphicData uri="http://schemas.openxmlformats.org/drawingml/2006/table">
            <a:tbl>
              <a:tblPr firstRow="1" firstCol="1" bandRow="1">
                <a:tableStyleId>{5C22544A-7EE6-4342-B048-85BDC9FD1C3A}</a:tableStyleId>
              </a:tblPr>
              <a:tblGrid>
                <a:gridCol w="1183214">
                  <a:extLst>
                    <a:ext uri="{9D8B030D-6E8A-4147-A177-3AD203B41FA5}">
                      <a16:colId xmlns:a16="http://schemas.microsoft.com/office/drawing/2014/main" val="415612190"/>
                    </a:ext>
                  </a:extLst>
                </a:gridCol>
                <a:gridCol w="539703">
                  <a:extLst>
                    <a:ext uri="{9D8B030D-6E8A-4147-A177-3AD203B41FA5}">
                      <a16:colId xmlns:a16="http://schemas.microsoft.com/office/drawing/2014/main" val="592632500"/>
                    </a:ext>
                  </a:extLst>
                </a:gridCol>
                <a:gridCol w="1328349">
                  <a:extLst>
                    <a:ext uri="{9D8B030D-6E8A-4147-A177-3AD203B41FA5}">
                      <a16:colId xmlns:a16="http://schemas.microsoft.com/office/drawing/2014/main" val="2242913397"/>
                    </a:ext>
                  </a:extLst>
                </a:gridCol>
              </a:tblGrid>
              <a:tr h="92582">
                <a:tc>
                  <a:txBody>
                    <a:bodyPr/>
                    <a:lstStyle/>
                    <a:p>
                      <a:pPr marL="0" marR="0" algn="ctr">
                        <a:buNone/>
                      </a:pPr>
                      <a:r>
                        <a:rPr lang="en-GB" sz="600">
                          <a:effectLst/>
                        </a:rPr>
                        <a:t>Information Element</a:t>
                      </a:r>
                      <a:endParaRPr lang="en-US" sz="600" b="1">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lgn="ctr">
                        <a:buNone/>
                      </a:pPr>
                      <a:r>
                        <a:rPr lang="en-GB" sz="600">
                          <a:effectLst/>
                        </a:rPr>
                        <a:t>Status</a:t>
                      </a:r>
                      <a:endParaRPr lang="en-US" sz="600" b="1">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lgn="ctr">
                        <a:buNone/>
                      </a:pPr>
                      <a:r>
                        <a:rPr lang="en-GB" sz="600">
                          <a:effectLst/>
                        </a:rPr>
                        <a:t>Description</a:t>
                      </a:r>
                      <a:endParaRPr lang="en-US" sz="600" b="1">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extLst>
                  <a:ext uri="{0D108BD9-81ED-4DB2-BD59-A6C34878D82A}">
                    <a16:rowId xmlns:a16="http://schemas.microsoft.com/office/drawing/2014/main" val="2611420724"/>
                  </a:ext>
                </a:extLst>
              </a:tr>
              <a:tr h="185163">
                <a:tc>
                  <a:txBody>
                    <a:bodyPr/>
                    <a:lstStyle/>
                    <a:p>
                      <a:pPr marL="0" marR="0">
                        <a:buNone/>
                      </a:pPr>
                      <a:r>
                        <a:rPr lang="en-GB" sz="600">
                          <a:effectLst/>
                        </a:rPr>
                        <a:t>MCPTT ID</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M</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The MCPTT ID of the calling party</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extLst>
                  <a:ext uri="{0D108BD9-81ED-4DB2-BD59-A6C34878D82A}">
                    <a16:rowId xmlns:a16="http://schemas.microsoft.com/office/drawing/2014/main" val="2847509092"/>
                  </a:ext>
                </a:extLst>
              </a:tr>
              <a:tr h="185163">
                <a:tc>
                  <a:txBody>
                    <a:bodyPr/>
                    <a:lstStyle/>
                    <a:p>
                      <a:pPr marL="0" marR="0">
                        <a:buNone/>
                      </a:pPr>
                      <a:r>
                        <a:rPr lang="en-GB" sz="600">
                          <a:effectLst/>
                        </a:rPr>
                        <a:t>Functional alias</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O</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The functional alias of the calling party</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extLst>
                  <a:ext uri="{0D108BD9-81ED-4DB2-BD59-A6C34878D82A}">
                    <a16:rowId xmlns:a16="http://schemas.microsoft.com/office/drawing/2014/main" val="3534885260"/>
                  </a:ext>
                </a:extLst>
              </a:tr>
              <a:tr h="277745">
                <a:tc>
                  <a:txBody>
                    <a:bodyPr/>
                    <a:lstStyle/>
                    <a:p>
                      <a:pPr marL="0" marR="0">
                        <a:buNone/>
                      </a:pPr>
                      <a:r>
                        <a:rPr lang="en-GB" sz="600">
                          <a:effectLst/>
                        </a:rPr>
                        <a:t>MCPTT ad hoc group ID (see NOTE 1)</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O</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The MCPTT group ID to be associated with the ad hoc group communication</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extLst>
                  <a:ext uri="{0D108BD9-81ED-4DB2-BD59-A6C34878D82A}">
                    <a16:rowId xmlns:a16="http://schemas.microsoft.com/office/drawing/2014/main" val="4132178951"/>
                  </a:ext>
                </a:extLst>
              </a:tr>
              <a:tr h="277745">
                <a:tc>
                  <a:txBody>
                    <a:bodyPr/>
                    <a:lstStyle/>
                    <a:p>
                      <a:pPr marL="0" marR="0">
                        <a:buNone/>
                      </a:pPr>
                      <a:r>
                        <a:rPr lang="en-GB" sz="600">
                          <a:effectLst/>
                        </a:rPr>
                        <a:t>Encryption supported (see NOTE 2)</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solidFill>
                      <a:schemeClr val="accent2">
                        <a:lumMod val="60000"/>
                        <a:lumOff val="40000"/>
                      </a:schemeClr>
                    </a:solidFill>
                  </a:tcPr>
                </a:tc>
                <a:tc>
                  <a:txBody>
                    <a:bodyPr/>
                    <a:lstStyle/>
                    <a:p>
                      <a:pPr marL="0" marR="0">
                        <a:buNone/>
                      </a:pPr>
                      <a:r>
                        <a:rPr lang="en-GB" sz="600">
                          <a:effectLst/>
                        </a:rPr>
                        <a:t>O</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solidFill>
                      <a:schemeClr val="accent2">
                        <a:lumMod val="60000"/>
                        <a:lumOff val="40000"/>
                      </a:schemeClr>
                    </a:solidFill>
                  </a:tcPr>
                </a:tc>
                <a:tc>
                  <a:txBody>
                    <a:bodyPr/>
                    <a:lstStyle/>
                    <a:p>
                      <a:pPr marL="0" marR="0">
                        <a:buNone/>
                      </a:pPr>
                      <a:r>
                        <a:rPr lang="en-GB" sz="600" dirty="0">
                          <a:effectLst/>
                        </a:rPr>
                        <a:t>Indicates whether this ad hoc group call supports end-to-end encryption</a:t>
                      </a:r>
                      <a:endParaRPr lang="en-US" sz="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solidFill>
                      <a:schemeClr val="accent2">
                        <a:lumMod val="60000"/>
                        <a:lumOff val="40000"/>
                      </a:schemeClr>
                    </a:solidFill>
                  </a:tcPr>
                </a:tc>
                <a:extLst>
                  <a:ext uri="{0D108BD9-81ED-4DB2-BD59-A6C34878D82A}">
                    <a16:rowId xmlns:a16="http://schemas.microsoft.com/office/drawing/2014/main" val="1971413290"/>
                  </a:ext>
                </a:extLst>
              </a:tr>
              <a:tr h="277745">
                <a:tc>
                  <a:txBody>
                    <a:bodyPr/>
                    <a:lstStyle/>
                    <a:p>
                      <a:pPr marL="0" marR="0">
                        <a:buNone/>
                      </a:pPr>
                      <a:r>
                        <a:rPr lang="en-GB" sz="600">
                          <a:effectLst/>
                        </a:rPr>
                        <a:t>MCPTT ID list (see NOTE 3, NOTE 6, NOTE 7)</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O</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MCPTT IDs of the participants being invited for the ad hoc group call</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extLst>
                  <a:ext uri="{0D108BD9-81ED-4DB2-BD59-A6C34878D82A}">
                    <a16:rowId xmlns:a16="http://schemas.microsoft.com/office/drawing/2014/main" val="1855779319"/>
                  </a:ext>
                </a:extLst>
              </a:tr>
              <a:tr h="277745">
                <a:tc>
                  <a:txBody>
                    <a:bodyPr/>
                    <a:lstStyle/>
                    <a:p>
                      <a:pPr marL="0" marR="0">
                        <a:buNone/>
                      </a:pPr>
                      <a:r>
                        <a:rPr lang="en-GB" sz="600">
                          <a:effectLst/>
                        </a:rPr>
                        <a:t>Functional alias list</a:t>
                      </a:r>
                      <a:endParaRPr lang="en-US" sz="600">
                        <a:effectLst/>
                      </a:endParaRPr>
                    </a:p>
                    <a:p>
                      <a:pPr marL="0" marR="0">
                        <a:buNone/>
                      </a:pPr>
                      <a:r>
                        <a:rPr lang="en-GB" sz="600">
                          <a:effectLst/>
                        </a:rPr>
                        <a:t>(see NOTE 3, NOTE 6, NOTE 7)</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O</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The functional alias(es) of the participants being invited for the ad hoc group call</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extLst>
                  <a:ext uri="{0D108BD9-81ED-4DB2-BD59-A6C34878D82A}">
                    <a16:rowId xmlns:a16="http://schemas.microsoft.com/office/drawing/2014/main" val="551086772"/>
                  </a:ext>
                </a:extLst>
              </a:tr>
              <a:tr h="92582">
                <a:tc>
                  <a:txBody>
                    <a:bodyPr/>
                    <a:lstStyle/>
                    <a:p>
                      <a:pPr marL="0" marR="0">
                        <a:buNone/>
                      </a:pPr>
                      <a:r>
                        <a:rPr lang="en-GB" sz="600">
                          <a:effectLst/>
                        </a:rPr>
                        <a:t>SDP offer</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M</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Offered Media parameters</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extLst>
                  <a:ext uri="{0D108BD9-81ED-4DB2-BD59-A6C34878D82A}">
                    <a16:rowId xmlns:a16="http://schemas.microsoft.com/office/drawing/2014/main" val="1071011409"/>
                  </a:ext>
                </a:extLst>
              </a:tr>
              <a:tr h="277745">
                <a:tc>
                  <a:txBody>
                    <a:bodyPr/>
                    <a:lstStyle/>
                    <a:p>
                      <a:pPr marL="0" marR="0">
                        <a:buNone/>
                      </a:pPr>
                      <a:r>
                        <a:rPr lang="en-GB" sz="600">
                          <a:effectLst/>
                        </a:rPr>
                        <a:t>Implicit floor request (see NOTE 4)</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O</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When originating client requests the floor, this element shall be included</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extLst>
                  <a:ext uri="{0D108BD9-81ED-4DB2-BD59-A6C34878D82A}">
                    <a16:rowId xmlns:a16="http://schemas.microsoft.com/office/drawing/2014/main" val="4267742465"/>
                  </a:ext>
                </a:extLst>
              </a:tr>
              <a:tr h="277745">
                <a:tc>
                  <a:txBody>
                    <a:bodyPr/>
                    <a:lstStyle/>
                    <a:p>
                      <a:pPr marL="0" marR="0">
                        <a:buNone/>
                      </a:pPr>
                      <a:r>
                        <a:rPr lang="en-GB" sz="600">
                          <a:effectLst/>
                        </a:rPr>
                        <a:t>Broadcast indicator</a:t>
                      </a:r>
                      <a:endParaRPr lang="en-US" sz="600">
                        <a:effectLst/>
                      </a:endParaRPr>
                    </a:p>
                    <a:p>
                      <a:pPr marL="0" marR="0">
                        <a:buNone/>
                      </a:pPr>
                      <a:r>
                        <a:rPr lang="en-GB" sz="600">
                          <a:effectLst/>
                        </a:rPr>
                        <a:t>(see NOTE 5)</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O</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Indicates that the ad hoc group call request is for a broadcast ad hoc group call</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extLst>
                  <a:ext uri="{0D108BD9-81ED-4DB2-BD59-A6C34878D82A}">
                    <a16:rowId xmlns:a16="http://schemas.microsoft.com/office/drawing/2014/main" val="4145575070"/>
                  </a:ext>
                </a:extLst>
              </a:tr>
              <a:tr h="370327">
                <a:tc>
                  <a:txBody>
                    <a:bodyPr/>
                    <a:lstStyle/>
                    <a:p>
                      <a:pPr marL="0" marR="0">
                        <a:buNone/>
                      </a:pPr>
                      <a:r>
                        <a:rPr lang="en-GB" sz="600">
                          <a:effectLst/>
                        </a:rPr>
                        <a:t>Imminent peril indicator (see NOTE 5)</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O</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Indicates that the ad hoc group call request is an MCPTT imminent peril ad hoc group call</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extLst>
                  <a:ext uri="{0D108BD9-81ED-4DB2-BD59-A6C34878D82A}">
                    <a16:rowId xmlns:a16="http://schemas.microsoft.com/office/drawing/2014/main" val="2517767428"/>
                  </a:ext>
                </a:extLst>
              </a:tr>
              <a:tr h="277745">
                <a:tc>
                  <a:txBody>
                    <a:bodyPr/>
                    <a:lstStyle/>
                    <a:p>
                      <a:pPr marL="0" marR="0">
                        <a:buNone/>
                      </a:pPr>
                      <a:r>
                        <a:rPr lang="en-GB" sz="600">
                          <a:effectLst/>
                        </a:rPr>
                        <a:t>Emergency Indicator (see NOTE 5)</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O</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Indicates that the ad hoc group call request is an MCPTT emergency ad hoc group call</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extLst>
                  <a:ext uri="{0D108BD9-81ED-4DB2-BD59-A6C34878D82A}">
                    <a16:rowId xmlns:a16="http://schemas.microsoft.com/office/drawing/2014/main" val="2189877976"/>
                  </a:ext>
                </a:extLst>
              </a:tr>
              <a:tr h="370327">
                <a:tc>
                  <a:txBody>
                    <a:bodyPr/>
                    <a:lstStyle/>
                    <a:p>
                      <a:pPr marL="0" marR="0">
                        <a:buNone/>
                      </a:pPr>
                      <a:r>
                        <a:rPr lang="en-US" sz="600">
                          <a:effectLst/>
                        </a:rPr>
                        <a:t>MCPTT ID list (see NOTE 3)</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solidFill>
                      <a:schemeClr val="accent2">
                        <a:lumMod val="60000"/>
                        <a:lumOff val="40000"/>
                      </a:schemeClr>
                    </a:solidFill>
                  </a:tcPr>
                </a:tc>
                <a:tc>
                  <a:txBody>
                    <a:bodyPr/>
                    <a:lstStyle/>
                    <a:p>
                      <a:pPr marL="0" marR="0">
                        <a:buNone/>
                      </a:pPr>
                      <a:r>
                        <a:rPr lang="en-US" sz="600">
                          <a:effectLst/>
                        </a:rPr>
                        <a:t>O</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solidFill>
                      <a:schemeClr val="accent2">
                        <a:lumMod val="60000"/>
                        <a:lumOff val="40000"/>
                      </a:schemeClr>
                    </a:solidFill>
                  </a:tcPr>
                </a:tc>
                <a:tc>
                  <a:txBody>
                    <a:bodyPr/>
                    <a:lstStyle/>
                    <a:p>
                      <a:pPr marL="0" marR="0">
                        <a:buNone/>
                      </a:pPr>
                      <a:r>
                        <a:rPr lang="en-GB" sz="600" kern="100" dirty="0">
                          <a:effectLst/>
                        </a:rPr>
                        <a:t>List of participants required to acknowledge the ad hoc group call before start of the audio transmission</a:t>
                      </a:r>
                      <a:endParaRPr lang="en-US" sz="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solidFill>
                      <a:schemeClr val="accent2">
                        <a:lumMod val="60000"/>
                        <a:lumOff val="40000"/>
                      </a:schemeClr>
                    </a:solidFill>
                  </a:tcPr>
                </a:tc>
                <a:extLst>
                  <a:ext uri="{0D108BD9-81ED-4DB2-BD59-A6C34878D82A}">
                    <a16:rowId xmlns:a16="http://schemas.microsoft.com/office/drawing/2014/main" val="3580803626"/>
                  </a:ext>
                </a:extLst>
              </a:tr>
              <a:tr h="92582">
                <a:tc>
                  <a:txBody>
                    <a:bodyPr/>
                    <a:lstStyle/>
                    <a:p>
                      <a:pPr marL="0" marR="0">
                        <a:buNone/>
                      </a:pPr>
                      <a:r>
                        <a:rPr lang="en-GB" sz="600">
                          <a:effectLst/>
                        </a:rPr>
                        <a:t>Location information</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solidFill>
                      <a:schemeClr val="accent2">
                        <a:lumMod val="60000"/>
                        <a:lumOff val="40000"/>
                      </a:schemeClr>
                    </a:solidFill>
                  </a:tcPr>
                </a:tc>
                <a:tc>
                  <a:txBody>
                    <a:bodyPr/>
                    <a:lstStyle/>
                    <a:p>
                      <a:pPr marL="0" marR="0">
                        <a:buNone/>
                      </a:pPr>
                      <a:r>
                        <a:rPr lang="en-GB" sz="600">
                          <a:effectLst/>
                        </a:rPr>
                        <a:t>O</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solidFill>
                      <a:schemeClr val="accent2">
                        <a:lumMod val="60000"/>
                        <a:lumOff val="40000"/>
                      </a:schemeClr>
                    </a:solidFill>
                  </a:tcPr>
                </a:tc>
                <a:tc>
                  <a:txBody>
                    <a:bodyPr/>
                    <a:lstStyle/>
                    <a:p>
                      <a:pPr marL="0" marR="0">
                        <a:buNone/>
                      </a:pPr>
                      <a:r>
                        <a:rPr lang="en-GB" sz="600" dirty="0">
                          <a:effectLst/>
                        </a:rPr>
                        <a:t>Location of the calling party. </a:t>
                      </a:r>
                      <a:endParaRPr lang="en-US" sz="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solidFill>
                      <a:schemeClr val="accent2">
                        <a:lumMod val="60000"/>
                        <a:lumOff val="40000"/>
                      </a:schemeClr>
                    </a:solidFill>
                  </a:tcPr>
                </a:tc>
                <a:extLst>
                  <a:ext uri="{0D108BD9-81ED-4DB2-BD59-A6C34878D82A}">
                    <a16:rowId xmlns:a16="http://schemas.microsoft.com/office/drawing/2014/main" val="92632339"/>
                  </a:ext>
                </a:extLst>
              </a:tr>
              <a:tr h="833235">
                <a:tc>
                  <a:txBody>
                    <a:bodyPr/>
                    <a:lstStyle/>
                    <a:p>
                      <a:pPr marL="0" marR="0">
                        <a:buNone/>
                      </a:pPr>
                      <a:r>
                        <a:rPr lang="en-GB" sz="600">
                          <a:effectLst/>
                        </a:rPr>
                        <a:t>Criteria for determining the participants (see NOTE 6, NOTE 7)</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O</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a:effectLst/>
                        </a:rPr>
                        <a:t>Carries the details of criteria or meaningful label identifying the criteria or the combination of both which will be used by the MCPTT server for determining the participants e.g., it can be a location based criteria to invite participants in a particular area</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extLst>
                  <a:ext uri="{0D108BD9-81ED-4DB2-BD59-A6C34878D82A}">
                    <a16:rowId xmlns:a16="http://schemas.microsoft.com/office/drawing/2014/main" val="1173719549"/>
                  </a:ext>
                </a:extLst>
              </a:tr>
              <a:tr h="185163">
                <a:tc>
                  <a:txBody>
                    <a:bodyPr/>
                    <a:lstStyle/>
                    <a:p>
                      <a:pPr marL="0" marR="0">
                        <a:buNone/>
                      </a:pPr>
                      <a:r>
                        <a:rPr lang="en-GB" sz="600" kern="100">
                          <a:effectLst/>
                        </a:rPr>
                        <a:t>Requested priority</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kern="100">
                          <a:effectLst/>
                        </a:rPr>
                        <a:t>O</a:t>
                      </a:r>
                      <a:endParaRPr lang="en-US" sz="60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tc>
                  <a:txBody>
                    <a:bodyPr/>
                    <a:lstStyle/>
                    <a:p>
                      <a:pPr marL="0" marR="0">
                        <a:buNone/>
                      </a:pPr>
                      <a:r>
                        <a:rPr lang="en-GB" sz="600" kern="100" dirty="0">
                          <a:effectLst/>
                        </a:rPr>
                        <a:t>Application priority level requested for this group call</a:t>
                      </a:r>
                      <a:endParaRPr lang="en-US" sz="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91" marR="46291" marT="0" marB="0"/>
                </a:tc>
                <a:extLst>
                  <a:ext uri="{0D108BD9-81ED-4DB2-BD59-A6C34878D82A}">
                    <a16:rowId xmlns:a16="http://schemas.microsoft.com/office/drawing/2014/main" val="1798814765"/>
                  </a:ext>
                </a:extLst>
              </a:tr>
            </a:tbl>
          </a:graphicData>
        </a:graphic>
      </p:graphicFrame>
      <p:sp>
        <p:nvSpPr>
          <p:cNvPr id="6" name="TextBox 5">
            <a:extLst>
              <a:ext uri="{FF2B5EF4-FFF2-40B4-BE49-F238E27FC236}">
                <a16:creationId xmlns:a16="http://schemas.microsoft.com/office/drawing/2014/main" id="{460CEFD8-CC37-6EAE-2E46-30DF74C1EE3F}"/>
              </a:ext>
            </a:extLst>
          </p:cNvPr>
          <p:cNvSpPr txBox="1"/>
          <p:nvPr/>
        </p:nvSpPr>
        <p:spPr>
          <a:xfrm>
            <a:off x="838200" y="1796589"/>
            <a:ext cx="4373880" cy="246221"/>
          </a:xfrm>
          <a:prstGeom prst="rect">
            <a:avLst/>
          </a:prstGeom>
          <a:noFill/>
        </p:spPr>
        <p:txBody>
          <a:bodyPr wrap="square">
            <a:spAutoFit/>
          </a:bodyPr>
          <a:lstStyle/>
          <a:p>
            <a:r>
              <a:rPr lang="en-US" sz="1000" b="1" dirty="0">
                <a:effectLst/>
                <a:latin typeface="Times New Roman" panose="02020603050405020304" pitchFamily="18" charset="0"/>
                <a:ea typeface="Times New Roman" panose="02020603050405020304" pitchFamily="18" charset="0"/>
              </a:rPr>
              <a:t>10.19.2.1	Ad hoc group call request (MCPTT client – MCPTT server)</a:t>
            </a:r>
            <a:endParaRPr lang="en-US" sz="1000" b="1" dirty="0"/>
          </a:p>
        </p:txBody>
      </p:sp>
      <p:sp>
        <p:nvSpPr>
          <p:cNvPr id="8" name="TextBox 7">
            <a:extLst>
              <a:ext uri="{FF2B5EF4-FFF2-40B4-BE49-F238E27FC236}">
                <a16:creationId xmlns:a16="http://schemas.microsoft.com/office/drawing/2014/main" id="{6DCF2410-26EF-E47B-E902-36CC45A3280E}"/>
              </a:ext>
            </a:extLst>
          </p:cNvPr>
          <p:cNvSpPr txBox="1"/>
          <p:nvPr/>
        </p:nvSpPr>
        <p:spPr>
          <a:xfrm>
            <a:off x="6096000" y="1796589"/>
            <a:ext cx="5364480" cy="246221"/>
          </a:xfrm>
          <a:prstGeom prst="rect">
            <a:avLst/>
          </a:prstGeom>
          <a:noFill/>
        </p:spPr>
        <p:txBody>
          <a:bodyPr wrap="square">
            <a:spAutoFit/>
          </a:bodyPr>
          <a:lstStyle/>
          <a:p>
            <a:pPr marL="900430" marR="0" indent="-900430">
              <a:spcBef>
                <a:spcPts val="600"/>
              </a:spcBef>
              <a:spcAft>
                <a:spcPts val="900"/>
              </a:spcAft>
              <a:buNone/>
            </a:pPr>
            <a:r>
              <a:rPr lang="en-GB" sz="1000" b="1" dirty="0">
                <a:effectLst/>
                <a:latin typeface="Arial" panose="020B0604020202020204" pitchFamily="34" charset="0"/>
                <a:cs typeface="Times New Roman" panose="02020603050405020304" pitchFamily="18" charset="0"/>
              </a:rPr>
              <a:t>10.19.2.3	Ad hoc group call request (MCPTT server – group host MCPTT server)</a:t>
            </a:r>
            <a:endParaRPr lang="en-US" sz="1000" b="1" dirty="0">
              <a:effectLst/>
              <a:latin typeface="Arial" panose="020B0604020202020204" pitchFamily="34" charset="0"/>
              <a:cs typeface="Times New Roman" panose="02020603050405020304" pitchFamily="18" charset="0"/>
            </a:endParaRPr>
          </a:p>
        </p:txBody>
      </p:sp>
      <p:graphicFrame>
        <p:nvGraphicFramePr>
          <p:cNvPr id="9" name="Table 8">
            <a:extLst>
              <a:ext uri="{FF2B5EF4-FFF2-40B4-BE49-F238E27FC236}">
                <a16:creationId xmlns:a16="http://schemas.microsoft.com/office/drawing/2014/main" id="{BB920D25-2D08-4EC1-9B05-9EAEDEBCE924}"/>
              </a:ext>
            </a:extLst>
          </p:cNvPr>
          <p:cNvGraphicFramePr>
            <a:graphicFrameLocks noGrp="1"/>
          </p:cNvGraphicFramePr>
          <p:nvPr>
            <p:extLst>
              <p:ext uri="{D42A27DB-BD31-4B8C-83A1-F6EECF244321}">
                <p14:modId xmlns:p14="http://schemas.microsoft.com/office/powerpoint/2010/main" val="1602037029"/>
              </p:ext>
            </p:extLst>
          </p:nvPr>
        </p:nvGraphicFramePr>
        <p:xfrm>
          <a:off x="7275508" y="2042809"/>
          <a:ext cx="3203584" cy="4351339"/>
        </p:xfrm>
        <a:graphic>
          <a:graphicData uri="http://schemas.openxmlformats.org/drawingml/2006/table">
            <a:tbl>
              <a:tblPr firstRow="1" firstCol="1" bandRow="1">
                <a:tableStyleId>{5C22544A-7EE6-4342-B048-85BDC9FD1C3A}</a:tableStyleId>
              </a:tblPr>
              <a:tblGrid>
                <a:gridCol w="1242280">
                  <a:extLst>
                    <a:ext uri="{9D8B030D-6E8A-4147-A177-3AD203B41FA5}">
                      <a16:colId xmlns:a16="http://schemas.microsoft.com/office/drawing/2014/main" val="961839240"/>
                    </a:ext>
                  </a:extLst>
                </a:gridCol>
                <a:gridCol w="566645">
                  <a:extLst>
                    <a:ext uri="{9D8B030D-6E8A-4147-A177-3AD203B41FA5}">
                      <a16:colId xmlns:a16="http://schemas.microsoft.com/office/drawing/2014/main" val="467665517"/>
                    </a:ext>
                  </a:extLst>
                </a:gridCol>
                <a:gridCol w="1394659">
                  <a:extLst>
                    <a:ext uri="{9D8B030D-6E8A-4147-A177-3AD203B41FA5}">
                      <a16:colId xmlns:a16="http://schemas.microsoft.com/office/drawing/2014/main" val="1644341571"/>
                    </a:ext>
                  </a:extLst>
                </a:gridCol>
              </a:tblGrid>
              <a:tr h="111573">
                <a:tc>
                  <a:txBody>
                    <a:bodyPr/>
                    <a:lstStyle/>
                    <a:p>
                      <a:pPr marL="0" marR="0" algn="ctr">
                        <a:buNone/>
                      </a:pPr>
                      <a:r>
                        <a:rPr lang="en-GB" sz="700">
                          <a:effectLst/>
                        </a:rPr>
                        <a:t>Information Element</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lgn="ctr">
                        <a:buNone/>
                      </a:pPr>
                      <a:r>
                        <a:rPr lang="en-GB" sz="700">
                          <a:effectLst/>
                        </a:rPr>
                        <a:t>Status</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lgn="ctr">
                        <a:buNone/>
                      </a:pPr>
                      <a:r>
                        <a:rPr lang="en-GB" sz="700">
                          <a:effectLst/>
                        </a:rPr>
                        <a:t>Description</a:t>
                      </a:r>
                      <a:endParaRPr lang="en-US" sz="700" b="1">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extLst>
                  <a:ext uri="{0D108BD9-81ED-4DB2-BD59-A6C34878D82A}">
                    <a16:rowId xmlns:a16="http://schemas.microsoft.com/office/drawing/2014/main" val="3591508546"/>
                  </a:ext>
                </a:extLst>
              </a:tr>
              <a:tr h="223146">
                <a:tc>
                  <a:txBody>
                    <a:bodyPr/>
                    <a:lstStyle/>
                    <a:p>
                      <a:pPr marL="0" marR="0">
                        <a:buNone/>
                      </a:pPr>
                      <a:r>
                        <a:rPr lang="en-GB" sz="700">
                          <a:effectLst/>
                        </a:rPr>
                        <a:t>MCPTT ID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a:effectLst/>
                        </a:rPr>
                        <a:t>M</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a:effectLst/>
                        </a:rPr>
                        <a:t>The MCPTT ID of the calling party</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extLst>
                  <a:ext uri="{0D108BD9-81ED-4DB2-BD59-A6C34878D82A}">
                    <a16:rowId xmlns:a16="http://schemas.microsoft.com/office/drawing/2014/main" val="3726284421"/>
                  </a:ext>
                </a:extLst>
              </a:tr>
              <a:tr h="223146">
                <a:tc>
                  <a:txBody>
                    <a:bodyPr/>
                    <a:lstStyle/>
                    <a:p>
                      <a:pPr marL="0" marR="0">
                        <a:buNone/>
                      </a:pPr>
                      <a:r>
                        <a:rPr lang="en-GB" sz="700">
                          <a:effectLst/>
                        </a:rPr>
                        <a:t>Functional alias</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a:effectLst/>
                        </a:rPr>
                        <a:t>O</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a:effectLst/>
                        </a:rPr>
                        <a:t>The functional alias of the calling party</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extLst>
                  <a:ext uri="{0D108BD9-81ED-4DB2-BD59-A6C34878D82A}">
                    <a16:rowId xmlns:a16="http://schemas.microsoft.com/office/drawing/2014/main" val="1673687777"/>
                  </a:ext>
                </a:extLst>
              </a:tr>
              <a:tr h="334718">
                <a:tc>
                  <a:txBody>
                    <a:bodyPr/>
                    <a:lstStyle/>
                    <a:p>
                      <a:pPr marL="0" marR="0">
                        <a:buNone/>
                      </a:pPr>
                      <a:r>
                        <a:rPr lang="en-GB" sz="700">
                          <a:effectLst/>
                        </a:rPr>
                        <a:t>MCPTT ad hoc group ID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a:effectLst/>
                        </a:rPr>
                        <a:t>M</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a:effectLst/>
                        </a:rPr>
                        <a:t>The MCPTT group ID to be associated with the ad hoc group call</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extLst>
                  <a:ext uri="{0D108BD9-81ED-4DB2-BD59-A6C34878D82A}">
                    <a16:rowId xmlns:a16="http://schemas.microsoft.com/office/drawing/2014/main" val="289793078"/>
                  </a:ext>
                </a:extLst>
              </a:tr>
              <a:tr h="334718">
                <a:tc>
                  <a:txBody>
                    <a:bodyPr/>
                    <a:lstStyle/>
                    <a:p>
                      <a:pPr marL="0" marR="0">
                        <a:buNone/>
                      </a:pPr>
                      <a:r>
                        <a:rPr lang="en-GB" sz="700">
                          <a:effectLst/>
                        </a:rPr>
                        <a:t>MCPTT ID list</a:t>
                      </a:r>
                      <a:endParaRPr lang="en-US" sz="700">
                        <a:effectLst/>
                      </a:endParaRPr>
                    </a:p>
                    <a:p>
                      <a:pPr marL="0" marR="0">
                        <a:buNone/>
                      </a:pPr>
                      <a:r>
                        <a:rPr lang="en-GB" sz="700">
                          <a:effectLst/>
                        </a:rPr>
                        <a:t>(see NOTE 1, NOTE 3)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a:effectLst/>
                        </a:rPr>
                        <a:t>O</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a:effectLst/>
                        </a:rPr>
                        <a:t>MCPTT IDs of the participants being invited for the ad hoc group call</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extLst>
                  <a:ext uri="{0D108BD9-81ED-4DB2-BD59-A6C34878D82A}">
                    <a16:rowId xmlns:a16="http://schemas.microsoft.com/office/drawing/2014/main" val="2671501441"/>
                  </a:ext>
                </a:extLst>
              </a:tr>
              <a:tr h="223146">
                <a:tc>
                  <a:txBody>
                    <a:bodyPr/>
                    <a:lstStyle/>
                    <a:p>
                      <a:pPr marL="0" marR="0">
                        <a:buNone/>
                      </a:pPr>
                      <a:r>
                        <a:rPr lang="en-GB" sz="700">
                          <a:effectLst/>
                        </a:rPr>
                        <a:t>SDP offer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a:effectLst/>
                        </a:rPr>
                        <a:t>M</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a:effectLst/>
                        </a:rPr>
                        <a:t>Offered Media parameters of MCPTT server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extLst>
                  <a:ext uri="{0D108BD9-81ED-4DB2-BD59-A6C34878D82A}">
                    <a16:rowId xmlns:a16="http://schemas.microsoft.com/office/drawing/2014/main" val="375808634"/>
                  </a:ext>
                </a:extLst>
              </a:tr>
              <a:tr h="223146">
                <a:tc>
                  <a:txBody>
                    <a:bodyPr/>
                    <a:lstStyle/>
                    <a:p>
                      <a:pPr marL="0" marR="0">
                        <a:buNone/>
                      </a:pPr>
                      <a:r>
                        <a:rPr lang="en-GB" sz="700">
                          <a:effectLst/>
                        </a:rPr>
                        <a:t>Implicit floor request (see NOTE 4)</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a:effectLst/>
                        </a:rPr>
                        <a:t>O</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a:effectLst/>
                        </a:rPr>
                        <a:t>Indicates that the originating client requests the floor</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extLst>
                  <a:ext uri="{0D108BD9-81ED-4DB2-BD59-A6C34878D82A}">
                    <a16:rowId xmlns:a16="http://schemas.microsoft.com/office/drawing/2014/main" val="3483273868"/>
                  </a:ext>
                </a:extLst>
              </a:tr>
              <a:tr h="334718">
                <a:tc>
                  <a:txBody>
                    <a:bodyPr/>
                    <a:lstStyle/>
                    <a:p>
                      <a:pPr marL="0" marR="0">
                        <a:buNone/>
                      </a:pPr>
                      <a:r>
                        <a:rPr lang="en-GB" sz="700">
                          <a:effectLst/>
                        </a:rPr>
                        <a:t>Broadcast indicator</a:t>
                      </a:r>
                      <a:endParaRPr lang="en-US" sz="700">
                        <a:effectLst/>
                      </a:endParaRPr>
                    </a:p>
                    <a:p>
                      <a:pPr marL="0" marR="0">
                        <a:buNone/>
                      </a:pPr>
                      <a:r>
                        <a:rPr lang="en-GB" sz="700">
                          <a:effectLst/>
                        </a:rPr>
                        <a:t>(see NOTE 2)</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a:effectLst/>
                        </a:rPr>
                        <a:t>O</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a:effectLst/>
                        </a:rPr>
                        <a:t>Indicates that the ad hoc group call request is for a broadcast ad hoc group call</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extLst>
                  <a:ext uri="{0D108BD9-81ED-4DB2-BD59-A6C34878D82A}">
                    <a16:rowId xmlns:a16="http://schemas.microsoft.com/office/drawing/2014/main" val="1920087960"/>
                  </a:ext>
                </a:extLst>
              </a:tr>
              <a:tr h="446291">
                <a:tc>
                  <a:txBody>
                    <a:bodyPr/>
                    <a:lstStyle/>
                    <a:p>
                      <a:pPr marL="0" marR="0">
                        <a:buNone/>
                      </a:pPr>
                      <a:r>
                        <a:rPr lang="en-GB" sz="700">
                          <a:effectLst/>
                        </a:rPr>
                        <a:t>Imminent peril indicator (see NOTE 2)</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a:effectLst/>
                        </a:rPr>
                        <a:t>O</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a:effectLst/>
                        </a:rPr>
                        <a:t>Indicates that the ad hoc group call request is an MCPTT imminent peril ad hoc group call</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extLst>
                  <a:ext uri="{0D108BD9-81ED-4DB2-BD59-A6C34878D82A}">
                    <a16:rowId xmlns:a16="http://schemas.microsoft.com/office/drawing/2014/main" val="2391065152"/>
                  </a:ext>
                </a:extLst>
              </a:tr>
              <a:tr h="334718">
                <a:tc>
                  <a:txBody>
                    <a:bodyPr/>
                    <a:lstStyle/>
                    <a:p>
                      <a:pPr marL="0" marR="0">
                        <a:buNone/>
                      </a:pPr>
                      <a:r>
                        <a:rPr lang="en-GB" sz="700">
                          <a:effectLst/>
                        </a:rPr>
                        <a:t>Emergency Indicator (see NOTE 2)</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a:effectLst/>
                        </a:rPr>
                        <a:t>O</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a:effectLst/>
                        </a:rPr>
                        <a:t>Indicates that the ad hoc group call request is an MCPTT emergency ad hoc group call</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extLst>
                  <a:ext uri="{0D108BD9-81ED-4DB2-BD59-A6C34878D82A}">
                    <a16:rowId xmlns:a16="http://schemas.microsoft.com/office/drawing/2014/main" val="951183517"/>
                  </a:ext>
                </a:extLst>
              </a:tr>
              <a:tr h="334718">
                <a:tc>
                  <a:txBody>
                    <a:bodyPr/>
                    <a:lstStyle/>
                    <a:p>
                      <a:pPr marL="0" marR="0">
                        <a:buNone/>
                      </a:pPr>
                      <a:r>
                        <a:rPr lang="en-GB" sz="700" kern="100">
                          <a:effectLst/>
                        </a:rPr>
                        <a:t>Preconfigured MCPTT group ID</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kern="100">
                          <a:effectLst/>
                        </a:rPr>
                        <a:t>O </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kern="100">
                          <a:effectLst/>
                        </a:rPr>
                        <a:t>Group identity whose configuration is to be applied for this ad hoc group call.</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extLst>
                  <a:ext uri="{0D108BD9-81ED-4DB2-BD59-A6C34878D82A}">
                    <a16:rowId xmlns:a16="http://schemas.microsoft.com/office/drawing/2014/main" val="3638773753"/>
                  </a:ext>
                </a:extLst>
              </a:tr>
              <a:tr h="1004155">
                <a:tc>
                  <a:txBody>
                    <a:bodyPr/>
                    <a:lstStyle/>
                    <a:p>
                      <a:pPr marL="0" marR="0">
                        <a:buNone/>
                      </a:pPr>
                      <a:r>
                        <a:rPr lang="en-GB" sz="700">
                          <a:effectLst/>
                        </a:rPr>
                        <a:t>Criteria for determining the participants (see NOTE 3)</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solidFill>
                      <a:schemeClr val="accent2"/>
                    </a:solidFill>
                  </a:tcPr>
                </a:tc>
                <a:tc>
                  <a:txBody>
                    <a:bodyPr/>
                    <a:lstStyle/>
                    <a:p>
                      <a:pPr marL="0" marR="0">
                        <a:buNone/>
                      </a:pPr>
                      <a:r>
                        <a:rPr lang="en-GB" sz="700">
                          <a:effectLst/>
                        </a:rPr>
                        <a:t>O</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solidFill>
                      <a:schemeClr val="accent2"/>
                    </a:solidFill>
                  </a:tcPr>
                </a:tc>
                <a:tc>
                  <a:txBody>
                    <a:bodyPr/>
                    <a:lstStyle/>
                    <a:p>
                      <a:pPr marL="0" marR="0">
                        <a:buNone/>
                      </a:pPr>
                      <a:r>
                        <a:rPr lang="en-GB" sz="700" dirty="0">
                          <a:effectLst/>
                        </a:rPr>
                        <a:t>Carries the details of criteria or meaningful label identifying the criteria or the combination of both which will be used by the MCPTT server for determining the participants e.g., it can be a location based criteria to invite participants in a particular area</a:t>
                      </a:r>
                      <a:endParaRPr lang="en-US" sz="7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solidFill>
                      <a:schemeClr val="accent2"/>
                    </a:solidFill>
                  </a:tcPr>
                </a:tc>
                <a:extLst>
                  <a:ext uri="{0D108BD9-81ED-4DB2-BD59-A6C34878D82A}">
                    <a16:rowId xmlns:a16="http://schemas.microsoft.com/office/drawing/2014/main" val="4276629006"/>
                  </a:ext>
                </a:extLst>
              </a:tr>
              <a:tr h="223146">
                <a:tc>
                  <a:txBody>
                    <a:bodyPr/>
                    <a:lstStyle/>
                    <a:p>
                      <a:pPr marL="0" marR="0">
                        <a:buNone/>
                      </a:pPr>
                      <a:r>
                        <a:rPr lang="en-GB" sz="700" kern="100">
                          <a:effectLst/>
                        </a:rPr>
                        <a:t>Requested priority</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kern="100">
                          <a:effectLst/>
                        </a:rPr>
                        <a:t>O</a:t>
                      </a:r>
                      <a:endParaRPr lang="en-US" sz="70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tc>
                  <a:txBody>
                    <a:bodyPr/>
                    <a:lstStyle/>
                    <a:p>
                      <a:pPr marL="0" marR="0">
                        <a:buNone/>
                      </a:pPr>
                      <a:r>
                        <a:rPr lang="en-GB" sz="700" kern="100" dirty="0">
                          <a:effectLst/>
                        </a:rPr>
                        <a:t>Application priority level requested for this group call</a:t>
                      </a:r>
                      <a:endParaRPr lang="en-US" sz="7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5786" marR="55786" marT="0" marB="0"/>
                </a:tc>
                <a:extLst>
                  <a:ext uri="{0D108BD9-81ED-4DB2-BD59-A6C34878D82A}">
                    <a16:rowId xmlns:a16="http://schemas.microsoft.com/office/drawing/2014/main" val="2417678277"/>
                  </a:ext>
                </a:extLst>
              </a:tr>
            </a:tbl>
          </a:graphicData>
        </a:graphic>
      </p:graphicFrame>
    </p:spTree>
    <p:extLst>
      <p:ext uri="{BB962C8B-B14F-4D97-AF65-F5344CB8AC3E}">
        <p14:creationId xmlns:p14="http://schemas.microsoft.com/office/powerpoint/2010/main" val="117581233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FE147-FE71-6217-F4B4-8694331F6868}"/>
              </a:ext>
            </a:extLst>
          </p:cNvPr>
          <p:cNvSpPr>
            <a:spLocks noGrp="1"/>
          </p:cNvSpPr>
          <p:nvPr>
            <p:ph type="title"/>
          </p:nvPr>
        </p:nvSpPr>
        <p:spPr/>
        <p:txBody>
          <a:bodyPr/>
          <a:lstStyle/>
          <a:p>
            <a:r>
              <a:rPr lang="en-US" dirty="0"/>
              <a:t>Summary</a:t>
            </a:r>
          </a:p>
        </p:txBody>
      </p:sp>
      <p:pic>
        <p:nvPicPr>
          <p:cNvPr id="7" name="Picture 6">
            <a:extLst>
              <a:ext uri="{FF2B5EF4-FFF2-40B4-BE49-F238E27FC236}">
                <a16:creationId xmlns:a16="http://schemas.microsoft.com/office/drawing/2014/main" id="{1A856D9E-0A75-FC2E-C944-12E9B611E662}"/>
              </a:ext>
            </a:extLst>
          </p:cNvPr>
          <p:cNvPicPr>
            <a:picLocks noChangeAspect="1"/>
          </p:cNvPicPr>
          <p:nvPr/>
        </p:nvPicPr>
        <p:blipFill>
          <a:blip r:embed="rId2"/>
          <a:stretch>
            <a:fillRect/>
          </a:stretch>
        </p:blipFill>
        <p:spPr>
          <a:xfrm>
            <a:off x="2504846" y="1758949"/>
            <a:ext cx="5915254" cy="4717415"/>
          </a:xfrm>
          <a:prstGeom prst="rect">
            <a:avLst/>
          </a:prstGeom>
        </p:spPr>
      </p:pic>
    </p:spTree>
    <p:extLst>
      <p:ext uri="{BB962C8B-B14F-4D97-AF65-F5344CB8AC3E}">
        <p14:creationId xmlns:p14="http://schemas.microsoft.com/office/powerpoint/2010/main" val="72032608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Next Step</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t> </a:t>
            </a:r>
            <a:r>
              <a:rPr lang="en-US" altLang="en-US" sz="2400" dirty="0"/>
              <a:t>To complete the procedure using a group host MCPTT server for AHGC.</a:t>
            </a:r>
          </a:p>
          <a:p>
            <a:pPr lvl="1"/>
            <a:r>
              <a:rPr lang="en-US" altLang="en-US" sz="2000" dirty="0"/>
              <a:t>A CR to update the 10.19.2.3 information flow.</a:t>
            </a:r>
          </a:p>
          <a:p>
            <a:pPr lvl="1"/>
            <a:r>
              <a:rPr lang="en-US" altLang="en-US" sz="2000" dirty="0"/>
              <a:t> A CR to add the procedure using group host MCPTT server for AHGC is submitted to this meeting.</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18747</TotalTime>
  <Words>1486</Words>
  <Application>Microsoft Office PowerPoint</Application>
  <PresentationFormat>Widescreen</PresentationFormat>
  <Paragraphs>195</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Arial </vt:lpstr>
      <vt:lpstr>Calibri</vt:lpstr>
      <vt:lpstr>Calibri Light</vt:lpstr>
      <vt:lpstr>Times New Roman</vt:lpstr>
      <vt:lpstr>Wingdings</vt:lpstr>
      <vt:lpstr>Office Theme</vt:lpstr>
      <vt:lpstr>Group host MCPTT server</vt:lpstr>
      <vt:lpstr>Roles of MCPTT Server (TS 23.379 7.4.2.3.2)</vt:lpstr>
      <vt:lpstr>MCPTT Server serving both Participating and Controlling Roles</vt:lpstr>
      <vt:lpstr>Using Group host MCPTT Server</vt:lpstr>
      <vt:lpstr>Normal Group calls using Group host MCPTT Server</vt:lpstr>
      <vt:lpstr>AHGC Using Group host MCPTT Server </vt:lpstr>
      <vt:lpstr>Summary</vt:lpstr>
      <vt:lpstr>Next Step</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Jerry Shih-12</cp:lastModifiedBy>
  <cp:revision>644</cp:revision>
  <dcterms:created xsi:type="dcterms:W3CDTF">2010-02-05T13:52:04Z</dcterms:created>
  <dcterms:modified xsi:type="dcterms:W3CDTF">2026-01-28T18:43:46Z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