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9"/>
  </p:notesMasterIdLst>
  <p:handoutMasterIdLst>
    <p:handoutMasterId r:id="rId10"/>
  </p:handoutMasterIdLst>
  <p:sldIdLst>
    <p:sldId id="341" r:id="rId5"/>
    <p:sldId id="357" r:id="rId6"/>
    <p:sldId id="358" r:id="rId7"/>
    <p:sldId id="354" r:id="rId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540C768-363B-4A95-883C-A52C6F87AE4D}" v="10" dt="2026-01-29T10:09:16.41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27" autoAdjust="0"/>
    <p:restoredTop sz="94679" autoAdjust="0"/>
  </p:normalViewPr>
  <p:slideViewPr>
    <p:cSldViewPr snapToGrid="0">
      <p:cViewPr varScale="1">
        <p:scale>
          <a:sx n="79" d="100"/>
          <a:sy n="79" d="100"/>
        </p:scale>
        <p:origin x="730" y="28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3456" y="72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2025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5412" y="487363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49" y="73025"/>
            <a:ext cx="3703027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SA6 #71 Goa, India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09-13 Feb. 2026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597631" y="81740"/>
            <a:ext cx="1087956" cy="27622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S6-260058</a:t>
            </a:r>
            <a:r>
              <a:rPr lang="en-GB" altLang="en-US" sz="1200" dirty="0"/>
              <a:t> 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631" y="2455164"/>
            <a:ext cx="11278904" cy="1947672"/>
          </a:xfrm>
        </p:spPr>
        <p:txBody>
          <a:bodyPr/>
          <a:lstStyle/>
          <a:p>
            <a:pPr eaLnBrk="1" hangingPunct="1"/>
            <a:r>
              <a:rPr lang="en-GB" altLang="en-US" dirty="0">
                <a:latin typeface="Daytona" panose="020B0604030500040204" pitchFamily="34" charset="0"/>
              </a:rPr>
              <a:t>Remote device disable – views on possible way forward 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588631" y="4687786"/>
            <a:ext cx="11014737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>
                <a:latin typeface="Daytona" panose="020B0604030500040204" pitchFamily="34" charset="0"/>
              </a:rPr>
              <a:t>UK Home Office, BDBOS, Samsung</a:t>
            </a: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6ABA94-AA27-F889-79F7-0319B99554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9527" y="447226"/>
            <a:ext cx="10762673" cy="1104917"/>
          </a:xfrm>
        </p:spPr>
        <p:txBody>
          <a:bodyPr/>
          <a:lstStyle/>
          <a:p>
            <a:r>
              <a:rPr lang="en-GB" b="1" dirty="0"/>
              <a:t>The wider topic of MDM for MC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E06C76-FE92-5CAE-AB9C-465E56425B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9527" y="1921163"/>
            <a:ext cx="11323782" cy="4255799"/>
          </a:xfrm>
        </p:spPr>
        <p:txBody>
          <a:bodyPr/>
          <a:lstStyle/>
          <a:p>
            <a:r>
              <a:rPr lang="en-GB" sz="2400" dirty="0"/>
              <a:t> 3GPP SA1 has derived requirements for only MC device (and MC user) disable/re-enable under ‘Access control’ so far (clause 6.13.4 of TS 22.280).</a:t>
            </a:r>
          </a:p>
          <a:p>
            <a:pPr lvl="1">
              <a:buClr>
                <a:srgbClr val="002060"/>
              </a:buClr>
              <a:buFont typeface="Wingdings" panose="05000000000000000000" pitchFamily="2" charset="2"/>
              <a:buChar char="§"/>
            </a:pPr>
            <a:r>
              <a:rPr lang="en-GB" sz="2000" dirty="0">
                <a:solidFill>
                  <a:srgbClr val="0070C0"/>
                </a:solidFill>
              </a:rPr>
              <a:t>Strictly speaking, SA6 has the remit to develop the architecture for only these SA1 requirements. </a:t>
            </a:r>
          </a:p>
          <a:p>
            <a:pPr lvl="1">
              <a:buClr>
                <a:srgbClr val="002060"/>
              </a:buClr>
              <a:buFont typeface="Wingdings" panose="05000000000000000000" pitchFamily="2" charset="2"/>
              <a:buChar char="§"/>
            </a:pPr>
            <a:r>
              <a:rPr lang="en-GB" sz="2000" dirty="0">
                <a:solidFill>
                  <a:srgbClr val="0070C0"/>
                </a:solidFill>
              </a:rPr>
              <a:t>Any new industry recommendations (wider MDM for MC) will have to first go through SA1.</a:t>
            </a:r>
          </a:p>
          <a:p>
            <a:r>
              <a:rPr lang="en-GB" sz="2400" dirty="0"/>
              <a:t> There is a recently initiated industry task force to investigate MC MDM solutions.</a:t>
            </a:r>
          </a:p>
          <a:p>
            <a:pPr lvl="1">
              <a:buClr>
                <a:srgbClr val="002060"/>
              </a:buClr>
              <a:buFont typeface="Wingdings" panose="05000000000000000000" pitchFamily="2" charset="2"/>
              <a:buChar char="§"/>
            </a:pPr>
            <a:r>
              <a:rPr lang="en-GB" sz="2000" dirty="0">
                <a:solidFill>
                  <a:srgbClr val="0070C0"/>
                </a:solidFill>
              </a:rPr>
              <a:t>Their scope is much wider than access control or device disable/ re-enable. They plan to look at App installation controls and authorisation levels for content access on the MC devices, for example.</a:t>
            </a:r>
          </a:p>
          <a:p>
            <a:pPr lvl="1">
              <a:buClr>
                <a:srgbClr val="002060"/>
              </a:buClr>
              <a:buFont typeface="Wingdings" panose="05000000000000000000" pitchFamily="2" charset="2"/>
              <a:buChar char="§"/>
            </a:pPr>
            <a:r>
              <a:rPr lang="en-GB" sz="2000" dirty="0">
                <a:solidFill>
                  <a:srgbClr val="0070C0"/>
                </a:solidFill>
              </a:rPr>
              <a:t>It may take a long time to agree on any ‘new requirement’ recommendations towards 3GPP.</a:t>
            </a:r>
          </a:p>
          <a:p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We will monitor and contribute to this effort, viewing it as a mid/long term activity to develop a wider MDM for MC.</a:t>
            </a:r>
          </a:p>
          <a:p>
            <a:pPr lvl="1">
              <a:buClr>
                <a:srgbClr val="002060"/>
              </a:buClr>
              <a:buFont typeface="Wingdings" panose="05000000000000000000" pitchFamily="2" charset="2"/>
              <a:buChar char="§"/>
            </a:pPr>
            <a:r>
              <a:rPr lang="en-GB" sz="2000" u="sng" dirty="0">
                <a:solidFill>
                  <a:srgbClr val="0070C0"/>
                </a:solidFill>
              </a:rPr>
              <a:t>This work is no pre-requisite </a:t>
            </a:r>
            <a:r>
              <a:rPr lang="en-GB" sz="2000" dirty="0">
                <a:solidFill>
                  <a:srgbClr val="0070C0"/>
                </a:solidFill>
              </a:rPr>
              <a:t>to develop SA6 architectural solutions to the clear requirements set out in SA1 on MC device disable/ re-enable, under ‘Access control’.</a:t>
            </a:r>
          </a:p>
        </p:txBody>
      </p:sp>
    </p:spTree>
    <p:extLst>
      <p:ext uri="{BB962C8B-B14F-4D97-AF65-F5344CB8AC3E}">
        <p14:creationId xmlns:p14="http://schemas.microsoft.com/office/powerpoint/2010/main" val="498423637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175836-DCF7-2834-F8E2-47721FACE4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000" y="585772"/>
            <a:ext cx="10845800" cy="901284"/>
          </a:xfrm>
        </p:spPr>
        <p:txBody>
          <a:bodyPr/>
          <a:lstStyle/>
          <a:p>
            <a:r>
              <a:rPr lang="en-GB" b="1" dirty="0"/>
              <a:t>Remote device disable and the wider DM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08FB34-8EF4-3F29-9F8B-EB5FCA7395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836" y="1902691"/>
            <a:ext cx="10734964" cy="4274272"/>
          </a:xfrm>
        </p:spPr>
        <p:txBody>
          <a:bodyPr/>
          <a:lstStyle/>
          <a:p>
            <a:r>
              <a:rPr lang="en-GB" dirty="0"/>
              <a:t> </a:t>
            </a:r>
            <a:r>
              <a:rPr lang="en-GB" sz="2400" dirty="0"/>
              <a:t>We request that the specific device disable/ re-enable topic is addressed in SA6 within Rel. 20 and the wider DM topic taken up later.</a:t>
            </a:r>
          </a:p>
          <a:p>
            <a:r>
              <a:rPr lang="en-GB" sz="2400" dirty="0"/>
              <a:t> We are ok to have the new entities ‘MC DM server’ and ‘MC DM client’ introduced now to the functional architecture, which will be useful when a full ‘MDM for MC’ suite is developed in future.</a:t>
            </a:r>
          </a:p>
          <a:p>
            <a:pPr lvl="1">
              <a:buClr>
                <a:srgbClr val="002060"/>
              </a:buClr>
              <a:buFont typeface="Wingdings" panose="05000000000000000000" pitchFamily="2" charset="2"/>
              <a:buChar char="§"/>
            </a:pPr>
            <a:r>
              <a:rPr lang="en-GB" sz="2000" dirty="0">
                <a:solidFill>
                  <a:srgbClr val="0070C0"/>
                </a:solidFill>
              </a:rPr>
              <a:t>We request to add a Note, ‘implementation can choose to provide the MC DM client and MC DM server functionalities as part of MC service client and server </a:t>
            </a:r>
            <a:r>
              <a:rPr lang="en-GB" sz="2000" u="sng" dirty="0">
                <a:solidFill>
                  <a:srgbClr val="0070C0"/>
                </a:solidFill>
              </a:rPr>
              <a:t>for device disablement and re-enablement</a:t>
            </a:r>
            <a:r>
              <a:rPr lang="en-GB" sz="2000" dirty="0">
                <a:solidFill>
                  <a:srgbClr val="0070C0"/>
                </a:solidFill>
              </a:rPr>
              <a:t>’, with the new architecture model.</a:t>
            </a:r>
          </a:p>
          <a:p>
            <a:pPr lvl="1">
              <a:buClr>
                <a:srgbClr val="002060"/>
              </a:buClr>
              <a:buFont typeface="Wingdings" panose="05000000000000000000" pitchFamily="2" charset="2"/>
              <a:buChar char="§"/>
            </a:pPr>
            <a:r>
              <a:rPr lang="en-GB" sz="2000" dirty="0">
                <a:solidFill>
                  <a:srgbClr val="0070C0"/>
                </a:solidFill>
              </a:rPr>
              <a:t>This is a further concession from the previous Note. Now we are requesting the option to use the MC service server and client </a:t>
            </a:r>
            <a:r>
              <a:rPr lang="en-GB" sz="2000" u="sng" dirty="0">
                <a:solidFill>
                  <a:srgbClr val="0070C0"/>
                </a:solidFill>
              </a:rPr>
              <a:t>only</a:t>
            </a:r>
            <a:r>
              <a:rPr lang="en-GB" sz="2000" dirty="0">
                <a:solidFill>
                  <a:srgbClr val="0070C0"/>
                </a:solidFill>
              </a:rPr>
              <a:t> for MC device disable/ re-enable.</a:t>
            </a:r>
          </a:p>
        </p:txBody>
      </p:sp>
    </p:spTree>
    <p:extLst>
      <p:ext uri="{BB962C8B-B14F-4D97-AF65-F5344CB8AC3E}">
        <p14:creationId xmlns:p14="http://schemas.microsoft.com/office/powerpoint/2010/main" val="1050375311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7368FA-3F47-920A-3337-DBB0AE4037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7361" y="585771"/>
            <a:ext cx="10906439" cy="895159"/>
          </a:xfrm>
        </p:spPr>
        <p:txBody>
          <a:bodyPr/>
          <a:lstStyle/>
          <a:p>
            <a:r>
              <a:rPr lang="en-GB" b="1" dirty="0"/>
              <a:t>Comments on suggested WF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0B5425-DA94-3924-3571-27D75F7483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949" y="1899684"/>
            <a:ext cx="11056141" cy="4277278"/>
          </a:xfrm>
        </p:spPr>
        <p:txBody>
          <a:bodyPr/>
          <a:lstStyle/>
          <a:p>
            <a:r>
              <a:rPr lang="en-GB" sz="2400" dirty="0"/>
              <a:t> The suggestion to include a Note (mentioned in prev. slide) can break the deadlock and move this specific device disable/ re-enable work forward. It also provides vital flexibility to MC user organisations to cater for any future requirements.</a:t>
            </a:r>
          </a:p>
          <a:p>
            <a:r>
              <a:rPr lang="en-GB" sz="2400" dirty="0"/>
              <a:t> Mainly, the flexibility to keep any preferred MC service (like MC Location) operational while the MC device is in temp. disabled state.</a:t>
            </a:r>
          </a:p>
          <a:p>
            <a:pPr lvl="1">
              <a:buClr>
                <a:srgbClr val="002060"/>
              </a:buClr>
              <a:buFont typeface="Wingdings" panose="05000000000000000000" pitchFamily="2" charset="2"/>
              <a:buChar char="§"/>
            </a:pPr>
            <a:r>
              <a:rPr lang="en-GB" sz="2000" dirty="0">
                <a:solidFill>
                  <a:srgbClr val="0070C0"/>
                </a:solidFill>
              </a:rPr>
              <a:t>Although UKHO requests </a:t>
            </a:r>
            <a:r>
              <a:rPr lang="en-GB" sz="2000" u="sng" dirty="0">
                <a:solidFill>
                  <a:srgbClr val="0070C0"/>
                </a:solidFill>
              </a:rPr>
              <a:t>ALL MC services</a:t>
            </a:r>
            <a:r>
              <a:rPr lang="en-GB" sz="2000" dirty="0">
                <a:solidFill>
                  <a:srgbClr val="0070C0"/>
                </a:solidFill>
              </a:rPr>
              <a:t> to be disabled in this first standardisation, we would like to </a:t>
            </a:r>
            <a:r>
              <a:rPr lang="en-GB" sz="2000" u="sng" dirty="0">
                <a:solidFill>
                  <a:srgbClr val="0070C0"/>
                </a:solidFill>
              </a:rPr>
              <a:t>have the option</a:t>
            </a:r>
            <a:r>
              <a:rPr lang="en-GB" sz="2000" dirty="0">
                <a:solidFill>
                  <a:srgbClr val="0070C0"/>
                </a:solidFill>
              </a:rPr>
              <a:t> to be able to keep some MC services alive in future – to cater for possible future requirements.</a:t>
            </a:r>
          </a:p>
          <a:p>
            <a:pPr lvl="1">
              <a:buClr>
                <a:srgbClr val="002060"/>
              </a:buClr>
              <a:buFont typeface="Wingdings" panose="05000000000000000000" pitchFamily="2" charset="2"/>
              <a:buChar char="§"/>
            </a:pPr>
            <a:r>
              <a:rPr lang="en-GB" sz="2000" dirty="0">
                <a:solidFill>
                  <a:srgbClr val="0070C0"/>
                </a:solidFill>
              </a:rPr>
              <a:t>For BDBOS this option allows to cater for any possible future requirements that may come from the users. </a:t>
            </a:r>
          </a:p>
          <a:p>
            <a:pPr marL="0" indent="0">
              <a:buNone/>
            </a:pPr>
            <a:endParaRPr lang="en-GB" sz="24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754542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schemas.microsoft.com/office/2006/documentManagement/types"/>
    <ds:schemaRef ds:uri="http://schemas.microsoft.com/office/2006/metadata/properties"/>
    <ds:schemaRef ds:uri="679a257e-872f-4c98-9e8a-0a9c104f72cd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280d8efa-eff2-4910-88d2-79ca146720c4"/>
    <ds:schemaRef ds:uri="http://www.w3.org/XML/1998/namespace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10873</TotalTime>
  <Words>506</Words>
  <Application>Microsoft Office PowerPoint</Application>
  <PresentationFormat>Widescreen</PresentationFormat>
  <Paragraphs>21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Arial</vt:lpstr>
      <vt:lpstr>Arial </vt:lpstr>
      <vt:lpstr>Calibri</vt:lpstr>
      <vt:lpstr>Calibri Light</vt:lpstr>
      <vt:lpstr>Daytona</vt:lpstr>
      <vt:lpstr>Times New Roman</vt:lpstr>
      <vt:lpstr>Wingdings</vt:lpstr>
      <vt:lpstr>Office Theme</vt:lpstr>
      <vt:lpstr>Remote device disable – views on possible way forward </vt:lpstr>
      <vt:lpstr>The wider topic of MDM for MC</vt:lpstr>
      <vt:lpstr>Remote device disable and the wider DM</vt:lpstr>
      <vt:lpstr>Comments on suggested WF 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Mythri Hunukumbure</cp:lastModifiedBy>
  <cp:revision>681</cp:revision>
  <dcterms:created xsi:type="dcterms:W3CDTF">2010-02-05T13:52:04Z</dcterms:created>
  <dcterms:modified xsi:type="dcterms:W3CDTF">2026-01-30T15:38:25Z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