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528" r:id="rId2"/>
    <p:sldId id="537" r:id="rId3"/>
    <p:sldId id="567" r:id="rId4"/>
    <p:sldId id="569" r:id="rId5"/>
    <p:sldId id="570" r:id="rId6"/>
    <p:sldId id="571" r:id="rId7"/>
    <p:sldId id="572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0066FF"/>
    <a:srgbClr val="3399FF"/>
    <a:srgbClr val="EAEFF7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92" d="100"/>
          <a:sy n="92" d="100"/>
        </p:scale>
        <p:origin x="92" y="43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7877D0-0D02-DA3B-2C1F-8DABD89E68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29950" y="1458913"/>
            <a:ext cx="914400" cy="914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S6-260007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06931" y="2338950"/>
            <a:ext cx="9180576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5400" b="1" dirty="0"/>
              <a:t>Editor’s Notes in Rel-18 and Rel-19 versions of SA6 specifications</a:t>
            </a:r>
            <a:endParaRPr lang="en-GB" sz="5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EEE7BF-4F4D-18E7-6ABC-4BFE9CFDF293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3GPP TSG-SA WG6 Meeting #</a:t>
            </a:r>
            <a:r>
              <a:rPr lang="en-US" b="1" dirty="0">
                <a:ea typeface="SimSun" panose="02010600030101010101" pitchFamily="2" charset="-122"/>
                <a:cs typeface="CG Times (WN)"/>
              </a:rPr>
              <a:t>71</a:t>
            </a:r>
            <a:r>
              <a:rPr lang="en-GB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					</a:t>
            </a:r>
            <a:endParaRPr lang="en-US" dirty="0">
              <a:effectLst/>
              <a:latin typeface="Arial" panose="020B0604020202020204" pitchFamily="34" charset="0"/>
              <a:ea typeface="SimSun" panose="02010600030101010101" pitchFamily="2" charset="-122"/>
              <a:cs typeface="CG Times (WN)"/>
            </a:endParaRPr>
          </a:p>
          <a:p>
            <a:r>
              <a:rPr lang="en-GB" b="1" dirty="0">
                <a:ea typeface="Malgun Gothic" panose="020B0503020000020004" pitchFamily="34" charset="-127"/>
              </a:rPr>
              <a:t>Goa, India</a:t>
            </a:r>
            <a:r>
              <a:rPr lang="en-GB" b="1" dirty="0">
                <a:effectLst/>
                <a:ea typeface="Malgun Gothic" panose="020B0503020000020004" pitchFamily="34" charset="-127"/>
              </a:rPr>
              <a:t>, 9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13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February 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US" sz="4400" b="1" dirty="0"/>
              <a:t>Editor’s Notes in frozen specifications</a:t>
            </a:r>
            <a:endParaRPr lang="en-GB" altLang="fr-FR"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636614"/>
            <a:ext cx="11001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Release 18 versions 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and Release 19 versions </a:t>
            </a: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of specifications under the responsibility of SA6 are declared as complete.</a:t>
            </a:r>
          </a:p>
          <a:p>
            <a:pPr marL="354387" indent="-354387">
              <a:defRPr/>
            </a:pP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Reviewing the most recent versions of all Release 18 and Release 19 specifications, 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 number of </a:t>
            </a: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outstanding Editor’s Notes are still found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354387" indent="-354387">
              <a:defRPr/>
            </a:pP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order to secure that the specifications in SA6 are in a good shape before completion of Rel-20 and moving to 6G, the following was endorsed:</a:t>
            </a:r>
          </a:p>
          <a:p>
            <a:pPr marL="811587" lvl="1" indent="-354387">
              <a:defRPr/>
            </a:pPr>
            <a:r>
              <a:rPr lang="en-US" sz="16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For the Rel-18 version of all specifications:</a:t>
            </a:r>
            <a:br>
              <a:rPr lang="en-US" sz="16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TS–rapporteurs will in cooperation with the WI-rapporteurs evaluate the outstanding Editor’s Notes and propose CRs to target removal of outstanding Editor’s Notes by SA#110.</a:t>
            </a:r>
          </a:p>
          <a:p>
            <a:pPr marL="811587" lvl="1" indent="-354387">
              <a:defRPr/>
            </a:pPr>
            <a:r>
              <a:rPr lang="en-US" sz="16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For the Rel-19 version of all specifications:</a:t>
            </a:r>
            <a:br>
              <a:rPr lang="en-US" sz="16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TS–rapporteurs will in cooperation with the WI-rapporteurs evaluate the outstanding Editor’s Notes and propose CRs to target removal of outstanding Editor’s Notes by SA#111.</a:t>
            </a:r>
            <a:endParaRPr lang="en-US" sz="2000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54387" indent="-354387">
              <a:defRPr/>
            </a:pPr>
            <a:r>
              <a:rPr lang="en-US" altLang="en-US" sz="20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The below tables are updated after SA6#70.</a:t>
            </a:r>
            <a:endParaRPr lang="en-GB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97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1/4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70426"/>
              </p:ext>
            </p:extLst>
          </p:nvPr>
        </p:nvGraphicFramePr>
        <p:xfrm>
          <a:off x="290086" y="1615133"/>
          <a:ext cx="11527746" cy="42769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6114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1365250">
                  <a:extLst>
                    <a:ext uri="{9D8B030D-6E8A-4147-A177-3AD203B41FA5}">
                      <a16:colId xmlns:a16="http://schemas.microsoft.com/office/drawing/2014/main" val="774263274"/>
                    </a:ext>
                  </a:extLst>
                </a:gridCol>
                <a:gridCol w="6583899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242323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398849745"/>
                    </a:ext>
                  </a:extLst>
                </a:gridCol>
              </a:tblGrid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Spec number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Rapporteur</a:t>
                      </a: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Spec title</a:t>
                      </a:r>
                      <a:endParaRPr lang="en-US" sz="16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Number of Editor’s Notes in Rel-18 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23.180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Rana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Alhalaseh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Mission critical services support in the Isolated Operation for Public Safety (IOPS) mode of operation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9708234"/>
                  </a:ext>
                </a:extLst>
              </a:tr>
              <a:tr h="3989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23.222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Basavaraj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Pattan</a:t>
                      </a:r>
                      <a:endParaRPr lang="en-US" sz="1400" u="none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Common API Framework for 3GPP Northbound APIs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kern="100" dirty="0">
                        <a:solidFill>
                          <a:srgbClr val="FF0000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8803369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23.255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Niranth</a:t>
                      </a:r>
                      <a:b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Amogh</a:t>
                      </a:r>
                      <a:endParaRPr kumimoji="0" lang="en-US" sz="14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Application layer support for Uncrewed Aerial System (UAS); Functional architecture and information flows;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4750804"/>
                  </a:ext>
                </a:extLst>
              </a:tr>
              <a:tr h="3756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Niranth</a:t>
                      </a:r>
                      <a:b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Amogh</a:t>
                      </a:r>
                      <a:endParaRPr kumimoji="0" lang="en-US" sz="14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Common functional architecture to support mission critical services;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530696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23.281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Niranth</a:t>
                      </a:r>
                      <a:b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Amogh</a:t>
                      </a:r>
                      <a:endParaRPr kumimoji="0" lang="en-US" sz="14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Functional architecture and information flows to support Mission Critical Video (</a:t>
                      </a:r>
                      <a:r>
                        <a:rPr lang="en-US" sz="1600" kern="100" dirty="0" err="1">
                          <a:effectLst/>
                          <a:latin typeface="+mn-lt"/>
                        </a:rPr>
                        <a:t>MCVideo</a:t>
                      </a:r>
                      <a:r>
                        <a:rPr lang="en-US" sz="1600" kern="100" dirty="0">
                          <a:effectLst/>
                          <a:latin typeface="+mn-lt"/>
                        </a:rPr>
                        <a:t>);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017829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Basavaraj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Pattan</a:t>
                      </a:r>
                      <a:endParaRPr lang="en-US" sz="1400" u="none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Functional architecture and information flows to support Mission Critical Data (</a:t>
                      </a:r>
                      <a:r>
                        <a:rPr lang="en-US" sz="1600" kern="100" dirty="0" err="1">
                          <a:effectLst/>
                          <a:latin typeface="+mn-lt"/>
                        </a:rPr>
                        <a:t>MCData</a:t>
                      </a:r>
                      <a:r>
                        <a:rPr lang="en-US" sz="1600" kern="100" dirty="0">
                          <a:effectLst/>
                          <a:latin typeface="+mn-lt"/>
                        </a:rPr>
                        <a:t>);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246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477307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520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2/4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660237"/>
              </p:ext>
            </p:extLst>
          </p:nvPr>
        </p:nvGraphicFramePr>
        <p:xfrm>
          <a:off x="298134" y="1623074"/>
          <a:ext cx="11526004" cy="42900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2516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1339850">
                  <a:extLst>
                    <a:ext uri="{9D8B030D-6E8A-4147-A177-3AD203B41FA5}">
                      <a16:colId xmlns:a16="http://schemas.microsoft.com/office/drawing/2014/main" val="2979899457"/>
                    </a:ext>
                  </a:extLst>
                </a:gridCol>
                <a:gridCol w="6495481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368447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229710">
                  <a:extLst>
                    <a:ext uri="{9D8B030D-6E8A-4147-A177-3AD203B41FA5}">
                      <a16:colId xmlns:a16="http://schemas.microsoft.com/office/drawing/2014/main" val="195670357"/>
                    </a:ext>
                  </a:extLst>
                </a:gridCol>
              </a:tblGrid>
              <a:tr h="7414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Spec number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Rapporteur</a:t>
                      </a: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Spec title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Number of Editor’s Notes in Rel-18 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739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Kit Kilgour</a:t>
                      </a: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Mission Critical Communication Interworking with Land Mobile Radio Systems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606972"/>
                  </a:ext>
                </a:extLst>
              </a:tr>
              <a:tr h="2894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23.286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Niranth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Amogh</a:t>
                      </a:r>
                      <a:endParaRPr lang="en-US" sz="1400" u="none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Application layer support for Vehicle-to-Everything (V2X) services; Functional architecture and information flows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787263"/>
                  </a:ext>
                </a:extLst>
              </a:tr>
              <a:tr h="574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Guillaume Gach</a:t>
                      </a:r>
                      <a:endParaRPr lang="en-US" sz="1400" u="none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Mission Critical services over 5G System; Stage 2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136004"/>
                  </a:ext>
                </a:extLst>
              </a:tr>
              <a:tr h="4930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23.379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Harish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Negalaguli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Functional architecture and information flows to support Mission Critical Push To Talk (MCPTT);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R="5952" marT="5952" marB="5952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6397030"/>
                  </a:ext>
                </a:extLst>
              </a:tr>
              <a:tr h="574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23.392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Yue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aspects for MMTel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Rel-18 </a:t>
                      </a:r>
                      <a:r>
                        <a:rPr lang="nb-NO" sz="16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version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94256"/>
                  </a:ext>
                </a:extLst>
              </a:tr>
              <a:tr h="574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Niranth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Amogh</a:t>
                      </a:r>
                      <a:endParaRPr lang="en-US" sz="1400" u="none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Service Enabler Architecture Layer for Verticals (SEAL); Data Delivery enabler for vertical applications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691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835597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859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3/4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913719"/>
              </p:ext>
            </p:extLst>
          </p:nvPr>
        </p:nvGraphicFramePr>
        <p:xfrm>
          <a:off x="321617" y="1682543"/>
          <a:ext cx="11458378" cy="40555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3633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1517650">
                  <a:extLst>
                    <a:ext uri="{9D8B030D-6E8A-4147-A177-3AD203B41FA5}">
                      <a16:colId xmlns:a16="http://schemas.microsoft.com/office/drawing/2014/main" val="1887565253"/>
                    </a:ext>
                  </a:extLst>
                </a:gridCol>
                <a:gridCol w="6406143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248629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242323">
                  <a:extLst>
                    <a:ext uri="{9D8B030D-6E8A-4147-A177-3AD203B41FA5}">
                      <a16:colId xmlns:a16="http://schemas.microsoft.com/office/drawing/2014/main" val="3401866"/>
                    </a:ext>
                  </a:extLst>
                </a:gridCol>
              </a:tblGrid>
              <a:tr h="922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Spec number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Rapporteur</a:t>
                      </a: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Spec title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Number of Editor’s Notes in Rel-18 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1537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23.434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Basavaraj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Pattan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Service Enabler Architecture Layer for Verticals (SEAL); Functional architecture and information flows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27963"/>
                  </a:ext>
                </a:extLst>
              </a:tr>
              <a:tr h="370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23.435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Shaowen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Procedures for Network Slice Capability Exposure for Application Layer Enablement Service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736275"/>
                  </a:ext>
                </a:extLst>
              </a:tr>
              <a:tr h="2166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23.436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Emmanouil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Pateromichelakis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Functional architecture and information flows for Application Data Analytics Enablement Service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8996213"/>
                  </a:ext>
                </a:extLst>
              </a:tr>
              <a:tr h="1537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23.437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Sapan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Shah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Enabler Architecture Layer for Verticals (SEAL); Spatial map and Spatial anchors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Rel-18 </a:t>
                      </a:r>
                      <a:r>
                        <a:rPr lang="nb-NO" sz="16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version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859907"/>
                  </a:ext>
                </a:extLst>
              </a:tr>
              <a:tr h="1537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23.438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Niranth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Amogh</a:t>
                      </a:r>
                      <a:endParaRPr lang="en-US" sz="1400" u="none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Enabler Architecture Layer for Verticals (SEAL); Digital assets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Rel-18 </a:t>
                      </a:r>
                      <a:r>
                        <a:rPr lang="nb-NO" sz="16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version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851566"/>
                  </a:ext>
                </a:extLst>
              </a:tr>
              <a:tr h="465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23.479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Ling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Zhang</a:t>
                      </a: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Technical Specification Group Services and System Aspects; UE MBMS APIs for Mission Critical Services;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365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564919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DEA06-5F63-8C35-0BCF-2660EF2B8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4FDE-0ABA-2A2B-9D4C-9BF47F9C1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859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4/4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4C00221-33EC-24C3-1249-3EB95718F1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913328"/>
              </p:ext>
            </p:extLst>
          </p:nvPr>
        </p:nvGraphicFramePr>
        <p:xfrm>
          <a:off x="288142" y="1682543"/>
          <a:ext cx="11460321" cy="38072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1708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708822350"/>
                    </a:ext>
                  </a:extLst>
                </a:gridCol>
                <a:gridCol w="6400625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294368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284870">
                  <a:extLst>
                    <a:ext uri="{9D8B030D-6E8A-4147-A177-3AD203B41FA5}">
                      <a16:colId xmlns:a16="http://schemas.microsoft.com/office/drawing/2014/main" val="3401866"/>
                    </a:ext>
                  </a:extLst>
                </a:gridCol>
              </a:tblGrid>
              <a:tr h="922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Spec number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Rapporteur</a:t>
                      </a: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Spec title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Number of Editor’s Notes in Rel-18 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465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TS 23.482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Emmanouil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Pateromichelakis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Functional architecture and information flows for AIML Enablement Service</a:t>
                      </a:r>
                      <a:endParaRPr lang="en-US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Rel-18 </a:t>
                      </a:r>
                      <a:r>
                        <a:rPr lang="nb-NO" sz="16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version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997859"/>
                  </a:ext>
                </a:extLst>
              </a:tr>
              <a:tr h="465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23.542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Huazhang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Lyu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Application layer support for Personal IoT Network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8252012"/>
                  </a:ext>
                </a:extLst>
              </a:tr>
              <a:tr h="2690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23.554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Yue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Application architecture for MSGin5G Service;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539374"/>
                  </a:ext>
                </a:extLst>
              </a:tr>
              <a:tr h="174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23.558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Basavaraj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Pattan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Architecture for enabling Edge Applications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R="5952" marT="5952" marB="5952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8846690"/>
                  </a:ext>
                </a:extLst>
              </a:tr>
              <a:tr h="3480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TR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23.946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Junpei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Uoshima</a:t>
                      </a:r>
                      <a:endParaRPr lang="en-US" sz="1400" u="none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744017"/>
                  </a:ext>
                </a:extLst>
              </a:tr>
              <a:tr h="174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TR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23.958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Meghashree</a:t>
                      </a: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Kedalagudde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Edge Application Standards in 3GPP and alignment with External Organizations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7088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543860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034B1-7A46-FEF9-9E02-75933FD9E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F755E959-735C-9DBD-0AC1-A18FAE6DC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US" altLang="fr-FR" b="1" dirty="0"/>
              <a:t>Status of the work</a:t>
            </a:r>
            <a:endParaRPr lang="en-GB" altLang="fr-FR" dirty="0"/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A9D9246C-97F5-C0B6-D1B4-7B627C119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051" y="1581197"/>
            <a:ext cx="11001749" cy="4812675"/>
          </a:xfrm>
        </p:spPr>
        <p:txBody>
          <a:bodyPr/>
          <a:lstStyle/>
          <a:p>
            <a:pPr marL="354387" indent="-354387">
              <a:defRPr/>
            </a:pPr>
            <a:r>
              <a:rPr lang="en-US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We are quite well on time with this work, and the status is as follows:</a:t>
            </a:r>
            <a:br>
              <a:rPr lang="en-US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en-US" sz="1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811587" lvl="1" indent="-354387">
              <a:defRPr/>
            </a:pPr>
            <a:r>
              <a:rPr lang="en-US" sz="2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For the Rel-18 version of all specifications (deadline was at SA#110):</a:t>
            </a:r>
            <a:br>
              <a:rPr lang="en-US" sz="2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2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	</a:t>
            </a: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TS 23.379 </a:t>
            </a:r>
            <a:r>
              <a:rPr lang="en-US" sz="2000" kern="100" dirty="0">
                <a:latin typeface="Aptos" panose="020B0004020202020204" pitchFamily="34" charset="0"/>
              </a:rPr>
              <a:t>– 6 Editor’s Notes (TS rapporteur </a:t>
            </a:r>
            <a:r>
              <a:rPr lang="en-US" sz="2000" dirty="0">
                <a:solidFill>
                  <a:schemeClr val="dk1"/>
                </a:solidFill>
              </a:rPr>
              <a:t>Harish Negalaguli</a:t>
            </a:r>
            <a:r>
              <a:rPr lang="en-US" sz="2000" kern="100" dirty="0">
                <a:solidFill>
                  <a:schemeClr val="dk1"/>
                </a:solidFill>
                <a:cs typeface="Times New Roman" panose="02020603050405020304" pitchFamily="18" charset="0"/>
              </a:rPr>
              <a:t>)</a:t>
            </a:r>
            <a:endParaRPr lang="en-US" sz="2000" kern="100" dirty="0">
              <a:solidFill>
                <a:srgbClr val="FF0000"/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57200" lvl="1" indent="0">
              <a:buNone/>
              <a:defRPr/>
            </a:pPr>
            <a:r>
              <a:rPr lang="en-US" sz="2000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What is the </a:t>
            </a:r>
            <a:r>
              <a:rPr lang="en-US" sz="2000" kern="1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plan for completion of the </a:t>
            </a:r>
            <a:r>
              <a:rPr lang="en-US" sz="2000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Editor’s Notes that were not removed by the deadline</a:t>
            </a:r>
            <a:r>
              <a:rPr lang="en-US" sz="2000" kern="1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?</a:t>
            </a:r>
          </a:p>
          <a:p>
            <a:pPr marL="457200" lvl="1" indent="0">
              <a:buNone/>
              <a:defRPr/>
            </a:pPr>
            <a:endParaRPr lang="en-US" sz="2000" kern="100" dirty="0">
              <a:solidFill>
                <a:srgbClr val="FF000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811587" lvl="1" indent="-354387">
              <a:defRPr/>
            </a:pPr>
            <a:r>
              <a:rPr lang="en-US" sz="20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For the Rel-19 version of all specifications (deadline is at SA#111):</a:t>
            </a:r>
            <a:br>
              <a:rPr lang="en-US" sz="20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20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	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TS 23.222 </a:t>
            </a:r>
            <a:r>
              <a:rPr lang="en-US" sz="2000" kern="100" dirty="0">
                <a:latin typeface="Aptos" panose="020B0004020202020204" pitchFamily="34" charset="0"/>
              </a:rPr>
              <a:t>– 1 Editor’s Note (TS rapporteur </a:t>
            </a:r>
            <a:r>
              <a:rPr lang="en-US" sz="2000" dirty="0">
                <a:solidFill>
                  <a:schemeClr val="dk1"/>
                </a:solidFill>
              </a:rPr>
              <a:t>Basavaraj Pattan</a:t>
            </a:r>
            <a:r>
              <a:rPr lang="en-US" sz="2000" kern="100" dirty="0">
                <a:latin typeface="Aptos" panose="020B0004020202020204" pitchFamily="34" charset="0"/>
              </a:rPr>
              <a:t>)</a:t>
            </a:r>
            <a:br>
              <a:rPr lang="en-US" sz="2000" kern="100" dirty="0">
                <a:latin typeface="Aptos" panose="020B0004020202020204" pitchFamily="34" charset="0"/>
              </a:rPr>
            </a:br>
            <a:r>
              <a:rPr lang="en-US" sz="2000" kern="100" dirty="0">
                <a:latin typeface="Aptos" panose="020B0004020202020204" pitchFamily="34" charset="0"/>
              </a:rPr>
              <a:t>	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TS 23.282 </a:t>
            </a:r>
            <a:r>
              <a:rPr lang="en-US" sz="2000" kern="100" dirty="0">
                <a:latin typeface="Aptos" panose="020B0004020202020204" pitchFamily="34" charset="0"/>
              </a:rPr>
              <a:t>– 3 Editor’s Notes (TS rapporteur </a:t>
            </a:r>
            <a:r>
              <a:rPr lang="en-US" sz="2000" dirty="0">
                <a:solidFill>
                  <a:schemeClr val="dk1"/>
                </a:solidFill>
              </a:rPr>
              <a:t>Basavaraj Pattan</a:t>
            </a:r>
            <a:r>
              <a:rPr lang="en-US" sz="2000" kern="100" dirty="0">
                <a:latin typeface="Aptos" panose="020B0004020202020204" pitchFamily="34" charset="0"/>
              </a:rPr>
              <a:t>)</a:t>
            </a:r>
            <a:br>
              <a:rPr lang="en-US" sz="2000" kern="100" dirty="0">
                <a:latin typeface="Aptos" panose="020B0004020202020204" pitchFamily="34" charset="0"/>
              </a:rPr>
            </a:br>
            <a:r>
              <a:rPr lang="en-US" sz="2000" kern="100" dirty="0">
                <a:latin typeface="Aptos" panose="020B0004020202020204" pitchFamily="34" charset="0"/>
              </a:rPr>
              <a:t>	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TS 23.286 </a:t>
            </a:r>
            <a:r>
              <a:rPr lang="en-US" sz="2000" kern="100" dirty="0">
                <a:latin typeface="Aptos" panose="020B0004020202020204" pitchFamily="34" charset="0"/>
              </a:rPr>
              <a:t>– 3 Editor’s Notes (TS rapporteur </a:t>
            </a:r>
            <a:r>
              <a:rPr lang="en-US" sz="2000" dirty="0">
                <a:solidFill>
                  <a:schemeClr val="dk1"/>
                </a:solidFill>
              </a:rPr>
              <a:t>Niranth Amogh)</a:t>
            </a:r>
            <a:br>
              <a:rPr lang="en-US" sz="2000" kern="100" dirty="0">
                <a:latin typeface="Aptos" panose="020B0004020202020204" pitchFamily="34" charset="0"/>
              </a:rPr>
            </a:br>
            <a:r>
              <a:rPr lang="en-US" sz="2000" kern="100" dirty="0">
                <a:latin typeface="Aptos" panose="020B0004020202020204" pitchFamily="34" charset="0"/>
              </a:rPr>
              <a:t>	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TS 23.379 </a:t>
            </a:r>
            <a:r>
              <a:rPr lang="en-US" sz="2000" kern="100" dirty="0">
                <a:latin typeface="Aptos" panose="020B0004020202020204" pitchFamily="34" charset="0"/>
              </a:rPr>
              <a:t>– 2 Editor’s Notes (TS rapporteur </a:t>
            </a:r>
            <a:r>
              <a:rPr lang="en-US" sz="2000" dirty="0">
                <a:solidFill>
                  <a:schemeClr val="dk1"/>
                </a:solidFill>
              </a:rPr>
              <a:t>Harish Negalaguli</a:t>
            </a:r>
            <a:r>
              <a:rPr lang="en-US" sz="2000" kern="100" dirty="0">
                <a:solidFill>
                  <a:schemeClr val="dk1"/>
                </a:solidFill>
                <a:cs typeface="Times New Roman" panose="02020603050405020304" pitchFamily="18" charset="0"/>
              </a:rPr>
              <a:t>)</a:t>
            </a:r>
            <a:br>
              <a:rPr lang="en-US" sz="2000" kern="100" dirty="0">
                <a:solidFill>
                  <a:schemeClr val="dk1"/>
                </a:solidFill>
                <a:cs typeface="Times New Roman" panose="02020603050405020304" pitchFamily="18" charset="0"/>
              </a:rPr>
            </a:br>
            <a:r>
              <a:rPr lang="en-US" sz="2000" kern="100" dirty="0">
                <a:solidFill>
                  <a:schemeClr val="dk1"/>
                </a:solidFill>
                <a:cs typeface="Times New Roman" panose="02020603050405020304" pitchFamily="18" charset="0"/>
              </a:rPr>
              <a:t>	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TS 23.436 </a:t>
            </a:r>
            <a:r>
              <a:rPr lang="en-US" sz="2000" kern="100" dirty="0">
                <a:latin typeface="Aptos" panose="020B0004020202020204" pitchFamily="34" charset="0"/>
              </a:rPr>
              <a:t>– 2 Editor’s Notes (TS rapporteur </a:t>
            </a:r>
            <a:r>
              <a:rPr lang="en-US" sz="2000" dirty="0">
                <a:solidFill>
                  <a:schemeClr val="dk1"/>
                </a:solidFill>
              </a:rPr>
              <a:t>Emmanouil Pateromichelakis)</a:t>
            </a:r>
            <a:br>
              <a:rPr lang="en-US" sz="2000" kern="100" dirty="0">
                <a:latin typeface="Aptos" panose="020B0004020202020204" pitchFamily="34" charset="0"/>
              </a:rPr>
            </a:br>
            <a:r>
              <a:rPr lang="en-US" sz="2000" kern="100" dirty="0">
                <a:latin typeface="Aptos" panose="020B0004020202020204" pitchFamily="34" charset="0"/>
              </a:rPr>
              <a:t>	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TS 23.438 </a:t>
            </a:r>
            <a:r>
              <a:rPr lang="en-US" sz="2000" kern="100" dirty="0">
                <a:latin typeface="Aptos" panose="020B0004020202020204" pitchFamily="34" charset="0"/>
              </a:rPr>
              <a:t>– 1 Editor’s Note (TS rapporteur </a:t>
            </a:r>
            <a:r>
              <a:rPr lang="en-US" sz="2000" dirty="0">
                <a:solidFill>
                  <a:schemeClr val="dk1"/>
                </a:solidFill>
              </a:rPr>
              <a:t>Niranth Amogh</a:t>
            </a:r>
            <a:r>
              <a:rPr lang="en-US" sz="2000" kern="100" dirty="0">
                <a:solidFill>
                  <a:schemeClr val="dk1"/>
                </a:solidFill>
                <a:cs typeface="Times New Roman" panose="02020603050405020304" pitchFamily="18" charset="0"/>
              </a:rPr>
              <a:t>)</a:t>
            </a:r>
            <a:br>
              <a:rPr lang="en-US" sz="2000" kern="100" dirty="0">
                <a:solidFill>
                  <a:schemeClr val="dk1"/>
                </a:solidFill>
                <a:cs typeface="Times New Roman" panose="02020603050405020304" pitchFamily="18" charset="0"/>
              </a:rPr>
            </a:br>
            <a:r>
              <a:rPr lang="en-US" sz="20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	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TS 23.542 </a:t>
            </a:r>
            <a:r>
              <a:rPr lang="en-US" sz="2000" kern="100" dirty="0">
                <a:latin typeface="Aptos" panose="020B0004020202020204" pitchFamily="34" charset="0"/>
              </a:rPr>
              <a:t>– 1 Editor’s Note (TS rapporteur </a:t>
            </a:r>
            <a:r>
              <a:rPr lang="en-US" sz="2000" dirty="0" err="1">
                <a:solidFill>
                  <a:schemeClr val="dk1"/>
                </a:solidFill>
              </a:rPr>
              <a:t>Huazhang</a:t>
            </a:r>
            <a:r>
              <a:rPr lang="en-US" sz="2000" dirty="0">
                <a:solidFill>
                  <a:schemeClr val="dk1"/>
                </a:solidFill>
              </a:rPr>
              <a:t> Lyu</a:t>
            </a:r>
            <a:r>
              <a:rPr lang="en-US" sz="2000" kern="100" dirty="0">
                <a:latin typeface="Aptos" panose="020B0004020202020204" pitchFamily="34" charset="0"/>
              </a:rPr>
              <a:t>)</a:t>
            </a:r>
            <a:br>
              <a:rPr lang="en-US" sz="2000" kern="100" dirty="0">
                <a:latin typeface="Aptos" panose="020B0004020202020204" pitchFamily="34" charset="0"/>
              </a:rPr>
            </a:br>
            <a:r>
              <a:rPr lang="en-US" sz="2000" kern="100" dirty="0">
                <a:latin typeface="Aptos" panose="020B0004020202020204" pitchFamily="34" charset="0"/>
              </a:rPr>
              <a:t>	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TS 23.588 </a:t>
            </a:r>
            <a:r>
              <a:rPr lang="en-US" sz="2000" kern="100" dirty="0">
                <a:latin typeface="Aptos" panose="020B0004020202020204" pitchFamily="34" charset="0"/>
              </a:rPr>
              <a:t>– 10 Editor’s Notes (TS rapporteur </a:t>
            </a:r>
            <a:r>
              <a:rPr lang="en-US" sz="2000" dirty="0">
                <a:solidFill>
                  <a:schemeClr val="dk1"/>
                </a:solidFill>
              </a:rPr>
              <a:t>Basavaraj Pattan</a:t>
            </a:r>
            <a:r>
              <a:rPr lang="en-US" sz="2000" kern="100" dirty="0">
                <a:latin typeface="Aptos" panose="020B0004020202020204" pitchFamily="34" charset="0"/>
              </a:rPr>
              <a:t>)</a:t>
            </a:r>
            <a:endParaRPr lang="en-US" sz="2000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57200" lvl="1" indent="0">
              <a:buNone/>
              <a:defRPr/>
            </a:pPr>
            <a:r>
              <a:rPr lang="en-US" sz="2000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Are we on track with completion of the outstanding Editor’s Notes by the upcoming deadline?</a:t>
            </a:r>
          </a:p>
        </p:txBody>
      </p:sp>
    </p:spTree>
    <p:extLst>
      <p:ext uri="{BB962C8B-B14F-4D97-AF65-F5344CB8AC3E}">
        <p14:creationId xmlns:p14="http://schemas.microsoft.com/office/powerpoint/2010/main" val="36949795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43039</TotalTime>
  <Words>967</Words>
  <Application>Microsoft Office PowerPoint</Application>
  <PresentationFormat>Widescreen</PresentationFormat>
  <Paragraphs>165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Malgun Gothic</vt:lpstr>
      <vt:lpstr>SimSun</vt:lpstr>
      <vt:lpstr>Aptos</vt:lpstr>
      <vt:lpstr>Arial</vt:lpstr>
      <vt:lpstr>Calibri</vt:lpstr>
      <vt:lpstr>Calibri Light</vt:lpstr>
      <vt:lpstr>Times New Roman</vt:lpstr>
      <vt:lpstr>Office Theme</vt:lpstr>
      <vt:lpstr>  Editor’s Notes in Rel-18 and Rel-19 versions of SA6 specifications</vt:lpstr>
      <vt:lpstr>Editor’s Notes in frozen specifications</vt:lpstr>
      <vt:lpstr>Overview of specs with Editor’s Notes 1/4</vt:lpstr>
      <vt:lpstr>Overview of specs with Editor’s Notes 2/4</vt:lpstr>
      <vt:lpstr>Overview of specs with Editor’s Notes 3/4</vt:lpstr>
      <vt:lpstr>Overview of specs with Editor’s Notes 4/4</vt:lpstr>
      <vt:lpstr>Status of the work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2336</cp:revision>
  <dcterms:created xsi:type="dcterms:W3CDTF">2010-02-05T13:52:04Z</dcterms:created>
  <dcterms:modified xsi:type="dcterms:W3CDTF">2026-01-28T16:07:14Z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