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7" r:id="rId7"/>
    <p:sldId id="368" r:id="rId8"/>
    <p:sldId id="36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E4431-206F-22E1-ABDF-5A77E3F763B2}" name="Belen Pancorbo" initials="BP" userId="S::belen.pancorbo@ericsson.com::2258e8c6-51ca-4441-a000-eff32cf8a1b7" providerId="AD"/>
  <p188:author id="{C3875CC3-F64A-3C2F-BED2-CBC8D5F90F29}" name="Cristina Badulescu" initials="CB" userId="S::cristina.badulescu@ericsson.com::c5d371be-b501-40df-97ce-ea2c45686895" providerId="AD"/>
  <p188:author id="{D721A3D2-5F3E-D912-59D2-78AB208ECD3C}" name="Ericsson_Jing Yue" initials="JY" userId="Ericsson_Jing Yu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75" autoAdjust="0"/>
    <p:restoredTop sz="96168" autoAdjust="0"/>
  </p:normalViewPr>
  <p:slideViewPr>
    <p:cSldViewPr snapToGrid="0">
      <p:cViewPr varScale="1">
        <p:scale>
          <a:sx n="111" d="100"/>
          <a:sy n="111" d="100"/>
        </p:scale>
        <p:origin x="68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Pastushok" userId="573a2f02-c350-4544-a2e1-191823aaaf14" providerId="ADAL" clId="{8C2FF65A-13ED-467F-8A9D-E9715A21F2C6}"/>
    <pc:docChg chg="custSel modSld">
      <pc:chgData name="Igor Pastushok" userId="573a2f02-c350-4544-a2e1-191823aaaf14" providerId="ADAL" clId="{8C2FF65A-13ED-467F-8A9D-E9715A21F2C6}" dt="2025-11-04T13:49:49.099" v="73" actId="20577"/>
      <pc:docMkLst>
        <pc:docMk/>
      </pc:docMkLst>
      <pc:sldChg chg="modSp mod">
        <pc:chgData name="Igor Pastushok" userId="573a2f02-c350-4544-a2e1-191823aaaf14" providerId="ADAL" clId="{8C2FF65A-13ED-467F-8A9D-E9715A21F2C6}" dt="2025-11-04T13:49:49.099" v="73" actId="20577"/>
        <pc:sldMkLst>
          <pc:docMk/>
          <pc:sldMk cId="4292349406" sldId="368"/>
        </pc:sldMkLst>
        <pc:spChg chg="mod">
          <ac:chgData name="Igor Pastushok" userId="573a2f02-c350-4544-a2e1-191823aaaf14" providerId="ADAL" clId="{8C2FF65A-13ED-467F-8A9D-E9715A21F2C6}" dt="2025-11-04T13:49:49.099" v="73" actId="20577"/>
          <ac:spMkLst>
            <pc:docMk/>
            <pc:sldMk cId="4292349406" sldId="368"/>
            <ac:spMk id="8" creationId="{D8BD5FC1-AD3F-D581-CECA-81DC3A8588A6}"/>
          </ac:spMkLst>
        </pc:spChg>
      </pc:sldChg>
    </pc:docChg>
  </pc:docChgLst>
  <pc:docChgLst>
    <pc:chgData name="Jing Yue" userId="5ad55dac-6c7f-4ea6-ba85-4dd3e6729923" providerId="ADAL" clId="{9EC1B1C4-BFC2-44D6-B60E-25EAB7CC9DBE}"/>
    <pc:docChg chg="undo custSel modSld modMainMaster">
      <pc:chgData name="Jing Yue" userId="5ad55dac-6c7f-4ea6-ba85-4dd3e6729923" providerId="ADAL" clId="{9EC1B1C4-BFC2-44D6-B60E-25EAB7CC9DBE}" dt="2025-11-10T14:48:43.896" v="410" actId="20577"/>
      <pc:docMkLst>
        <pc:docMk/>
      </pc:docMkLst>
      <pc:sldChg chg="modSp mod">
        <pc:chgData name="Jing Yue" userId="5ad55dac-6c7f-4ea6-ba85-4dd3e6729923" providerId="ADAL" clId="{9EC1B1C4-BFC2-44D6-B60E-25EAB7CC9DBE}" dt="2025-11-04T16:08:03.718" v="353" actId="20577"/>
        <pc:sldMkLst>
          <pc:docMk/>
          <pc:sldMk cId="0" sldId="341"/>
        </pc:sldMkLst>
        <pc:spChg chg="mod">
          <ac:chgData name="Jing Yue" userId="5ad55dac-6c7f-4ea6-ba85-4dd3e6729923" providerId="ADAL" clId="{9EC1B1C4-BFC2-44D6-B60E-25EAB7CC9DBE}" dt="2025-11-04T16:08:03.718" v="353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Jing Yue" userId="5ad55dac-6c7f-4ea6-ba85-4dd3e6729923" providerId="ADAL" clId="{9EC1B1C4-BFC2-44D6-B60E-25EAB7CC9DBE}" dt="2025-11-10T14:47:11.553" v="400" actId="20577"/>
        <pc:sldMkLst>
          <pc:docMk/>
          <pc:sldMk cId="0" sldId="363"/>
        </pc:sldMkLst>
        <pc:spChg chg="mod">
          <ac:chgData name="Jing Yue" userId="5ad55dac-6c7f-4ea6-ba85-4dd3e6729923" providerId="ADAL" clId="{9EC1B1C4-BFC2-44D6-B60E-25EAB7CC9DBE}" dt="2025-11-10T14:47:11.553" v="400" actId="20577"/>
          <ac:spMkLst>
            <pc:docMk/>
            <pc:sldMk cId="0" sldId="363"/>
            <ac:spMk id="8" creationId="{79A809CE-C307-06C8-B8E5-63A9BA55F89B}"/>
          </ac:spMkLst>
        </pc:spChg>
      </pc:sldChg>
      <pc:sldChg chg="modSp mod">
        <pc:chgData name="Jing Yue" userId="5ad55dac-6c7f-4ea6-ba85-4dd3e6729923" providerId="ADAL" clId="{9EC1B1C4-BFC2-44D6-B60E-25EAB7CC9DBE}" dt="2025-11-04T16:08:35.813" v="373"/>
        <pc:sldMkLst>
          <pc:docMk/>
          <pc:sldMk cId="3078890372" sldId="367"/>
        </pc:sldMkLst>
        <pc:spChg chg="mod">
          <ac:chgData name="Jing Yue" userId="5ad55dac-6c7f-4ea6-ba85-4dd3e6729923" providerId="ADAL" clId="{9EC1B1C4-BFC2-44D6-B60E-25EAB7CC9DBE}" dt="2025-11-04T16:08:18.665" v="362"/>
          <ac:spMkLst>
            <pc:docMk/>
            <pc:sldMk cId="3078890372" sldId="367"/>
            <ac:spMk id="8194" creationId="{44490EB6-EEAD-BCC1-07EC-8E2D1AEB67CC}"/>
          </ac:spMkLst>
        </pc:spChg>
        <pc:spChg chg="mod">
          <ac:chgData name="Jing Yue" userId="5ad55dac-6c7f-4ea6-ba85-4dd3e6729923" providerId="ADAL" clId="{9EC1B1C4-BFC2-44D6-B60E-25EAB7CC9DBE}" dt="2025-11-04T16:08:35.813" v="373"/>
          <ac:spMkLst>
            <pc:docMk/>
            <pc:sldMk cId="3078890372" sldId="367"/>
            <ac:spMk id="8195" creationId="{E5926F58-E371-D2F4-7149-422033C74A06}"/>
          </ac:spMkLst>
        </pc:spChg>
      </pc:sldChg>
      <pc:sldChg chg="modSp mod">
        <pc:chgData name="Jing Yue" userId="5ad55dac-6c7f-4ea6-ba85-4dd3e6729923" providerId="ADAL" clId="{9EC1B1C4-BFC2-44D6-B60E-25EAB7CC9DBE}" dt="2025-11-10T14:48:43.896" v="410" actId="20577"/>
        <pc:sldMkLst>
          <pc:docMk/>
          <pc:sldMk cId="4292349406" sldId="368"/>
        </pc:sldMkLst>
        <pc:spChg chg="mod">
          <ac:chgData name="Jing Yue" userId="5ad55dac-6c7f-4ea6-ba85-4dd3e6729923" providerId="ADAL" clId="{9EC1B1C4-BFC2-44D6-B60E-25EAB7CC9DBE}" dt="2025-11-10T14:48:43.896" v="410" actId="20577"/>
          <ac:spMkLst>
            <pc:docMk/>
            <pc:sldMk cId="4292349406" sldId="368"/>
            <ac:spMk id="8" creationId="{D8BD5FC1-AD3F-D581-CECA-81DC3A8588A6}"/>
          </ac:spMkLst>
        </pc:spChg>
        <pc:spChg chg="mod">
          <ac:chgData name="Jing Yue" userId="5ad55dac-6c7f-4ea6-ba85-4dd3e6729923" providerId="ADAL" clId="{9EC1B1C4-BFC2-44D6-B60E-25EAB7CC9DBE}" dt="2025-11-10T14:47:20.822" v="402" actId="20577"/>
          <ac:spMkLst>
            <pc:docMk/>
            <pc:sldMk cId="4292349406" sldId="368"/>
            <ac:spMk id="6146" creationId="{F396AB17-5243-F007-7B80-84DBD38AB8FF}"/>
          </ac:spMkLst>
        </pc:spChg>
      </pc:sldChg>
      <pc:sldChg chg="modSp mod">
        <pc:chgData name="Jing Yue" userId="5ad55dac-6c7f-4ea6-ba85-4dd3e6729923" providerId="ADAL" clId="{9EC1B1C4-BFC2-44D6-B60E-25EAB7CC9DBE}" dt="2025-11-10T14:47:58.882" v="409" actId="20577"/>
        <pc:sldMkLst>
          <pc:docMk/>
          <pc:sldMk cId="3450530902" sldId="369"/>
        </pc:sldMkLst>
        <pc:spChg chg="mod">
          <ac:chgData name="Jing Yue" userId="5ad55dac-6c7f-4ea6-ba85-4dd3e6729923" providerId="ADAL" clId="{9EC1B1C4-BFC2-44D6-B60E-25EAB7CC9DBE}" dt="2025-11-10T14:47:31.080" v="406" actId="20577"/>
          <ac:spMkLst>
            <pc:docMk/>
            <pc:sldMk cId="3450530902" sldId="369"/>
            <ac:spMk id="2" creationId="{445E4355-A7CB-F01C-1FA2-20D63C7589A6}"/>
          </ac:spMkLst>
        </pc:spChg>
        <pc:spChg chg="mod">
          <ac:chgData name="Jing Yue" userId="5ad55dac-6c7f-4ea6-ba85-4dd3e6729923" providerId="ADAL" clId="{9EC1B1C4-BFC2-44D6-B60E-25EAB7CC9DBE}" dt="2025-11-10T14:47:58.882" v="409" actId="20577"/>
          <ac:spMkLst>
            <pc:docMk/>
            <pc:sldMk cId="3450530902" sldId="369"/>
            <ac:spMk id="3" creationId="{BAFBBD7C-1310-5CA3-1438-1908D580CD07}"/>
          </ac:spMkLst>
        </pc:spChg>
      </pc:sldChg>
      <pc:sldMasterChg chg="modSp mod">
        <pc:chgData name="Jing Yue" userId="5ad55dac-6c7f-4ea6-ba85-4dd3e6729923" providerId="ADAL" clId="{9EC1B1C4-BFC2-44D6-B60E-25EAB7CC9DBE}" dt="2025-11-10T10:39:40.779" v="394" actId="20577"/>
        <pc:sldMasterMkLst>
          <pc:docMk/>
          <pc:sldMasterMk cId="0" sldId="2147485146"/>
        </pc:sldMasterMkLst>
        <pc:spChg chg="mod">
          <ac:chgData name="Jing Yue" userId="5ad55dac-6c7f-4ea6-ba85-4dd3e6729923" providerId="ADAL" clId="{9EC1B1C4-BFC2-44D6-B60E-25EAB7CC9DBE}" dt="2025-11-10T10:39:40.779" v="394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Jing Yue" userId="5ad55dac-6c7f-4ea6-ba85-4dd3e6729923" providerId="ADAL" clId="{9EC1B1C4-BFC2-44D6-B60E-25EAB7CC9DBE}" dt="2025-11-10T10:38:53.434" v="392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#70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Dallas, USA, 17th – 21st November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S6-255210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8647" y="2209433"/>
            <a:ext cx="9343386" cy="2098691"/>
          </a:xfrm>
        </p:spPr>
        <p:txBody>
          <a:bodyPr/>
          <a:lstStyle/>
          <a:p>
            <a:pPr eaLnBrk="1" hangingPunct="1"/>
            <a:r>
              <a:rPr lang="en-GB" altLang="en-US" dirty="0"/>
              <a:t>Discussion paper on Energy Saving Modes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072474" y="4920793"/>
            <a:ext cx="3564755" cy="10651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Jing Yue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Agenda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9A809CE-C307-06C8-B8E5-63A9BA55F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304" y="1938273"/>
            <a:ext cx="11034496" cy="2158738"/>
          </a:xfrm>
        </p:spPr>
        <p:txBody>
          <a:bodyPr/>
          <a:lstStyle/>
          <a:p>
            <a:r>
              <a:rPr lang="en-US" dirty="0"/>
              <a:t> Purpose of Energy Saving Modes</a:t>
            </a:r>
          </a:p>
          <a:p>
            <a:r>
              <a:rPr lang="en-US" dirty="0"/>
              <a:t> Possible Options on Energy Saving Mode </a:t>
            </a:r>
          </a:p>
          <a:p>
            <a:r>
              <a:rPr lang="en-US" dirty="0"/>
              <a:t> Proposed Way Forward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3B30F-92BB-E4B3-39C8-5B1DB4F46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4490EB6-EEAD-BCC1-07EC-8E2D1AEB6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of Energy Saving Modes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E5926F58-E371-D2F4-7149-422033C74A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424" y="1755535"/>
            <a:ext cx="11510128" cy="4719539"/>
          </a:xfrm>
        </p:spPr>
        <p:txBody>
          <a:bodyPr/>
          <a:lstStyle/>
          <a:p>
            <a:r>
              <a:rPr lang="en-GB" sz="2400" dirty="0"/>
              <a:t> The VAL Server needs a way to convey the desired energy-related requirements to the Application Enablement Services.</a:t>
            </a:r>
          </a:p>
          <a:p>
            <a:r>
              <a:rPr lang="en-GB" sz="2400" dirty="0"/>
              <a:t> Open Issue:</a:t>
            </a:r>
          </a:p>
          <a:p>
            <a:pPr lvl="1"/>
            <a:r>
              <a:rPr lang="en-GB" sz="2000" dirty="0"/>
              <a:t>3GPP SA6 need to discuss on the form of conveying of the Energy-related requirements information (e.g., Energy </a:t>
            </a:r>
            <a:r>
              <a:rPr lang="en-US" sz="2000" dirty="0"/>
              <a:t>Saving </a:t>
            </a:r>
            <a:r>
              <a:rPr lang="en-GB" sz="2000" dirty="0"/>
              <a:t>Modes).</a:t>
            </a:r>
          </a:p>
          <a:p>
            <a:pPr lvl="1"/>
            <a:r>
              <a:rPr lang="en-GB" sz="2000" dirty="0"/>
              <a:t>The form of conveying of the Energy-related requirements information should be </a:t>
            </a:r>
            <a:r>
              <a:rPr lang="en-GB" sz="2000" b="1" i="1" u="sng" dirty="0"/>
              <a:t>simple to be understood by ASP</a:t>
            </a:r>
            <a:r>
              <a:rPr lang="en-GB" sz="2000" b="1" i="1" dirty="0"/>
              <a:t> </a:t>
            </a:r>
            <a:r>
              <a:rPr lang="en-GB" sz="2000" dirty="0"/>
              <a:t>and </a:t>
            </a:r>
            <a:r>
              <a:rPr lang="en-GB" sz="2000" b="1" i="1" u="sng" dirty="0"/>
              <a:t>future proof-common to telecom and IT/Cloud</a:t>
            </a:r>
            <a:r>
              <a:rPr lang="en-GB" sz="2000" dirty="0"/>
              <a:t>.</a:t>
            </a:r>
          </a:p>
          <a:p>
            <a:pPr marL="457200" lvl="1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7889037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E6FF4-7564-A708-C701-A38DEBED6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F396AB17-5243-F007-7B80-84DBD38AB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50599"/>
            <a:ext cx="11629445" cy="1104917"/>
          </a:xfrm>
        </p:spPr>
        <p:txBody>
          <a:bodyPr/>
          <a:lstStyle/>
          <a:p>
            <a:r>
              <a:rPr lang="en-US" dirty="0"/>
              <a:t>Possible Options on Energy Saving Mode</a:t>
            </a:r>
            <a:endParaRPr lang="en-GB" alt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8BD5FC1-AD3F-D581-CECA-81DC3A858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304" y="1938273"/>
            <a:ext cx="11034496" cy="2158738"/>
          </a:xfrm>
        </p:spPr>
        <p:txBody>
          <a:bodyPr/>
          <a:lstStyle/>
          <a:p>
            <a:r>
              <a:rPr lang="en-US" sz="2000" dirty="0"/>
              <a:t> Energy saving mode has been applied to Cloud energy savings. For example, O-RAN concluded the study “</a:t>
            </a:r>
            <a:r>
              <a:rPr lang="en-US" sz="2000" b="1" dirty="0"/>
              <a:t>Study on O-Cloud Energy Savings” </a:t>
            </a:r>
            <a:r>
              <a:rPr lang="en-US" sz="2000" dirty="0"/>
              <a:t>in Table 5.4-1 of O-RAN.WG6.TR.O-CLOUD-ES-R004-v03.00 that illustrates the examples of Energy-related Modes:</a:t>
            </a:r>
          </a:p>
          <a:p>
            <a:pPr lvl="1"/>
            <a:r>
              <a:rPr lang="en-US" sz="2000" b="1" dirty="0"/>
              <a:t>Eco Mode</a:t>
            </a:r>
            <a:r>
              <a:rPr lang="en-US" sz="2000" dirty="0"/>
              <a:t>: High Energy Savings for the O-Cloud resources</a:t>
            </a:r>
          </a:p>
          <a:p>
            <a:pPr lvl="1"/>
            <a:r>
              <a:rPr lang="en-US" sz="2000" b="1" dirty="0"/>
              <a:t>Balanced Mode</a:t>
            </a:r>
            <a:r>
              <a:rPr lang="en-US" sz="2000" dirty="0"/>
              <a:t>: Strike a balance between Energy savings and Performance during varying levels of system utilization</a:t>
            </a:r>
          </a:p>
          <a:p>
            <a:pPr lvl="1"/>
            <a:r>
              <a:rPr lang="en-US" sz="2000" b="1" dirty="0"/>
              <a:t>Performance Mode</a:t>
            </a:r>
            <a:r>
              <a:rPr lang="en-US" sz="2000" dirty="0"/>
              <a:t>: High performance and resource availability in O-Cloud without energy savings</a:t>
            </a:r>
          </a:p>
          <a:p>
            <a:r>
              <a:rPr lang="en-US" sz="2000" b="1" dirty="0"/>
              <a:t>Observation: </a:t>
            </a:r>
          </a:p>
          <a:p>
            <a:pPr lvl="1"/>
            <a:r>
              <a:rPr lang="en-US" sz="2000" b="1" dirty="0"/>
              <a:t>Simplification, ease of use</a:t>
            </a:r>
            <a:r>
              <a:rPr lang="en-US" sz="2000" dirty="0"/>
              <a:t>: O-RAN Energy Modes provides </a:t>
            </a:r>
            <a:r>
              <a:rPr lang="en-US" sz="2000" b="1" i="1" u="sng" dirty="0">
                <a:solidFill>
                  <a:srgbClr val="00B050"/>
                </a:solidFill>
              </a:rPr>
              <a:t>high-level</a:t>
            </a:r>
            <a:r>
              <a:rPr lang="en-US" sz="2000" dirty="0"/>
              <a:t> and </a:t>
            </a:r>
            <a:r>
              <a:rPr lang="en-US" sz="2000" b="1" i="1" u="sng" dirty="0">
                <a:solidFill>
                  <a:srgbClr val="00B050"/>
                </a:solidFill>
              </a:rPr>
              <a:t>simple to understand</a:t>
            </a:r>
            <a:r>
              <a:rPr lang="en-US" sz="2000" dirty="0"/>
              <a:t> by Application Service Provider energy requirements that can be used as guidance for the App Enablement services to perform energy saving.</a:t>
            </a:r>
          </a:p>
          <a:p>
            <a:pPr lvl="1"/>
            <a:r>
              <a:rPr lang="en-US" sz="2000" b="1" dirty="0"/>
              <a:t>Future proof, common approach for compute and services</a:t>
            </a:r>
            <a:r>
              <a:rPr lang="en-US" sz="2000" dirty="0"/>
              <a:t>: 6G has compute as service, better to have common energy saving mode for both cloud and application enablement, and for future provided.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34940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E4355-A7CB-F01C-1FA2-20D63C758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BBD7C-1310-5CA3-1438-1908D580CD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proposed to agree on Ericsson </a:t>
            </a:r>
            <a:r>
              <a:rPr lang="en-US" dirty="0" err="1"/>
              <a:t>pCR</a:t>
            </a:r>
            <a:r>
              <a:rPr lang="en-US" dirty="0"/>
              <a:t> (S6-255211) that is proposing as </a:t>
            </a:r>
            <a:r>
              <a:rPr lang="en-US" b="1" i="1" u="sng" dirty="0">
                <a:solidFill>
                  <a:srgbClr val="00B050"/>
                </a:solidFill>
              </a:rPr>
              <a:t>future proof-common solution </a:t>
            </a:r>
            <a:r>
              <a:rPr lang="en-US" dirty="0"/>
              <a:t>and </a:t>
            </a:r>
            <a:r>
              <a:rPr lang="en-US" b="1" i="1" u="sng" dirty="0">
                <a:solidFill>
                  <a:srgbClr val="00B050"/>
                </a:solidFill>
              </a:rPr>
              <a:t>simplified approach </a:t>
            </a:r>
            <a:r>
              <a:rPr lang="en-US" dirty="0"/>
              <a:t>for conveying the Energy Saving Modes in 3GPP SA6.</a:t>
            </a:r>
          </a:p>
        </p:txBody>
      </p:sp>
    </p:spTree>
    <p:extLst>
      <p:ext uri="{BB962C8B-B14F-4D97-AF65-F5344CB8AC3E}">
        <p14:creationId xmlns:p14="http://schemas.microsoft.com/office/powerpoint/2010/main" val="345053090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D558C5159B8B4F9B176D7942557666" ma:contentTypeVersion="18" ma:contentTypeDescription="Create a new document." ma:contentTypeScope="" ma:versionID="56e3d197531e6c22c9d3b30f62c3848b">
  <xsd:schema xmlns:xsd="http://www.w3.org/2001/XMLSchema" xmlns:xs="http://www.w3.org/2001/XMLSchema" xmlns:p="http://schemas.microsoft.com/office/2006/metadata/properties" xmlns:ns2="a666cf78-39a2-4718-9e3a-c97e0f2e2430" xmlns:ns3="5febc012-5c62-464f-8fa7-270037d49f7f" xmlns:ns4="d8762117-8292-4133-b1c7-eab5c6487cfd" targetNamespace="http://schemas.microsoft.com/office/2006/metadata/properties" ma:root="true" ma:fieldsID="6c7250b8ae829b4922f4fb54cc7a83da" ns2:_="" ns3:_="" ns4:_="">
    <xsd:import namespace="a666cf78-39a2-4718-9e3a-c97e0f2e2430"/>
    <xsd:import namespace="5febc012-5c62-464f-8fa7-270037d49f7f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6cf78-39a2-4718-9e3a-c97e0f2e24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ebc012-5c62-464f-8fa7-270037d49f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6199f50-84ea-4c92-8370-5fe843a5677b}" ma:internalName="TaxCatchAll" ma:showField="CatchAllData" ma:web="5bc3bbca-6b18-421e-9b6d-b21b951c0c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a666cf78-39a2-4718-9e3a-c97e0f2e243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4BB12F3-3A67-4DE8-A3B3-633B6B04E4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66cf78-39a2-4718-9e3a-c97e0f2e2430"/>
    <ds:schemaRef ds:uri="5febc012-5c62-464f-8fa7-270037d49f7f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schemas.microsoft.com/office/infopath/2007/PartnerControls"/>
    <ds:schemaRef ds:uri="http://purl.org/dc/terms/"/>
    <ds:schemaRef ds:uri="5febc012-5c62-464f-8fa7-270037d49f7f"/>
    <ds:schemaRef ds:uri="a666cf78-39a2-4718-9e3a-c97e0f2e2430"/>
    <ds:schemaRef ds:uri="http://schemas.microsoft.com/office/2006/documentManagement/types"/>
    <ds:schemaRef ds:uri="http://purl.org/dc/dcmitype/"/>
    <ds:schemaRef ds:uri="d8762117-8292-4133-b1c7-eab5c6487cfd"/>
    <ds:schemaRef ds:uri="http://schemas.microsoft.com/office/2006/metadata/properties"/>
    <ds:schemaRef ds:uri="http://schemas.openxmlformats.org/package/2006/metadata/core-properties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6816</TotalTime>
  <Words>306</Words>
  <Application>Microsoft Office PowerPoint</Application>
  <PresentationFormat>Widescreen</PresentationFormat>
  <Paragraphs>22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Discussion paper on Energy Saving Modes</vt:lpstr>
      <vt:lpstr>Agenda</vt:lpstr>
      <vt:lpstr>Purpose of Energy Saving Modes</vt:lpstr>
      <vt:lpstr>Possible Options on Energy Saving Mode</vt:lpstr>
      <vt:lpstr> Proposed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636</cp:revision>
  <dcterms:created xsi:type="dcterms:W3CDTF">2010-02-05T13:52:04Z</dcterms:created>
  <dcterms:modified xsi:type="dcterms:W3CDTF">2025-11-10T14:48:53Z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0x01010016D558C5159B8B4F9B176D7942557666</vt:lpwstr>
  </property>
  <property fmtid="{D5CDD505-2E9C-101B-9397-08002B2CF9AE}" pid="3" name="MediaServiceImageTags">
    <vt:lpwstr/>
  </property>
</Properties>
</file>