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97" r:id="rId5"/>
    <p:sldId id="398" r:id="rId6"/>
    <p:sldId id="423" r:id="rId7"/>
    <p:sldId id="424" r:id="rId8"/>
    <p:sldId id="425" r:id="rId9"/>
    <p:sldId id="420" r:id="rId10"/>
    <p:sldId id="419" r:id="rId11"/>
    <p:sldId id="421" r:id="rId12"/>
    <p:sldId id="422" r:id="rId13"/>
    <p:sldId id="426" r:id="rId14"/>
    <p:sldId id="427" r:id="rId15"/>
    <p:sldId id="428"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2EB5AF5-B687-D902-B38A-DACEAEBDA171}" name="Sapan (Nokia)" initials="SS" userId="Sapan (Nokia)"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su" initials="b" lastIdx="24" clrIdx="0">
    <p:extLst>
      <p:ext uri="{19B8F6BF-5375-455C-9EA6-DF929625EA0E}">
        <p15:presenceInfo xmlns:p15="http://schemas.microsoft.com/office/powerpoint/2012/main" userId="Basu" providerId="None"/>
      </p:ext>
    </p:extLst>
  </p:cmAuthor>
  <p:cmAuthor id="2" name="Samsung [Naren]" initials="n" lastIdx="20" clrIdx="1">
    <p:extLst>
      <p:ext uri="{19B8F6BF-5375-455C-9EA6-DF929625EA0E}">
        <p15:presenceInfo xmlns:p15="http://schemas.microsoft.com/office/powerpoint/2012/main" userId="Samsung [Na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5231" autoAdjust="0"/>
  </p:normalViewPr>
  <p:slideViewPr>
    <p:cSldViewPr snapToGrid="0">
      <p:cViewPr varScale="1">
        <p:scale>
          <a:sx n="74" d="100"/>
          <a:sy n="74" d="100"/>
        </p:scale>
        <p:origin x="276"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pan Shah (Nokia)" userId="1adaccbf-251f-4892-9e76-28c57f4387b4" providerId="ADAL" clId="{BD96201E-44F6-4038-8470-79BFA030B7D2}"/>
    <pc:docChg chg="undo custSel addSld delSld modSld modMainMaster">
      <pc:chgData name="Sapan Shah (Nokia)" userId="1adaccbf-251f-4892-9e76-28c57f4387b4" providerId="ADAL" clId="{BD96201E-44F6-4038-8470-79BFA030B7D2}" dt="2025-11-10T11:58:26.976" v="7092" actId="207"/>
      <pc:docMkLst>
        <pc:docMk/>
      </pc:docMkLst>
      <pc:sldChg chg="modSp del mod">
        <pc:chgData name="Sapan Shah (Nokia)" userId="1adaccbf-251f-4892-9e76-28c57f4387b4" providerId="ADAL" clId="{BD96201E-44F6-4038-8470-79BFA030B7D2}" dt="2025-11-06T08:57:11.224" v="6461" actId="47"/>
        <pc:sldMkLst>
          <pc:docMk/>
          <pc:sldMk cId="1587078709" sldId="388"/>
        </pc:sldMkLst>
      </pc:sldChg>
      <pc:sldChg chg="modSp del mod">
        <pc:chgData name="Sapan Shah (Nokia)" userId="1adaccbf-251f-4892-9e76-28c57f4387b4" providerId="ADAL" clId="{BD96201E-44F6-4038-8470-79BFA030B7D2}" dt="2025-11-06T08:57:12.207" v="6462" actId="47"/>
        <pc:sldMkLst>
          <pc:docMk/>
          <pc:sldMk cId="3426692183" sldId="395"/>
        </pc:sldMkLst>
      </pc:sldChg>
      <pc:sldChg chg="del">
        <pc:chgData name="Sapan Shah (Nokia)" userId="1adaccbf-251f-4892-9e76-28c57f4387b4" providerId="ADAL" clId="{BD96201E-44F6-4038-8470-79BFA030B7D2}" dt="2025-11-06T08:57:13.299" v="6463" actId="47"/>
        <pc:sldMkLst>
          <pc:docMk/>
          <pc:sldMk cId="2034412743" sldId="396"/>
        </pc:sldMkLst>
      </pc:sldChg>
      <pc:sldChg chg="modSp mod">
        <pc:chgData name="Sapan Shah (Nokia)" userId="1adaccbf-251f-4892-9e76-28c57f4387b4" providerId="ADAL" clId="{BD96201E-44F6-4038-8470-79BFA030B7D2}" dt="2025-11-06T08:57:50.207" v="6502" actId="20577"/>
        <pc:sldMkLst>
          <pc:docMk/>
          <pc:sldMk cId="1951705087" sldId="397"/>
        </pc:sldMkLst>
        <pc:spChg chg="mod">
          <ac:chgData name="Sapan Shah (Nokia)" userId="1adaccbf-251f-4892-9e76-28c57f4387b4" providerId="ADAL" clId="{BD96201E-44F6-4038-8470-79BFA030B7D2}" dt="2025-11-06T08:57:50.207" v="6502" actId="20577"/>
          <ac:spMkLst>
            <pc:docMk/>
            <pc:sldMk cId="1951705087" sldId="397"/>
            <ac:spMk id="5" creationId="{6BFCA172-672F-4297-B767-9F7EDE373FA1}"/>
          </ac:spMkLst>
        </pc:spChg>
        <pc:spChg chg="mod">
          <ac:chgData name="Sapan Shah (Nokia)" userId="1adaccbf-251f-4892-9e76-28c57f4387b4" providerId="ADAL" clId="{BD96201E-44F6-4038-8470-79BFA030B7D2}" dt="2025-11-05T04:45:12.093" v="61" actId="20577"/>
          <ac:spMkLst>
            <pc:docMk/>
            <pc:sldMk cId="1951705087" sldId="397"/>
            <ac:spMk id="6" creationId="{9FAD3684-801E-4E1E-85EB-F5F3E5D37277}"/>
          </ac:spMkLst>
        </pc:spChg>
      </pc:sldChg>
      <pc:sldChg chg="addSp delSp modSp mod">
        <pc:chgData name="Sapan Shah (Nokia)" userId="1adaccbf-251f-4892-9e76-28c57f4387b4" providerId="ADAL" clId="{BD96201E-44F6-4038-8470-79BFA030B7D2}" dt="2025-11-06T08:58:13.111" v="6504" actId="20577"/>
        <pc:sldMkLst>
          <pc:docMk/>
          <pc:sldMk cId="656100018" sldId="398"/>
        </pc:sldMkLst>
        <pc:graphicFrameChg chg="add mod modGraphic">
          <ac:chgData name="Sapan Shah (Nokia)" userId="1adaccbf-251f-4892-9e76-28c57f4387b4" providerId="ADAL" clId="{BD96201E-44F6-4038-8470-79BFA030B7D2}" dt="2025-11-06T08:58:13.111" v="6504" actId="20577"/>
          <ac:graphicFrameMkLst>
            <pc:docMk/>
            <pc:sldMk cId="656100018" sldId="398"/>
            <ac:graphicFrameMk id="4" creationId="{F48B078C-BBFD-8FA0-DEB7-87C8A96DB172}"/>
          </ac:graphicFrameMkLst>
        </pc:graphicFrameChg>
      </pc:sldChg>
      <pc:sldChg chg="del">
        <pc:chgData name="Sapan Shah (Nokia)" userId="1adaccbf-251f-4892-9e76-28c57f4387b4" providerId="ADAL" clId="{BD96201E-44F6-4038-8470-79BFA030B7D2}" dt="2025-11-05T05:02:57.308" v="72" actId="47"/>
        <pc:sldMkLst>
          <pc:docMk/>
          <pc:sldMk cId="2818325178" sldId="399"/>
        </pc:sldMkLst>
      </pc:sldChg>
      <pc:sldChg chg="del">
        <pc:chgData name="Sapan Shah (Nokia)" userId="1adaccbf-251f-4892-9e76-28c57f4387b4" providerId="ADAL" clId="{BD96201E-44F6-4038-8470-79BFA030B7D2}" dt="2025-11-05T05:02:58.460" v="73" actId="47"/>
        <pc:sldMkLst>
          <pc:docMk/>
          <pc:sldMk cId="1940870478" sldId="400"/>
        </pc:sldMkLst>
      </pc:sldChg>
      <pc:sldChg chg="del">
        <pc:chgData name="Sapan Shah (Nokia)" userId="1adaccbf-251f-4892-9e76-28c57f4387b4" providerId="ADAL" clId="{BD96201E-44F6-4038-8470-79BFA030B7D2}" dt="2025-11-05T05:02:58.936" v="74" actId="47"/>
        <pc:sldMkLst>
          <pc:docMk/>
          <pc:sldMk cId="666732422" sldId="401"/>
        </pc:sldMkLst>
      </pc:sldChg>
      <pc:sldChg chg="del">
        <pc:chgData name="Sapan Shah (Nokia)" userId="1adaccbf-251f-4892-9e76-28c57f4387b4" providerId="ADAL" clId="{BD96201E-44F6-4038-8470-79BFA030B7D2}" dt="2025-11-05T05:02:59.471" v="75" actId="47"/>
        <pc:sldMkLst>
          <pc:docMk/>
          <pc:sldMk cId="2201288509" sldId="402"/>
        </pc:sldMkLst>
      </pc:sldChg>
      <pc:sldChg chg="del">
        <pc:chgData name="Sapan Shah (Nokia)" userId="1adaccbf-251f-4892-9e76-28c57f4387b4" providerId="ADAL" clId="{BD96201E-44F6-4038-8470-79BFA030B7D2}" dt="2025-11-05T05:03:00.354" v="76" actId="47"/>
        <pc:sldMkLst>
          <pc:docMk/>
          <pc:sldMk cId="1121677122" sldId="403"/>
        </pc:sldMkLst>
      </pc:sldChg>
      <pc:sldChg chg="del">
        <pc:chgData name="Sapan Shah (Nokia)" userId="1adaccbf-251f-4892-9e76-28c57f4387b4" providerId="ADAL" clId="{BD96201E-44F6-4038-8470-79BFA030B7D2}" dt="2025-11-05T05:03:02.081" v="77" actId="47"/>
        <pc:sldMkLst>
          <pc:docMk/>
          <pc:sldMk cId="201182054" sldId="404"/>
        </pc:sldMkLst>
      </pc:sldChg>
      <pc:sldChg chg="del">
        <pc:chgData name="Sapan Shah (Nokia)" userId="1adaccbf-251f-4892-9e76-28c57f4387b4" providerId="ADAL" clId="{BD96201E-44F6-4038-8470-79BFA030B7D2}" dt="2025-11-05T05:03:03.195" v="78" actId="47"/>
        <pc:sldMkLst>
          <pc:docMk/>
          <pc:sldMk cId="1697896232" sldId="405"/>
        </pc:sldMkLst>
      </pc:sldChg>
      <pc:sldChg chg="del">
        <pc:chgData name="Sapan Shah (Nokia)" userId="1adaccbf-251f-4892-9e76-28c57f4387b4" providerId="ADAL" clId="{BD96201E-44F6-4038-8470-79BFA030B7D2}" dt="2025-11-05T05:03:04.359" v="79" actId="47"/>
        <pc:sldMkLst>
          <pc:docMk/>
          <pc:sldMk cId="1467176453" sldId="406"/>
        </pc:sldMkLst>
      </pc:sldChg>
      <pc:sldChg chg="del">
        <pc:chgData name="Sapan Shah (Nokia)" userId="1adaccbf-251f-4892-9e76-28c57f4387b4" providerId="ADAL" clId="{BD96201E-44F6-4038-8470-79BFA030B7D2}" dt="2025-11-06T04:52:46.881" v="4842" actId="47"/>
        <pc:sldMkLst>
          <pc:docMk/>
          <pc:sldMk cId="1318251887" sldId="407"/>
        </pc:sldMkLst>
      </pc:sldChg>
      <pc:sldChg chg="del">
        <pc:chgData name="Sapan Shah (Nokia)" userId="1adaccbf-251f-4892-9e76-28c57f4387b4" providerId="ADAL" clId="{BD96201E-44F6-4038-8470-79BFA030B7D2}" dt="2025-11-06T04:52:47.371" v="4843" actId="47"/>
        <pc:sldMkLst>
          <pc:docMk/>
          <pc:sldMk cId="952423679" sldId="408"/>
        </pc:sldMkLst>
      </pc:sldChg>
      <pc:sldChg chg="del">
        <pc:chgData name="Sapan Shah (Nokia)" userId="1adaccbf-251f-4892-9e76-28c57f4387b4" providerId="ADAL" clId="{BD96201E-44F6-4038-8470-79BFA030B7D2}" dt="2025-11-05T05:03:26.387" v="80" actId="47"/>
        <pc:sldMkLst>
          <pc:docMk/>
          <pc:sldMk cId="1098262104" sldId="409"/>
        </pc:sldMkLst>
      </pc:sldChg>
      <pc:sldChg chg="del">
        <pc:chgData name="Sapan Shah (Nokia)" userId="1adaccbf-251f-4892-9e76-28c57f4387b4" providerId="ADAL" clId="{BD96201E-44F6-4038-8470-79BFA030B7D2}" dt="2025-11-05T05:03:31.685" v="81" actId="47"/>
        <pc:sldMkLst>
          <pc:docMk/>
          <pc:sldMk cId="343818950" sldId="410"/>
        </pc:sldMkLst>
      </pc:sldChg>
      <pc:sldChg chg="del">
        <pc:chgData name="Sapan Shah (Nokia)" userId="1adaccbf-251f-4892-9e76-28c57f4387b4" providerId="ADAL" clId="{BD96201E-44F6-4038-8470-79BFA030B7D2}" dt="2025-11-05T05:03:35.289" v="82" actId="47"/>
        <pc:sldMkLst>
          <pc:docMk/>
          <pc:sldMk cId="1814232679" sldId="411"/>
        </pc:sldMkLst>
      </pc:sldChg>
      <pc:sldChg chg="del">
        <pc:chgData name="Sapan Shah (Nokia)" userId="1adaccbf-251f-4892-9e76-28c57f4387b4" providerId="ADAL" clId="{BD96201E-44F6-4038-8470-79BFA030B7D2}" dt="2025-11-05T05:03:35.785" v="83" actId="47"/>
        <pc:sldMkLst>
          <pc:docMk/>
          <pc:sldMk cId="4060376843" sldId="412"/>
        </pc:sldMkLst>
      </pc:sldChg>
      <pc:sldChg chg="del">
        <pc:chgData name="Sapan Shah (Nokia)" userId="1adaccbf-251f-4892-9e76-28c57f4387b4" providerId="ADAL" clId="{BD96201E-44F6-4038-8470-79BFA030B7D2}" dt="2025-11-05T05:03:36.442" v="84" actId="47"/>
        <pc:sldMkLst>
          <pc:docMk/>
          <pc:sldMk cId="2735936197" sldId="413"/>
        </pc:sldMkLst>
      </pc:sldChg>
      <pc:sldChg chg="del">
        <pc:chgData name="Sapan Shah (Nokia)" userId="1adaccbf-251f-4892-9e76-28c57f4387b4" providerId="ADAL" clId="{BD96201E-44F6-4038-8470-79BFA030B7D2}" dt="2025-11-05T05:03:37.147" v="85" actId="47"/>
        <pc:sldMkLst>
          <pc:docMk/>
          <pc:sldMk cId="1382113731" sldId="414"/>
        </pc:sldMkLst>
      </pc:sldChg>
      <pc:sldChg chg="del">
        <pc:chgData name="Sapan Shah (Nokia)" userId="1adaccbf-251f-4892-9e76-28c57f4387b4" providerId="ADAL" clId="{BD96201E-44F6-4038-8470-79BFA030B7D2}" dt="2025-11-05T05:03:40.865" v="86" actId="47"/>
        <pc:sldMkLst>
          <pc:docMk/>
          <pc:sldMk cId="3143869259" sldId="415"/>
        </pc:sldMkLst>
      </pc:sldChg>
      <pc:sldChg chg="del">
        <pc:chgData name="Sapan Shah (Nokia)" userId="1adaccbf-251f-4892-9e76-28c57f4387b4" providerId="ADAL" clId="{BD96201E-44F6-4038-8470-79BFA030B7D2}" dt="2025-11-05T05:03:41.618" v="87" actId="47"/>
        <pc:sldMkLst>
          <pc:docMk/>
          <pc:sldMk cId="2185763531" sldId="416"/>
        </pc:sldMkLst>
      </pc:sldChg>
      <pc:sldChg chg="del">
        <pc:chgData name="Sapan Shah (Nokia)" userId="1adaccbf-251f-4892-9e76-28c57f4387b4" providerId="ADAL" clId="{BD96201E-44F6-4038-8470-79BFA030B7D2}" dt="2025-11-05T05:03:42.187" v="88" actId="47"/>
        <pc:sldMkLst>
          <pc:docMk/>
          <pc:sldMk cId="4080389770" sldId="417"/>
        </pc:sldMkLst>
      </pc:sldChg>
      <pc:sldChg chg="del">
        <pc:chgData name="Sapan Shah (Nokia)" userId="1adaccbf-251f-4892-9e76-28c57f4387b4" providerId="ADAL" clId="{BD96201E-44F6-4038-8470-79BFA030B7D2}" dt="2025-11-06T04:52:59.599" v="4844" actId="47"/>
        <pc:sldMkLst>
          <pc:docMk/>
          <pc:sldMk cId="1734778588" sldId="418"/>
        </pc:sldMkLst>
      </pc:sldChg>
      <pc:sldChg chg="addSp modSp new mod">
        <pc:chgData name="Sapan Shah (Nokia)" userId="1adaccbf-251f-4892-9e76-28c57f4387b4" providerId="ADAL" clId="{BD96201E-44F6-4038-8470-79BFA030B7D2}" dt="2025-11-06T08:58:38.391" v="6518" actId="20577"/>
        <pc:sldMkLst>
          <pc:docMk/>
          <pc:sldMk cId="3828742148" sldId="419"/>
        </pc:sldMkLst>
        <pc:spChg chg="mod">
          <ac:chgData name="Sapan Shah (Nokia)" userId="1adaccbf-251f-4892-9e76-28c57f4387b4" providerId="ADAL" clId="{BD96201E-44F6-4038-8470-79BFA030B7D2}" dt="2025-11-06T08:58:38.391" v="6518" actId="20577"/>
          <ac:spMkLst>
            <pc:docMk/>
            <pc:sldMk cId="3828742148" sldId="419"/>
            <ac:spMk id="2" creationId="{7A96FB1D-8C74-8D43-9372-4FC67F631114}"/>
          </ac:spMkLst>
        </pc:spChg>
        <pc:spChg chg="mod">
          <ac:chgData name="Sapan Shah (Nokia)" userId="1adaccbf-251f-4892-9e76-28c57f4387b4" providerId="ADAL" clId="{BD96201E-44F6-4038-8470-79BFA030B7D2}" dt="2025-11-06T03:45:16.661" v="2241" actId="113"/>
          <ac:spMkLst>
            <pc:docMk/>
            <pc:sldMk cId="3828742148" sldId="419"/>
            <ac:spMk id="3" creationId="{55573B21-B344-895E-0E93-9880EFD82574}"/>
          </ac:spMkLst>
        </pc:spChg>
        <pc:spChg chg="add mod">
          <ac:chgData name="Sapan Shah (Nokia)" userId="1adaccbf-251f-4892-9e76-28c57f4387b4" providerId="ADAL" clId="{BD96201E-44F6-4038-8470-79BFA030B7D2}" dt="2025-11-05T06:30:21.024" v="1015" actId="208"/>
          <ac:spMkLst>
            <pc:docMk/>
            <pc:sldMk cId="3828742148" sldId="419"/>
            <ac:spMk id="5" creationId="{5430A300-4FA5-53A5-61D2-8CEC81E947D3}"/>
          </ac:spMkLst>
        </pc:spChg>
        <pc:spChg chg="add mod">
          <ac:chgData name="Sapan Shah (Nokia)" userId="1adaccbf-251f-4892-9e76-28c57f4387b4" providerId="ADAL" clId="{BD96201E-44F6-4038-8470-79BFA030B7D2}" dt="2025-11-05T06:30:41.894" v="1019" actId="692"/>
          <ac:spMkLst>
            <pc:docMk/>
            <pc:sldMk cId="3828742148" sldId="419"/>
            <ac:spMk id="6" creationId="{C0AF7D62-B06C-552A-AEB0-93111ED632AA}"/>
          </ac:spMkLst>
        </pc:spChg>
        <pc:spChg chg="add mod">
          <ac:chgData name="Sapan Shah (Nokia)" userId="1adaccbf-251f-4892-9e76-28c57f4387b4" providerId="ADAL" clId="{BD96201E-44F6-4038-8470-79BFA030B7D2}" dt="2025-11-06T03:44:29.881" v="2233" actId="208"/>
          <ac:spMkLst>
            <pc:docMk/>
            <pc:sldMk cId="3828742148" sldId="419"/>
            <ac:spMk id="7" creationId="{91E5A5B3-8AB5-A6DA-B8A4-CA5E04368343}"/>
          </ac:spMkLst>
        </pc:spChg>
        <pc:spChg chg="add mod">
          <ac:chgData name="Sapan Shah (Nokia)" userId="1adaccbf-251f-4892-9e76-28c57f4387b4" providerId="ADAL" clId="{BD96201E-44F6-4038-8470-79BFA030B7D2}" dt="2025-11-06T03:44:58.310" v="2240" actId="207"/>
          <ac:spMkLst>
            <pc:docMk/>
            <pc:sldMk cId="3828742148" sldId="419"/>
            <ac:spMk id="8" creationId="{97A0AEE9-E821-5728-54D6-AB6D3212AA53}"/>
          </ac:spMkLst>
        </pc:spChg>
        <pc:picChg chg="add mod">
          <ac:chgData name="Sapan Shah (Nokia)" userId="1adaccbf-251f-4892-9e76-28c57f4387b4" providerId="ADAL" clId="{BD96201E-44F6-4038-8470-79BFA030B7D2}" dt="2025-11-05T06:29:12.671" v="951" actId="1076"/>
          <ac:picMkLst>
            <pc:docMk/>
            <pc:sldMk cId="3828742148" sldId="419"/>
            <ac:picMk id="4" creationId="{EF9D2E24-EDE8-CD21-5C2B-4D5A2199E9B9}"/>
          </ac:picMkLst>
        </pc:picChg>
      </pc:sldChg>
      <pc:sldChg chg="addSp delSp modSp new mod">
        <pc:chgData name="Sapan Shah (Nokia)" userId="1adaccbf-251f-4892-9e76-28c57f4387b4" providerId="ADAL" clId="{BD96201E-44F6-4038-8470-79BFA030B7D2}" dt="2025-11-06T03:43:40.790" v="2230" actId="14100"/>
        <pc:sldMkLst>
          <pc:docMk/>
          <pc:sldMk cId="4006280722" sldId="420"/>
        </pc:sldMkLst>
        <pc:spChg chg="mod">
          <ac:chgData name="Sapan Shah (Nokia)" userId="1adaccbf-251f-4892-9e76-28c57f4387b4" providerId="ADAL" clId="{BD96201E-44F6-4038-8470-79BFA030B7D2}" dt="2025-11-05T06:31:00.078" v="1034" actId="20577"/>
          <ac:spMkLst>
            <pc:docMk/>
            <pc:sldMk cId="4006280722" sldId="420"/>
            <ac:spMk id="2" creationId="{23D807F6-D797-83BA-8727-62C71F1AC64E}"/>
          </ac:spMkLst>
        </pc:spChg>
        <pc:spChg chg="add mod">
          <ac:chgData name="Sapan Shah (Nokia)" userId="1adaccbf-251f-4892-9e76-28c57f4387b4" providerId="ADAL" clId="{BD96201E-44F6-4038-8470-79BFA030B7D2}" dt="2025-11-06T03:43:28.655" v="2229" actId="14100"/>
          <ac:spMkLst>
            <pc:docMk/>
            <pc:sldMk cId="4006280722" sldId="420"/>
            <ac:spMk id="9" creationId="{6B123C20-FFFD-426C-9E06-9919FC22B5C1}"/>
          </ac:spMkLst>
        </pc:spChg>
        <pc:graphicFrameChg chg="add mod modGraphic">
          <ac:chgData name="Sapan Shah (Nokia)" userId="1adaccbf-251f-4892-9e76-28c57f4387b4" providerId="ADAL" clId="{BD96201E-44F6-4038-8470-79BFA030B7D2}" dt="2025-11-06T03:43:40.790" v="2230" actId="14100"/>
          <ac:graphicFrameMkLst>
            <pc:docMk/>
            <pc:sldMk cId="4006280722" sldId="420"/>
            <ac:graphicFrameMk id="8" creationId="{147E2888-E3E3-DF97-4C99-84216FFFF1A7}"/>
          </ac:graphicFrameMkLst>
        </pc:graphicFrameChg>
      </pc:sldChg>
      <pc:sldChg chg="addSp modSp new mod">
        <pc:chgData name="Sapan Shah (Nokia)" userId="1adaccbf-251f-4892-9e76-28c57f4387b4" providerId="ADAL" clId="{BD96201E-44F6-4038-8470-79BFA030B7D2}" dt="2025-11-06T13:55:45.139" v="7022" actId="20577"/>
        <pc:sldMkLst>
          <pc:docMk/>
          <pc:sldMk cId="1676280170" sldId="421"/>
        </pc:sldMkLst>
        <pc:spChg chg="mod">
          <ac:chgData name="Sapan Shah (Nokia)" userId="1adaccbf-251f-4892-9e76-28c57f4387b4" providerId="ADAL" clId="{BD96201E-44F6-4038-8470-79BFA030B7D2}" dt="2025-11-06T08:58:44.346" v="6528" actId="20577"/>
          <ac:spMkLst>
            <pc:docMk/>
            <pc:sldMk cId="1676280170" sldId="421"/>
            <ac:spMk id="2" creationId="{63AE09B1-A767-97E3-263E-80277022C30F}"/>
          </ac:spMkLst>
        </pc:spChg>
        <pc:spChg chg="mod">
          <ac:chgData name="Sapan Shah (Nokia)" userId="1adaccbf-251f-4892-9e76-28c57f4387b4" providerId="ADAL" clId="{BD96201E-44F6-4038-8470-79BFA030B7D2}" dt="2025-11-06T13:55:45.139" v="7022" actId="20577"/>
          <ac:spMkLst>
            <pc:docMk/>
            <pc:sldMk cId="1676280170" sldId="421"/>
            <ac:spMk id="3" creationId="{B16BC59A-9213-CD0B-E2BC-649BA35DA815}"/>
          </ac:spMkLst>
        </pc:spChg>
        <pc:picChg chg="add mod">
          <ac:chgData name="Sapan Shah (Nokia)" userId="1adaccbf-251f-4892-9e76-28c57f4387b4" providerId="ADAL" clId="{BD96201E-44F6-4038-8470-79BFA030B7D2}" dt="2025-11-06T03:46:46.042" v="2396" actId="1076"/>
          <ac:picMkLst>
            <pc:docMk/>
            <pc:sldMk cId="1676280170" sldId="421"/>
            <ac:picMk id="3074" creationId="{C8B0FCC9-8393-DE43-AE84-358A2BA69074}"/>
          </ac:picMkLst>
        </pc:picChg>
      </pc:sldChg>
      <pc:sldChg chg="modSp new mod">
        <pc:chgData name="Sapan Shah (Nokia)" userId="1adaccbf-251f-4892-9e76-28c57f4387b4" providerId="ADAL" clId="{BD96201E-44F6-4038-8470-79BFA030B7D2}" dt="2025-11-06T13:57:15.332" v="7023" actId="14100"/>
        <pc:sldMkLst>
          <pc:docMk/>
          <pc:sldMk cId="211896693" sldId="422"/>
        </pc:sldMkLst>
        <pc:spChg chg="mod">
          <ac:chgData name="Sapan Shah (Nokia)" userId="1adaccbf-251f-4892-9e76-28c57f4387b4" providerId="ADAL" clId="{BD96201E-44F6-4038-8470-79BFA030B7D2}" dt="2025-11-06T08:58:57.903" v="6552" actId="20577"/>
          <ac:spMkLst>
            <pc:docMk/>
            <pc:sldMk cId="211896693" sldId="422"/>
            <ac:spMk id="2" creationId="{21E63793-51E5-1D7D-C5F3-CD5D7B9D7AEB}"/>
          </ac:spMkLst>
        </pc:spChg>
        <pc:spChg chg="mod">
          <ac:chgData name="Sapan Shah (Nokia)" userId="1adaccbf-251f-4892-9e76-28c57f4387b4" providerId="ADAL" clId="{BD96201E-44F6-4038-8470-79BFA030B7D2}" dt="2025-11-06T13:57:15.332" v="7023" actId="14100"/>
          <ac:spMkLst>
            <pc:docMk/>
            <pc:sldMk cId="211896693" sldId="422"/>
            <ac:spMk id="3" creationId="{814B4924-67E4-E328-3C38-8477F75EA1D0}"/>
          </ac:spMkLst>
        </pc:spChg>
      </pc:sldChg>
      <pc:sldChg chg="addSp delSp modSp add mod">
        <pc:chgData name="Sapan Shah (Nokia)" userId="1adaccbf-251f-4892-9e76-28c57f4387b4" providerId="ADAL" clId="{BD96201E-44F6-4038-8470-79BFA030B7D2}" dt="2025-11-10T11:57:20.192" v="7087" actId="207"/>
        <pc:sldMkLst>
          <pc:docMk/>
          <pc:sldMk cId="3291965238" sldId="423"/>
        </pc:sldMkLst>
        <pc:spChg chg="mod">
          <ac:chgData name="Sapan Shah (Nokia)" userId="1adaccbf-251f-4892-9e76-28c57f4387b4" providerId="ADAL" clId="{BD96201E-44F6-4038-8470-79BFA030B7D2}" dt="2025-11-06T04:13:47.048" v="2670" actId="20577"/>
          <ac:spMkLst>
            <pc:docMk/>
            <pc:sldMk cId="3291965238" sldId="423"/>
            <ac:spMk id="2" creationId="{BD655788-C844-787B-253E-4E84CA0ED437}"/>
          </ac:spMkLst>
        </pc:spChg>
        <pc:spChg chg="mod">
          <ac:chgData name="Sapan Shah (Nokia)" userId="1adaccbf-251f-4892-9e76-28c57f4387b4" providerId="ADAL" clId="{BD96201E-44F6-4038-8470-79BFA030B7D2}" dt="2025-11-06T04:15:05.290" v="2687" actId="20577"/>
          <ac:spMkLst>
            <pc:docMk/>
            <pc:sldMk cId="3291965238" sldId="423"/>
            <ac:spMk id="9" creationId="{69AC9F8E-8102-55CD-8A0A-6AF3DD9A7B04}"/>
          </ac:spMkLst>
        </pc:spChg>
        <pc:graphicFrameChg chg="add mod modGraphic">
          <ac:chgData name="Sapan Shah (Nokia)" userId="1adaccbf-251f-4892-9e76-28c57f4387b4" providerId="ADAL" clId="{BD96201E-44F6-4038-8470-79BFA030B7D2}" dt="2025-11-10T11:57:20.192" v="7087" actId="207"/>
          <ac:graphicFrameMkLst>
            <pc:docMk/>
            <pc:sldMk cId="3291965238" sldId="423"/>
            <ac:graphicFrameMk id="6" creationId="{51FD9528-3BC1-21A3-9576-8B5A5A102A98}"/>
          </ac:graphicFrameMkLst>
        </pc:graphicFrameChg>
      </pc:sldChg>
      <pc:sldChg chg="modSp new mod">
        <pc:chgData name="Sapan Shah (Nokia)" userId="1adaccbf-251f-4892-9e76-28c57f4387b4" providerId="ADAL" clId="{BD96201E-44F6-4038-8470-79BFA030B7D2}" dt="2025-11-06T13:35:48.617" v="6634" actId="1076"/>
        <pc:sldMkLst>
          <pc:docMk/>
          <pc:sldMk cId="1631870033" sldId="424"/>
        </pc:sldMkLst>
        <pc:spChg chg="mod">
          <ac:chgData name="Sapan Shah (Nokia)" userId="1adaccbf-251f-4892-9e76-28c57f4387b4" providerId="ADAL" clId="{BD96201E-44F6-4038-8470-79BFA030B7D2}" dt="2025-11-06T04:38:47.657" v="4815" actId="20577"/>
          <ac:spMkLst>
            <pc:docMk/>
            <pc:sldMk cId="1631870033" sldId="424"/>
            <ac:spMk id="2" creationId="{02171E04-06B6-BF61-18E8-1EFBB05F9D81}"/>
          </ac:spMkLst>
        </pc:spChg>
        <pc:spChg chg="mod">
          <ac:chgData name="Sapan Shah (Nokia)" userId="1adaccbf-251f-4892-9e76-28c57f4387b4" providerId="ADAL" clId="{BD96201E-44F6-4038-8470-79BFA030B7D2}" dt="2025-11-06T13:35:48.617" v="6634" actId="1076"/>
          <ac:spMkLst>
            <pc:docMk/>
            <pc:sldMk cId="1631870033" sldId="424"/>
            <ac:spMk id="3" creationId="{86B905C7-9D66-5A57-6813-758394A9D469}"/>
          </ac:spMkLst>
        </pc:spChg>
      </pc:sldChg>
      <pc:sldChg chg="modSp add mod">
        <pc:chgData name="Sapan Shah (Nokia)" userId="1adaccbf-251f-4892-9e76-28c57f4387b4" providerId="ADAL" clId="{BD96201E-44F6-4038-8470-79BFA030B7D2}" dt="2025-11-06T13:50:56.335" v="7021" actId="6549"/>
        <pc:sldMkLst>
          <pc:docMk/>
          <pc:sldMk cId="1954562979" sldId="425"/>
        </pc:sldMkLst>
        <pc:spChg chg="mod">
          <ac:chgData name="Sapan Shah (Nokia)" userId="1adaccbf-251f-4892-9e76-28c57f4387b4" providerId="ADAL" clId="{BD96201E-44F6-4038-8470-79BFA030B7D2}" dt="2025-11-06T13:50:56.335" v="7021" actId="6549"/>
          <ac:spMkLst>
            <pc:docMk/>
            <pc:sldMk cId="1954562979" sldId="425"/>
            <ac:spMk id="3" creationId="{D87D8FBC-F972-6BC1-2983-B152E90BDD50}"/>
          </ac:spMkLst>
        </pc:spChg>
      </pc:sldChg>
      <pc:sldChg chg="addSp delSp modSp add mod">
        <pc:chgData name="Sapan Shah (Nokia)" userId="1adaccbf-251f-4892-9e76-28c57f4387b4" providerId="ADAL" clId="{BD96201E-44F6-4038-8470-79BFA030B7D2}" dt="2025-11-10T11:58:26.976" v="7092" actId="207"/>
        <pc:sldMkLst>
          <pc:docMk/>
          <pc:sldMk cId="3227364529" sldId="426"/>
        </pc:sldMkLst>
        <pc:spChg chg="mod">
          <ac:chgData name="Sapan Shah (Nokia)" userId="1adaccbf-251f-4892-9e76-28c57f4387b4" providerId="ADAL" clId="{BD96201E-44F6-4038-8470-79BFA030B7D2}" dt="2025-11-06T04:52:39.946" v="4841" actId="20577"/>
          <ac:spMkLst>
            <pc:docMk/>
            <pc:sldMk cId="3227364529" sldId="426"/>
            <ac:spMk id="2" creationId="{22C02E1E-4562-C217-788C-67496C8BEDFA}"/>
          </ac:spMkLst>
        </pc:spChg>
        <pc:spChg chg="mod">
          <ac:chgData name="Sapan Shah (Nokia)" userId="1adaccbf-251f-4892-9e76-28c57f4387b4" providerId="ADAL" clId="{BD96201E-44F6-4038-8470-79BFA030B7D2}" dt="2025-11-06T14:02:17.986" v="7027" actId="113"/>
          <ac:spMkLst>
            <pc:docMk/>
            <pc:sldMk cId="3227364529" sldId="426"/>
            <ac:spMk id="9" creationId="{B4C8F6EC-AC1A-93AC-DB4B-A91CF19AB8AF}"/>
          </ac:spMkLst>
        </pc:spChg>
        <pc:graphicFrameChg chg="add mod modGraphic">
          <ac:chgData name="Sapan Shah (Nokia)" userId="1adaccbf-251f-4892-9e76-28c57f4387b4" providerId="ADAL" clId="{BD96201E-44F6-4038-8470-79BFA030B7D2}" dt="2025-11-10T11:58:26.976" v="7092" actId="207"/>
          <ac:graphicFrameMkLst>
            <pc:docMk/>
            <pc:sldMk cId="3227364529" sldId="426"/>
            <ac:graphicFrameMk id="4" creationId="{4FAAB033-280A-6063-43C7-56F771E64454}"/>
          </ac:graphicFrameMkLst>
        </pc:graphicFrameChg>
      </pc:sldChg>
      <pc:sldChg chg="modSp new mod">
        <pc:chgData name="Sapan Shah (Nokia)" userId="1adaccbf-251f-4892-9e76-28c57f4387b4" providerId="ADAL" clId="{BD96201E-44F6-4038-8470-79BFA030B7D2}" dt="2025-11-06T14:06:51.737" v="7029" actId="20577"/>
        <pc:sldMkLst>
          <pc:docMk/>
          <pc:sldMk cId="1279354901" sldId="427"/>
        </pc:sldMkLst>
        <pc:spChg chg="mod">
          <ac:chgData name="Sapan Shah (Nokia)" userId="1adaccbf-251f-4892-9e76-28c57f4387b4" providerId="ADAL" clId="{BD96201E-44F6-4038-8470-79BFA030B7D2}" dt="2025-11-06T05:12:16.840" v="4892" actId="20577"/>
          <ac:spMkLst>
            <pc:docMk/>
            <pc:sldMk cId="1279354901" sldId="427"/>
            <ac:spMk id="2" creationId="{B99C4338-2018-97E2-0AB0-791D1C8CE14D}"/>
          </ac:spMkLst>
        </pc:spChg>
        <pc:spChg chg="mod">
          <ac:chgData name="Sapan Shah (Nokia)" userId="1adaccbf-251f-4892-9e76-28c57f4387b4" providerId="ADAL" clId="{BD96201E-44F6-4038-8470-79BFA030B7D2}" dt="2025-11-06T14:06:51.737" v="7029" actId="20577"/>
          <ac:spMkLst>
            <pc:docMk/>
            <pc:sldMk cId="1279354901" sldId="427"/>
            <ac:spMk id="3" creationId="{1A9CDB40-0AEA-9105-54CE-133D28662449}"/>
          </ac:spMkLst>
        </pc:spChg>
      </pc:sldChg>
      <pc:sldChg chg="modSp add mod">
        <pc:chgData name="Sapan Shah (Nokia)" userId="1adaccbf-251f-4892-9e76-28c57f4387b4" providerId="ADAL" clId="{BD96201E-44F6-4038-8470-79BFA030B7D2}" dt="2025-11-06T14:25:47.627" v="7073" actId="207"/>
        <pc:sldMkLst>
          <pc:docMk/>
          <pc:sldMk cId="1003001361" sldId="428"/>
        </pc:sldMkLst>
        <pc:spChg chg="mod">
          <ac:chgData name="Sapan Shah (Nokia)" userId="1adaccbf-251f-4892-9e76-28c57f4387b4" providerId="ADAL" clId="{BD96201E-44F6-4038-8470-79BFA030B7D2}" dt="2025-11-06T14:25:47.627" v="7073" actId="207"/>
          <ac:spMkLst>
            <pc:docMk/>
            <pc:sldMk cId="1003001361" sldId="428"/>
            <ac:spMk id="3" creationId="{28F48F8A-6D9F-82C9-5D63-F8D4BD3169A4}"/>
          </ac:spMkLst>
        </pc:spChg>
      </pc:sldChg>
      <pc:sldMasterChg chg="modSp mod">
        <pc:chgData name="Sapan Shah (Nokia)" userId="1adaccbf-251f-4892-9e76-28c57f4387b4" providerId="ADAL" clId="{BD96201E-44F6-4038-8470-79BFA030B7D2}" dt="2025-11-10T11:56:58.130" v="7086"/>
        <pc:sldMasterMkLst>
          <pc:docMk/>
          <pc:sldMasterMk cId="0" sldId="2147485146"/>
        </pc:sldMasterMkLst>
        <pc:spChg chg="mod">
          <ac:chgData name="Sapan Shah (Nokia)" userId="1adaccbf-251f-4892-9e76-28c57f4387b4" providerId="ADAL" clId="{BD96201E-44F6-4038-8470-79BFA030B7D2}" dt="2025-11-10T11:56:58.130" v="7086"/>
          <ac:spMkLst>
            <pc:docMk/>
            <pc:sldMasterMk cId="0" sldId="2147485146"/>
            <ac:spMk id="14" creationId="{04953B71-6776-413E-AC69-E69762C9C33E}"/>
          </ac:spMkLst>
        </pc:spChg>
        <pc:spChg chg="mod">
          <ac:chgData name="Sapan Shah (Nokia)" userId="1adaccbf-251f-4892-9e76-28c57f4387b4" providerId="ADAL" clId="{BD96201E-44F6-4038-8470-79BFA030B7D2}" dt="2025-11-10T11:56:17.773" v="7076"/>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#70</a:t>
            </a:r>
          </a:p>
          <a:p>
            <a:pPr eaLnBrk="1" hangingPunct="1">
              <a:defRPr/>
            </a:pPr>
            <a:r>
              <a:rPr lang="en-US" altLang="en-US" sz="1200" b="1" dirty="0">
                <a:latin typeface="Arial "/>
              </a:rPr>
              <a:t>Dallas, USA, 17th – 21st November 2025</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S6-255197</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sz="3600" b="1" i="0" u="none" strike="noStrike" baseline="0" dirty="0">
                <a:latin typeface="Arial-BoldMT"/>
              </a:rPr>
              <a:t>WA1 (WT1.3, WT1.4 and WT1.5) Way forward discussions based on NWM#2</a:t>
            </a:r>
            <a:br>
              <a:rPr lang="en-IN" sz="3600" b="1" i="0" u="none" strike="noStrike" baseline="0" dirty="0">
                <a:latin typeface="Arial-BoldMT"/>
              </a:rPr>
            </a:br>
            <a:r>
              <a:rPr lang="en-IN" sz="2400" b="0" i="0" u="none" strike="noStrike" baseline="0" dirty="0">
                <a:latin typeface="TimesNewRomanPSMT"/>
              </a:rPr>
              <a:t>WA1</a:t>
            </a:r>
            <a:r>
              <a:rPr lang="en-IN" sz="2400" dirty="0">
                <a:latin typeface="TimesNewRomanPSMT"/>
              </a:rPr>
              <a:t>: Exposure Framework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4569633"/>
            <a:ext cx="7886700" cy="19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endParaRPr lang="en-GB" altLang="en-US" dirty="0"/>
          </a:p>
          <a:p>
            <a:pPr marL="0" indent="0" eaLnBrk="1" hangingPunct="1">
              <a:buFontTx/>
              <a:buNone/>
            </a:pPr>
            <a:r>
              <a:rPr lang="en-GB" altLang="en-US" dirty="0"/>
              <a:t>Sapan Shah</a:t>
            </a:r>
          </a:p>
          <a:p>
            <a:pPr marL="0" indent="0" eaLnBrk="1" hangingPunct="1">
              <a:buFontTx/>
              <a:buNone/>
            </a:pPr>
            <a:r>
              <a:rPr lang="en-GB" altLang="en-US" dirty="0"/>
              <a:t>Sapan.shah@nokia.com</a:t>
            </a:r>
          </a:p>
        </p:txBody>
      </p:sp>
    </p:spTree>
    <p:extLst>
      <p:ext uri="{BB962C8B-B14F-4D97-AF65-F5344CB8AC3E}">
        <p14:creationId xmlns:p14="http://schemas.microsoft.com/office/powerpoint/2010/main" val="195170508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40115-58E1-1573-5C41-9A4F285479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02E1E-4562-C217-788C-67496C8BEDFA}"/>
              </a:ext>
            </a:extLst>
          </p:cNvPr>
          <p:cNvSpPr>
            <a:spLocks noGrp="1"/>
          </p:cNvSpPr>
          <p:nvPr>
            <p:ph type="title"/>
          </p:nvPr>
        </p:nvSpPr>
        <p:spPr/>
        <p:txBody>
          <a:bodyPr/>
          <a:lstStyle/>
          <a:p>
            <a:r>
              <a:rPr lang="en-US" dirty="0"/>
              <a:t>WT 1.5 of WA 1</a:t>
            </a:r>
          </a:p>
        </p:txBody>
      </p:sp>
      <p:sp>
        <p:nvSpPr>
          <p:cNvPr id="9" name="Content Placeholder 2">
            <a:extLst>
              <a:ext uri="{FF2B5EF4-FFF2-40B4-BE49-F238E27FC236}">
                <a16:creationId xmlns:a16="http://schemas.microsoft.com/office/drawing/2014/main" id="{B4C8F6EC-AC1A-93AC-DB4B-A91CF19AB8AF}"/>
              </a:ext>
            </a:extLst>
          </p:cNvPr>
          <p:cNvSpPr txBox="1">
            <a:spLocks/>
          </p:cNvSpPr>
          <p:nvPr/>
        </p:nvSpPr>
        <p:spPr bwMode="auto">
          <a:xfrm>
            <a:off x="143933" y="1825625"/>
            <a:ext cx="5100927" cy="460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Candidate Work Task</a:t>
            </a:r>
          </a:p>
          <a:p>
            <a:pPr lvl="1"/>
            <a:r>
              <a:rPr lang="en-US" sz="1800" b="1" dirty="0"/>
              <a:t>Possible </a:t>
            </a:r>
            <a:r>
              <a:rPr lang="en-US" sz="1800" dirty="0"/>
              <a:t>enhancements</a:t>
            </a:r>
            <a:r>
              <a:rPr lang="en-US" sz="1800" b="1" dirty="0"/>
              <a:t> </a:t>
            </a:r>
            <a:r>
              <a:rPr lang="en-US" sz="1800" dirty="0"/>
              <a:t>to CAPIF architecture considering new mechanisms and exposures (e.g. </a:t>
            </a:r>
            <a:r>
              <a:rPr lang="en-US" sz="1800" b="1" dirty="0"/>
              <a:t>Agentic CAPIF architecture, Intent based CAPIF architecture</a:t>
            </a:r>
            <a:r>
              <a:rPr lang="en-US" sz="1800" dirty="0"/>
              <a:t>, scenario driven exposure, </a:t>
            </a:r>
            <a:r>
              <a:rPr lang="en-US" sz="1800" b="1" dirty="0"/>
              <a:t>in-band exposure</a:t>
            </a:r>
            <a:r>
              <a:rPr lang="en-US" sz="1800" dirty="0"/>
              <a:t>) for better consumer adoption in the 6G era.</a:t>
            </a:r>
          </a:p>
          <a:p>
            <a:pPr lvl="1"/>
            <a:r>
              <a:rPr lang="en-US" sz="1800" dirty="0"/>
              <a:t>NOTE 1: Work task related to in-band exposure depends on the progress of SA2.</a:t>
            </a:r>
          </a:p>
          <a:p>
            <a:pPr lvl="1"/>
            <a:r>
              <a:rPr lang="en-US" sz="1800" dirty="0"/>
              <a:t>NOTE 2: This work task needs coordination with WT3.2.</a:t>
            </a:r>
          </a:p>
          <a:p>
            <a:r>
              <a:rPr lang="en-US" sz="2000" dirty="0"/>
              <a:t>Summary of overall position</a:t>
            </a:r>
          </a:p>
          <a:p>
            <a:pPr lvl="1"/>
            <a:r>
              <a:rPr lang="en-US" sz="1800" dirty="0"/>
              <a:t>Support: 3</a:t>
            </a:r>
          </a:p>
          <a:p>
            <a:pPr lvl="1"/>
            <a:r>
              <a:rPr lang="en-US" sz="1800" dirty="0"/>
              <a:t>Require update / clarification / merge: 5</a:t>
            </a:r>
          </a:p>
          <a:p>
            <a:pPr lvl="1"/>
            <a:r>
              <a:rPr lang="en-US" sz="1800" dirty="0"/>
              <a:t>Do not support: 0</a:t>
            </a:r>
          </a:p>
        </p:txBody>
      </p:sp>
      <p:graphicFrame>
        <p:nvGraphicFramePr>
          <p:cNvPr id="4" name="Table 3">
            <a:extLst>
              <a:ext uri="{FF2B5EF4-FFF2-40B4-BE49-F238E27FC236}">
                <a16:creationId xmlns:a16="http://schemas.microsoft.com/office/drawing/2014/main" id="{4FAAB033-280A-6063-43C7-56F771E64454}"/>
              </a:ext>
            </a:extLst>
          </p:cNvPr>
          <p:cNvGraphicFramePr>
            <a:graphicFrameLocks noGrp="1"/>
          </p:cNvGraphicFramePr>
          <p:nvPr>
            <p:extLst>
              <p:ext uri="{D42A27DB-BD31-4B8C-83A1-F6EECF244321}">
                <p14:modId xmlns:p14="http://schemas.microsoft.com/office/powerpoint/2010/main" val="4251674045"/>
              </p:ext>
            </p:extLst>
          </p:nvPr>
        </p:nvGraphicFramePr>
        <p:xfrm>
          <a:off x="5522998" y="1825625"/>
          <a:ext cx="5957802" cy="4395385"/>
        </p:xfrm>
        <a:graphic>
          <a:graphicData uri="http://schemas.openxmlformats.org/drawingml/2006/table">
            <a:tbl>
              <a:tblPr/>
              <a:tblGrid>
                <a:gridCol w="685973">
                  <a:extLst>
                    <a:ext uri="{9D8B030D-6E8A-4147-A177-3AD203B41FA5}">
                      <a16:colId xmlns:a16="http://schemas.microsoft.com/office/drawing/2014/main" val="3112970029"/>
                    </a:ext>
                  </a:extLst>
                </a:gridCol>
                <a:gridCol w="978147">
                  <a:extLst>
                    <a:ext uri="{9D8B030D-6E8A-4147-A177-3AD203B41FA5}">
                      <a16:colId xmlns:a16="http://schemas.microsoft.com/office/drawing/2014/main" val="709869647"/>
                    </a:ext>
                  </a:extLst>
                </a:gridCol>
                <a:gridCol w="4293682">
                  <a:extLst>
                    <a:ext uri="{9D8B030D-6E8A-4147-A177-3AD203B41FA5}">
                      <a16:colId xmlns:a16="http://schemas.microsoft.com/office/drawing/2014/main" val="1140368040"/>
                    </a:ext>
                  </a:extLst>
                </a:gridCol>
              </a:tblGrid>
              <a:tr h="167359">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Position</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23165027"/>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We suggest providing more details about the term “Agentic CAPIF architecture”. Also, the agentic architecture should be aligned with SA2</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4076802"/>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Update to NOTE 2 to include "WT3.2 </a:t>
                      </a:r>
                      <a:r>
                        <a:rPr lang="en-US" sz="1100" b="1" i="0" u="none" strike="noStrike" dirty="0">
                          <a:solidFill>
                            <a:srgbClr val="00B050"/>
                          </a:solidFill>
                          <a:effectLst/>
                          <a:latin typeface="Aptos Narrow" panose="020B0004020202020204" pitchFamily="34" charset="0"/>
                        </a:rPr>
                        <a:t>for a common agentic AI approach in SA6.</a:t>
                      </a:r>
                      <a:r>
                        <a:rPr lang="en-US" sz="1100" b="0" i="0" u="none" strike="noStrike" dirty="0">
                          <a:solidFill>
                            <a:srgbClr val="000000"/>
                          </a:solidFill>
                          <a:effectLst/>
                          <a:latin typeface="Aptos Narrow" panose="020B0004020202020204" pitchFamily="34" charset="0"/>
                        </a:rPr>
                        <a: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59401817"/>
                  </a:ext>
                </a:extLst>
              </a:tr>
              <a:tr h="167359">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it appears a natural continuation of SA6 responsibility for CAPIF evolution</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261672"/>
                  </a:ext>
                </a:extLst>
              </a:tr>
              <a:tr h="167359">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Foundation of the exposure work in 6G</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8301470"/>
                  </a:ext>
                </a:extLst>
              </a:tr>
              <a:tr h="167359">
                <a:tc>
                  <a:txBody>
                    <a:bodyPr/>
                    <a:lstStyle/>
                    <a:p>
                      <a:pPr algn="l" fontAlgn="t">
                        <a:buNone/>
                      </a:pPr>
                      <a:r>
                        <a:rPr lang="en-US" sz="1100" b="0" i="0" u="none" strike="noStrike">
                          <a:solidFill>
                            <a:srgbClr val="000000"/>
                          </a:solidFill>
                          <a:effectLst/>
                          <a:latin typeface="Aptos Narrow" panose="020B0004020202020204" pitchFamily="34" charset="0"/>
                        </a:rPr>
                        <a:t>ZTE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 all other WTs except WT1.3,1.4 and 1.9 since updating is needed</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8778051"/>
                  </a:ext>
                </a:extLst>
              </a:tr>
              <a:tr h="502077">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More explanation is required on ”in-band exposure” especially clarifying SA6 scope as compared to SA2. We support the remaining aspects to be studied</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40429"/>
                  </a:ext>
                </a:extLst>
              </a:tr>
              <a:tr h="836796">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has strong dependency on SA2’s assumption on whether and how</a:t>
                      </a:r>
                      <a:br>
                        <a:rPr lang="en-US" sz="1100" b="0" i="0" u="none" strike="noStrike" dirty="0">
                          <a:solidFill>
                            <a:srgbClr val="000000"/>
                          </a:solidFill>
                          <a:effectLst/>
                          <a:latin typeface="Aptos Narrow" panose="020B0004020202020204" pitchFamily="34" charset="0"/>
                        </a:rPr>
                      </a:br>
                      <a:r>
                        <a:rPr lang="en-US" sz="1100" b="0" i="0" u="none" strike="noStrike" dirty="0">
                          <a:solidFill>
                            <a:srgbClr val="000000"/>
                          </a:solidFill>
                          <a:effectLst/>
                          <a:latin typeface="Aptos Narrow" panose="020B0004020202020204" pitchFamily="34" charset="0"/>
                        </a:rPr>
                        <a:t>to support intent based service toward third party.</a:t>
                      </a:r>
                      <a:br>
                        <a:rPr lang="en-US" sz="1100" b="0" i="0" u="none" strike="noStrike" dirty="0">
                          <a:solidFill>
                            <a:srgbClr val="000000"/>
                          </a:solidFill>
                          <a:effectLst/>
                          <a:latin typeface="Aptos Narrow" panose="020B0004020202020204" pitchFamily="34" charset="0"/>
                        </a:rPr>
                      </a:br>
                      <a:r>
                        <a:rPr lang="en-US" sz="1100" b="1" i="0" u="none" strike="noStrike" dirty="0">
                          <a:solidFill>
                            <a:srgbClr val="000000"/>
                          </a:solidFill>
                          <a:effectLst/>
                          <a:latin typeface="Aptos Narrow" panose="020B0004020202020204" pitchFamily="34" charset="0"/>
                        </a:rPr>
                        <a:t>NOTE 3: The gap and solutions for this WT has strong dependency on SA2 AI agent related discussion, should wait the SA2’s decision on whether to support network AI agent</a:t>
                      </a:r>
                      <a:endParaRPr lang="en-US" sz="1100" b="0" i="0" u="none" strike="noStrike" dirty="0">
                        <a:solidFill>
                          <a:srgbClr val="000000"/>
                        </a:solidFill>
                        <a:effectLst/>
                        <a:latin typeface="Aptos Narrow" panose="020B0004020202020204" pitchFamily="34" charset="0"/>
                      </a:endParaRP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5767334"/>
                  </a:ext>
                </a:extLst>
              </a:tr>
              <a:tr h="1673591">
                <a:tc>
                  <a:txBody>
                    <a:bodyPr/>
                    <a:lstStyle/>
                    <a:p>
                      <a:pPr algn="l" fontAlgn="t">
                        <a:buNone/>
                      </a:pPr>
                      <a:r>
                        <a:rPr lang="en-US" sz="1100" b="0" i="0" u="none" strike="noStrike">
                          <a:solidFill>
                            <a:srgbClr val="000000"/>
                          </a:solidFill>
                          <a:effectLst/>
                          <a:latin typeface="Aptos Narrow" panose="020B0004020202020204" pitchFamily="34" charset="0"/>
                        </a:rPr>
                        <a:t>China Mobile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we propose removing the agentic and in-band exposure from the description at this stage and revisit it after SA2 consolidates their work task on AI/intend.</a:t>
                      </a:r>
                      <a:br>
                        <a:rPr lang="en-US" sz="1100" b="0" i="0" u="none" strike="noStrike" dirty="0">
                          <a:solidFill>
                            <a:srgbClr val="000000"/>
                          </a:solidFill>
                          <a:effectLst/>
                          <a:latin typeface="Aptos Narrow" panose="020B0004020202020204" pitchFamily="34" charset="0"/>
                        </a:rPr>
                      </a:br>
                      <a:br>
                        <a:rPr lang="en-US" sz="1100" b="0" i="0" u="none" strike="noStrike" dirty="0">
                          <a:solidFill>
                            <a:srgbClr val="000000"/>
                          </a:solidFill>
                          <a:effectLst/>
                          <a:latin typeface="Aptos Narrow" panose="020B0004020202020204" pitchFamily="34" charset="0"/>
                        </a:rPr>
                      </a:br>
                      <a:r>
                        <a:rPr lang="en-US" sz="1100" b="1" i="1" u="none" strike="noStrike" dirty="0">
                          <a:solidFill>
                            <a:schemeClr val="tx1"/>
                          </a:solidFill>
                          <a:effectLst/>
                          <a:latin typeface="Aptos Narrow" panose="020B0004020202020204" pitchFamily="34" charset="0"/>
                        </a:rPr>
                        <a:t>Study potential</a:t>
                      </a:r>
                      <a:r>
                        <a:rPr lang="en-US" sz="1100" b="0" i="0" u="none" strike="noStrike" dirty="0">
                          <a:solidFill>
                            <a:schemeClr val="tx1"/>
                          </a:solidFill>
                          <a:effectLst/>
                          <a:latin typeface="Aptos Narrow" panose="020B0004020202020204" pitchFamily="34" charset="0"/>
                        </a:rPr>
                        <a:t> </a:t>
                      </a:r>
                      <a:r>
                        <a:rPr lang="en-US" sz="1100" b="1" i="0" u="none" strike="sngStrike" dirty="0">
                          <a:solidFill>
                            <a:schemeClr val="tx1"/>
                          </a:solidFill>
                          <a:effectLst/>
                          <a:latin typeface="Aptos Narrow" panose="020B0004020202020204" pitchFamily="34" charset="0"/>
                        </a:rPr>
                        <a:t>Possible</a:t>
                      </a:r>
                      <a:r>
                        <a:rPr lang="en-US" sz="1100" b="0" i="0" u="none" strike="noStrike" dirty="0">
                          <a:solidFill>
                            <a:schemeClr val="tx1"/>
                          </a:solidFill>
                          <a:effectLst/>
                          <a:latin typeface="Aptos Narrow" panose="020B0004020202020204" pitchFamily="34" charset="0"/>
                        </a:rPr>
                        <a:t> enhancements to CAPIF architecture considering new mechanisms and exposures (e.g. </a:t>
                      </a:r>
                      <a:r>
                        <a:rPr lang="en-US" sz="1100" b="1" i="0" u="none" strike="sngStrike" dirty="0">
                          <a:solidFill>
                            <a:schemeClr val="tx1"/>
                          </a:solidFill>
                          <a:effectLst/>
                          <a:latin typeface="Aptos Narrow" panose="020B0004020202020204" pitchFamily="34" charset="0"/>
                        </a:rPr>
                        <a:t>Agentic CAPIF architecture, Intent based CAPIF architecture,</a:t>
                      </a:r>
                      <a:r>
                        <a:rPr lang="en-US" sz="1100" b="0" i="0" u="none" strike="sngStrike" dirty="0">
                          <a:solidFill>
                            <a:schemeClr val="tx1"/>
                          </a:solidFill>
                          <a:effectLst/>
                          <a:latin typeface="Aptos Narrow" panose="020B0004020202020204" pitchFamily="34" charset="0"/>
                        </a:rPr>
                        <a:t> </a:t>
                      </a:r>
                      <a:r>
                        <a:rPr lang="en-US" sz="1100" b="0" i="0" u="none" strike="noStrike" dirty="0">
                          <a:solidFill>
                            <a:schemeClr val="tx1"/>
                          </a:solidFill>
                          <a:effectLst/>
                          <a:latin typeface="Aptos Narrow" panose="020B0004020202020204" pitchFamily="34" charset="0"/>
                        </a:rPr>
                        <a:t>scenario driven exposure, </a:t>
                      </a:r>
                      <a:r>
                        <a:rPr lang="en-US" sz="1100" b="1" i="0" u="none" strike="sngStrike" dirty="0">
                          <a:solidFill>
                            <a:schemeClr val="tx1"/>
                          </a:solidFill>
                          <a:effectLst/>
                          <a:latin typeface="Aptos Narrow" panose="020B0004020202020204" pitchFamily="34" charset="0"/>
                        </a:rPr>
                        <a:t>in-band exposure</a:t>
                      </a:r>
                      <a:r>
                        <a:rPr lang="en-US" sz="1100" b="0" i="0" u="none" strike="noStrike" dirty="0">
                          <a:solidFill>
                            <a:schemeClr val="tx1"/>
                          </a:solidFill>
                          <a:effectLst/>
                          <a:latin typeface="Aptos Narrow" panose="020B0004020202020204" pitchFamily="34" charset="0"/>
                        </a:rPr>
                        <a:t>) for better consumer adoption in the 6G era.</a:t>
                      </a:r>
                      <a:br>
                        <a:rPr lang="en-US" sz="1100" b="0" i="0" u="none" strike="noStrike" dirty="0">
                          <a:solidFill>
                            <a:srgbClr val="000000"/>
                          </a:solidFill>
                          <a:effectLst/>
                          <a:latin typeface="Aptos Narrow" panose="020B0004020202020204" pitchFamily="34" charset="0"/>
                        </a:rPr>
                      </a:br>
                      <a:br>
                        <a:rPr lang="en-US" sz="1100" b="0" i="0" u="none" strike="noStrike" dirty="0">
                          <a:solidFill>
                            <a:srgbClr val="000000"/>
                          </a:solidFill>
                          <a:effectLst/>
                          <a:latin typeface="Aptos Narrow" panose="020B0004020202020204" pitchFamily="34" charset="0"/>
                        </a:rPr>
                      </a:br>
                      <a:r>
                        <a:rPr lang="en-US" sz="1100" b="0" i="0" u="none" strike="noStrike" dirty="0">
                          <a:solidFill>
                            <a:srgbClr val="000000"/>
                          </a:solidFill>
                          <a:effectLst/>
                          <a:latin typeface="Aptos Narrow" panose="020B0004020202020204" pitchFamily="34" charset="0"/>
                        </a:rPr>
                        <a:t>Proposed to remove both NOTEs.</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69354819"/>
                  </a:ext>
                </a:extLst>
              </a:tr>
            </a:tbl>
          </a:graphicData>
        </a:graphic>
      </p:graphicFrame>
    </p:spTree>
    <p:extLst>
      <p:ext uri="{BB962C8B-B14F-4D97-AF65-F5344CB8AC3E}">
        <p14:creationId xmlns:p14="http://schemas.microsoft.com/office/powerpoint/2010/main" val="322736452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C4338-2018-97E2-0AB0-791D1C8CE14D}"/>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1A9CDB40-0AEA-9105-54CE-133D28662449}"/>
              </a:ext>
            </a:extLst>
          </p:cNvPr>
          <p:cNvSpPr>
            <a:spLocks noGrp="1"/>
          </p:cNvSpPr>
          <p:nvPr>
            <p:ph idx="1"/>
          </p:nvPr>
        </p:nvSpPr>
        <p:spPr>
          <a:xfrm>
            <a:off x="838200" y="1825624"/>
            <a:ext cx="10515600" cy="4803775"/>
          </a:xfrm>
        </p:spPr>
        <p:txBody>
          <a:bodyPr/>
          <a:lstStyle/>
          <a:p>
            <a:r>
              <a:rPr lang="en-US" dirty="0">
                <a:solidFill>
                  <a:srgbClr val="000000"/>
                </a:solidFill>
                <a:latin typeface="Aptos Narrow" panose="020B0004020202020204" pitchFamily="34" charset="0"/>
              </a:rPr>
              <a:t>Regarding clarification on “Agentic CAPIF architecture”</a:t>
            </a:r>
          </a:p>
          <a:p>
            <a:pPr lvl="1"/>
            <a:r>
              <a:rPr lang="en-US" dirty="0">
                <a:solidFill>
                  <a:srgbClr val="000000"/>
                </a:solidFill>
                <a:latin typeface="Aptos Narrow" panose="020B0004020202020204" pitchFamily="34" charset="0"/>
              </a:rPr>
              <a:t>This can be possibly refer to following:</a:t>
            </a:r>
          </a:p>
          <a:p>
            <a:pPr marL="1371600" lvl="2" indent="-457200">
              <a:buFont typeface="+mj-lt"/>
              <a:buAutoNum type="arabicPeriod"/>
            </a:pPr>
            <a:r>
              <a:rPr lang="en-US" dirty="0">
                <a:solidFill>
                  <a:srgbClr val="000000"/>
                </a:solidFill>
                <a:latin typeface="Aptos Narrow" panose="020B0004020202020204" pitchFamily="34" charset="0"/>
              </a:rPr>
              <a:t>Agents act as API invoker and calls CAPIF APIs or Service APIs</a:t>
            </a:r>
          </a:p>
          <a:p>
            <a:pPr marL="1371600" lvl="2" indent="-457200">
              <a:buFont typeface="+mj-lt"/>
              <a:buAutoNum type="arabicPeriod"/>
            </a:pPr>
            <a:r>
              <a:rPr lang="en-US" dirty="0">
                <a:solidFill>
                  <a:srgbClr val="000000"/>
                </a:solidFill>
                <a:latin typeface="Aptos Narrow" panose="020B0004020202020204" pitchFamily="34" charset="0"/>
              </a:rPr>
              <a:t>Agents inside CCF and API provider domain functions and supporting them</a:t>
            </a:r>
          </a:p>
          <a:p>
            <a:pPr lvl="1"/>
            <a:r>
              <a:rPr lang="en-US" dirty="0"/>
              <a:t>We believe it is 1) as specified above as for 2) it seems implementation option</a:t>
            </a:r>
          </a:p>
          <a:p>
            <a:r>
              <a:rPr lang="en-US" dirty="0"/>
              <a:t>Regarding updates in NOTE 2</a:t>
            </a:r>
          </a:p>
          <a:p>
            <a:pPr lvl="1"/>
            <a:r>
              <a:rPr lang="en-US" dirty="0"/>
              <a:t>Agentic generic features are within scope of WT3.2. And we do not see any overlap. We propose to either remove NOTE 2 or add similar note in WT3.2.</a:t>
            </a:r>
          </a:p>
          <a:p>
            <a:r>
              <a:rPr lang="en-US" dirty="0"/>
              <a:t> Regarding “in-band” exposure clarification</a:t>
            </a:r>
          </a:p>
          <a:p>
            <a:pPr lvl="1"/>
            <a:r>
              <a:rPr lang="en-US" dirty="0"/>
              <a:t>We have already added a NOTE specifying dependency on SA2.</a:t>
            </a:r>
          </a:p>
          <a:p>
            <a:pPr lvl="1"/>
            <a:r>
              <a:rPr lang="en-US" dirty="0"/>
              <a:t>The scope of SA6 is to study – whether and how to enhance CAPIF features to support in-band exposure?</a:t>
            </a:r>
          </a:p>
        </p:txBody>
      </p:sp>
    </p:spTree>
    <p:extLst>
      <p:ext uri="{BB962C8B-B14F-4D97-AF65-F5344CB8AC3E}">
        <p14:creationId xmlns:p14="http://schemas.microsoft.com/office/powerpoint/2010/main" val="127935490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8FF90-5520-A5DD-023D-E688C47958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18C435-EC84-70D6-0E83-86BBD208189B}"/>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28F48F8A-6D9F-82C9-5D63-F8D4BD3169A4}"/>
              </a:ext>
            </a:extLst>
          </p:cNvPr>
          <p:cNvSpPr>
            <a:spLocks noGrp="1"/>
          </p:cNvSpPr>
          <p:nvPr>
            <p:ph idx="1"/>
          </p:nvPr>
        </p:nvSpPr>
        <p:spPr>
          <a:xfrm>
            <a:off x="838200" y="1825624"/>
            <a:ext cx="10515600" cy="4803775"/>
          </a:xfrm>
        </p:spPr>
        <p:txBody>
          <a:bodyPr/>
          <a:lstStyle/>
          <a:p>
            <a:r>
              <a:rPr lang="en-US" sz="2000" dirty="0">
                <a:solidFill>
                  <a:srgbClr val="000000"/>
                </a:solidFill>
                <a:latin typeface="Aptos Narrow" panose="020B0004020202020204" pitchFamily="34" charset="0"/>
              </a:rPr>
              <a:t>Regarding adding NOTE about “</a:t>
            </a:r>
            <a:r>
              <a:rPr lang="en-US" sz="2000" b="1" dirty="0">
                <a:solidFill>
                  <a:srgbClr val="000000"/>
                </a:solidFill>
                <a:latin typeface="Aptos Narrow" panose="020B0004020202020204" pitchFamily="34" charset="0"/>
              </a:rPr>
              <a:t>should wait the SA2’s decision on whether to support network AI agent</a:t>
            </a:r>
            <a:r>
              <a:rPr lang="en-US" sz="2000" dirty="0">
                <a:solidFill>
                  <a:srgbClr val="000000"/>
                </a:solidFill>
                <a:latin typeface="Aptos Narrow" panose="020B0004020202020204" pitchFamily="34" charset="0"/>
              </a:rPr>
              <a:t>”</a:t>
            </a:r>
          </a:p>
          <a:p>
            <a:pPr lvl="1"/>
            <a:r>
              <a:rPr lang="en-US" sz="1800" dirty="0">
                <a:solidFill>
                  <a:srgbClr val="000000"/>
                </a:solidFill>
                <a:latin typeface="Aptos Narrow" panose="020B0004020202020204" pitchFamily="34" charset="0"/>
              </a:rPr>
              <a:t>Before this NOTE we need clarification on what is Agentic AI framework and as we do not see any relation with network AI agent.</a:t>
            </a:r>
            <a:endParaRPr lang="en-US" sz="1800" dirty="0"/>
          </a:p>
          <a:p>
            <a:r>
              <a:rPr lang="en-US" sz="2000" dirty="0"/>
              <a:t>Regarding removal of “Agentic CAPIF architecture, Intent based CAPIF architecture” and “in-band exposure”</a:t>
            </a:r>
          </a:p>
          <a:p>
            <a:pPr lvl="1"/>
            <a:r>
              <a:rPr lang="en-US" sz="1800" dirty="0"/>
              <a:t>This will need general discussion and consensus in SA6 – for all aspects which are dependent on SA2. A generic NOTE in justification can be added to clarify the same.</a:t>
            </a:r>
          </a:p>
          <a:p>
            <a:r>
              <a:rPr lang="en-US" sz="2000" dirty="0"/>
              <a:t>Way forward: </a:t>
            </a:r>
          </a:p>
          <a:p>
            <a:pPr lvl="1"/>
            <a:r>
              <a:rPr lang="en-US" sz="1800" b="1" dirty="0">
                <a:solidFill>
                  <a:srgbClr val="00B050"/>
                </a:solidFill>
              </a:rPr>
              <a:t>Study potential</a:t>
            </a:r>
            <a:r>
              <a:rPr lang="en-US" sz="1800" dirty="0"/>
              <a:t> enhancements to CAPIF architecture considering new mechanisms and exposures (e.g. </a:t>
            </a:r>
            <a:r>
              <a:rPr lang="en-US" sz="1800" b="1" i="1" dirty="0">
                <a:solidFill>
                  <a:srgbClr val="00B050"/>
                </a:solidFill>
              </a:rPr>
              <a:t>support for </a:t>
            </a:r>
            <a:r>
              <a:rPr lang="en-US" sz="1800" dirty="0"/>
              <a:t>Agentic </a:t>
            </a:r>
            <a:r>
              <a:rPr lang="en-US" sz="1800" b="1" i="1" dirty="0">
                <a:solidFill>
                  <a:srgbClr val="00B050"/>
                </a:solidFill>
              </a:rPr>
              <a:t>API invokers in </a:t>
            </a:r>
            <a:r>
              <a:rPr lang="en-US" sz="1800" dirty="0"/>
              <a:t>CAPIF architecture, Intent based CAPIF architecture, scenario driven exposure, in-band exposure) for better consumer adoption in the 6G era.</a:t>
            </a:r>
          </a:p>
          <a:p>
            <a:pPr lvl="2"/>
            <a:r>
              <a:rPr lang="en-US" sz="1400" dirty="0"/>
              <a:t>NOTE 1: Work task related to in-band exposure depends on the progress of SA2.</a:t>
            </a:r>
          </a:p>
          <a:p>
            <a:pPr lvl="2"/>
            <a:r>
              <a:rPr lang="en-US" sz="1400" dirty="0"/>
              <a:t>NOTE 2: This work task needs coordination with WT3.2 </a:t>
            </a:r>
            <a:r>
              <a:rPr lang="en-US" sz="1400" b="1" dirty="0">
                <a:solidFill>
                  <a:srgbClr val="00B050"/>
                </a:solidFill>
                <a:latin typeface="Aptos Narrow" panose="020B0004020202020204" pitchFamily="34" charset="0"/>
              </a:rPr>
              <a:t>for a common agentic AI approach in SA6.</a:t>
            </a:r>
            <a:r>
              <a:rPr lang="en-US" sz="1400" dirty="0"/>
              <a:t>.</a:t>
            </a:r>
          </a:p>
          <a:p>
            <a:pPr lvl="1"/>
            <a:r>
              <a:rPr lang="en-US" sz="1800" dirty="0"/>
              <a:t>Similar NOTE to be added in WT3.2</a:t>
            </a:r>
          </a:p>
          <a:p>
            <a:endParaRPr lang="en-US" sz="2000" dirty="0"/>
          </a:p>
          <a:p>
            <a:pPr lvl="1"/>
            <a:endParaRPr lang="en-US" sz="1800" dirty="0"/>
          </a:p>
        </p:txBody>
      </p:sp>
    </p:spTree>
    <p:extLst>
      <p:ext uri="{BB962C8B-B14F-4D97-AF65-F5344CB8AC3E}">
        <p14:creationId xmlns:p14="http://schemas.microsoft.com/office/powerpoint/2010/main" val="10030013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WA1: Exposure Framework Aspects</a:t>
            </a:r>
          </a:p>
        </p:txBody>
      </p:sp>
      <p:graphicFrame>
        <p:nvGraphicFramePr>
          <p:cNvPr id="4" name="Table 3">
            <a:extLst>
              <a:ext uri="{FF2B5EF4-FFF2-40B4-BE49-F238E27FC236}">
                <a16:creationId xmlns:a16="http://schemas.microsoft.com/office/drawing/2014/main" id="{F48B078C-BBFD-8FA0-DEB7-87C8A96DB172}"/>
              </a:ext>
            </a:extLst>
          </p:cNvPr>
          <p:cNvGraphicFramePr>
            <a:graphicFrameLocks noGrp="1"/>
          </p:cNvGraphicFramePr>
          <p:nvPr>
            <p:extLst>
              <p:ext uri="{D42A27DB-BD31-4B8C-83A1-F6EECF244321}">
                <p14:modId xmlns:p14="http://schemas.microsoft.com/office/powerpoint/2010/main" val="1164963597"/>
              </p:ext>
            </p:extLst>
          </p:nvPr>
        </p:nvGraphicFramePr>
        <p:xfrm>
          <a:off x="405443" y="1566833"/>
          <a:ext cx="10554334" cy="4544236"/>
        </p:xfrm>
        <a:graphic>
          <a:graphicData uri="http://schemas.openxmlformats.org/drawingml/2006/table">
            <a:tbl>
              <a:tblPr/>
              <a:tblGrid>
                <a:gridCol w="621722">
                  <a:extLst>
                    <a:ext uri="{9D8B030D-6E8A-4147-A177-3AD203B41FA5}">
                      <a16:colId xmlns:a16="http://schemas.microsoft.com/office/drawing/2014/main" val="3106597692"/>
                    </a:ext>
                  </a:extLst>
                </a:gridCol>
                <a:gridCol w="4623137">
                  <a:extLst>
                    <a:ext uri="{9D8B030D-6E8A-4147-A177-3AD203B41FA5}">
                      <a16:colId xmlns:a16="http://schemas.microsoft.com/office/drawing/2014/main" val="2357184449"/>
                    </a:ext>
                  </a:extLst>
                </a:gridCol>
                <a:gridCol w="1716656">
                  <a:extLst>
                    <a:ext uri="{9D8B030D-6E8A-4147-A177-3AD203B41FA5}">
                      <a16:colId xmlns:a16="http://schemas.microsoft.com/office/drawing/2014/main" val="2261144897"/>
                    </a:ext>
                  </a:extLst>
                </a:gridCol>
                <a:gridCol w="1056000">
                  <a:extLst>
                    <a:ext uri="{9D8B030D-6E8A-4147-A177-3AD203B41FA5}">
                      <a16:colId xmlns:a16="http://schemas.microsoft.com/office/drawing/2014/main" val="1948388697"/>
                    </a:ext>
                  </a:extLst>
                </a:gridCol>
                <a:gridCol w="2536819">
                  <a:extLst>
                    <a:ext uri="{9D8B030D-6E8A-4147-A177-3AD203B41FA5}">
                      <a16:colId xmlns:a16="http://schemas.microsoft.com/office/drawing/2014/main" val="3384747112"/>
                    </a:ext>
                  </a:extLst>
                </a:gridCol>
              </a:tblGrid>
              <a:tr h="251039">
                <a:tc>
                  <a:txBody>
                    <a:bodyPr/>
                    <a:lstStyle/>
                    <a:p>
                      <a:pPr algn="l" fontAlgn="t">
                        <a:buNone/>
                      </a:pPr>
                      <a:r>
                        <a:rPr lang="en-US" sz="1100" b="1" i="1" u="none" strike="noStrike" dirty="0">
                          <a:solidFill>
                            <a:srgbClr val="000000"/>
                          </a:solidFill>
                          <a:effectLst/>
                          <a:latin typeface="Aptos Narrow" panose="020B0004020202020204" pitchFamily="34" charset="0"/>
                        </a:rPr>
                        <a:t>Work Task</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1" i="1" u="none" strike="noStrike" dirty="0">
                          <a:solidFill>
                            <a:srgbClr val="000000"/>
                          </a:solidFill>
                          <a:effectLst/>
                          <a:latin typeface="Aptos Narrow" panose="020B0004020202020204" pitchFamily="34" charset="0"/>
                        </a:rPr>
                        <a:t>Description</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1" i="1" u="none" strike="noStrike">
                          <a:solidFill>
                            <a:srgbClr val="000000"/>
                          </a:solidFill>
                          <a:effectLst/>
                          <a:latin typeface="Aptos Narrow" panose="020B0004020202020204" pitchFamily="34" charset="0"/>
                        </a:rPr>
                        <a:t>Support/ Propose to update/merge</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1" i="1" u="none" strike="noStrike">
                          <a:solidFill>
                            <a:srgbClr val="000000"/>
                          </a:solidFill>
                          <a:effectLst/>
                          <a:latin typeface="Aptos Narrow" panose="020B0004020202020204" pitchFamily="34" charset="0"/>
                        </a:rPr>
                        <a:t>Volunteer</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1" i="1" u="none" strike="noStrike">
                          <a:solidFill>
                            <a:srgbClr val="000000"/>
                          </a:solidFill>
                          <a:effectLst/>
                          <a:latin typeface="Aptos Narrow" panose="020B0004020202020204" pitchFamily="34" charset="0"/>
                        </a:rPr>
                        <a:t>Remarks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25240238"/>
                  </a:ext>
                </a:extLst>
              </a:tr>
              <a:tr h="585757">
                <a:tc>
                  <a:txBody>
                    <a:bodyPr/>
                    <a:lstStyle/>
                    <a:p>
                      <a:pPr algn="l" fontAlgn="t">
                        <a:buNone/>
                      </a:pPr>
                      <a:r>
                        <a:rPr lang="en-US" sz="1100" b="0" i="0" u="none" strike="noStrike">
                          <a:solidFill>
                            <a:srgbClr val="000000"/>
                          </a:solidFill>
                          <a:effectLst/>
                          <a:latin typeface="Aptos Narrow" panose="020B0004020202020204" pitchFamily="34" charset="0"/>
                        </a:rPr>
                        <a:t>WT1.1</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Study the possible evolution of the application user consent 5GA solution (FS_APCOT) and resource owner authorization (CAPIF RNAA) to address 6G enabler framework requirements, including relevant SA1 requirements (e.g., those related to service offload and AI-based exposure), in coordination with SA2 and SA3.</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InterDigital, Apple, ZTE, Samsung</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Few companies do not support. Volunteer required.</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41635760"/>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WT1.2</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Local exposure , user-plane exposure , modular or nested exposure , and multi-party collaborative exposure.</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Apple, ZTE, Huawei</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Few companies do not support. Volunteer required.</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98056371"/>
                  </a:ext>
                </a:extLst>
              </a:tr>
              <a:tr h="669437">
                <a:tc>
                  <a:txBody>
                    <a:bodyPr/>
                    <a:lstStyle/>
                    <a:p>
                      <a:pPr algn="l" fontAlgn="t">
                        <a:buNone/>
                      </a:pPr>
                      <a:r>
                        <a:rPr lang="en-US" sz="1100" b="0" i="0" u="none" strike="noStrike">
                          <a:solidFill>
                            <a:srgbClr val="000000"/>
                          </a:solidFill>
                          <a:effectLst/>
                          <a:latin typeface="Aptos Narrow" panose="020B0004020202020204" pitchFamily="34" charset="0"/>
                        </a:rPr>
                        <a:t>WT1.3</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Study common exposure frameworks for 6G, considering requirements from other WGs (e.g. SA2, SA3, SA4, SA5) and usage of framework by 3rd party application server, application enabler layer, CN and OAM.</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Nokia, InterDigital, Ericsson, Apple, CMCC, Huawei, ZTE, Samsung</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Nokia</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Good support - requires to update text based on different proposals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45653147"/>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WT1.4</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Possible architecture enhancements to support role based mapping of CAPIF entities with other enabler frameworks.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Nokia, Apple, CMCC, Huawei, ZTE, InterDigital, </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Few companies do not support. Volunteer required.</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00541342"/>
                  </a:ext>
                </a:extLst>
              </a:tr>
              <a:tr h="669437">
                <a:tc>
                  <a:txBody>
                    <a:bodyPr/>
                    <a:lstStyle/>
                    <a:p>
                      <a:pPr algn="l" fontAlgn="t">
                        <a:buNone/>
                      </a:pPr>
                      <a:r>
                        <a:rPr lang="en-US" sz="1100" b="0" i="0" u="none" strike="noStrike">
                          <a:solidFill>
                            <a:srgbClr val="000000"/>
                          </a:solidFill>
                          <a:effectLst/>
                          <a:latin typeface="Aptos Narrow" panose="020B0004020202020204" pitchFamily="34" charset="0"/>
                        </a:rPr>
                        <a:t>WT1.5</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Possible enhancements to CAPIF architecture considering new mechanisms and exposures (e.g. Agentic CAPIF architecture, Intent based CAPIF architecture, scenario driven exposure, in-band exposure) for better consumer adoption in the 6G era.</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Nokia, InterDigital, Ericsson, Apple, CMCC, Huawei, ZTE, Samsung</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Nokia</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Good support - requires to update text based on different proposals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6117470"/>
                  </a:ext>
                </a:extLst>
              </a:tr>
              <a:tr h="669437">
                <a:tc>
                  <a:txBody>
                    <a:bodyPr/>
                    <a:lstStyle/>
                    <a:p>
                      <a:pPr algn="l" fontAlgn="t">
                        <a:buNone/>
                      </a:pPr>
                      <a:r>
                        <a:rPr lang="en-US" sz="1100" b="0" i="0" u="none" strike="noStrike">
                          <a:solidFill>
                            <a:srgbClr val="000000"/>
                          </a:solidFill>
                          <a:effectLst/>
                          <a:latin typeface="Aptos Narrow" panose="020B0004020202020204" pitchFamily="34" charset="0"/>
                        </a:rPr>
                        <a:t>WT1.9</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Study framework aspects and requirements specific to exposure of 3GPP Service APIs to applications, including consistency, alignment, and applicability across 3GPP system.</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Nokia, InterDigital, Ericsson, Apple, CMCC, Huawei, ZTE, Samsung</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 ?</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Good support - requires to update text based on different proposals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85368424"/>
                  </a:ext>
                </a:extLst>
              </a:tr>
              <a:tr h="502077">
                <a:tc>
                  <a:txBody>
                    <a:bodyPr/>
                    <a:lstStyle/>
                    <a:p>
                      <a:pPr algn="l" fontAlgn="t">
                        <a:buNone/>
                      </a:pPr>
                      <a:r>
                        <a:rPr lang="en-US" sz="1100" b="0" i="0" u="none" strike="noStrike">
                          <a:solidFill>
                            <a:srgbClr val="000000"/>
                          </a:solidFill>
                          <a:effectLst/>
                          <a:latin typeface="Aptos Narrow" panose="020B0004020202020204" pitchFamily="34" charset="0"/>
                        </a:rPr>
                        <a:t>WT1.11</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Study evolution of exposure frameworks to cater for the needs of other ecosystem players (e.g. Aggregators, IT players, edge/cloud providers, verticals), in co-ordination with relevant SDOs to avoid fragmentation.</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InterDigital, Ericsson, Apple, CMCC, Huawei, ZTE, Samsung</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Few companies do not support. Volunteer required.</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80834198"/>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WT1.12</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Study latest API paradigms (AI-powered, Streaming services, Realtimeness, Handling large data etc) and essential consistency guidelines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a:solidFill>
                            <a:srgbClr val="000000"/>
                          </a:solidFill>
                          <a:effectLst/>
                          <a:latin typeface="Aptos Narrow" panose="020B0004020202020204" pitchFamily="34" charset="0"/>
                        </a:rPr>
                        <a:t>Nokia, InterDigital, Apple, Huawei, ZTE, Samsung</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 ?</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r>
                        <a:rPr lang="en-US" sz="1100" b="0" i="0" u="none" strike="noStrike" dirty="0">
                          <a:solidFill>
                            <a:srgbClr val="000000"/>
                          </a:solidFill>
                          <a:effectLst/>
                          <a:latin typeface="Aptos Narrow" panose="020B0004020202020204" pitchFamily="34" charset="0"/>
                        </a:rPr>
                        <a:t>Good support - requires to update text based on different proposals</a:t>
                      </a:r>
                    </a:p>
                  </a:txBody>
                  <a:tcPr marL="2886" marR="2886" marT="28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62966543"/>
                  </a:ext>
                </a:extLst>
              </a:tr>
            </a:tbl>
          </a:graphicData>
        </a:graphic>
      </p:graphicFrame>
    </p:spTree>
    <p:extLst>
      <p:ext uri="{BB962C8B-B14F-4D97-AF65-F5344CB8AC3E}">
        <p14:creationId xmlns:p14="http://schemas.microsoft.com/office/powerpoint/2010/main" val="65610001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6BC0F-49E0-A15E-E896-58CBD27A8F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655788-C844-787B-253E-4E84CA0ED437}"/>
              </a:ext>
            </a:extLst>
          </p:cNvPr>
          <p:cNvSpPr>
            <a:spLocks noGrp="1"/>
          </p:cNvSpPr>
          <p:nvPr>
            <p:ph type="title"/>
          </p:nvPr>
        </p:nvSpPr>
        <p:spPr/>
        <p:txBody>
          <a:bodyPr/>
          <a:lstStyle/>
          <a:p>
            <a:r>
              <a:rPr lang="en-US" dirty="0"/>
              <a:t>WT 1.3 of WA 1</a:t>
            </a:r>
          </a:p>
        </p:txBody>
      </p:sp>
      <p:sp>
        <p:nvSpPr>
          <p:cNvPr id="9" name="Content Placeholder 2">
            <a:extLst>
              <a:ext uri="{FF2B5EF4-FFF2-40B4-BE49-F238E27FC236}">
                <a16:creationId xmlns:a16="http://schemas.microsoft.com/office/drawing/2014/main" id="{69AC9F8E-8102-55CD-8A0A-6AF3DD9A7B04}"/>
              </a:ext>
            </a:extLst>
          </p:cNvPr>
          <p:cNvSpPr txBox="1">
            <a:spLocks/>
          </p:cNvSpPr>
          <p:nvPr/>
        </p:nvSpPr>
        <p:spPr bwMode="auto">
          <a:xfrm>
            <a:off x="838200" y="1825625"/>
            <a:ext cx="4406660" cy="460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Candidate Work Task</a:t>
            </a:r>
          </a:p>
          <a:p>
            <a:pPr lvl="1"/>
            <a:r>
              <a:rPr lang="en-US" sz="2000" dirty="0"/>
              <a:t>Study common exposure frameworks for 6G, considering requirements from other WGs (e.g. SA2, SA3, SA4, SA5) and usage of framework by 3rd party application server, application enabler layer, CN and OAM.</a:t>
            </a:r>
          </a:p>
          <a:p>
            <a:r>
              <a:rPr lang="en-US" sz="2400" dirty="0"/>
              <a:t>Summary of overall position</a:t>
            </a:r>
          </a:p>
          <a:p>
            <a:pPr lvl="1"/>
            <a:r>
              <a:rPr lang="en-US" sz="2000" dirty="0"/>
              <a:t>Support: 3</a:t>
            </a:r>
          </a:p>
          <a:p>
            <a:pPr lvl="1"/>
            <a:r>
              <a:rPr lang="en-US" sz="2000" dirty="0"/>
              <a:t>Require update / clarification / merge: 5</a:t>
            </a:r>
          </a:p>
          <a:p>
            <a:pPr lvl="1"/>
            <a:r>
              <a:rPr lang="en-US" sz="2000" dirty="0"/>
              <a:t>Do not support: 0</a:t>
            </a:r>
          </a:p>
        </p:txBody>
      </p:sp>
      <p:graphicFrame>
        <p:nvGraphicFramePr>
          <p:cNvPr id="6" name="Table 5">
            <a:extLst>
              <a:ext uri="{FF2B5EF4-FFF2-40B4-BE49-F238E27FC236}">
                <a16:creationId xmlns:a16="http://schemas.microsoft.com/office/drawing/2014/main" id="{51FD9528-3BC1-21A3-9576-8B5A5A102A98}"/>
              </a:ext>
            </a:extLst>
          </p:cNvPr>
          <p:cNvGraphicFramePr>
            <a:graphicFrameLocks noGrp="1"/>
          </p:cNvGraphicFramePr>
          <p:nvPr>
            <p:extLst>
              <p:ext uri="{D42A27DB-BD31-4B8C-83A1-F6EECF244321}">
                <p14:modId xmlns:p14="http://schemas.microsoft.com/office/powerpoint/2010/main" val="3034914723"/>
              </p:ext>
            </p:extLst>
          </p:nvPr>
        </p:nvGraphicFramePr>
        <p:xfrm>
          <a:off x="5244860" y="1830917"/>
          <a:ext cx="6312140" cy="4410579"/>
        </p:xfrm>
        <a:graphic>
          <a:graphicData uri="http://schemas.openxmlformats.org/drawingml/2006/table">
            <a:tbl>
              <a:tblPr/>
              <a:tblGrid>
                <a:gridCol w="726771">
                  <a:extLst>
                    <a:ext uri="{9D8B030D-6E8A-4147-A177-3AD203B41FA5}">
                      <a16:colId xmlns:a16="http://schemas.microsoft.com/office/drawing/2014/main" val="3800228457"/>
                    </a:ext>
                  </a:extLst>
                </a:gridCol>
                <a:gridCol w="1036322">
                  <a:extLst>
                    <a:ext uri="{9D8B030D-6E8A-4147-A177-3AD203B41FA5}">
                      <a16:colId xmlns:a16="http://schemas.microsoft.com/office/drawing/2014/main" val="1514590955"/>
                    </a:ext>
                  </a:extLst>
                </a:gridCol>
                <a:gridCol w="4549047">
                  <a:extLst>
                    <a:ext uri="{9D8B030D-6E8A-4147-A177-3AD203B41FA5}">
                      <a16:colId xmlns:a16="http://schemas.microsoft.com/office/drawing/2014/main" val="556087390"/>
                    </a:ext>
                  </a:extLst>
                </a:gridCol>
              </a:tblGrid>
              <a:tr h="167359">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Position</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5320281"/>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Common exposure framework is important aspect to study in 6G. Need to list the dependent study items from other groups related to this task</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55229202"/>
                  </a:ext>
                </a:extLst>
              </a:tr>
              <a:tr h="334718">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To change from "framework" to "frameworks". We understand this WT applies to all SA6 FWs such as CAPIF, EDGEAPP, …</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4192882"/>
                  </a:ext>
                </a:extLst>
              </a:tr>
              <a:tr h="669437">
                <a:tc>
                  <a:txBody>
                    <a:bodyPr/>
                    <a:lstStyle/>
                    <a:p>
                      <a:pPr algn="l" fontAlgn="t">
                        <a:buNone/>
                      </a:pPr>
                      <a:r>
                        <a:rPr lang="en-US" sz="1100" b="0" i="0" u="none" strike="noStrike" dirty="0">
                          <a:solidFill>
                            <a:schemeClr val="tx1"/>
                          </a:solidFill>
                          <a:effectLst/>
                          <a:latin typeface="Aptos Narrow" panose="020B0004020202020204" pitchFamily="34" charset="0"/>
                        </a:rPr>
                        <a:t>Apple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chemeClr val="tx1"/>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Study common exposure frameworks for 6G, considering requirements from other WGs (e.g. SA2, SA3, SA4, SA5) and usage of such frameworks by 3rd party application servers, the application enabler layer, core network and OAM, focusing on framework harmonization aspects</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6536704"/>
                  </a:ext>
                </a:extLst>
              </a:tr>
              <a:tr h="167359">
                <a:tc>
                  <a:txBody>
                    <a:bodyPr/>
                    <a:lstStyle/>
                    <a:p>
                      <a:pPr algn="l" fontAlgn="t">
                        <a:buNone/>
                      </a:pPr>
                      <a:r>
                        <a:rPr lang="en-US" sz="1100" b="0" i="0" u="none" strike="noStrike">
                          <a:solidFill>
                            <a:schemeClr val="tx1"/>
                          </a:solidFill>
                          <a:effectLst/>
                          <a:latin typeface="Aptos Narrow" panose="020B0004020202020204" pitchFamily="34" charset="0"/>
                        </a:rPr>
                        <a:t>InterDigital</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Support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Foundation of the exposure work in 6G</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0914280"/>
                  </a:ext>
                </a:extLst>
              </a:tr>
              <a:tr h="836796">
                <a:tc>
                  <a:txBody>
                    <a:bodyPr/>
                    <a:lstStyle/>
                    <a:p>
                      <a:pPr algn="l" fontAlgn="t">
                        <a:buNone/>
                      </a:pPr>
                      <a:r>
                        <a:rPr lang="en-US" sz="1100" b="0" i="0" u="none" strike="noStrike">
                          <a:solidFill>
                            <a:schemeClr val="tx1"/>
                          </a:solidFill>
                          <a:effectLst/>
                          <a:latin typeface="Aptos Narrow" panose="020B0004020202020204" pitchFamily="34" charset="0"/>
                        </a:rPr>
                        <a:t>ZTE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chemeClr val="tx1"/>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chemeClr val="tx1"/>
                          </a:solidFill>
                          <a:effectLst/>
                          <a:latin typeface="Aptos Narrow" panose="020B0004020202020204" pitchFamily="34" charset="0"/>
                        </a:rPr>
                        <a:t>There is redundancy between WT1.3 and WT1.9.</a:t>
                      </a:r>
                      <a:br>
                        <a:rPr lang="en-US" sz="1100" b="0" i="0" u="none" strike="noStrike" dirty="0">
                          <a:solidFill>
                            <a:schemeClr val="tx1"/>
                          </a:solidFill>
                          <a:effectLst/>
                          <a:latin typeface="Aptos Narrow" panose="020B0004020202020204" pitchFamily="34" charset="0"/>
                        </a:rPr>
                      </a:br>
                      <a:r>
                        <a:rPr lang="en-US" sz="1100" b="0" i="0" u="none" strike="noStrike" dirty="0">
                          <a:solidFill>
                            <a:schemeClr val="tx1"/>
                          </a:solidFill>
                          <a:effectLst/>
                          <a:latin typeface="Aptos Narrow" panose="020B0004020202020204" pitchFamily="34" charset="0"/>
                        </a:rPr>
                        <a:t>Study common exposure frameworks for 6G, considering exposure capability and requirements from other 3GPP WGs, as well as requirements for exposing 3GPP Service APIs to applications—including consistency, alignment, and applicability across the 3GPP system.</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3797266"/>
                  </a:ext>
                </a:extLst>
              </a:tr>
              <a:tr h="502077">
                <a:tc>
                  <a:txBody>
                    <a:bodyPr/>
                    <a:lstStyle/>
                    <a:p>
                      <a:pPr algn="l" fontAlgn="t">
                        <a:buNone/>
                      </a:pPr>
                      <a:r>
                        <a:rPr lang="en-US" sz="1100" b="0" i="0" u="none" strike="noStrike">
                          <a:solidFill>
                            <a:schemeClr val="tx1"/>
                          </a:solidFill>
                          <a:effectLst/>
                          <a:latin typeface="Aptos Narrow" panose="020B0004020202020204" pitchFamily="34" charset="0"/>
                        </a:rPr>
                        <a:t>Samsung</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Support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6G is an opportunity to harmonize API framework across 3GPP and avoid creating any fragmentation. Having single framework in 3GPP helps in quick learning curve and adoption</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0930283"/>
                  </a:ext>
                </a:extLst>
              </a:tr>
              <a:tr h="334718">
                <a:tc>
                  <a:txBody>
                    <a:bodyPr/>
                    <a:lstStyle/>
                    <a:p>
                      <a:pPr algn="l" fontAlgn="t">
                        <a:buNone/>
                      </a:pPr>
                      <a:r>
                        <a:rPr lang="en-US" sz="1100" b="0" i="0" u="none" strike="noStrike">
                          <a:solidFill>
                            <a:schemeClr val="tx1"/>
                          </a:solidFill>
                          <a:effectLst/>
                          <a:latin typeface="Aptos Narrow" panose="020B0004020202020204" pitchFamily="34" charset="0"/>
                        </a:rPr>
                        <a:t>Huawei</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chemeClr val="tx1"/>
                          </a:solidFill>
                          <a:effectLst/>
                          <a:latin typeface="Aptos Narrow" panose="020B0004020202020204" pitchFamily="34" charset="0"/>
                        </a:rPr>
                        <a:t>should be more clear both enabler client and server should be included. Proposal: "application enabler layer </a:t>
                      </a:r>
                      <a:r>
                        <a:rPr lang="en-US" sz="1100" b="1" i="0" u="none" strike="noStrike" dirty="0">
                          <a:solidFill>
                            <a:schemeClr val="tx1"/>
                          </a:solidFill>
                          <a:effectLst/>
                          <a:latin typeface="Aptos Narrow" panose="020B0004020202020204" pitchFamily="34" charset="0"/>
                        </a:rPr>
                        <a:t>including enabler client and server</a:t>
                      </a:r>
                      <a:r>
                        <a:rPr lang="en-US" sz="1100" b="0" i="0" u="none" strike="noStrike" dirty="0">
                          <a:solidFill>
                            <a:schemeClr val="tx1"/>
                          </a:solidFill>
                          <a:effectLst/>
                          <a:latin typeface="Aptos Narrow" panose="020B0004020202020204" pitchFamily="34" charset="0"/>
                        </a:rPr>
                        <a:t>"</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9652691"/>
                  </a:ext>
                </a:extLst>
              </a:tr>
              <a:tr h="1004155">
                <a:tc>
                  <a:txBody>
                    <a:bodyPr/>
                    <a:lstStyle/>
                    <a:p>
                      <a:pPr algn="l" fontAlgn="t">
                        <a:buNone/>
                      </a:pPr>
                      <a:r>
                        <a:rPr lang="en-US" sz="1100" b="0" i="0" u="none" strike="noStrike">
                          <a:solidFill>
                            <a:schemeClr val="tx1"/>
                          </a:solidFill>
                          <a:effectLst/>
                          <a:latin typeface="Aptos Narrow" panose="020B0004020202020204" pitchFamily="34" charset="0"/>
                        </a:rPr>
                        <a:t>China Mobile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chemeClr val="tx1"/>
                          </a:solidFill>
                          <a:effectLst/>
                          <a:latin typeface="Aptos Narrow" panose="020B0004020202020204" pitchFamily="34" charset="0"/>
                        </a:rPr>
                        <a:t>Require update</a:t>
                      </a: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chemeClr val="tx1"/>
                          </a:solidFill>
                          <a:effectLst/>
                          <a:latin typeface="Aptos Narrow" panose="020B0004020202020204" pitchFamily="34" charset="0"/>
                        </a:rPr>
                        <a:t>Study common exposure frameworks for 6G, considering requirements from other 3GPP WGs (e.g. SA2, SA3, SA4, SA5) and usage of framework by 3rd party application server, application enabler layer, CN and, OAM </a:t>
                      </a:r>
                      <a:r>
                        <a:rPr lang="en-US" sz="1100" b="1" i="0" u="none" strike="noStrike" dirty="0">
                          <a:solidFill>
                            <a:schemeClr val="tx1"/>
                          </a:solidFill>
                          <a:effectLst/>
                          <a:latin typeface="Aptos Narrow" panose="020B0004020202020204" pitchFamily="34" charset="0"/>
                        </a:rPr>
                        <a:t>and trusted/3rd party application server</a:t>
                      </a:r>
                      <a:r>
                        <a:rPr lang="en-US" sz="1100" b="0" i="0" u="none" strike="noStrike" dirty="0">
                          <a:solidFill>
                            <a:schemeClr val="tx1"/>
                          </a:solidFill>
                          <a:effectLst/>
                          <a:latin typeface="Aptos Narrow" panose="020B0004020202020204" pitchFamily="34" charset="0"/>
                        </a:rPr>
                        <a:t>.</a:t>
                      </a:r>
                      <a:br>
                        <a:rPr lang="en-US" sz="1100" b="0" i="0" u="none" strike="noStrike" dirty="0">
                          <a:solidFill>
                            <a:schemeClr val="tx1"/>
                          </a:solidFill>
                          <a:effectLst/>
                          <a:latin typeface="Aptos Narrow" panose="020B0004020202020204" pitchFamily="34" charset="0"/>
                        </a:rPr>
                      </a:br>
                      <a:r>
                        <a:rPr lang="en-US" sz="1100" b="1" i="0" u="none" strike="noStrike" dirty="0">
                          <a:solidFill>
                            <a:schemeClr val="tx1"/>
                          </a:solidFill>
                          <a:effectLst/>
                          <a:latin typeface="Aptos Narrow" panose="020B0004020202020204" pitchFamily="34" charset="0"/>
                        </a:rPr>
                        <a:t>NOTE: This WT is related to the discussion on 3GPP Capability Exposure in the SA plenary and needs guidance and feedback from the plenary.</a:t>
                      </a:r>
                      <a:endParaRPr lang="en-US" sz="1100" b="0" i="0" u="none" strike="noStrike" dirty="0">
                        <a:solidFill>
                          <a:schemeClr val="tx1"/>
                        </a:solidFill>
                        <a:effectLst/>
                        <a:latin typeface="Aptos Narrow" panose="020B0004020202020204" pitchFamily="34" charset="0"/>
                      </a:endParaRPr>
                    </a:p>
                  </a:txBody>
                  <a:tcPr marL="5771" marR="5771" marT="577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4582617"/>
                  </a:ext>
                </a:extLst>
              </a:tr>
            </a:tbl>
          </a:graphicData>
        </a:graphic>
      </p:graphicFrame>
    </p:spTree>
    <p:extLst>
      <p:ext uri="{BB962C8B-B14F-4D97-AF65-F5344CB8AC3E}">
        <p14:creationId xmlns:p14="http://schemas.microsoft.com/office/powerpoint/2010/main" val="329196523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1E04-06B6-BF61-18E8-1EFBB05F9D81}"/>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86B905C7-9D66-5A57-6813-758394A9D469}"/>
              </a:ext>
            </a:extLst>
          </p:cNvPr>
          <p:cNvSpPr>
            <a:spLocks noGrp="1"/>
          </p:cNvSpPr>
          <p:nvPr>
            <p:ph idx="1"/>
          </p:nvPr>
        </p:nvSpPr>
        <p:spPr>
          <a:xfrm>
            <a:off x="838200" y="1773865"/>
            <a:ext cx="10515600" cy="4825341"/>
          </a:xfrm>
        </p:spPr>
        <p:txBody>
          <a:bodyPr/>
          <a:lstStyle/>
          <a:p>
            <a:r>
              <a:rPr lang="en-US" sz="2400" dirty="0"/>
              <a:t>Regarding “framework” to “frameworks”</a:t>
            </a:r>
          </a:p>
          <a:p>
            <a:pPr lvl="1"/>
            <a:r>
              <a:rPr lang="en-US" sz="2000" dirty="0"/>
              <a:t>This change can be done.</a:t>
            </a:r>
          </a:p>
          <a:p>
            <a:pPr lvl="1"/>
            <a:r>
              <a:rPr lang="en-US" sz="2000" dirty="0"/>
              <a:t>However, it is to be noted that – WA1 is about exposure aspects and specifically WT1.3 is about working on common exposure frameworks – which refers to CAPIF and possible outcome of FS_APCOT. Other SA6 defined enablers are not within scope of this WT.</a:t>
            </a:r>
          </a:p>
          <a:p>
            <a:r>
              <a:rPr lang="en-US" sz="2400" dirty="0"/>
              <a:t>Regarding merging with WT1.9</a:t>
            </a:r>
          </a:p>
          <a:p>
            <a:pPr lvl="1"/>
            <a:r>
              <a:rPr lang="en-US" sz="2000" dirty="0"/>
              <a:t>WT1.9 seems related to WT1.3 due to wordings like “applicability across 3GPP system” in WT1.9.</a:t>
            </a:r>
          </a:p>
          <a:p>
            <a:pPr lvl="2"/>
            <a:r>
              <a:rPr lang="en-US" sz="1800" dirty="0"/>
              <a:t>However, WT1.9 is not completely overlapped with WT1.3. From WT1.9 – </a:t>
            </a:r>
            <a:r>
              <a:rPr lang="en-US" sz="1800" b="1" dirty="0"/>
              <a:t>applicability of framework aspects across 3GPP system from WT1.9 can be considered as merged in WT1.3</a:t>
            </a:r>
          </a:p>
          <a:p>
            <a:pPr lvl="1"/>
            <a:r>
              <a:rPr lang="en-US" sz="2200" dirty="0"/>
              <a:t>WT1.9 can be updated to remove framework aspects.</a:t>
            </a:r>
          </a:p>
          <a:p>
            <a:r>
              <a:rPr lang="en-US" sz="2400" dirty="0"/>
              <a:t>Regarding clarifying application enabler layer including client and server</a:t>
            </a:r>
          </a:p>
          <a:p>
            <a:pPr lvl="1"/>
            <a:r>
              <a:rPr lang="en-US" sz="2000" dirty="0"/>
              <a:t>In terms of SA6, Application enabler layer already includes client and server aspects. </a:t>
            </a:r>
          </a:p>
          <a:p>
            <a:pPr lvl="1"/>
            <a:r>
              <a:rPr lang="en-US" sz="2000" dirty="0"/>
              <a:t>However, as a way forward, we can add such clarifications.</a:t>
            </a:r>
          </a:p>
        </p:txBody>
      </p:sp>
    </p:spTree>
    <p:extLst>
      <p:ext uri="{BB962C8B-B14F-4D97-AF65-F5344CB8AC3E}">
        <p14:creationId xmlns:p14="http://schemas.microsoft.com/office/powerpoint/2010/main" val="16318700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DF79C-58BD-7DF4-8FDB-9C768962E2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BCA552-0024-D602-8CA3-F7F3B2AA8177}"/>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D87D8FBC-F972-6BC1-2983-B152E90BDD50}"/>
              </a:ext>
            </a:extLst>
          </p:cNvPr>
          <p:cNvSpPr>
            <a:spLocks noGrp="1"/>
          </p:cNvSpPr>
          <p:nvPr>
            <p:ph idx="1"/>
          </p:nvPr>
        </p:nvSpPr>
        <p:spPr>
          <a:xfrm>
            <a:off x="838200" y="1825625"/>
            <a:ext cx="10515600" cy="4446604"/>
          </a:xfrm>
        </p:spPr>
        <p:txBody>
          <a:bodyPr/>
          <a:lstStyle/>
          <a:p>
            <a:r>
              <a:rPr lang="en-US" sz="2400" dirty="0"/>
              <a:t>Regarding inclusion of “trusted/3</a:t>
            </a:r>
            <a:r>
              <a:rPr lang="en-US" sz="2400" baseline="30000" dirty="0"/>
              <a:t>rd</a:t>
            </a:r>
            <a:r>
              <a:rPr lang="en-US" sz="2400" dirty="0"/>
              <a:t> party application server”</a:t>
            </a:r>
          </a:p>
          <a:p>
            <a:pPr lvl="1"/>
            <a:r>
              <a:rPr lang="en-US" sz="2000" dirty="0"/>
              <a:t>CAPIF is used for 3</a:t>
            </a:r>
            <a:r>
              <a:rPr lang="en-US" sz="2000" baseline="30000" dirty="0"/>
              <a:t>rd</a:t>
            </a:r>
            <a:r>
              <a:rPr lang="en-US" sz="2000" dirty="0"/>
              <a:t> party AS and trusted AS can directly invoke CN APIs. So, we believe original proposal is good for SA6 scope.</a:t>
            </a:r>
          </a:p>
          <a:p>
            <a:r>
              <a:rPr lang="en-US" sz="2400" dirty="0"/>
              <a:t>Regarding NOTE related to dependency on SA plenary guidance.</a:t>
            </a:r>
          </a:p>
          <a:p>
            <a:pPr lvl="1"/>
            <a:r>
              <a:rPr lang="en-US" sz="2000" dirty="0"/>
              <a:t>We do not see relevance of such NOTE to WT1.3. </a:t>
            </a:r>
          </a:p>
          <a:p>
            <a:pPr lvl="1"/>
            <a:r>
              <a:rPr lang="en-US" sz="2000" dirty="0"/>
              <a:t>But, to be more specific, we can add a NOTE in overall WA1 or in justification (see below proposal).</a:t>
            </a:r>
          </a:p>
          <a:p>
            <a:r>
              <a:rPr lang="en-US" sz="2400" dirty="0"/>
              <a:t>Way forward proposal:</a:t>
            </a:r>
          </a:p>
          <a:p>
            <a:pPr lvl="1"/>
            <a:r>
              <a:rPr lang="en-US" sz="1600" dirty="0"/>
              <a:t>Reword WT1.3 as “Study common exposure frameworks for 6G, considering requirements from other WGs (e.g. SA2, SA3, SA4, SA5) and usage of framework</a:t>
            </a:r>
            <a:r>
              <a:rPr lang="en-US" sz="1600" b="1" dirty="0">
                <a:solidFill>
                  <a:srgbClr val="00B050"/>
                </a:solidFill>
              </a:rPr>
              <a:t>s</a:t>
            </a:r>
            <a:r>
              <a:rPr lang="en-US" sz="1600" dirty="0"/>
              <a:t> by 3</a:t>
            </a:r>
            <a:r>
              <a:rPr lang="en-US" sz="1600" baseline="30000" dirty="0"/>
              <a:t>rd</a:t>
            </a:r>
            <a:r>
              <a:rPr lang="en-US" sz="1600" dirty="0"/>
              <a:t> party application server, application enabler layer </a:t>
            </a:r>
            <a:r>
              <a:rPr lang="en-US" sz="1600" dirty="0">
                <a:solidFill>
                  <a:srgbClr val="00B050"/>
                </a:solidFill>
              </a:rPr>
              <a:t>(including client and server side)</a:t>
            </a:r>
            <a:r>
              <a:rPr lang="en-US" sz="1600" dirty="0"/>
              <a:t>, CN and OAM</a:t>
            </a:r>
            <a:r>
              <a:rPr lang="en-US" sz="1600" dirty="0">
                <a:solidFill>
                  <a:srgbClr val="000000"/>
                </a:solidFill>
                <a:latin typeface="Aptos Narrow" panose="020B0004020202020204" pitchFamily="34" charset="0"/>
              </a:rPr>
              <a:t>.”</a:t>
            </a:r>
          </a:p>
          <a:p>
            <a:pPr lvl="1"/>
            <a:r>
              <a:rPr lang="en-US" sz="1600" dirty="0">
                <a:solidFill>
                  <a:srgbClr val="000000"/>
                </a:solidFill>
                <a:latin typeface="Aptos Narrow" panose="020B0004020202020204" pitchFamily="34" charset="0"/>
              </a:rPr>
              <a:t>Add generic NOTE in WA1 or in Justification: “</a:t>
            </a:r>
            <a:r>
              <a:rPr lang="en-US" sz="1600" b="1" dirty="0">
                <a:solidFill>
                  <a:srgbClr val="00B050"/>
                </a:solidFill>
                <a:latin typeface="Aptos Narrow" panose="020B0004020202020204" pitchFamily="34" charset="0"/>
              </a:rPr>
              <a:t>NOTE: The exposure related work considers guidance and feedback based on discussion on 3GPP Capability Exposure in SA plenary.</a:t>
            </a:r>
            <a:r>
              <a:rPr lang="en-US" sz="1600" dirty="0">
                <a:solidFill>
                  <a:srgbClr val="000000"/>
                </a:solidFill>
                <a:latin typeface="Aptos Narrow" panose="020B0004020202020204" pitchFamily="34" charset="0"/>
              </a:rPr>
              <a:t>”</a:t>
            </a:r>
          </a:p>
          <a:p>
            <a:pPr lvl="1"/>
            <a:endParaRPr lang="en-US" sz="1600" dirty="0"/>
          </a:p>
        </p:txBody>
      </p:sp>
    </p:spTree>
    <p:extLst>
      <p:ext uri="{BB962C8B-B14F-4D97-AF65-F5344CB8AC3E}">
        <p14:creationId xmlns:p14="http://schemas.microsoft.com/office/powerpoint/2010/main" val="195456297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807F6-D797-83BA-8727-62C71F1AC64E}"/>
              </a:ext>
            </a:extLst>
          </p:cNvPr>
          <p:cNvSpPr>
            <a:spLocks noGrp="1"/>
          </p:cNvSpPr>
          <p:nvPr>
            <p:ph type="title"/>
          </p:nvPr>
        </p:nvSpPr>
        <p:spPr/>
        <p:txBody>
          <a:bodyPr/>
          <a:lstStyle/>
          <a:p>
            <a:r>
              <a:rPr lang="en-US" dirty="0"/>
              <a:t>WT 1.4 of WA 1</a:t>
            </a:r>
          </a:p>
        </p:txBody>
      </p:sp>
      <p:graphicFrame>
        <p:nvGraphicFramePr>
          <p:cNvPr id="8" name="Content Placeholder 7">
            <a:extLst>
              <a:ext uri="{FF2B5EF4-FFF2-40B4-BE49-F238E27FC236}">
                <a16:creationId xmlns:a16="http://schemas.microsoft.com/office/drawing/2014/main" id="{147E2888-E3E3-DF97-4C99-84216FFFF1A7}"/>
              </a:ext>
            </a:extLst>
          </p:cNvPr>
          <p:cNvGraphicFramePr>
            <a:graphicFrameLocks noGrp="1"/>
          </p:cNvGraphicFramePr>
          <p:nvPr>
            <p:ph idx="1"/>
            <p:extLst>
              <p:ext uri="{D42A27DB-BD31-4B8C-83A1-F6EECF244321}">
                <p14:modId xmlns:p14="http://schemas.microsoft.com/office/powerpoint/2010/main" val="3147760171"/>
              </p:ext>
            </p:extLst>
          </p:nvPr>
        </p:nvGraphicFramePr>
        <p:xfrm>
          <a:off x="5244860" y="2031590"/>
          <a:ext cx="6589788" cy="4240640"/>
        </p:xfrm>
        <a:graphic>
          <a:graphicData uri="http://schemas.openxmlformats.org/drawingml/2006/table">
            <a:tbl>
              <a:tblPr/>
              <a:tblGrid>
                <a:gridCol w="758738">
                  <a:extLst>
                    <a:ext uri="{9D8B030D-6E8A-4147-A177-3AD203B41FA5}">
                      <a16:colId xmlns:a16="http://schemas.microsoft.com/office/drawing/2014/main" val="2756255636"/>
                    </a:ext>
                  </a:extLst>
                </a:gridCol>
                <a:gridCol w="994101">
                  <a:extLst>
                    <a:ext uri="{9D8B030D-6E8A-4147-A177-3AD203B41FA5}">
                      <a16:colId xmlns:a16="http://schemas.microsoft.com/office/drawing/2014/main" val="3805759122"/>
                    </a:ext>
                  </a:extLst>
                </a:gridCol>
                <a:gridCol w="4836949">
                  <a:extLst>
                    <a:ext uri="{9D8B030D-6E8A-4147-A177-3AD203B41FA5}">
                      <a16:colId xmlns:a16="http://schemas.microsoft.com/office/drawing/2014/main" val="401301085"/>
                    </a:ext>
                  </a:extLst>
                </a:gridCol>
              </a:tblGrid>
              <a:tr h="171906">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Position</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35416337"/>
                  </a:ext>
                </a:extLst>
              </a:tr>
              <a:tr h="508592">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All CAPIF entities are designed as monolithic. It is advantages to make feature bases grouping to easily map with the</a:t>
                      </a:r>
                      <a:br>
                        <a:rPr lang="en-US" sz="1100" b="0" i="0" u="none" strike="noStrike">
                          <a:solidFill>
                            <a:srgbClr val="000000"/>
                          </a:solidFill>
                          <a:effectLst/>
                          <a:latin typeface="Aptos Narrow" panose="020B0004020202020204" pitchFamily="34" charset="0"/>
                        </a:rPr>
                      </a:br>
                      <a:r>
                        <a:rPr lang="en-US" sz="1100" b="0" i="0" u="none" strike="noStrike">
                          <a:solidFill>
                            <a:srgbClr val="000000"/>
                          </a:solidFill>
                          <a:effectLst/>
                          <a:latin typeface="Aptos Narrow" panose="020B0004020202020204" pitchFamily="34" charset="0"/>
                        </a:rPr>
                        <a:t>CAPIF entities</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256095"/>
                  </a:ext>
                </a:extLst>
              </a:tr>
              <a:tr h="339061">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Not support</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Unclear what is ”role-based mapping of CAPIF entities” and why a mapping is needed to ”other enabler frameworks”</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37814734"/>
                  </a:ext>
                </a:extLst>
              </a:tr>
              <a:tr h="508592">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Require update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Study possible architecture enhancements to support consistent role-based mapping and interoperability of CAPIF entities with corresponding entities in other SA6 enabler frameworks</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825733"/>
                  </a:ext>
                </a:extLst>
              </a:tr>
              <a:tr h="847653">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Merge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WT1.4 describes a specific enhancement to CAPIF which is a subset of WT 1.5 which more generally covers CAPIF enhancements. We propose to consider WT1.4 included in WT1.5 without requiring additional changes, or alternatively include it in WT1.5 by adding “such as role-based mapping of CAPIF entities with other enabler frameworks”</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7737157"/>
                  </a:ext>
                </a:extLst>
              </a:tr>
              <a:tr h="339061">
                <a:tc>
                  <a:txBody>
                    <a:bodyPr/>
                    <a:lstStyle/>
                    <a:p>
                      <a:pPr algn="l" fontAlgn="t">
                        <a:buNone/>
                      </a:pPr>
                      <a:r>
                        <a:rPr lang="en-US" sz="1100" b="0" i="0" u="none" strike="noStrike">
                          <a:solidFill>
                            <a:srgbClr val="000000"/>
                          </a:solidFill>
                          <a:effectLst/>
                          <a:latin typeface="Aptos Narrow" panose="020B0004020202020204" pitchFamily="34" charset="0"/>
                        </a:rPr>
                        <a:t>ZTE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it is recommended to update the descrpition as the existing CAPIF architecture already incorporates role-based access control mechanisms.</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5993709"/>
                  </a:ext>
                </a:extLst>
              </a:tr>
              <a:tr h="339061">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Clarity is required on which other enabler frameworks and also the impacts to our specifications needs to be explained.</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1996716"/>
                  </a:ext>
                </a:extLst>
              </a:tr>
              <a:tr h="339061">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Support</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It could be possible more functions roles are added to CAPIF during 6G, although Rel18 and rel19 already cover this aspect</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06118383"/>
                  </a:ext>
                </a:extLst>
              </a:tr>
              <a:tr h="847653">
                <a:tc>
                  <a:txBody>
                    <a:bodyPr/>
                    <a:lstStyle/>
                    <a:p>
                      <a:pPr algn="l" fontAlgn="t">
                        <a:buNone/>
                      </a:pPr>
                      <a:r>
                        <a:rPr lang="en-US" sz="1100" b="0" i="0" u="none" strike="noStrike">
                          <a:solidFill>
                            <a:srgbClr val="000000"/>
                          </a:solidFill>
                          <a:effectLst/>
                          <a:latin typeface="Aptos Narrow" panose="020B0004020202020204" pitchFamily="34" charset="0"/>
                        </a:rPr>
                        <a:t>China Mobile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Require update with Merge</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Merge to WT1.11: Study on the evolution of the enabler layer architecture (including CAPIF) to support cross framework role-based mapping and cater for the needs of diverse ecosystem players (e.g., Aggregators, IT players, edge/cloud providers, verticals), in coordination with relevant SDOs to avoid fragmentation.</a:t>
                      </a:r>
                    </a:p>
                  </a:txBody>
                  <a:tcPr marL="3219" marR="3219" marT="32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0498995"/>
                  </a:ext>
                </a:extLst>
              </a:tr>
            </a:tbl>
          </a:graphicData>
        </a:graphic>
      </p:graphicFrame>
      <p:sp>
        <p:nvSpPr>
          <p:cNvPr id="9" name="Content Placeholder 2">
            <a:extLst>
              <a:ext uri="{FF2B5EF4-FFF2-40B4-BE49-F238E27FC236}">
                <a16:creationId xmlns:a16="http://schemas.microsoft.com/office/drawing/2014/main" id="{6B123C20-FFFD-426C-9E06-9919FC22B5C1}"/>
              </a:ext>
            </a:extLst>
          </p:cNvPr>
          <p:cNvSpPr txBox="1">
            <a:spLocks/>
          </p:cNvSpPr>
          <p:nvPr/>
        </p:nvSpPr>
        <p:spPr bwMode="auto">
          <a:xfrm>
            <a:off x="838200" y="1825625"/>
            <a:ext cx="4406660" cy="460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Candidate Work Task</a:t>
            </a:r>
          </a:p>
          <a:p>
            <a:pPr lvl="1"/>
            <a:r>
              <a:rPr lang="en-US" dirty="0"/>
              <a:t>Possible architecture enhancements to support role based mapping of CAPIF entities with other enabler frameworks</a:t>
            </a:r>
          </a:p>
          <a:p>
            <a:r>
              <a:rPr lang="en-US" dirty="0"/>
              <a:t>Summary of overall position</a:t>
            </a:r>
          </a:p>
          <a:p>
            <a:pPr lvl="1"/>
            <a:r>
              <a:rPr lang="en-US" dirty="0"/>
              <a:t>Support: 2</a:t>
            </a:r>
          </a:p>
          <a:p>
            <a:pPr lvl="1"/>
            <a:r>
              <a:rPr lang="en-US" dirty="0"/>
              <a:t>Require update / clarification / merge: 5</a:t>
            </a:r>
          </a:p>
          <a:p>
            <a:pPr lvl="1"/>
            <a:r>
              <a:rPr lang="en-US" dirty="0"/>
              <a:t>Do not support: 1</a:t>
            </a:r>
          </a:p>
        </p:txBody>
      </p:sp>
    </p:spTree>
    <p:extLst>
      <p:ext uri="{BB962C8B-B14F-4D97-AF65-F5344CB8AC3E}">
        <p14:creationId xmlns:p14="http://schemas.microsoft.com/office/powerpoint/2010/main" val="400628072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6FB1D-8C74-8D43-9372-4FC67F631114}"/>
              </a:ext>
            </a:extLst>
          </p:cNvPr>
          <p:cNvSpPr>
            <a:spLocks noGrp="1"/>
          </p:cNvSpPr>
          <p:nvPr>
            <p:ph type="title"/>
          </p:nvPr>
        </p:nvSpPr>
        <p:spPr/>
        <p:txBody>
          <a:bodyPr/>
          <a:lstStyle/>
          <a:p>
            <a:r>
              <a:rPr lang="en-US" dirty="0"/>
              <a:t>Discussion (Why-aspects)</a:t>
            </a:r>
          </a:p>
        </p:txBody>
      </p:sp>
      <p:sp>
        <p:nvSpPr>
          <p:cNvPr id="3" name="Content Placeholder 2">
            <a:extLst>
              <a:ext uri="{FF2B5EF4-FFF2-40B4-BE49-F238E27FC236}">
                <a16:creationId xmlns:a16="http://schemas.microsoft.com/office/drawing/2014/main" id="{55573B21-B344-895E-0E93-9880EFD82574}"/>
              </a:ext>
            </a:extLst>
          </p:cNvPr>
          <p:cNvSpPr>
            <a:spLocks noGrp="1"/>
          </p:cNvSpPr>
          <p:nvPr>
            <p:ph idx="1"/>
          </p:nvPr>
        </p:nvSpPr>
        <p:spPr>
          <a:xfrm>
            <a:off x="207034" y="1825624"/>
            <a:ext cx="6202392" cy="5032375"/>
          </a:xfrm>
        </p:spPr>
        <p:txBody>
          <a:bodyPr/>
          <a:lstStyle/>
          <a:p>
            <a:r>
              <a:rPr lang="en-US" sz="1600" dirty="0"/>
              <a:t>Consider (for example) – how AC and EEC (of EDGEAPP) uses CAPIF.</a:t>
            </a:r>
          </a:p>
          <a:p>
            <a:r>
              <a:rPr lang="en-US" sz="1600" dirty="0"/>
              <a:t>The flow is taken from TR 23.947 – clause A.1.12</a:t>
            </a:r>
          </a:p>
          <a:p>
            <a:r>
              <a:rPr lang="en-US" sz="1600" dirty="0"/>
              <a:t>Here, </a:t>
            </a:r>
          </a:p>
          <a:p>
            <a:pPr lvl="1"/>
            <a:r>
              <a:rPr lang="en-US" sz="1400" dirty="0"/>
              <a:t>EEC performs onboarding (not shown) and discovers API (CAPIF-1 interface).</a:t>
            </a:r>
          </a:p>
          <a:p>
            <a:pPr lvl="1"/>
            <a:r>
              <a:rPr lang="en-US" sz="1400" dirty="0"/>
              <a:t>AC gets API details from EEC (internal to UE/API invoker)</a:t>
            </a:r>
          </a:p>
          <a:p>
            <a:pPr lvl="1"/>
            <a:r>
              <a:rPr lang="en-US" sz="1400" dirty="0"/>
              <a:t>AC invokes the actual API (CAPIF-2 interface)</a:t>
            </a:r>
          </a:p>
          <a:p>
            <a:r>
              <a:rPr lang="en-US" sz="1800" dirty="0"/>
              <a:t>Within API invoker (i.e. with </a:t>
            </a:r>
            <a:r>
              <a:rPr lang="en-US" sz="1800" b="1" dirty="0"/>
              <a:t>single API invoker identity</a:t>
            </a:r>
            <a:r>
              <a:rPr lang="en-US" sz="1800" dirty="0"/>
              <a:t>), multiple clients are taking role of API invoker entity of CAPIF.</a:t>
            </a:r>
          </a:p>
          <a:p>
            <a:r>
              <a:rPr lang="en-US" sz="1800" b="1" i="1" dirty="0"/>
              <a:t>Problem:</a:t>
            </a:r>
            <a:r>
              <a:rPr lang="en-US" sz="1800" dirty="0"/>
              <a:t> Different developers are not sure how much of API invoker aspects they need to develop. </a:t>
            </a:r>
          </a:p>
          <a:p>
            <a:pPr lvl="1"/>
            <a:r>
              <a:rPr lang="en-US" sz="1400" dirty="0"/>
              <a:t>In some case, they might need to develop both CPAIF-1 and CAPIF-2 aspects. </a:t>
            </a:r>
          </a:p>
          <a:p>
            <a:pPr lvl="1"/>
            <a:r>
              <a:rPr lang="en-US" sz="1400" dirty="0"/>
              <a:t>In other case, they may need to develop any one.</a:t>
            </a:r>
          </a:p>
          <a:p>
            <a:r>
              <a:rPr lang="en-US" sz="1800" dirty="0"/>
              <a:t>There is no clear separation of responsibilities.</a:t>
            </a:r>
          </a:p>
        </p:txBody>
      </p:sp>
      <p:pic>
        <p:nvPicPr>
          <p:cNvPr id="4" name="Imagen 1" descr="Tabla&#10;&#10;El contenido generado por IA puede ser incorrecto.">
            <a:extLst>
              <a:ext uri="{FF2B5EF4-FFF2-40B4-BE49-F238E27FC236}">
                <a16:creationId xmlns:a16="http://schemas.microsoft.com/office/drawing/2014/main" id="{EF9D2E24-EDE8-CD21-5C2B-4D5A2199E9B9}"/>
              </a:ext>
            </a:extLst>
          </p:cNvPr>
          <p:cNvPicPr>
            <a:picLocks noChangeAspect="1"/>
          </p:cNvPicPr>
          <p:nvPr/>
        </p:nvPicPr>
        <p:blipFill>
          <a:blip r:embed="rId2"/>
          <a:stretch>
            <a:fillRect/>
          </a:stretch>
        </p:blipFill>
        <p:spPr>
          <a:xfrm>
            <a:off x="6595612" y="1978684"/>
            <a:ext cx="5389354" cy="3809640"/>
          </a:xfrm>
          <a:prstGeom prst="rect">
            <a:avLst/>
          </a:prstGeom>
        </p:spPr>
      </p:pic>
      <p:sp>
        <p:nvSpPr>
          <p:cNvPr id="5" name="Rectangle: Rounded Corners 4">
            <a:extLst>
              <a:ext uri="{FF2B5EF4-FFF2-40B4-BE49-F238E27FC236}">
                <a16:creationId xmlns:a16="http://schemas.microsoft.com/office/drawing/2014/main" id="{5430A300-4FA5-53A5-61D2-8CEC81E947D3}"/>
              </a:ext>
            </a:extLst>
          </p:cNvPr>
          <p:cNvSpPr/>
          <p:nvPr/>
        </p:nvSpPr>
        <p:spPr>
          <a:xfrm>
            <a:off x="8272732" y="3881887"/>
            <a:ext cx="3712234" cy="595222"/>
          </a:xfrm>
          <a:prstGeom prst="roundRect">
            <a:avLst/>
          </a:prstGeom>
          <a:noFill/>
          <a:ln w="222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0AF7D62-B06C-552A-AEB0-93111ED632AA}"/>
              </a:ext>
            </a:extLst>
          </p:cNvPr>
          <p:cNvSpPr/>
          <p:nvPr/>
        </p:nvSpPr>
        <p:spPr>
          <a:xfrm>
            <a:off x="6416614" y="4971691"/>
            <a:ext cx="5302419" cy="595222"/>
          </a:xfrm>
          <a:prstGeom prst="roundRect">
            <a:avLst/>
          </a:prstGeom>
          <a:noFill/>
          <a:ln w="22225">
            <a:solidFill>
              <a:srgbClr val="0066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1E5A5B3-8AB5-A6DA-B8A4-CA5E04368343}"/>
              </a:ext>
            </a:extLst>
          </p:cNvPr>
          <p:cNvSpPr/>
          <p:nvPr/>
        </p:nvSpPr>
        <p:spPr>
          <a:xfrm>
            <a:off x="6502400" y="1825624"/>
            <a:ext cx="2235200" cy="4160309"/>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7A0AEE9-E821-5728-54D6-AB6D3212AA53}"/>
              </a:ext>
            </a:extLst>
          </p:cNvPr>
          <p:cNvSpPr txBox="1"/>
          <p:nvPr/>
        </p:nvSpPr>
        <p:spPr>
          <a:xfrm>
            <a:off x="7367366" y="1779536"/>
            <a:ext cx="505267" cy="369332"/>
          </a:xfrm>
          <a:prstGeom prst="rect">
            <a:avLst/>
          </a:prstGeom>
          <a:noFill/>
        </p:spPr>
        <p:txBody>
          <a:bodyPr wrap="none" rtlCol="0">
            <a:spAutoFit/>
          </a:bodyPr>
          <a:lstStyle/>
          <a:p>
            <a:r>
              <a:rPr lang="en-US" dirty="0">
                <a:solidFill>
                  <a:srgbClr val="7030A0"/>
                </a:solidFill>
              </a:rPr>
              <a:t>UE</a:t>
            </a:r>
          </a:p>
        </p:txBody>
      </p:sp>
    </p:spTree>
    <p:extLst>
      <p:ext uri="{BB962C8B-B14F-4D97-AF65-F5344CB8AC3E}">
        <p14:creationId xmlns:p14="http://schemas.microsoft.com/office/powerpoint/2010/main" val="382874214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E09B1-A767-97E3-263E-80277022C30F}"/>
              </a:ext>
            </a:extLst>
          </p:cNvPr>
          <p:cNvSpPr>
            <a:spLocks noGrp="1"/>
          </p:cNvSpPr>
          <p:nvPr>
            <p:ph type="title"/>
          </p:nvPr>
        </p:nvSpPr>
        <p:spPr/>
        <p:txBody>
          <a:bodyPr/>
          <a:lstStyle/>
          <a:p>
            <a:r>
              <a:rPr lang="en-US" dirty="0"/>
              <a:t>Discussion (What-aspects)</a:t>
            </a:r>
          </a:p>
        </p:txBody>
      </p:sp>
      <p:sp>
        <p:nvSpPr>
          <p:cNvPr id="3" name="Content Placeholder 2">
            <a:extLst>
              <a:ext uri="{FF2B5EF4-FFF2-40B4-BE49-F238E27FC236}">
                <a16:creationId xmlns:a16="http://schemas.microsoft.com/office/drawing/2014/main" id="{B16BC59A-9213-CD0B-E2BC-649BA35DA815}"/>
              </a:ext>
            </a:extLst>
          </p:cNvPr>
          <p:cNvSpPr>
            <a:spLocks noGrp="1"/>
          </p:cNvSpPr>
          <p:nvPr>
            <p:ph idx="1"/>
          </p:nvPr>
        </p:nvSpPr>
        <p:spPr>
          <a:xfrm>
            <a:off x="838199" y="1825625"/>
            <a:ext cx="11070021" cy="4668308"/>
          </a:xfrm>
        </p:spPr>
        <p:txBody>
          <a:bodyPr/>
          <a:lstStyle/>
          <a:p>
            <a:r>
              <a:rPr lang="en-US" sz="2000" dirty="0"/>
              <a:t>SA6 needs to study possible enhancements to CAPIF architecture so that CAPIF (as a framework) can be mapped to different other architectures.</a:t>
            </a:r>
          </a:p>
          <a:p>
            <a:r>
              <a:rPr lang="en-US" sz="2000" dirty="0"/>
              <a:t>Please note that such role based mapping/grouping is already done at API provider domain side, but missing for other CAPIF entities.</a:t>
            </a:r>
          </a:p>
          <a:p>
            <a:r>
              <a:rPr lang="en-US" sz="2000" dirty="0"/>
              <a:t>This work also helps while mapping CAPIF with other domains (e.g. SA2, SA5). </a:t>
            </a:r>
          </a:p>
          <a:p>
            <a:r>
              <a:rPr lang="en-US" sz="2000" dirty="0"/>
              <a:t>The work will not impact any other enablers but will help while mapping the enabler entities.</a:t>
            </a:r>
          </a:p>
          <a:p>
            <a:r>
              <a:rPr lang="en-US" sz="2000" dirty="0"/>
              <a:t>One of the possible grouping can be shown as below (this is for illustration purpose only)</a:t>
            </a:r>
          </a:p>
          <a:p>
            <a:pPr lvl="1"/>
            <a:r>
              <a:rPr lang="en-US" sz="1800" dirty="0"/>
              <a:t>Possible client side entity (if decided) in consent management framework (in FS_APCOT) may require to map with CAPIF. However, API invoker may not be the right entity to map with client side entity of the consent management framework.</a:t>
            </a:r>
          </a:p>
          <a:p>
            <a:endParaRPr lang="en-US" sz="2000" dirty="0"/>
          </a:p>
          <a:p>
            <a:endParaRPr lang="en-US" sz="2000" dirty="0"/>
          </a:p>
        </p:txBody>
      </p:sp>
      <p:pic>
        <p:nvPicPr>
          <p:cNvPr id="3074" name="Picture 2">
            <a:extLst>
              <a:ext uri="{FF2B5EF4-FFF2-40B4-BE49-F238E27FC236}">
                <a16:creationId xmlns:a16="http://schemas.microsoft.com/office/drawing/2014/main" id="{C8B0FCC9-8393-DE43-AE84-358A2BA690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3209" y="4989529"/>
            <a:ext cx="254000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628017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63793-51E5-1D7D-C5F3-CD5D7B9D7AEB}"/>
              </a:ext>
            </a:extLst>
          </p:cNvPr>
          <p:cNvSpPr>
            <a:spLocks noGrp="1"/>
          </p:cNvSpPr>
          <p:nvPr>
            <p:ph type="title"/>
          </p:nvPr>
        </p:nvSpPr>
        <p:spPr/>
        <p:txBody>
          <a:bodyPr/>
          <a:lstStyle/>
          <a:p>
            <a:r>
              <a:rPr lang="en-US" dirty="0"/>
              <a:t>Discussion (</a:t>
            </a:r>
            <a:r>
              <a:rPr lang="en-US"/>
              <a:t>Way forward)</a:t>
            </a:r>
            <a:endParaRPr lang="en-US" dirty="0"/>
          </a:p>
        </p:txBody>
      </p:sp>
      <p:sp>
        <p:nvSpPr>
          <p:cNvPr id="3" name="Content Placeholder 2">
            <a:extLst>
              <a:ext uri="{FF2B5EF4-FFF2-40B4-BE49-F238E27FC236}">
                <a16:creationId xmlns:a16="http://schemas.microsoft.com/office/drawing/2014/main" id="{814B4924-67E4-E328-3C38-8477F75EA1D0}"/>
              </a:ext>
            </a:extLst>
          </p:cNvPr>
          <p:cNvSpPr>
            <a:spLocks noGrp="1"/>
          </p:cNvSpPr>
          <p:nvPr>
            <p:ph idx="1"/>
          </p:nvPr>
        </p:nvSpPr>
        <p:spPr>
          <a:xfrm>
            <a:off x="838200" y="1825624"/>
            <a:ext cx="10515600" cy="4601055"/>
          </a:xfrm>
        </p:spPr>
        <p:txBody>
          <a:bodyPr/>
          <a:lstStyle/>
          <a:p>
            <a:r>
              <a:rPr lang="en-US" sz="2400" dirty="0"/>
              <a:t>Merging proposals</a:t>
            </a:r>
          </a:p>
          <a:p>
            <a:pPr lvl="1"/>
            <a:r>
              <a:rPr lang="en-US" sz="2000" dirty="0"/>
              <a:t>On merging with WT1.5</a:t>
            </a:r>
          </a:p>
          <a:p>
            <a:pPr lvl="2"/>
            <a:r>
              <a:rPr lang="en-US" sz="1800" dirty="0"/>
              <a:t>This is an option as indicated below.</a:t>
            </a:r>
          </a:p>
          <a:p>
            <a:pPr lvl="2"/>
            <a:r>
              <a:rPr lang="en-US" sz="1800" dirty="0"/>
              <a:t>But, in previous meeting we merged few WTs already in WT1.5. We believe WT1.5 is already overloaded and prefer to study this WT separately.</a:t>
            </a:r>
          </a:p>
          <a:p>
            <a:pPr lvl="1"/>
            <a:r>
              <a:rPr lang="en-US" sz="2000" dirty="0"/>
              <a:t>On merging with WT1.11</a:t>
            </a:r>
          </a:p>
          <a:p>
            <a:pPr lvl="2"/>
            <a:r>
              <a:rPr lang="en-US" sz="1800" dirty="0"/>
              <a:t>We believe WT1.11 and WT1.4 are of two different natures.</a:t>
            </a:r>
          </a:p>
          <a:p>
            <a:r>
              <a:rPr lang="en-US" sz="2400" dirty="0"/>
              <a:t>Way forward</a:t>
            </a:r>
          </a:p>
          <a:p>
            <a:pPr lvl="1"/>
            <a:r>
              <a:rPr lang="en-US" sz="2000" dirty="0"/>
              <a:t>Option 1: We propose to reword WT1.4 as follows:</a:t>
            </a:r>
          </a:p>
          <a:p>
            <a:pPr lvl="2"/>
            <a:r>
              <a:rPr lang="en-US" sz="1800" dirty="0"/>
              <a:t>“Possible architecture enhancements to support </a:t>
            </a:r>
            <a:r>
              <a:rPr lang="en-US" sz="1800" b="1" dirty="0">
                <a:solidFill>
                  <a:srgbClr val="00B050"/>
                </a:solidFill>
              </a:rPr>
              <a:t>grouping based on different functionalities of CAPIF entities </a:t>
            </a:r>
            <a:r>
              <a:rPr lang="en-US" sz="1800" strike="sngStrike" dirty="0"/>
              <a:t>role based mapping of CAPIF entities with other enabler frameworks</a:t>
            </a:r>
            <a:r>
              <a:rPr lang="en-US" sz="1800" dirty="0"/>
              <a:t>”</a:t>
            </a:r>
          </a:p>
          <a:p>
            <a:pPr lvl="1"/>
            <a:r>
              <a:rPr lang="en-US" sz="2000" dirty="0"/>
              <a:t>Option 2: Can be merged with WT1.5 (as proposed in NWM) and include role based mapping in WT1.5</a:t>
            </a:r>
          </a:p>
          <a:p>
            <a:pPr lvl="2"/>
            <a:endParaRPr lang="en-US" sz="1800" dirty="0"/>
          </a:p>
          <a:p>
            <a:pPr lvl="1"/>
            <a:endParaRPr lang="en-US" sz="2000" dirty="0"/>
          </a:p>
        </p:txBody>
      </p:sp>
    </p:spTree>
    <p:extLst>
      <p:ext uri="{BB962C8B-B14F-4D97-AF65-F5344CB8AC3E}">
        <p14:creationId xmlns:p14="http://schemas.microsoft.com/office/powerpoint/2010/main" val="21189669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purl.org/dc/elements/1.1/"/>
    <ds:schemaRef ds:uri="http://schemas.microsoft.com/office/2006/documentManagement/types"/>
    <ds:schemaRef ds:uri="http://www.w3.org/XML/1998/namespace"/>
    <ds:schemaRef ds:uri="http://purl.org/dc/terms/"/>
    <ds:schemaRef ds:uri="679a257e-872f-4c98-9e8a-0a9c104f72cd"/>
    <ds:schemaRef ds:uri="http://purl.org/dc/dcmitype/"/>
    <ds:schemaRef ds:uri="http://schemas.microsoft.com/office/infopath/2007/PartnerControls"/>
    <ds:schemaRef ds:uri="http://schemas.openxmlformats.org/package/2006/metadata/core-properties"/>
    <ds:schemaRef ds:uri="280d8efa-eff2-4910-88d2-79ca146720c4"/>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9031</TotalTime>
  <Words>2621</Words>
  <Application>Microsoft Office PowerPoint</Application>
  <PresentationFormat>Widescreen</PresentationFormat>
  <Paragraphs>226</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Aptos Narrow</vt:lpstr>
      <vt:lpstr>Arial</vt:lpstr>
      <vt:lpstr>Arial </vt:lpstr>
      <vt:lpstr>Arial-BoldMT</vt:lpstr>
      <vt:lpstr>Calibri</vt:lpstr>
      <vt:lpstr>Calibri Light</vt:lpstr>
      <vt:lpstr>Times New Roman</vt:lpstr>
      <vt:lpstr>TimesNewRomanPSMT</vt:lpstr>
      <vt:lpstr>Office Theme</vt:lpstr>
      <vt:lpstr>WA1 (WT1.3, WT1.4 and WT1.5) Way forward discussions based on NWM#2 WA1: Exposure Framework Aspects</vt:lpstr>
      <vt:lpstr>WA1: Exposure Framework Aspects</vt:lpstr>
      <vt:lpstr>WT 1.3 of WA 1</vt:lpstr>
      <vt:lpstr>Discussion</vt:lpstr>
      <vt:lpstr>Discussion</vt:lpstr>
      <vt:lpstr>WT 1.4 of WA 1</vt:lpstr>
      <vt:lpstr>Discussion (Why-aspects)</vt:lpstr>
      <vt:lpstr>Discussion (What-aspects)</vt:lpstr>
      <vt:lpstr>Discussion (Way forward)</vt:lpstr>
      <vt:lpstr>WT 1.5 of WA 1</vt:lpstr>
      <vt:lpstr>Discussion</vt:lpstr>
      <vt:lpstr>Discussion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Sapan (Nokia)</cp:lastModifiedBy>
  <cp:revision>717</cp:revision>
  <dcterms:created xsi:type="dcterms:W3CDTF">2010-02-05T13:52:04Z</dcterms:created>
  <dcterms:modified xsi:type="dcterms:W3CDTF">2025-11-10T11:58:29Z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