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146" r:id="rId1"/>
  </p:sldMasterIdLst>
  <p:notesMasterIdLst>
    <p:notesMasterId r:id="rId14"/>
  </p:notesMasterIdLst>
  <p:handoutMasterIdLst>
    <p:handoutMasterId r:id="rId15"/>
  </p:handoutMasterIdLst>
  <p:sldIdLst>
    <p:sldId id="341" r:id="rId2"/>
    <p:sldId id="363" r:id="rId3"/>
    <p:sldId id="369" r:id="rId4"/>
    <p:sldId id="371" r:id="rId5"/>
    <p:sldId id="370" r:id="rId6"/>
    <p:sldId id="373" r:id="rId7"/>
    <p:sldId id="372" r:id="rId8"/>
    <p:sldId id="375" r:id="rId9"/>
    <p:sldId id="376" r:id="rId10"/>
    <p:sldId id="377" r:id="rId11"/>
    <p:sldId id="374" r:id="rId12"/>
    <p:sldId id="368"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87690" autoAdjust="0"/>
  </p:normalViewPr>
  <p:slideViewPr>
    <p:cSldViewPr snapToGrid="0">
      <p:cViewPr varScale="1">
        <p:scale>
          <a:sx n="86" d="100"/>
          <a:sy n="86" d="100"/>
        </p:scale>
        <p:origin x="527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8008" y="-10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DEA5FF-8060-3167-7A35-8CA0A75785ED}"/>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#70</a:t>
            </a:r>
          </a:p>
          <a:p>
            <a:pPr eaLnBrk="1" hangingPunct="1">
              <a:defRPr/>
            </a:pPr>
            <a:r>
              <a:rPr lang="en-IN" altLang="en-US" sz="1200" b="1" dirty="0">
                <a:latin typeface="Arial "/>
              </a:rPr>
              <a:t>Dallas, USA 17th – 21st November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S6-255150</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Discussion on the Way Forward for WA5</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algn="ctr" eaLnBrk="1" hangingPunct="1">
              <a:buNone/>
            </a:pPr>
            <a:r>
              <a:rPr lang="en-GB" altLang="en-US" dirty="0"/>
              <a:t>MediaTek Inc.</a:t>
            </a:r>
          </a:p>
          <a:p>
            <a:pPr marL="0" indent="0" algn="ctr" eaLnBrk="1" hangingPunct="1">
              <a:buFontTx/>
              <a:buNone/>
            </a:pPr>
            <a:r>
              <a:rPr lang="en-GB" altLang="en-US" dirty="0"/>
              <a:t>Contact: Yu-Jen Ku (Yu-Jen.Ku@mediatek.com)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034DE-A921-FA2E-23E7-B9482CAD19F3}"/>
              </a:ext>
            </a:extLst>
          </p:cNvPr>
          <p:cNvSpPr>
            <a:spLocks noGrp="1"/>
          </p:cNvSpPr>
          <p:nvPr>
            <p:ph type="title"/>
          </p:nvPr>
        </p:nvSpPr>
        <p:spPr/>
        <p:txBody>
          <a:bodyPr/>
          <a:lstStyle/>
          <a:p>
            <a:r>
              <a:rPr lang="en-US" dirty="0"/>
              <a:t>Proposal 2</a:t>
            </a:r>
          </a:p>
        </p:txBody>
      </p:sp>
      <p:sp>
        <p:nvSpPr>
          <p:cNvPr id="3" name="Content Placeholder 2">
            <a:extLst>
              <a:ext uri="{FF2B5EF4-FFF2-40B4-BE49-F238E27FC236}">
                <a16:creationId xmlns:a16="http://schemas.microsoft.com/office/drawing/2014/main" id="{12581AB0-86AB-B95B-EFAA-1BF7243CE824}"/>
              </a:ext>
            </a:extLst>
          </p:cNvPr>
          <p:cNvSpPr>
            <a:spLocks noGrp="1"/>
          </p:cNvSpPr>
          <p:nvPr>
            <p:ph idx="1"/>
          </p:nvPr>
        </p:nvSpPr>
        <p:spPr>
          <a:xfrm>
            <a:off x="838199" y="1825625"/>
            <a:ext cx="11191043" cy="4351338"/>
          </a:xfrm>
        </p:spPr>
        <p:txBody>
          <a:bodyPr/>
          <a:lstStyle/>
          <a:p>
            <a:r>
              <a:rPr lang="en-US" sz="2400" dirty="0"/>
              <a:t>2. WT5.10:</a:t>
            </a:r>
          </a:p>
          <a:p>
            <a:r>
              <a:rPr lang="en-US" sz="2400" dirty="0"/>
              <a:t>It can be studied further on how to enable end devices to provide computing services as part of the 6G network compute infrastructure. There are use cases in SA1 that the compute tasks </a:t>
            </a:r>
            <a:r>
              <a:rPr lang="en-US" sz="2400"/>
              <a:t>from an end </a:t>
            </a:r>
            <a:r>
              <a:rPr lang="en-US" sz="2400" dirty="0"/>
              <a:t>device are offloaded to another end device, such as UAV and CPE. Therefore, we support and propose the revised WT5.10 as:</a:t>
            </a:r>
          </a:p>
          <a:p>
            <a:pPr lvl="1"/>
            <a:r>
              <a:rPr lang="en-US" dirty="0"/>
              <a:t>WT5.10: Study of Compute Enablement framework to enable end devices (e.g., UAVs, CPEs, etc.) to become part of compute infrastructure orchestrated by the 6G network</a:t>
            </a:r>
            <a:endParaRPr lang="en-US" sz="2800" dirty="0"/>
          </a:p>
        </p:txBody>
      </p:sp>
    </p:spTree>
    <p:extLst>
      <p:ext uri="{BB962C8B-B14F-4D97-AF65-F5344CB8AC3E}">
        <p14:creationId xmlns:p14="http://schemas.microsoft.com/office/powerpoint/2010/main" val="259747619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F092-211A-F16B-0211-05F31894B21B}"/>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8C78D013-4779-DC94-F5AE-C37F1948F2FF}"/>
              </a:ext>
            </a:extLst>
          </p:cNvPr>
          <p:cNvSpPr>
            <a:spLocks noGrp="1"/>
          </p:cNvSpPr>
          <p:nvPr>
            <p:ph idx="1"/>
          </p:nvPr>
        </p:nvSpPr>
        <p:spPr>
          <a:xfrm>
            <a:off x="377282" y="1855360"/>
            <a:ext cx="10894997" cy="4351338"/>
          </a:xfrm>
        </p:spPr>
        <p:txBody>
          <a:bodyPr/>
          <a:lstStyle/>
          <a:p>
            <a:pPr lvl="1"/>
            <a:r>
              <a:rPr lang="en-US" dirty="0"/>
              <a:t>Proposal 1: Merging of WT5.1, 5.3, 5.4, 5.5, 5.6, 5.7, 5.8, 5.9 to the new WT5.3:</a:t>
            </a:r>
          </a:p>
          <a:p>
            <a:pPr lvl="2"/>
            <a:r>
              <a:rPr lang="en-US" dirty="0"/>
              <a:t>WT5.3: Study of application enabler requirements in compute and communication aspects for the support of computing services</a:t>
            </a:r>
          </a:p>
          <a:p>
            <a:pPr lvl="3"/>
            <a:r>
              <a:rPr lang="en-US" dirty="0"/>
              <a:t>WT5.3-1: How to enable computing service with co-ordination between CN and 3rd party </a:t>
            </a:r>
          </a:p>
          <a:p>
            <a:pPr lvl="3"/>
            <a:r>
              <a:rPr lang="en-US" dirty="0"/>
              <a:t>WT5.3-2: How to enable joint consideration of the communication and computing requirements among UE/Edge/Cloud continuum</a:t>
            </a:r>
          </a:p>
          <a:p>
            <a:pPr lvl="3"/>
            <a:r>
              <a:rPr lang="en-US" dirty="0"/>
              <a:t>WT5.3-3: Analyzing the potential requirements on enabler layer to utilize computing resource offered by MNO operator and the network layer computing mechanism provided by SA2 </a:t>
            </a:r>
          </a:p>
          <a:p>
            <a:pPr lvl="3"/>
            <a:r>
              <a:rPr lang="en-US" dirty="0"/>
              <a:t>WT5.3-4: Study the need and challenges related to discovering and determining availability of compute resources for providing computing services </a:t>
            </a:r>
          </a:p>
          <a:p>
            <a:pPr lvl="3"/>
            <a:r>
              <a:rPr lang="en-US" dirty="0"/>
              <a:t>NOTE: the scope of this WT depends on SA2 progress</a:t>
            </a:r>
          </a:p>
          <a:p>
            <a:pPr lvl="1"/>
            <a:r>
              <a:rPr lang="en-US" dirty="0"/>
              <a:t>Proposal 2: Revised WT5.10:</a:t>
            </a:r>
          </a:p>
          <a:p>
            <a:pPr lvl="2"/>
            <a:r>
              <a:rPr lang="en-US" dirty="0"/>
              <a:t>WT5.10: Study of Compute Enablement framework to enable end devices (e.g., UAVs, CPEs, etc.) to become part of compute infrastructure orchestrated by the 6G network</a:t>
            </a:r>
          </a:p>
        </p:txBody>
      </p:sp>
    </p:spTree>
    <p:extLst>
      <p:ext uri="{BB962C8B-B14F-4D97-AF65-F5344CB8AC3E}">
        <p14:creationId xmlns:p14="http://schemas.microsoft.com/office/powerpoint/2010/main" val="206540461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F2A00-21D4-54DB-1AC2-D67B506A2D6F}"/>
              </a:ext>
            </a:extLst>
          </p:cNvPr>
          <p:cNvSpPr>
            <a:spLocks noGrp="1"/>
          </p:cNvSpPr>
          <p:nvPr>
            <p:ph type="title"/>
          </p:nvPr>
        </p:nvSpPr>
        <p:spPr>
          <a:xfrm>
            <a:off x="838200" y="728663"/>
            <a:ext cx="9034463" cy="962026"/>
          </a:xfrm>
        </p:spPr>
        <p:txBody>
          <a:bodyPr/>
          <a:lstStyle/>
          <a:p>
            <a:r>
              <a:rPr lang="en-US" sz="2800" dirty="0"/>
              <a:t>Appendix: Performance Evaluation on Joint Consideration of Computing and Communication Requirements</a:t>
            </a:r>
            <a:br>
              <a:rPr lang="en-US" sz="2800" dirty="0"/>
            </a:br>
            <a:endParaRPr lang="en-US" sz="2800" dirty="0"/>
          </a:p>
        </p:txBody>
      </p:sp>
      <p:sp>
        <p:nvSpPr>
          <p:cNvPr id="46" name="Content Placeholder 2">
            <a:extLst>
              <a:ext uri="{FF2B5EF4-FFF2-40B4-BE49-F238E27FC236}">
                <a16:creationId xmlns:a16="http://schemas.microsoft.com/office/drawing/2014/main" id="{72035F56-1A19-818D-B324-B57F9E422082}"/>
              </a:ext>
            </a:extLst>
          </p:cNvPr>
          <p:cNvSpPr txBox="1">
            <a:spLocks/>
          </p:cNvSpPr>
          <p:nvPr/>
        </p:nvSpPr>
        <p:spPr>
          <a:xfrm>
            <a:off x="5916912" y="2023285"/>
            <a:ext cx="5913000" cy="1653047"/>
          </a:xfrm>
          <a:prstGeom prst="rect">
            <a:avLst/>
          </a:prstGeom>
        </p:spPr>
        <p:txBody>
          <a:bodyPr vert="horz" lIns="91440" tIns="45720" rIns="91440" bIns="45720" rtlCol="0">
            <a:normAutofit/>
          </a:bodyPr>
          <a:lstStyle>
            <a:lvl1pPr marL="271463" indent="-271463" algn="l" defTabSz="914400" rtl="0" eaLnBrk="1" latinLnBrk="0" hangingPunct="1">
              <a:lnSpc>
                <a:spcPct val="90000"/>
              </a:lnSpc>
              <a:spcBef>
                <a:spcPts val="1200"/>
              </a:spcBef>
              <a:buFont typeface="Arial" panose="020B0604020202020204" pitchFamily="34" charset="0"/>
              <a:buChar char="•"/>
              <a:defRPr lang="zh-TW" altLang="en-US" sz="1600" b="0" kern="1200" baseline="0">
                <a:solidFill>
                  <a:schemeClr val="tx1"/>
                </a:solidFill>
                <a:latin typeface="+mj-lt"/>
                <a:ea typeface="+mn-ea"/>
                <a:cs typeface="Arial"/>
              </a:defRPr>
            </a:lvl1pPr>
            <a:lvl2pPr marL="539750" indent="-269875" algn="l" defTabSz="914400" rtl="0" eaLnBrk="1" latinLnBrk="0" hangingPunct="1">
              <a:lnSpc>
                <a:spcPct val="90000"/>
              </a:lnSpc>
              <a:spcBef>
                <a:spcPts val="900"/>
              </a:spcBef>
              <a:buFont typeface="Calibri Light" panose="020F0302020204030204" pitchFamily="34" charset="0"/>
              <a:buChar char="–"/>
              <a:defRPr sz="1400" b="0" kern="1200" baseline="0">
                <a:solidFill>
                  <a:schemeClr val="tx1"/>
                </a:solidFill>
                <a:latin typeface="Calibri Light" panose="020F0302020204030204" pitchFamily="34" charset="0"/>
                <a:ea typeface="+mn-ea"/>
                <a:cs typeface="Calibri Light" panose="020F0302020204030204" pitchFamily="34" charset="0"/>
              </a:defRPr>
            </a:lvl2pPr>
            <a:lvl3pPr marL="717550" indent="-174625" algn="l" defTabSz="914400" rtl="0" eaLnBrk="1" latinLnBrk="0" hangingPunct="1">
              <a:lnSpc>
                <a:spcPct val="90000"/>
              </a:lnSpc>
              <a:spcBef>
                <a:spcPts val="6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3pPr>
            <a:lvl4pPr marL="895350" indent="-177800" algn="l" defTabSz="914400" rtl="0" eaLnBrk="1" latinLnBrk="0" hangingPunct="1">
              <a:lnSpc>
                <a:spcPct val="90000"/>
              </a:lnSpc>
              <a:spcBef>
                <a:spcPts val="5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4pPr>
            <a:lvl5pPr marL="1077913" indent="-177800" algn="l" defTabSz="914400" rtl="0" eaLnBrk="1" latinLnBrk="0" hangingPunct="1">
              <a:lnSpc>
                <a:spcPct val="90000"/>
              </a:lnSpc>
              <a:spcBef>
                <a:spcPts val="500"/>
              </a:spcBef>
              <a:buFont typeface="Arial" panose="020B0604020202020204" pitchFamily="34" charset="0"/>
              <a:buChar char="-"/>
              <a:defRPr sz="1050" b="0" kern="1200" baseline="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marR="0" lvl="0" indent="-271463" algn="l" defTabSz="914400" rtl="0" eaLnBrk="1" fontAlgn="auto" latinLnBrk="0" hangingPunct="1">
              <a:lnSpc>
                <a:spcPct val="90000"/>
              </a:lnSpc>
              <a:spcBef>
                <a:spcPts val="900"/>
              </a:spcBef>
              <a:spcAft>
                <a:spcPts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Arial"/>
              </a:rPr>
              <a:t>Disjoint delay management (legacy): </a:t>
            </a:r>
          </a:p>
          <a:p>
            <a:pPr marL="539750" marR="0" lvl="1" indent="-269875" algn="l" defTabSz="914400" rtl="0" eaLnBrk="1" fontAlgn="auto" latinLnBrk="0" hangingPunct="1">
              <a:lnSpc>
                <a:spcPct val="90000"/>
              </a:lnSpc>
              <a:spcBef>
                <a:spcPts val="300"/>
              </a:spcBef>
              <a:spcAft>
                <a:spcPts val="0"/>
              </a:spcAft>
              <a:buClrTx/>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 job is successful offloaded if </a:t>
            </a:r>
            <a:r>
              <a:rPr kumimoji="0" lang="en-US" sz="1200" b="1" i="0" u="none" strike="noStrike" kern="1200" cap="none" spc="0" normalizeH="0" baseline="0" noProof="0" dirty="0">
                <a:ln>
                  <a:noFill/>
                </a:ln>
                <a:solidFill>
                  <a:srgbClr val="353630"/>
                </a:solidFill>
                <a:effectLst/>
                <a:highlight>
                  <a:srgbClr val="FFFF00"/>
                </a:highlight>
                <a:uLnTx/>
                <a:uFillTx/>
                <a:latin typeface="Calibri"/>
                <a:ea typeface="Microsoft YaHei"/>
                <a:cs typeface="Calibri Light" panose="020F0302020204030204" pitchFamily="34" charset="0"/>
              </a:rPr>
              <a:t>both</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t>
            </a:r>
            <a:r>
              <a:rPr kumimoji="0" lang="en-US" sz="1200" b="0" i="0" u="none" strike="noStrike" kern="1200" cap="none" spc="0" normalizeH="0" baseline="0" noProof="0" dirty="0">
                <a:ln>
                  <a:noFill/>
                </a:ln>
                <a:solidFill>
                  <a:srgbClr val="FF1E3C"/>
                </a:solidFill>
                <a:effectLst/>
                <a:uLnTx/>
                <a:uFillTx/>
                <a:latin typeface="Calibri"/>
                <a:ea typeface="Microsoft YaHei"/>
                <a:cs typeface="Calibri Light" panose="020F0302020204030204" pitchFamily="34" charset="0"/>
              </a:rPr>
              <a:t>(1)</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and </a:t>
            </a:r>
            <a:r>
              <a:rPr kumimoji="0" lang="en-US" sz="1200" b="0"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are met</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FF1E3C"/>
                </a:solidFill>
                <a:effectLst/>
                <a:uLnTx/>
                <a:uFillTx/>
                <a:latin typeface="Calibri" panose="020F0502020204030204" pitchFamily="34" charset="0"/>
                <a:ea typeface="Microsoft YaHei"/>
                <a:cs typeface="Calibri" panose="020F0502020204030204" pitchFamily="34" charset="0"/>
              </a:rPr>
              <a:t>(1)</a:t>
            </a:r>
            <a:r>
              <a:rPr kumimoji="0" lang="en-US"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Communication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Compute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Compute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271463" marR="0" lvl="0" indent="-271463" algn="l" defTabSz="914400" rtl="0" eaLnBrk="1" fontAlgn="auto" latinLnBrk="0" hangingPunct="1">
              <a:lnSpc>
                <a:spcPct val="90000"/>
              </a:lnSpc>
              <a:spcBef>
                <a:spcPts val="600"/>
              </a:spcBef>
              <a:spcAft>
                <a:spcPts val="0"/>
              </a:spcAft>
              <a:buClr>
                <a:srgbClr val="353630"/>
              </a:buClr>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Joint delay management:</a:t>
            </a:r>
          </a:p>
          <a:p>
            <a:pPr marL="539750" marR="0" lvl="1" indent="-269875" algn="l" defTabSz="914400" rtl="0" eaLnBrk="1" fontAlgn="auto" latinLnBrk="0" hangingPunct="1">
              <a:lnSpc>
                <a:spcPct val="90000"/>
              </a:lnSpc>
              <a:spcBef>
                <a:spcPts val="300"/>
              </a:spcBef>
              <a:spcAft>
                <a:spcPts val="0"/>
              </a:spcAft>
              <a:buClr>
                <a:srgbClr val="353630"/>
              </a:buClr>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A job is successful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offloaded</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if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 Compute Delay ≤ Total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endParaRPr kumimoji="0" lang="fi-FI"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endParaRPr>
          </a:p>
        </p:txBody>
      </p:sp>
      <p:sp>
        <p:nvSpPr>
          <p:cNvPr id="48" name="Title 3">
            <a:extLst>
              <a:ext uri="{FF2B5EF4-FFF2-40B4-BE49-F238E27FC236}">
                <a16:creationId xmlns:a16="http://schemas.microsoft.com/office/drawing/2014/main" id="{EB994AFE-60A3-2156-91C0-F5F1B962AF6A}"/>
              </a:ext>
            </a:extLst>
          </p:cNvPr>
          <p:cNvSpPr txBox="1">
            <a:spLocks/>
          </p:cNvSpPr>
          <p:nvPr/>
        </p:nvSpPr>
        <p:spPr>
          <a:xfrm>
            <a:off x="838200" y="1774907"/>
            <a:ext cx="10515600" cy="594024"/>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2800" b="1" u="none" kern="1200" baseline="0">
                <a:solidFill>
                  <a:schemeClr val="tx1"/>
                </a:solidFill>
                <a:latin typeface="+mj-lt"/>
                <a:ea typeface="+mj-ea"/>
                <a:cs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rgbClr val="353630"/>
              </a:solidFill>
              <a:effectLst/>
              <a:uLnTx/>
              <a:uFillTx/>
              <a:latin typeface="Calibri"/>
              <a:ea typeface="Microsoft YaHei"/>
              <a:cs typeface="Arial"/>
            </a:endParaRPr>
          </a:p>
        </p:txBody>
      </p:sp>
      <p:sp>
        <p:nvSpPr>
          <p:cNvPr id="49" name="Text Placeholder 10">
            <a:extLst>
              <a:ext uri="{FF2B5EF4-FFF2-40B4-BE49-F238E27FC236}">
                <a16:creationId xmlns:a16="http://schemas.microsoft.com/office/drawing/2014/main" id="{FA2C48C7-7C51-0897-603D-8347F5D80932}"/>
              </a:ext>
            </a:extLst>
          </p:cNvPr>
          <p:cNvSpPr txBox="1">
            <a:spLocks/>
          </p:cNvSpPr>
          <p:nvPr/>
        </p:nvSpPr>
        <p:spPr>
          <a:xfrm>
            <a:off x="2365432" y="1778080"/>
            <a:ext cx="6874119" cy="35078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200"/>
              </a:spcBef>
              <a:buFont typeface="Arial" panose="020B0604020202020204" pitchFamily="34" charset="0"/>
              <a:buNone/>
              <a:defRPr lang="zh-TW" altLang="en-US" sz="2000" b="0" kern="1200" baseline="0">
                <a:solidFill>
                  <a:schemeClr val="tx1"/>
                </a:solidFill>
                <a:latin typeface="Calibri Light" panose="020F0302020204030204" pitchFamily="34" charset="0"/>
                <a:ea typeface="+mn-ea"/>
                <a:cs typeface="Calibri Light" panose="020F0302020204030204" pitchFamily="34" charset="0"/>
              </a:defRPr>
            </a:lvl1pPr>
            <a:lvl2pPr marL="446088" indent="0" algn="l" defTabSz="914400" rtl="0" eaLnBrk="1" latinLnBrk="0" hangingPunct="1">
              <a:lnSpc>
                <a:spcPct val="90000"/>
              </a:lnSpc>
              <a:spcBef>
                <a:spcPts val="900"/>
              </a:spcBef>
              <a:buFont typeface="Calibri Light" panose="020F0302020204030204" pitchFamily="34" charset="0"/>
              <a:buNone/>
              <a:defRPr sz="1800" b="0"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400" b="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400" b="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200" b="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fi-FI"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System Model</a:t>
            </a:r>
            <a:endParaRPr kumimoji="0" lang="en-US"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endParaRPr>
          </a:p>
        </p:txBody>
      </p:sp>
      <p:pic>
        <p:nvPicPr>
          <p:cNvPr id="85" name="Graphic 84">
            <a:extLst>
              <a:ext uri="{FF2B5EF4-FFF2-40B4-BE49-F238E27FC236}">
                <a16:creationId xmlns:a16="http://schemas.microsoft.com/office/drawing/2014/main" id="{6FF8A649-F9FA-8B92-A9FA-0B3483AD4C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5144" y="3652235"/>
            <a:ext cx="5193308" cy="2386832"/>
          </a:xfrm>
          <a:prstGeom prst="rect">
            <a:avLst/>
          </a:prstGeom>
        </p:spPr>
      </p:pic>
      <p:pic>
        <p:nvPicPr>
          <p:cNvPr id="87" name="Picture 86">
            <a:extLst>
              <a:ext uri="{FF2B5EF4-FFF2-40B4-BE49-F238E27FC236}">
                <a16:creationId xmlns:a16="http://schemas.microsoft.com/office/drawing/2014/main" id="{4CE776B8-83F4-5355-7428-5CCB5A37E3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6912" y="3628855"/>
            <a:ext cx="5262753" cy="2410212"/>
          </a:xfrm>
          <a:prstGeom prst="rect">
            <a:avLst/>
          </a:prstGeom>
        </p:spPr>
      </p:pic>
      <p:graphicFrame>
        <p:nvGraphicFramePr>
          <p:cNvPr id="91" name="表格 171">
            <a:extLst>
              <a:ext uri="{FF2B5EF4-FFF2-40B4-BE49-F238E27FC236}">
                <a16:creationId xmlns:a16="http://schemas.microsoft.com/office/drawing/2014/main" id="{674A6112-9AFD-15D1-5211-3808DD40CBF9}"/>
              </a:ext>
            </a:extLst>
          </p:cNvPr>
          <p:cNvGraphicFramePr>
            <a:graphicFrameLocks noGrp="1"/>
          </p:cNvGraphicFramePr>
          <p:nvPr>
            <p:extLst>
              <p:ext uri="{D42A27DB-BD31-4B8C-83A1-F6EECF244321}">
                <p14:modId xmlns:p14="http://schemas.microsoft.com/office/powerpoint/2010/main" val="892984809"/>
              </p:ext>
            </p:extLst>
          </p:nvPr>
        </p:nvGraphicFramePr>
        <p:xfrm>
          <a:off x="8334703" y="4769841"/>
          <a:ext cx="2427193" cy="571500"/>
        </p:xfrm>
        <a:graphic>
          <a:graphicData uri="http://schemas.openxmlformats.org/drawingml/2006/table">
            <a:tbl>
              <a:tblPr firstRow="1" bandRow="1"/>
              <a:tblGrid>
                <a:gridCol w="1135215">
                  <a:extLst>
                    <a:ext uri="{9D8B030D-6E8A-4147-A177-3AD203B41FA5}">
                      <a16:colId xmlns:a16="http://schemas.microsoft.com/office/drawing/2014/main" val="1517487989"/>
                    </a:ext>
                  </a:extLst>
                </a:gridCol>
                <a:gridCol w="1291978">
                  <a:extLst>
                    <a:ext uri="{9D8B030D-6E8A-4147-A177-3AD203B41FA5}">
                      <a16:colId xmlns:a16="http://schemas.microsoft.com/office/drawing/2014/main" val="2859678759"/>
                    </a:ext>
                  </a:extLst>
                </a:gridCol>
              </a:tblGrid>
              <a:tr h="158013">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latin typeface="+mj-lt"/>
                        </a:rPr>
                        <a:t>Compute Capacity Scale</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11</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92" name="直線單箭頭接點 31">
            <a:extLst>
              <a:ext uri="{FF2B5EF4-FFF2-40B4-BE49-F238E27FC236}">
                <a16:creationId xmlns:a16="http://schemas.microsoft.com/office/drawing/2014/main" id="{3EC039A6-61F0-9183-56F0-AD67DF8F74E6}"/>
              </a:ext>
            </a:extLst>
          </p:cNvPr>
          <p:cNvCxnSpPr>
            <a:cxnSpLocks/>
          </p:cNvCxnSpPr>
          <p:nvPr/>
        </p:nvCxnSpPr>
        <p:spPr>
          <a:xfrm flipV="1">
            <a:off x="10511057" y="5040351"/>
            <a:ext cx="0" cy="21336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93" name="語音泡泡: 圓角矩形 84">
            <a:extLst>
              <a:ext uri="{FF2B5EF4-FFF2-40B4-BE49-F238E27FC236}">
                <a16:creationId xmlns:a16="http://schemas.microsoft.com/office/drawing/2014/main" id="{9AC80B23-0F3D-48C0-B877-421B9E2DD686}"/>
              </a:ext>
            </a:extLst>
          </p:cNvPr>
          <p:cNvSpPr/>
          <p:nvPr/>
        </p:nvSpPr>
        <p:spPr>
          <a:xfrm>
            <a:off x="9662550" y="4379534"/>
            <a:ext cx="1099346"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788" b="0" i="0" u="none" strike="noStrike" kern="0" cap="none" spc="0" normalizeH="0" baseline="0" noProof="0" dirty="0">
                <a:ln>
                  <a:noFill/>
                </a:ln>
                <a:solidFill>
                  <a:srgbClr val="353630"/>
                </a:solidFill>
                <a:effectLst/>
                <a:uLnTx/>
                <a:uFillTx/>
                <a:latin typeface="Calibri"/>
                <a:ea typeface="Microsoft YaHei"/>
                <a:cs typeface="+mn-cs"/>
              </a:rPr>
              <a:t>More </a:t>
            </a:r>
            <a:r>
              <a:rPr kumimoji="0" lang="en-US" sz="788" b="1" i="0" u="none" strike="noStrike" kern="0" cap="none" spc="0" normalizeH="0" baseline="0" noProof="0" dirty="0">
                <a:ln>
                  <a:noFill/>
                </a:ln>
                <a:solidFill>
                  <a:srgbClr val="353630"/>
                </a:solidFill>
                <a:effectLst/>
                <a:uLnTx/>
                <a:uFillTx/>
                <a:latin typeface="Calibri"/>
                <a:ea typeface="Microsoft YaHei"/>
                <a:cs typeface="+mn-cs"/>
              </a:rPr>
              <a:t>efficient</a:t>
            </a:r>
            <a:r>
              <a:rPr kumimoji="0" lang="en-US" sz="788" b="0" i="0" u="none" strike="noStrike" kern="0" cap="none" spc="0" normalizeH="0" baseline="0" noProof="0" dirty="0">
                <a:ln>
                  <a:noFill/>
                </a:ln>
                <a:solidFill>
                  <a:srgbClr val="353630"/>
                </a:solidFill>
                <a:effectLst/>
                <a:uLnTx/>
                <a:uFillTx/>
                <a:latin typeface="Calibri"/>
                <a:ea typeface="Microsoft YaHei"/>
                <a:cs typeface="+mn-cs"/>
              </a:rPr>
              <a:t> use of compute capacity</a:t>
            </a:r>
          </a:p>
        </p:txBody>
      </p:sp>
      <p:sp>
        <p:nvSpPr>
          <p:cNvPr id="95" name="文字方塊 40">
            <a:extLst>
              <a:ext uri="{FF2B5EF4-FFF2-40B4-BE49-F238E27FC236}">
                <a16:creationId xmlns:a16="http://schemas.microsoft.com/office/drawing/2014/main" id="{DFA1504B-394F-8BF2-4223-376DBC93CE38}"/>
              </a:ext>
            </a:extLst>
          </p:cNvPr>
          <p:cNvSpPr txBox="1"/>
          <p:nvPr/>
        </p:nvSpPr>
        <p:spPr>
          <a:xfrm>
            <a:off x="6282813" y="3778902"/>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96" name="文字方塊 40">
            <a:extLst>
              <a:ext uri="{FF2B5EF4-FFF2-40B4-BE49-F238E27FC236}">
                <a16:creationId xmlns:a16="http://schemas.microsoft.com/office/drawing/2014/main" id="{5CFC29D3-E732-5EFB-FDB7-B3BB38816CE4}"/>
              </a:ext>
            </a:extLst>
          </p:cNvPr>
          <p:cNvSpPr txBox="1"/>
          <p:nvPr/>
        </p:nvSpPr>
        <p:spPr>
          <a:xfrm>
            <a:off x="955207" y="3796898"/>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105" name="語音泡泡: 圓角矩形 41">
            <a:extLst>
              <a:ext uri="{FF2B5EF4-FFF2-40B4-BE49-F238E27FC236}">
                <a16:creationId xmlns:a16="http://schemas.microsoft.com/office/drawing/2014/main" id="{0B77DA9B-A6EC-A541-151E-32B16C6FE7E9}"/>
              </a:ext>
            </a:extLst>
          </p:cNvPr>
          <p:cNvSpPr/>
          <p:nvPr/>
        </p:nvSpPr>
        <p:spPr>
          <a:xfrm>
            <a:off x="3292396" y="4950241"/>
            <a:ext cx="1118072"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a:glow rad="25400">
              <a:sysClr val="window" lastClr="FFFFFF"/>
            </a:glow>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353630"/>
                </a:solidFill>
                <a:effectLst/>
                <a:uLnTx/>
                <a:uFillTx/>
                <a:latin typeface="Calibri"/>
                <a:ea typeface="Microsoft YaHei"/>
                <a:cs typeface="+mn-cs"/>
              </a:rPr>
              <a:t>Gain</a:t>
            </a:r>
            <a:r>
              <a:rPr kumimoji="0" lang="en-US" sz="800" b="0" i="0" u="none" strike="noStrike" kern="0" cap="none" spc="0" normalizeH="0" baseline="0" noProof="0" dirty="0">
                <a:ln>
                  <a:noFill/>
                </a:ln>
                <a:solidFill>
                  <a:srgbClr val="353630"/>
                </a:solidFill>
                <a:effectLst/>
                <a:uLnTx/>
                <a:uFillTx/>
                <a:latin typeface="Calibri"/>
                <a:ea typeface="Microsoft YaHei"/>
                <a:cs typeface="+mn-cs"/>
              </a:rPr>
              <a:t> via </a:t>
            </a:r>
            <a:r>
              <a:rPr kumimoji="0" lang="en-US" sz="800" b="1" i="0" u="none" strike="noStrike" kern="0" cap="none" spc="0" normalizeH="0" baseline="0" noProof="0" dirty="0">
                <a:ln>
                  <a:noFill/>
                </a:ln>
                <a:solidFill>
                  <a:srgbClr val="353630"/>
                </a:solidFill>
                <a:effectLst/>
                <a:uLnTx/>
                <a:uFillTx/>
                <a:latin typeface="Calibri"/>
                <a:ea typeface="Microsoft YaHei"/>
                <a:cs typeface="+mn-cs"/>
              </a:rPr>
              <a:t>joint delay budget design</a:t>
            </a:r>
          </a:p>
        </p:txBody>
      </p:sp>
      <p:sp>
        <p:nvSpPr>
          <p:cNvPr id="106" name="右大括弧 45">
            <a:extLst>
              <a:ext uri="{FF2B5EF4-FFF2-40B4-BE49-F238E27FC236}">
                <a16:creationId xmlns:a16="http://schemas.microsoft.com/office/drawing/2014/main" id="{56DEE142-6A1A-BC15-2439-D7DDEFC22415}"/>
              </a:ext>
            </a:extLst>
          </p:cNvPr>
          <p:cNvSpPr/>
          <p:nvPr/>
        </p:nvSpPr>
        <p:spPr>
          <a:xfrm>
            <a:off x="3218659" y="4993493"/>
            <a:ext cx="61569" cy="188583"/>
          </a:xfrm>
          <a:prstGeom prst="rightBrace">
            <a:avLst>
              <a:gd name="adj1" fmla="val 8333"/>
              <a:gd name="adj2" fmla="val 51747"/>
            </a:avLst>
          </a:prstGeom>
          <a:noFill/>
          <a:ln w="12700" cap="flat" cmpd="sng" algn="ctr">
            <a:solidFill>
              <a:srgbClr val="69BE28"/>
            </a:solidFill>
            <a:prstDash val="solid"/>
            <a:miter lim="800000"/>
          </a:ln>
          <a:effectLst>
            <a:glow rad="12700">
              <a:sysClr val="window" lastClr="FFFFFF"/>
            </a:glo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353630"/>
              </a:solidFill>
              <a:effectLst/>
              <a:uLnTx/>
              <a:uFillTx/>
              <a:latin typeface="Calibri"/>
              <a:ea typeface="Microsoft YaHei"/>
              <a:cs typeface="+mn-cs"/>
            </a:endParaRPr>
          </a:p>
        </p:txBody>
      </p:sp>
      <p:graphicFrame>
        <p:nvGraphicFramePr>
          <p:cNvPr id="108" name="表格 171">
            <a:extLst>
              <a:ext uri="{FF2B5EF4-FFF2-40B4-BE49-F238E27FC236}">
                <a16:creationId xmlns:a16="http://schemas.microsoft.com/office/drawing/2014/main" id="{47178A6B-BC5C-B007-2F7E-562E20669E41}"/>
              </a:ext>
            </a:extLst>
          </p:cNvPr>
          <p:cNvGraphicFramePr>
            <a:graphicFrameLocks noGrp="1"/>
          </p:cNvGraphicFramePr>
          <p:nvPr/>
        </p:nvGraphicFramePr>
        <p:xfrm>
          <a:off x="1114944" y="4707662"/>
          <a:ext cx="2067480" cy="571500"/>
        </p:xfrm>
        <a:graphic>
          <a:graphicData uri="http://schemas.openxmlformats.org/drawingml/2006/table">
            <a:tbl>
              <a:tblPr firstRow="1" bandRow="1"/>
              <a:tblGrid>
                <a:gridCol w="1016384">
                  <a:extLst>
                    <a:ext uri="{9D8B030D-6E8A-4147-A177-3AD203B41FA5}">
                      <a16:colId xmlns:a16="http://schemas.microsoft.com/office/drawing/2014/main" val="1517487989"/>
                    </a:ext>
                  </a:extLst>
                </a:gridCol>
                <a:gridCol w="1051096">
                  <a:extLst>
                    <a:ext uri="{9D8B030D-6E8A-4147-A177-3AD203B41FA5}">
                      <a16:colId xmlns:a16="http://schemas.microsoft.com/office/drawing/2014/main" val="2859678759"/>
                    </a:ext>
                  </a:extLst>
                </a:gridCol>
              </a:tblGrid>
              <a:tr h="159612">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Service Capacity</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80</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55</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109" name="直線單箭頭接點 43">
            <a:extLst>
              <a:ext uri="{FF2B5EF4-FFF2-40B4-BE49-F238E27FC236}">
                <a16:creationId xmlns:a16="http://schemas.microsoft.com/office/drawing/2014/main" id="{409139F4-0936-FB5C-396E-830B56D731CC}"/>
              </a:ext>
            </a:extLst>
          </p:cNvPr>
          <p:cNvCxnSpPr>
            <a:cxnSpLocks/>
          </p:cNvCxnSpPr>
          <p:nvPr/>
        </p:nvCxnSpPr>
        <p:spPr>
          <a:xfrm flipV="1">
            <a:off x="2860458" y="4982620"/>
            <a:ext cx="0" cy="19945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110" name="文字方塊 44">
            <a:extLst>
              <a:ext uri="{FF2B5EF4-FFF2-40B4-BE49-F238E27FC236}">
                <a16:creationId xmlns:a16="http://schemas.microsoft.com/office/drawing/2014/main" id="{DEC47234-1420-40F7-03D4-7A91A464387E}"/>
              </a:ext>
            </a:extLst>
          </p:cNvPr>
          <p:cNvSpPr txBox="1"/>
          <p:nvPr/>
        </p:nvSpPr>
        <p:spPr>
          <a:xfrm>
            <a:off x="2826491" y="5205293"/>
            <a:ext cx="658137" cy="145945"/>
          </a:xfrm>
          <a:prstGeom prst="rect">
            <a:avLst/>
          </a:prstGeom>
          <a:noFill/>
        </p:spPr>
        <p:txBody>
          <a:bodyPr wrap="square" lIns="0" tIns="0" rIns="0" bIns="0" rtlCol="0">
            <a:noAutofit/>
          </a:bodyPr>
          <a:lstStyle/>
          <a:p>
            <a:pPr algn="ctr" defTabSz="685800" eaLnBrk="1" fontAlgn="auto" hangingPunct="1">
              <a:spcBef>
                <a:spcPts val="0"/>
              </a:spcBef>
              <a:spcAft>
                <a:spcPts val="0"/>
              </a:spcAft>
              <a:defRPr/>
            </a:pPr>
            <a:r>
              <a:rPr lang="en-US" sz="900" b="1" dirty="0">
                <a:solidFill>
                  <a:srgbClr val="69BE28"/>
                </a:solidFill>
                <a:effectLst>
                  <a:glow rad="76200">
                    <a:prstClr val="white"/>
                  </a:glow>
                </a:effectLst>
                <a:latin typeface="Calibri"/>
                <a:ea typeface="Microsoft YaHei"/>
                <a:cs typeface="+mn-cs"/>
              </a:rPr>
              <a:t>45% Increase</a:t>
            </a:r>
          </a:p>
        </p:txBody>
      </p:sp>
      <p:pic>
        <p:nvPicPr>
          <p:cNvPr id="3" name="Picture 2">
            <a:extLst>
              <a:ext uri="{FF2B5EF4-FFF2-40B4-BE49-F238E27FC236}">
                <a16:creationId xmlns:a16="http://schemas.microsoft.com/office/drawing/2014/main" id="{12D49CE1-548F-FB9D-34B4-8183049810CF}"/>
              </a:ext>
            </a:extLst>
          </p:cNvPr>
          <p:cNvPicPr>
            <a:picLocks noChangeAspect="1"/>
          </p:cNvPicPr>
          <p:nvPr/>
        </p:nvPicPr>
        <p:blipFill>
          <a:blip r:embed="rId5"/>
          <a:stretch>
            <a:fillRect/>
          </a:stretch>
        </p:blipFill>
        <p:spPr>
          <a:xfrm>
            <a:off x="1488684" y="2260450"/>
            <a:ext cx="3333750" cy="1209675"/>
          </a:xfrm>
          <a:prstGeom prst="rect">
            <a:avLst/>
          </a:prstGeom>
        </p:spPr>
      </p:pic>
    </p:spTree>
    <p:extLst>
      <p:ext uri="{BB962C8B-B14F-4D97-AF65-F5344CB8AC3E}">
        <p14:creationId xmlns:p14="http://schemas.microsoft.com/office/powerpoint/2010/main" val="58842220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2661708"/>
          </a:xfrm>
        </p:spPr>
        <p:txBody>
          <a:bodyPr/>
          <a:lstStyle/>
          <a:p>
            <a:r>
              <a:rPr lang="en-US" altLang="en-US" dirty="0"/>
              <a:t>Background</a:t>
            </a:r>
          </a:p>
          <a:p>
            <a:r>
              <a:rPr lang="en-US" altLang="en-US" dirty="0"/>
              <a:t>Way </a:t>
            </a:r>
            <a:r>
              <a:rPr lang="en-US" altLang="en-US"/>
              <a:t>forward proposals and justifications</a:t>
            </a:r>
            <a:endParaRPr lang="en-US" altLang="en-US" dirty="0"/>
          </a:p>
          <a:p>
            <a:r>
              <a:rPr lang="en-US" altLang="en-US" dirty="0"/>
              <a:t>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15114-DEEC-7F13-92A8-2B569229E761}"/>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DF4BAE09-BCC8-B464-7E68-259191765705}"/>
              </a:ext>
            </a:extLst>
          </p:cNvPr>
          <p:cNvSpPr>
            <a:spLocks noGrp="1"/>
          </p:cNvSpPr>
          <p:nvPr>
            <p:ph idx="1"/>
          </p:nvPr>
        </p:nvSpPr>
        <p:spPr>
          <a:xfrm>
            <a:off x="838199" y="1772359"/>
            <a:ext cx="10933591" cy="4582721"/>
          </a:xfrm>
        </p:spPr>
        <p:txBody>
          <a:bodyPr/>
          <a:lstStyle/>
          <a:p>
            <a:r>
              <a:rPr lang="en-US" sz="1800" dirty="0"/>
              <a:t>In SA6#69, S6-254714 endorses the candidate 6G application enablement study work tasks for further discussion </a:t>
            </a:r>
          </a:p>
          <a:p>
            <a:pPr>
              <a:spcAft>
                <a:spcPts val="600"/>
              </a:spcAft>
            </a:pPr>
            <a:r>
              <a:rPr lang="en-US" sz="1800" dirty="0"/>
              <a:t>For WA5 (Compute and Communication Aspects), the following work tasks are listed as candidates:</a:t>
            </a:r>
          </a:p>
          <a:p>
            <a:pPr marL="457200" lvl="1" fontAlgn="auto" hangingPunct="1">
              <a:spcBef>
                <a:spcPts val="0"/>
              </a:spcBef>
              <a:spcAft>
                <a:spcPts val="400"/>
              </a:spcAft>
              <a:tabLst>
                <a:tab pos="1165225" algn="l"/>
              </a:tabLst>
            </a:pPr>
            <a:r>
              <a:rPr lang="en-IN" sz="1400" dirty="0">
                <a:solidFill>
                  <a:srgbClr val="000000"/>
                </a:solidFill>
                <a:effectLst/>
                <a:latin typeface="Arial" panose="020B0604020202020204" pitchFamily="34" charset="0"/>
                <a:ea typeface="Times New Roman" panose="02020603050405020304" pitchFamily="18" charset="0"/>
              </a:rPr>
              <a:t>WT5.1: Study potential enablement capabilities (complementing computing at the core network) to support managing application compute resources at the  VAL UE and edge/cloud side</a:t>
            </a:r>
            <a:endParaRPr lang="en-US" sz="1400" dirty="0">
              <a:effectLst/>
              <a:latin typeface="Times New Roman" panose="02020603050405020304" pitchFamily="18" charset="0"/>
              <a:ea typeface="Times New Roman" panose="02020603050405020304" pitchFamily="18" charset="0"/>
            </a:endParaRPr>
          </a:p>
          <a:p>
            <a:pPr marL="914400" lvl="2" fontAlgn="auto" hangingPunct="1">
              <a:spcBef>
                <a:spcPts val="0"/>
              </a:spcBef>
              <a:spcAft>
                <a:spcPts val="400"/>
              </a:spcAft>
            </a:pPr>
            <a:r>
              <a:rPr lang="en-IN" sz="1400" dirty="0">
                <a:solidFill>
                  <a:srgbClr val="000000"/>
                </a:solidFill>
                <a:effectLst/>
                <a:latin typeface="Arial" panose="020B0604020202020204" pitchFamily="34" charset="0"/>
                <a:ea typeface="Times New Roman" panose="02020603050405020304" pitchFamily="18" charset="0"/>
              </a:rPr>
              <a:t>NOTE: The progress of this WT may depend on SA2 efforts </a:t>
            </a:r>
            <a:endParaRPr lang="en-US" sz="1400" dirty="0">
              <a:effectLst/>
              <a:latin typeface="Times New Roman" panose="02020603050405020304" pitchFamily="18" charset="0"/>
              <a:ea typeface="Times New Roman" panose="02020603050405020304" pitchFamily="18" charset="0"/>
            </a:endParaRPr>
          </a:p>
          <a:p>
            <a:pPr marL="457200" lvl="1">
              <a:spcBef>
                <a:spcPts val="0"/>
              </a:spcBef>
              <a:spcAft>
                <a:spcPts val="400"/>
              </a:spcAft>
            </a:pPr>
            <a:r>
              <a:rPr lang="en-GB" sz="1400" strike="sngStrike" dirty="0">
                <a:solidFill>
                  <a:schemeClr val="bg1">
                    <a:lumMod val="75000"/>
                  </a:schemeClr>
                </a:solidFill>
                <a:effectLst/>
                <a:latin typeface="Arial" panose="020B0604020202020204" pitchFamily="34" charset="0"/>
                <a:ea typeface="Malgun Gothic" panose="020B0503020000020004" pitchFamily="34" charset="-127"/>
              </a:rPr>
              <a:t>WT5.2: Void. Merged to 5.4</a:t>
            </a:r>
          </a:p>
          <a:p>
            <a:pPr marL="457200" lvl="1">
              <a:spcBef>
                <a:spcPts val="0"/>
              </a:spcBef>
              <a:spcAft>
                <a:spcPts val="400"/>
              </a:spcAft>
            </a:pPr>
            <a:r>
              <a:rPr lang="en-GB" sz="1400" dirty="0">
                <a:effectLst/>
                <a:latin typeface="Arial" panose="020B0604020202020204" pitchFamily="34" charset="0"/>
                <a:ea typeface="Malgun Gothic" panose="020B0503020000020004" pitchFamily="34" charset="-127"/>
              </a:rPr>
              <a:t>WT5.3: Study of application enabler requirements in compute and communication aspects for the support of computing services</a:t>
            </a:r>
            <a:endParaRPr lang="en-US" sz="1400" dirty="0">
              <a:effectLst/>
              <a:latin typeface="Times New Roman" panose="02020603050405020304" pitchFamily="18" charset="0"/>
              <a:ea typeface="Times New Roman" panose="02020603050405020304" pitchFamily="18" charset="0"/>
            </a:endParaRPr>
          </a:p>
          <a:p>
            <a:pPr marL="457200" lvl="1" fontAlgn="auto" hangingPunct="1">
              <a:spcBef>
                <a:spcPts val="0"/>
              </a:spcBef>
              <a:spcAft>
                <a:spcPts val="400"/>
              </a:spcAft>
            </a:pPr>
            <a:r>
              <a:rPr lang="en-IN" sz="1400" dirty="0">
                <a:solidFill>
                  <a:srgbClr val="000000"/>
                </a:solidFill>
                <a:effectLst/>
                <a:latin typeface="Arial" panose="020B0604020202020204" pitchFamily="34" charset="0"/>
                <a:ea typeface="Times New Roman" panose="02020603050405020304" pitchFamily="18" charset="0"/>
              </a:rPr>
              <a:t>WT5.4: How to enable computing service with co-ordination between CN and 3rd party </a:t>
            </a:r>
            <a:endParaRPr lang="en-US" sz="1400" dirty="0">
              <a:effectLst/>
              <a:latin typeface="Times New Roman" panose="02020603050405020304" pitchFamily="18" charset="0"/>
              <a:ea typeface="Times New Roman" panose="02020603050405020304" pitchFamily="18" charset="0"/>
            </a:endParaRPr>
          </a:p>
          <a:p>
            <a:pPr marL="914400" lvl="2" fontAlgn="auto" hangingPunct="1">
              <a:spcBef>
                <a:spcPts val="0"/>
              </a:spcBef>
              <a:spcAft>
                <a:spcPts val="400"/>
              </a:spcAft>
            </a:pPr>
            <a:r>
              <a:rPr lang="en-IN" sz="1400" dirty="0">
                <a:solidFill>
                  <a:srgbClr val="000000"/>
                </a:solidFill>
                <a:effectLst/>
                <a:latin typeface="Arial" panose="020B0604020202020204" pitchFamily="34" charset="0"/>
                <a:ea typeface="Times New Roman" panose="02020603050405020304" pitchFamily="18" charset="0"/>
              </a:rPr>
              <a:t>NOTE: The progress of this WT needs to co-ordinate with SA2 WG</a:t>
            </a:r>
            <a:endParaRPr lang="en-US" sz="1400" dirty="0">
              <a:effectLst/>
              <a:latin typeface="Times New Roman" panose="02020603050405020304" pitchFamily="18" charset="0"/>
              <a:ea typeface="Times New Roman" panose="02020603050405020304" pitchFamily="18" charset="0"/>
            </a:endParaRPr>
          </a:p>
          <a:p>
            <a:pPr marL="457200" lvl="1" fontAlgn="auto" hangingPunct="1">
              <a:spcBef>
                <a:spcPts val="0"/>
              </a:spcBef>
              <a:spcAft>
                <a:spcPts val="400"/>
              </a:spcAft>
            </a:pPr>
            <a:r>
              <a:rPr lang="en-GB" sz="1400" dirty="0">
                <a:effectLst/>
                <a:latin typeface="Arial" panose="020B0604020202020204" pitchFamily="34" charset="0"/>
                <a:ea typeface="Malgun Gothic" panose="020B0503020000020004" pitchFamily="34" charset="-127"/>
              </a:rPr>
              <a:t>WT5.5: How to enable joint consideration of the communication and computing requirements among UE/Edge/Cloud continuum</a:t>
            </a:r>
            <a:endParaRPr lang="en-US" sz="1400" dirty="0">
              <a:effectLst/>
              <a:latin typeface="Times New Roman" panose="02020603050405020304" pitchFamily="18" charset="0"/>
              <a:ea typeface="Times New Roman" panose="02020603050405020304" pitchFamily="18" charset="0"/>
            </a:endParaRPr>
          </a:p>
          <a:p>
            <a:pPr marL="914400" lvl="2" fontAlgn="auto" hangingPunct="1">
              <a:spcBef>
                <a:spcPts val="0"/>
              </a:spcBef>
              <a:spcAft>
                <a:spcPts val="400"/>
              </a:spcAft>
            </a:pPr>
            <a:r>
              <a:rPr lang="en-GB" sz="1400" dirty="0">
                <a:effectLst/>
                <a:latin typeface="Arial" panose="020B0604020202020204" pitchFamily="34" charset="0"/>
                <a:ea typeface="Malgun Gothic" panose="020B0503020000020004" pitchFamily="34" charset="-127"/>
              </a:rPr>
              <a:t>Note: The progress of this WT needs to co-ordinate with SA2 WG</a:t>
            </a:r>
            <a:endParaRPr lang="en-US" sz="1400" dirty="0">
              <a:effectLst/>
              <a:latin typeface="Times New Roman" panose="02020603050405020304" pitchFamily="18" charset="0"/>
              <a:ea typeface="Times New Roman" panose="02020603050405020304" pitchFamily="18" charset="0"/>
            </a:endParaRPr>
          </a:p>
          <a:p>
            <a:pPr marL="457200" lvl="1">
              <a:spcBef>
                <a:spcPts val="0"/>
              </a:spcBef>
              <a:spcAft>
                <a:spcPts val="400"/>
              </a:spcAft>
            </a:pPr>
            <a:r>
              <a:rPr lang="en-GB" sz="1400" dirty="0">
                <a:latin typeface="Arial" panose="020B0604020202020204" pitchFamily="34" charset="0"/>
                <a:ea typeface="Malgun Gothic" panose="020B0503020000020004" pitchFamily="34" charset="-127"/>
              </a:rPr>
              <a:t>WT5.6: Investigating the mechanisms of compute-intensive application model/paradigm (e.g., C-S, web application, serverless and so on), </a:t>
            </a:r>
            <a:r>
              <a:rPr lang="en-GB" sz="1400" dirty="0" err="1">
                <a:latin typeface="Arial" panose="020B0604020202020204" pitchFamily="34" charset="0"/>
                <a:ea typeface="Malgun Gothic" panose="020B0503020000020004" pitchFamily="34" charset="-127"/>
              </a:rPr>
              <a:t>analyzing</a:t>
            </a:r>
            <a:r>
              <a:rPr lang="en-GB" sz="1400" dirty="0">
                <a:latin typeface="Arial" panose="020B0604020202020204" pitchFamily="34" charset="0"/>
                <a:ea typeface="Malgun Gothic" panose="020B0503020000020004" pitchFamily="34" charset="-127"/>
              </a:rPr>
              <a:t> the potential requirements on enabler layer to utilize computing resource offered by MNO operator and the network layer computing mechanism provided by SA2.</a:t>
            </a:r>
            <a:endParaRPr lang="en-US" sz="1400" dirty="0">
              <a:latin typeface="Arial" panose="020B0604020202020204" pitchFamily="34" charset="0"/>
              <a:ea typeface="Malgun Gothic" panose="020B0503020000020004" pitchFamily="34" charset="-127"/>
            </a:endParaRPr>
          </a:p>
          <a:p>
            <a:pPr marL="457200" lvl="1">
              <a:spcBef>
                <a:spcPts val="0"/>
              </a:spcBef>
              <a:spcAft>
                <a:spcPts val="400"/>
              </a:spcAft>
            </a:pPr>
            <a:r>
              <a:rPr lang="en-GB" sz="1400" dirty="0">
                <a:latin typeface="Arial" panose="020B0604020202020204" pitchFamily="34" charset="0"/>
                <a:ea typeface="Malgun Gothic" panose="020B0503020000020004" pitchFamily="34" charset="-127"/>
              </a:rPr>
              <a:t>WT5.7: Study the need and challenges related to Compute Resource Discovery</a:t>
            </a:r>
            <a:endParaRPr lang="en-US" sz="1400" dirty="0">
              <a:latin typeface="Arial" panose="020B0604020202020204" pitchFamily="34" charset="0"/>
              <a:ea typeface="Malgun Gothic" panose="020B0503020000020004" pitchFamily="34" charset="-127"/>
            </a:endParaRPr>
          </a:p>
          <a:p>
            <a:pPr marL="457200" lvl="1">
              <a:spcBef>
                <a:spcPts val="0"/>
              </a:spcBef>
              <a:spcAft>
                <a:spcPts val="400"/>
              </a:spcAft>
            </a:pPr>
            <a:r>
              <a:rPr lang="en-GB" sz="1400" dirty="0">
                <a:latin typeface="Arial" panose="020B0604020202020204" pitchFamily="34" charset="0"/>
                <a:ea typeface="Malgun Gothic" panose="020B0503020000020004" pitchFamily="34" charset="-127"/>
              </a:rPr>
              <a:t>WT5.8: Study efficient usage of available resources for application enablement</a:t>
            </a:r>
            <a:endParaRPr lang="en-US" sz="1400" dirty="0">
              <a:latin typeface="Arial" panose="020B0604020202020204" pitchFamily="34" charset="0"/>
              <a:ea typeface="Malgun Gothic" panose="020B0503020000020004" pitchFamily="34" charset="-127"/>
            </a:endParaRPr>
          </a:p>
          <a:p>
            <a:pPr marL="457200" lvl="1">
              <a:spcBef>
                <a:spcPts val="0"/>
              </a:spcBef>
              <a:spcAft>
                <a:spcPts val="400"/>
              </a:spcAft>
            </a:pPr>
            <a:r>
              <a:rPr lang="en-GB" sz="1400" dirty="0">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US" sz="1400" dirty="0">
              <a:latin typeface="Arial" panose="020B0604020202020204" pitchFamily="34" charset="0"/>
              <a:ea typeface="Malgun Gothic" panose="020B0503020000020004" pitchFamily="34" charset="-127"/>
            </a:endParaRPr>
          </a:p>
          <a:p>
            <a:pPr marL="457200" lvl="1">
              <a:spcBef>
                <a:spcPts val="0"/>
              </a:spcBef>
              <a:spcAft>
                <a:spcPts val="400"/>
              </a:spcAft>
            </a:pPr>
            <a:r>
              <a:rPr lang="en-GB" sz="1400" dirty="0">
                <a:latin typeface="Arial" panose="020B0604020202020204" pitchFamily="34" charset="0"/>
                <a:ea typeface="Malgun Gothic" panose="020B0503020000020004" pitchFamily="34" charset="-127"/>
              </a:rPr>
              <a:t>WT5.10: Study of Compute Enablement framework to enable end devices (e.g., smartphones, connected vehicles, etc.) to become part compute infrastructure orchestrated by the 6G network.</a:t>
            </a:r>
            <a:endParaRPr lang="en-US" sz="1400" dirty="0">
              <a:latin typeface="Arial" panose="020B0604020202020204" pitchFamily="34" charset="0"/>
              <a:ea typeface="Malgun Gothic" panose="020B0503020000020004" pitchFamily="34" charset="-127"/>
            </a:endParaRPr>
          </a:p>
        </p:txBody>
      </p:sp>
    </p:spTree>
    <p:extLst>
      <p:ext uri="{BB962C8B-B14F-4D97-AF65-F5344CB8AC3E}">
        <p14:creationId xmlns:p14="http://schemas.microsoft.com/office/powerpoint/2010/main" val="2451766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E1613-EB86-1AE1-D698-214D3C9F3265}"/>
              </a:ext>
            </a:extLst>
          </p:cNvPr>
          <p:cNvSpPr>
            <a:spLocks noGrp="1"/>
          </p:cNvSpPr>
          <p:nvPr>
            <p:ph type="title"/>
          </p:nvPr>
        </p:nvSpPr>
        <p:spPr/>
        <p:txBody>
          <a:bodyPr/>
          <a:lstStyle/>
          <a:p>
            <a:r>
              <a:rPr lang="en-US" dirty="0"/>
              <a:t>Proposal 1 </a:t>
            </a:r>
            <a:r>
              <a:rPr lang="en-US" dirty="0">
                <a:solidFill>
                  <a:schemeClr val="bg1">
                    <a:lumMod val="75000"/>
                  </a:schemeClr>
                </a:solidFill>
              </a:rPr>
              <a:t>[1/2]</a:t>
            </a:r>
          </a:p>
        </p:txBody>
      </p:sp>
      <p:sp>
        <p:nvSpPr>
          <p:cNvPr id="3" name="Content Placeholder 2">
            <a:extLst>
              <a:ext uri="{FF2B5EF4-FFF2-40B4-BE49-F238E27FC236}">
                <a16:creationId xmlns:a16="http://schemas.microsoft.com/office/drawing/2014/main" id="{BAE9163F-8FDA-707E-A189-A70881C63EDA}"/>
              </a:ext>
            </a:extLst>
          </p:cNvPr>
          <p:cNvSpPr>
            <a:spLocks noGrp="1"/>
          </p:cNvSpPr>
          <p:nvPr>
            <p:ph idx="1"/>
          </p:nvPr>
        </p:nvSpPr>
        <p:spPr>
          <a:xfrm>
            <a:off x="838199" y="1825625"/>
            <a:ext cx="11191043" cy="4823750"/>
          </a:xfrm>
        </p:spPr>
        <p:txBody>
          <a:bodyPr/>
          <a:lstStyle/>
          <a:p>
            <a:r>
              <a:rPr lang="en-US" sz="2400" dirty="0"/>
              <a:t>Motivation: the study principle of WTs 5.4, 5.5, 5.6, 5.7, 5.8, 5.9 should consider both the compute and the communication aspects/</a:t>
            </a:r>
            <a:r>
              <a:rPr lang="en-US" sz="2400" dirty="0" err="1"/>
              <a:t>reqs</a:t>
            </a:r>
            <a:r>
              <a:rPr lang="en-US" sz="2400" dirty="0"/>
              <a:t>. of the 6G application enabler. </a:t>
            </a:r>
          </a:p>
          <a:p>
            <a:pPr lvl="1"/>
            <a:r>
              <a:rPr lang="en-US" sz="2000" b="1" dirty="0"/>
              <a:t>Proposal: </a:t>
            </a:r>
            <a:r>
              <a:rPr lang="en-US" sz="2000" dirty="0"/>
              <a:t>WTs 5.4, 5.5, 5.6, 5.7, 5.8, 5.9 can be the candidate objectives under the general WT5.3. </a:t>
            </a:r>
            <a:r>
              <a:rPr lang="en-US" altLang="zh-TW" sz="2000" dirty="0"/>
              <a:t>WT5.1 can be merged with WT5.3</a:t>
            </a:r>
            <a:r>
              <a:rPr lang="en-US" altLang="zh-TW" sz="2000" b="1" dirty="0"/>
              <a:t>. </a:t>
            </a:r>
            <a:endParaRPr lang="en-US" sz="2000" b="1" dirty="0">
              <a:highlight>
                <a:srgbClr val="FFFF00"/>
              </a:highlight>
            </a:endParaRPr>
          </a:p>
          <a:p>
            <a:r>
              <a:rPr lang="en-US" sz="2400" dirty="0"/>
              <a:t>In this new WT3 (See next slide)</a:t>
            </a:r>
          </a:p>
          <a:p>
            <a:pPr lvl="1"/>
            <a:r>
              <a:rPr lang="en-US" sz="2000" dirty="0"/>
              <a:t>[old] WT5.4: becomes [new] WT5.3-1</a:t>
            </a:r>
          </a:p>
          <a:p>
            <a:pPr lvl="1"/>
            <a:r>
              <a:rPr lang="en-US" sz="2000" dirty="0"/>
              <a:t>[old] WT5.5: becomes [new] WT5.3-2</a:t>
            </a:r>
          </a:p>
          <a:p>
            <a:pPr lvl="1"/>
            <a:r>
              <a:rPr lang="en-US" sz="2000" dirty="0"/>
              <a:t>[old] WT5.6:</a:t>
            </a:r>
          </a:p>
          <a:p>
            <a:pPr lvl="2"/>
            <a:r>
              <a:rPr lang="en-US" sz="1800" dirty="0"/>
              <a:t>the first part of WT5.6 is the same as the general description of WT5.3</a:t>
            </a:r>
          </a:p>
          <a:p>
            <a:pPr lvl="2"/>
            <a:r>
              <a:rPr lang="en-US" sz="1800" dirty="0"/>
              <a:t>the second part of WT5.6: becomes [new] WT5.3-3 </a:t>
            </a:r>
          </a:p>
          <a:p>
            <a:pPr lvl="1"/>
            <a:r>
              <a:rPr lang="en-US" sz="2000" dirty="0"/>
              <a:t>[old] WT5.7: merged to [new] WT5.3-4</a:t>
            </a:r>
          </a:p>
          <a:p>
            <a:pPr lvl="1"/>
            <a:r>
              <a:rPr lang="en-US" sz="2000" dirty="0"/>
              <a:t>[old] WT5.8: covered by [new] WT5.3-3</a:t>
            </a:r>
          </a:p>
          <a:p>
            <a:pPr lvl="1"/>
            <a:r>
              <a:rPr lang="en-US" sz="2000" dirty="0"/>
              <a:t>[old] WT5.9: covered by [new] WT5.3-1</a:t>
            </a:r>
          </a:p>
        </p:txBody>
      </p:sp>
    </p:spTree>
    <p:extLst>
      <p:ext uri="{BB962C8B-B14F-4D97-AF65-F5344CB8AC3E}">
        <p14:creationId xmlns:p14="http://schemas.microsoft.com/office/powerpoint/2010/main" val="15682852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034DE-A921-FA2E-23E7-B9482CAD19F3}"/>
              </a:ext>
            </a:extLst>
          </p:cNvPr>
          <p:cNvSpPr>
            <a:spLocks noGrp="1"/>
          </p:cNvSpPr>
          <p:nvPr>
            <p:ph type="title"/>
          </p:nvPr>
        </p:nvSpPr>
        <p:spPr/>
        <p:txBody>
          <a:bodyPr/>
          <a:lstStyle/>
          <a:p>
            <a:r>
              <a:rPr lang="en-US" dirty="0"/>
              <a:t>Proposal 1 </a:t>
            </a:r>
            <a:r>
              <a:rPr lang="en-US" dirty="0">
                <a:solidFill>
                  <a:schemeClr val="bg1">
                    <a:lumMod val="75000"/>
                  </a:schemeClr>
                </a:solidFill>
              </a:rPr>
              <a:t>[2/2]</a:t>
            </a:r>
          </a:p>
        </p:txBody>
      </p:sp>
      <p:sp>
        <p:nvSpPr>
          <p:cNvPr id="3" name="Content Placeholder 2">
            <a:extLst>
              <a:ext uri="{FF2B5EF4-FFF2-40B4-BE49-F238E27FC236}">
                <a16:creationId xmlns:a16="http://schemas.microsoft.com/office/drawing/2014/main" id="{12581AB0-86AB-B95B-EFAA-1BF7243CE824}"/>
              </a:ext>
            </a:extLst>
          </p:cNvPr>
          <p:cNvSpPr>
            <a:spLocks noGrp="1"/>
          </p:cNvSpPr>
          <p:nvPr>
            <p:ph idx="1"/>
          </p:nvPr>
        </p:nvSpPr>
        <p:spPr>
          <a:xfrm>
            <a:off x="838199" y="1825625"/>
            <a:ext cx="11191043" cy="4351338"/>
          </a:xfrm>
        </p:spPr>
        <p:txBody>
          <a:bodyPr/>
          <a:lstStyle/>
          <a:p>
            <a:r>
              <a:rPr lang="en-US" sz="2000" dirty="0"/>
              <a:t>[NEW] WT5.3: Study of application enabler requirements in compute and communication aspects for the support of computing services</a:t>
            </a:r>
          </a:p>
          <a:p>
            <a:pPr lvl="1"/>
            <a:r>
              <a:rPr lang="en-US" sz="1800" dirty="0"/>
              <a:t>WT5.3-1: How to enable computing service with co-ordination between CN and 3rd party </a:t>
            </a:r>
          </a:p>
          <a:p>
            <a:pPr lvl="1"/>
            <a:endParaRPr lang="en-US" sz="1800" dirty="0"/>
          </a:p>
          <a:p>
            <a:pPr lvl="1"/>
            <a:r>
              <a:rPr lang="en-US" sz="1800" dirty="0"/>
              <a:t>WT5.3-2: How to enable joint consideration of the communication and computing requirements among UE/Edge/Cloud continuum</a:t>
            </a:r>
          </a:p>
          <a:p>
            <a:pPr lvl="1"/>
            <a:endParaRPr lang="en-US" sz="1800" dirty="0"/>
          </a:p>
          <a:p>
            <a:pPr lvl="1"/>
            <a:r>
              <a:rPr lang="en-US" sz="1800" dirty="0"/>
              <a:t>WT5.3-3: Analyzing the potential requirements on enabler layer to utilize computing resource offered by MNO operator and the network layer computing mechanism provided by SA2 </a:t>
            </a:r>
          </a:p>
          <a:p>
            <a:pPr lvl="1"/>
            <a:endParaRPr lang="en-US" sz="1800" dirty="0"/>
          </a:p>
          <a:p>
            <a:pPr lvl="1"/>
            <a:r>
              <a:rPr lang="en-US" sz="1800" dirty="0"/>
              <a:t>WT5.3-4: Study the need and challenges related to discovering and determining availability of compute resources for providing computing services </a:t>
            </a:r>
          </a:p>
          <a:p>
            <a:pPr lvl="1"/>
            <a:r>
              <a:rPr lang="en-US" sz="1800" dirty="0"/>
              <a:t>NOTE: the scope of this WT depends on SA2 progress</a:t>
            </a:r>
          </a:p>
          <a:p>
            <a:endParaRPr lang="en-US" sz="2000" dirty="0"/>
          </a:p>
        </p:txBody>
      </p:sp>
      <p:sp>
        <p:nvSpPr>
          <p:cNvPr id="4" name="TextBox 3">
            <a:extLst>
              <a:ext uri="{FF2B5EF4-FFF2-40B4-BE49-F238E27FC236}">
                <a16:creationId xmlns:a16="http://schemas.microsoft.com/office/drawing/2014/main" id="{4A26D154-0C01-45D0-FD28-D69C0B02586E}"/>
              </a:ext>
            </a:extLst>
          </p:cNvPr>
          <p:cNvSpPr txBox="1"/>
          <p:nvPr/>
        </p:nvSpPr>
        <p:spPr>
          <a:xfrm>
            <a:off x="333374" y="2401251"/>
            <a:ext cx="1009650" cy="430887"/>
          </a:xfrm>
          <a:prstGeom prst="rect">
            <a:avLst/>
          </a:prstGeom>
          <a:noFill/>
        </p:spPr>
        <p:txBody>
          <a:bodyPr wrap="square" rtlCol="0">
            <a:spAutoFit/>
          </a:bodyPr>
          <a:lstStyle/>
          <a:p>
            <a:r>
              <a:rPr lang="fi-FI" sz="1100" dirty="0"/>
              <a:t>[old] WT5.4</a:t>
            </a:r>
          </a:p>
          <a:p>
            <a:r>
              <a:rPr lang="fi-FI" sz="1100" dirty="0"/>
              <a:t>[old] WT5.9</a:t>
            </a:r>
            <a:endParaRPr lang="en-US" sz="1100" dirty="0"/>
          </a:p>
        </p:txBody>
      </p:sp>
      <p:sp>
        <p:nvSpPr>
          <p:cNvPr id="5" name="TextBox 4">
            <a:extLst>
              <a:ext uri="{FF2B5EF4-FFF2-40B4-BE49-F238E27FC236}">
                <a16:creationId xmlns:a16="http://schemas.microsoft.com/office/drawing/2014/main" id="{4CCD692A-AB62-9776-17EC-DB8350B52287}"/>
              </a:ext>
            </a:extLst>
          </p:cNvPr>
          <p:cNvSpPr txBox="1"/>
          <p:nvPr/>
        </p:nvSpPr>
        <p:spPr>
          <a:xfrm>
            <a:off x="333374" y="3076787"/>
            <a:ext cx="1009650" cy="261610"/>
          </a:xfrm>
          <a:prstGeom prst="rect">
            <a:avLst/>
          </a:prstGeom>
          <a:noFill/>
        </p:spPr>
        <p:txBody>
          <a:bodyPr wrap="square" rtlCol="0">
            <a:spAutoFit/>
          </a:bodyPr>
          <a:lstStyle/>
          <a:p>
            <a:r>
              <a:rPr lang="fi-FI" sz="1100" dirty="0"/>
              <a:t>[old] WT5.5</a:t>
            </a:r>
            <a:endParaRPr lang="en-US" sz="1100" dirty="0"/>
          </a:p>
        </p:txBody>
      </p:sp>
      <p:sp>
        <p:nvSpPr>
          <p:cNvPr id="6" name="TextBox 5">
            <a:extLst>
              <a:ext uri="{FF2B5EF4-FFF2-40B4-BE49-F238E27FC236}">
                <a16:creationId xmlns:a16="http://schemas.microsoft.com/office/drawing/2014/main" id="{0C5D1D39-1859-E856-A117-234BD024E3E3}"/>
              </a:ext>
            </a:extLst>
          </p:cNvPr>
          <p:cNvSpPr txBox="1"/>
          <p:nvPr/>
        </p:nvSpPr>
        <p:spPr>
          <a:xfrm>
            <a:off x="333374" y="3944636"/>
            <a:ext cx="1009650" cy="600164"/>
          </a:xfrm>
          <a:prstGeom prst="rect">
            <a:avLst/>
          </a:prstGeom>
          <a:noFill/>
        </p:spPr>
        <p:txBody>
          <a:bodyPr wrap="square" rtlCol="0">
            <a:spAutoFit/>
          </a:bodyPr>
          <a:lstStyle/>
          <a:p>
            <a:r>
              <a:rPr lang="fi-FI" sz="1100" dirty="0"/>
              <a:t>[old] WT5.6 (2nd part)</a:t>
            </a:r>
          </a:p>
          <a:p>
            <a:r>
              <a:rPr lang="fi-FI" sz="1100" dirty="0"/>
              <a:t>[old] WT5.8</a:t>
            </a:r>
            <a:endParaRPr lang="en-US" sz="1100" dirty="0"/>
          </a:p>
        </p:txBody>
      </p:sp>
      <p:sp>
        <p:nvSpPr>
          <p:cNvPr id="7" name="TextBox 6">
            <a:extLst>
              <a:ext uri="{FF2B5EF4-FFF2-40B4-BE49-F238E27FC236}">
                <a16:creationId xmlns:a16="http://schemas.microsoft.com/office/drawing/2014/main" id="{9D1CC645-579C-C914-4A93-09FC736E3C06}"/>
              </a:ext>
            </a:extLst>
          </p:cNvPr>
          <p:cNvSpPr txBox="1"/>
          <p:nvPr/>
        </p:nvSpPr>
        <p:spPr>
          <a:xfrm>
            <a:off x="333374" y="4827136"/>
            <a:ext cx="1009650" cy="261610"/>
          </a:xfrm>
          <a:prstGeom prst="rect">
            <a:avLst/>
          </a:prstGeom>
          <a:noFill/>
        </p:spPr>
        <p:txBody>
          <a:bodyPr wrap="square" rtlCol="0">
            <a:spAutoFit/>
          </a:bodyPr>
          <a:lstStyle/>
          <a:p>
            <a:r>
              <a:rPr lang="fi-FI" sz="1100" dirty="0"/>
              <a:t>[old] WT5.7</a:t>
            </a:r>
            <a:endParaRPr lang="en-US" sz="1100" dirty="0"/>
          </a:p>
        </p:txBody>
      </p:sp>
    </p:spTree>
    <p:extLst>
      <p:ext uri="{BB962C8B-B14F-4D97-AF65-F5344CB8AC3E}">
        <p14:creationId xmlns:p14="http://schemas.microsoft.com/office/powerpoint/2010/main" val="88134982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4AF8D-CED8-902C-556F-636386CF42EC}"/>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73927615-8FD8-B94F-10CB-9FE720F3F8F5}"/>
              </a:ext>
            </a:extLst>
          </p:cNvPr>
          <p:cNvSpPr>
            <a:spLocks noGrp="1"/>
          </p:cNvSpPr>
          <p:nvPr>
            <p:ph idx="1"/>
          </p:nvPr>
        </p:nvSpPr>
        <p:spPr/>
        <p:txBody>
          <a:bodyPr/>
          <a:lstStyle/>
          <a:p>
            <a:r>
              <a:rPr lang="en-US" dirty="0"/>
              <a:t>WT5.3-1 (previously the WT5.4): How to enable computing service with co-ordination between CN and 3rd party</a:t>
            </a:r>
          </a:p>
          <a:p>
            <a:pPr lvl="1"/>
            <a:r>
              <a:rPr lang="en-US" dirty="0"/>
              <a:t>Concerns from NWM#2:   </a:t>
            </a:r>
          </a:p>
          <a:p>
            <a:pPr lvl="2"/>
            <a:r>
              <a:rPr lang="en-US" dirty="0"/>
              <a:t>SA6 should target at the computing resource owned by MNO but NOT controlled by CN</a:t>
            </a:r>
          </a:p>
          <a:p>
            <a:pPr lvl="2"/>
            <a:r>
              <a:rPr lang="en-US" dirty="0"/>
              <a:t>Should wait the finalization of work aspects by SA2</a:t>
            </a:r>
          </a:p>
          <a:p>
            <a:pPr lvl="1"/>
            <a:r>
              <a:rPr lang="en-US" dirty="0"/>
              <a:t>Justification:</a:t>
            </a:r>
          </a:p>
          <a:p>
            <a:pPr lvl="2"/>
            <a:r>
              <a:rPr lang="en-US" dirty="0"/>
              <a:t>CN manages the communication resources and its own controlled computing resources.</a:t>
            </a:r>
          </a:p>
          <a:p>
            <a:pPr lvl="2"/>
            <a:r>
              <a:rPr lang="en-US" dirty="0"/>
              <a:t>By coordinating with the 3</a:t>
            </a:r>
            <a:r>
              <a:rPr lang="en-US" baseline="30000" dirty="0"/>
              <a:t>rd</a:t>
            </a:r>
            <a:r>
              <a:rPr lang="en-US" dirty="0"/>
              <a:t> party managed computing resources, the compute offloading can be achieved by the coupling of communication and computing resources (including CN and 3</a:t>
            </a:r>
            <a:r>
              <a:rPr lang="en-US" baseline="30000" dirty="0"/>
              <a:t>rd</a:t>
            </a:r>
            <a:r>
              <a:rPr lang="en-US" dirty="0"/>
              <a:t> party controlled) management. Providing an opportunity of end-to-end performance optimization for computing services.</a:t>
            </a:r>
          </a:p>
          <a:p>
            <a:pPr lvl="2"/>
            <a:r>
              <a:rPr lang="en-US" dirty="0"/>
              <a:t>A note is added to reflect the fact that scope of this WT depends on SA2 progress</a:t>
            </a:r>
          </a:p>
          <a:p>
            <a:pPr lvl="2"/>
            <a:endParaRPr lang="en-US" dirty="0"/>
          </a:p>
        </p:txBody>
      </p:sp>
    </p:spTree>
    <p:extLst>
      <p:ext uri="{BB962C8B-B14F-4D97-AF65-F5344CB8AC3E}">
        <p14:creationId xmlns:p14="http://schemas.microsoft.com/office/powerpoint/2010/main" val="208562305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4AF8D-CED8-902C-556F-636386CF42EC}"/>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73927615-8FD8-B94F-10CB-9FE720F3F8F5}"/>
              </a:ext>
            </a:extLst>
          </p:cNvPr>
          <p:cNvSpPr>
            <a:spLocks noGrp="1"/>
          </p:cNvSpPr>
          <p:nvPr>
            <p:ph idx="1"/>
          </p:nvPr>
        </p:nvSpPr>
        <p:spPr>
          <a:xfrm>
            <a:off x="838200" y="1825624"/>
            <a:ext cx="10835936" cy="4575175"/>
          </a:xfrm>
        </p:spPr>
        <p:txBody>
          <a:bodyPr/>
          <a:lstStyle/>
          <a:p>
            <a:r>
              <a:rPr lang="en-US" dirty="0"/>
              <a:t>WT5.3-2 (previously the WT5.5): How to enable joint consideration of the communication and computing requirements among UE/Edge/Cloud continuum</a:t>
            </a:r>
          </a:p>
          <a:p>
            <a:pPr lvl="1"/>
            <a:r>
              <a:rPr lang="en-US" dirty="0"/>
              <a:t>Concerns from NWM#2:   </a:t>
            </a:r>
          </a:p>
          <a:p>
            <a:pPr lvl="2"/>
            <a:r>
              <a:rPr lang="en-US" dirty="0"/>
              <a:t>Merge with WT5.3 or WT5.6</a:t>
            </a:r>
          </a:p>
          <a:p>
            <a:pPr lvl="1"/>
            <a:r>
              <a:rPr lang="en-US" dirty="0"/>
              <a:t>Justification:</a:t>
            </a:r>
          </a:p>
          <a:p>
            <a:pPr lvl="2"/>
            <a:r>
              <a:rPr lang="en-IN" dirty="0"/>
              <a:t>Jointly considering the communication and computing requirements is required in 6G </a:t>
            </a:r>
            <a:r>
              <a:rPr lang="en-US" dirty="0"/>
              <a:t>to achieve good performance of computing task offloading</a:t>
            </a:r>
          </a:p>
          <a:p>
            <a:pPr lvl="3"/>
            <a:r>
              <a:rPr lang="en-US" sz="2000" dirty="0"/>
              <a:t>e.g., An efficient AI inference splitting between UE and </a:t>
            </a:r>
            <a:r>
              <a:rPr lang="en-US" altLang="zh-TW" sz="2000" dirty="0"/>
              <a:t>E</a:t>
            </a:r>
            <a:r>
              <a:rPr lang="en-US" sz="2000" dirty="0"/>
              <a:t>dge</a:t>
            </a:r>
            <a:r>
              <a:rPr lang="zh-TW" altLang="en-US" sz="2000" dirty="0"/>
              <a:t> </a:t>
            </a:r>
            <a:r>
              <a:rPr lang="en-US" altLang="zh-TW" sz="2000" dirty="0"/>
              <a:t>server</a:t>
            </a:r>
            <a:r>
              <a:rPr lang="en-US" sz="2000" dirty="0"/>
              <a:t> requires end-to-end information, including UE/Edge computing and network communication information</a:t>
            </a:r>
          </a:p>
          <a:p>
            <a:pPr lvl="3"/>
            <a:r>
              <a:rPr lang="en-US" sz="2000" dirty="0"/>
              <a:t>e.g., To ensure end-to-end delay performance of compute offloading, if the communication delay increases, the server can add more resources for the task to reduce the computing delay (see Appendix)</a:t>
            </a:r>
            <a:endParaRPr lang="en-US" sz="2400" dirty="0"/>
          </a:p>
          <a:p>
            <a:pPr lvl="2"/>
            <a:endParaRPr lang="en-US" dirty="0"/>
          </a:p>
          <a:p>
            <a:pPr lvl="2"/>
            <a:endParaRPr lang="en-US" dirty="0"/>
          </a:p>
        </p:txBody>
      </p:sp>
    </p:spTree>
    <p:extLst>
      <p:ext uri="{BB962C8B-B14F-4D97-AF65-F5344CB8AC3E}">
        <p14:creationId xmlns:p14="http://schemas.microsoft.com/office/powerpoint/2010/main" val="14411342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4AF8D-CED8-902C-556F-636386CF42EC}"/>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73927615-8FD8-B94F-10CB-9FE720F3F8F5}"/>
              </a:ext>
            </a:extLst>
          </p:cNvPr>
          <p:cNvSpPr>
            <a:spLocks noGrp="1"/>
          </p:cNvSpPr>
          <p:nvPr>
            <p:ph idx="1"/>
          </p:nvPr>
        </p:nvSpPr>
        <p:spPr>
          <a:xfrm>
            <a:off x="838200" y="1825624"/>
            <a:ext cx="10835936" cy="4575175"/>
          </a:xfrm>
        </p:spPr>
        <p:txBody>
          <a:bodyPr/>
          <a:lstStyle/>
          <a:p>
            <a:r>
              <a:rPr lang="en-US" dirty="0"/>
              <a:t>WT5.3-3 (previously the 2</a:t>
            </a:r>
            <a:r>
              <a:rPr lang="en-US" baseline="30000" dirty="0"/>
              <a:t>nd</a:t>
            </a:r>
            <a:r>
              <a:rPr lang="en-US" dirty="0"/>
              <a:t> part of WT5.6): Analyzing the potential requirements on enabler layer to utilize computing resource offered by MNO operator and the network layer computing mechanism provided by SA2</a:t>
            </a:r>
          </a:p>
          <a:p>
            <a:pPr lvl="1"/>
            <a:r>
              <a:rPr lang="en-US" dirty="0"/>
              <a:t>Concerns from NWM#2:   </a:t>
            </a:r>
          </a:p>
          <a:p>
            <a:pPr lvl="2"/>
            <a:r>
              <a:rPr lang="en-US" dirty="0"/>
              <a:t>Covered by WT5.3 or WT5.6</a:t>
            </a:r>
          </a:p>
          <a:p>
            <a:pPr lvl="1"/>
            <a:r>
              <a:rPr lang="en-US" dirty="0"/>
              <a:t>Justification:</a:t>
            </a:r>
          </a:p>
          <a:p>
            <a:pPr lvl="2"/>
            <a:r>
              <a:rPr lang="en-US" dirty="0"/>
              <a:t>It is essential to analyze the requirements for the application enabler to utilize the various computing resources that are available. E.g., study on how the enabler request enough computing resources for offloading the service. </a:t>
            </a:r>
          </a:p>
          <a:p>
            <a:pPr lvl="2"/>
            <a:r>
              <a:rPr lang="en-US" dirty="0"/>
              <a:t>The requirement may include both computing and communication aspects, for example, study on whether/how the application’s end-to-end delay requirement for compute offloading can impact the utilization of different computing resources</a:t>
            </a:r>
          </a:p>
        </p:txBody>
      </p:sp>
    </p:spTree>
    <p:extLst>
      <p:ext uri="{BB962C8B-B14F-4D97-AF65-F5344CB8AC3E}">
        <p14:creationId xmlns:p14="http://schemas.microsoft.com/office/powerpoint/2010/main" val="79220395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4AF8D-CED8-902C-556F-636386CF42EC}"/>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73927615-8FD8-B94F-10CB-9FE720F3F8F5}"/>
              </a:ext>
            </a:extLst>
          </p:cNvPr>
          <p:cNvSpPr>
            <a:spLocks noGrp="1"/>
          </p:cNvSpPr>
          <p:nvPr>
            <p:ph idx="1"/>
          </p:nvPr>
        </p:nvSpPr>
        <p:spPr>
          <a:xfrm>
            <a:off x="838200" y="1825624"/>
            <a:ext cx="10982094" cy="4575175"/>
          </a:xfrm>
        </p:spPr>
        <p:txBody>
          <a:bodyPr/>
          <a:lstStyle/>
          <a:p>
            <a:r>
              <a:rPr lang="en-US" sz="2400" dirty="0"/>
              <a:t>WT5.3-4 (previously the WT5.7): Study the need and challenges related to discovering and determining availability of compute resources for providing computing services</a:t>
            </a:r>
          </a:p>
          <a:p>
            <a:pPr lvl="1"/>
            <a:r>
              <a:rPr lang="en-US" dirty="0"/>
              <a:t>Concerns from NWM#2:   </a:t>
            </a:r>
          </a:p>
          <a:p>
            <a:pPr lvl="2"/>
            <a:r>
              <a:rPr lang="en-US" dirty="0"/>
              <a:t>The objective seems to be already addressed in 5GA. It is not clear what the new aspects are. </a:t>
            </a:r>
          </a:p>
          <a:p>
            <a:pPr lvl="2"/>
            <a:r>
              <a:rPr lang="en-US" dirty="0"/>
              <a:t>Cloud solutions offer this, there is no need to overlay more on them</a:t>
            </a:r>
          </a:p>
          <a:p>
            <a:pPr lvl="2"/>
            <a:r>
              <a:rPr lang="en-US" dirty="0"/>
              <a:t>It is a bit of solution-oriented description. The computing resource should be restricted to “non-CN controlled”.</a:t>
            </a:r>
          </a:p>
          <a:p>
            <a:pPr lvl="1"/>
            <a:r>
              <a:rPr lang="en-US" dirty="0"/>
              <a:t>Justification:</a:t>
            </a:r>
          </a:p>
          <a:p>
            <a:pPr lvl="2"/>
            <a:r>
              <a:rPr lang="en-US" dirty="0"/>
              <a:t>The computing resources now may include CN and 3</a:t>
            </a:r>
            <a:r>
              <a:rPr lang="en-US" baseline="30000" dirty="0"/>
              <a:t>rd</a:t>
            </a:r>
            <a:r>
              <a:rPr lang="en-US" dirty="0"/>
              <a:t> party managed computing resources, it is essential to study on how to discover the candidate of computing resources</a:t>
            </a:r>
          </a:p>
          <a:p>
            <a:pPr lvl="2"/>
            <a:r>
              <a:rPr lang="en-US" dirty="0"/>
              <a:t>This WT can study how the computing resource can be discovered by jointly considering the computing resource availability condition and the communication QoS condition between the UE and the compute resource host</a:t>
            </a:r>
          </a:p>
          <a:p>
            <a:pPr lvl="2"/>
            <a:endParaRPr lang="en-US" dirty="0"/>
          </a:p>
          <a:p>
            <a:pPr lvl="2"/>
            <a:endParaRPr lang="en-US" b="1" dirty="0"/>
          </a:p>
        </p:txBody>
      </p:sp>
    </p:spTree>
    <p:extLst>
      <p:ext uri="{BB962C8B-B14F-4D97-AF65-F5344CB8AC3E}">
        <p14:creationId xmlns:p14="http://schemas.microsoft.com/office/powerpoint/2010/main" val="1552433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1527</Words>
  <Application>Microsoft Office PowerPoint</Application>
  <PresentationFormat>Widescreen</PresentationFormat>
  <Paragraphs>124</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 </vt:lpstr>
      <vt:lpstr>Arial</vt:lpstr>
      <vt:lpstr>Calibri</vt:lpstr>
      <vt:lpstr>Calibri Light</vt:lpstr>
      <vt:lpstr>Times New Roman</vt:lpstr>
      <vt:lpstr>Office Theme</vt:lpstr>
      <vt:lpstr>Discussion on the Way Forward for WA5</vt:lpstr>
      <vt:lpstr>Outline</vt:lpstr>
      <vt:lpstr>Background</vt:lpstr>
      <vt:lpstr>Proposal 1 [1/2]</vt:lpstr>
      <vt:lpstr>Proposal 1 [2/2]</vt:lpstr>
      <vt:lpstr>Justification</vt:lpstr>
      <vt:lpstr>Justification</vt:lpstr>
      <vt:lpstr>Justification</vt:lpstr>
      <vt:lpstr>Justification</vt:lpstr>
      <vt:lpstr>Proposal 2</vt:lpstr>
      <vt:lpstr>Summary</vt:lpstr>
      <vt:lpstr>Appendix: Performance Evaluation on Joint Consideration of Computing and Communication Requirements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2025-10-04T05:54:26Z</dcterms:created>
  <dcterms:modified xsi:type="dcterms:W3CDTF">2025-11-10T08:17:32Z</dcterms:modified>
  <cp:contentStatus/>
</cp:coreProperties>
</file>