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4"/>
  </p:sldMasterIdLst>
  <p:notesMasterIdLst>
    <p:notesMasterId r:id="rId16"/>
  </p:notesMasterIdLst>
  <p:handoutMasterIdLst>
    <p:handoutMasterId r:id="rId17"/>
  </p:handoutMasterIdLst>
  <p:sldIdLst>
    <p:sldId id="341" r:id="rId5"/>
    <p:sldId id="363" r:id="rId6"/>
    <p:sldId id="382" r:id="rId7"/>
    <p:sldId id="385" r:id="rId8"/>
    <p:sldId id="372" r:id="rId9"/>
    <p:sldId id="381" r:id="rId10"/>
    <p:sldId id="376" r:id="rId11"/>
    <p:sldId id="386" r:id="rId12"/>
    <p:sldId id="384" r:id="rId13"/>
    <p:sldId id="378" r:id="rId14"/>
    <p:sldId id="380" r:id="rId15"/>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2752" autoAdjust="0"/>
    <p:restoredTop sz="94653" autoAdjust="0"/>
  </p:normalViewPr>
  <p:slideViewPr>
    <p:cSldViewPr snapToGrid="0">
      <p:cViewPr varScale="1">
        <p:scale>
          <a:sx n="81" d="100"/>
          <a:sy n="81" d="100"/>
        </p:scale>
        <p:origin x="216" y="784"/>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p:scale>
          <a:sx n="100" d="100"/>
          <a:sy n="100" d="100"/>
        </p:scale>
        <p:origin x="1716" y="-1644"/>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tableStyles" Target="tableStyle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handoutMaster" Target="handoutMasters/handoutMaster1.xml"/><Relationship Id="rId2" Type="http://schemas.openxmlformats.org/officeDocument/2006/relationships/customXml" Target="../customXml/item2.xml"/><Relationship Id="rId16" Type="http://schemas.openxmlformats.org/officeDocument/2006/relationships/notesMaster" Target="notesMasters/notesMaster1.xml"/><Relationship Id="rId20"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slide" Target="slides/slide11.xml"/><Relationship Id="rId10" Type="http://schemas.openxmlformats.org/officeDocument/2006/relationships/slide" Target="slides/slide6.xml"/><Relationship Id="rId19"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789072D9-2976-48D6-91CC-F3B81D5BC3D5}"/>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a:extLst>
              <a:ext uri="{FF2B5EF4-FFF2-40B4-BE49-F238E27FC236}">
                <a16:creationId xmlns:a16="http://schemas.microsoft.com/office/drawing/2014/main" id="{5337DD13-51AD-4B02-8A68-D1AEA3BFD1E7}"/>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a:extLst>
              <a:ext uri="{FF2B5EF4-FFF2-40B4-BE49-F238E27FC236}">
                <a16:creationId xmlns:a16="http://schemas.microsoft.com/office/drawing/2014/main" id="{A3DFC17F-0481-4905-8632-1C02E3E3DC52}"/>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a:extLst>
              <a:ext uri="{FF2B5EF4-FFF2-40B4-BE49-F238E27FC236}">
                <a16:creationId xmlns:a16="http://schemas.microsoft.com/office/drawing/2014/main" id="{EE81EF3A-A1DE-4C8C-8602-3BA1B0BECDBF}"/>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A3198B39-BF8D-4494-9821-E6701364FD81}"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A072CA75-53D7-445B-9EF5-6CAEF1776D6A}"/>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a:extLst>
              <a:ext uri="{FF2B5EF4-FFF2-40B4-BE49-F238E27FC236}">
                <a16:creationId xmlns:a16="http://schemas.microsoft.com/office/drawing/2014/main" id="{6A4E70E9-E8A6-4EC8-9A63-B36D42527792}"/>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3076" name="Rectangle 4">
            <a:extLst>
              <a:ext uri="{FF2B5EF4-FFF2-40B4-BE49-F238E27FC236}">
                <a16:creationId xmlns:a16="http://schemas.microsoft.com/office/drawing/2014/main" id="{B0437FF1-442D-43A2-8C73-F8F083ADF658}"/>
              </a:ext>
            </a:extLst>
          </p:cNvPr>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0EA3C5F4-38C2-4B34-837F-12B7982390FF}"/>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FCA29B65-32F6-409B-983D-A505954C0DCE}"/>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a:extLst>
              <a:ext uri="{FF2B5EF4-FFF2-40B4-BE49-F238E27FC236}">
                <a16:creationId xmlns:a16="http://schemas.microsoft.com/office/drawing/2014/main" id="{C32814BC-4525-4F02-B0DA-914D143EF2AC}"/>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ECB452CC-48C9-4997-9257-C682E2A70ECE}"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ECB452CC-48C9-4997-9257-C682E2A70ECE}" type="slidenum">
              <a:rPr lang="en-GB" altLang="en-US" smtClean="0"/>
              <a:pPr>
                <a:defRPr/>
              </a:pPr>
              <a:t>4</a:t>
            </a:fld>
            <a:endParaRPr lang="en-GB" altLang="en-US"/>
          </a:p>
        </p:txBody>
      </p:sp>
    </p:spTree>
    <p:extLst>
      <p:ext uri="{BB962C8B-B14F-4D97-AF65-F5344CB8AC3E}">
        <p14:creationId xmlns:p14="http://schemas.microsoft.com/office/powerpoint/2010/main" val="167441614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ECB452CC-48C9-4997-9257-C682E2A70ECE}" type="slidenum">
              <a:rPr lang="en-GB" altLang="en-US" smtClean="0"/>
              <a:pPr>
                <a:defRPr/>
              </a:pPr>
              <a:t>7</a:t>
            </a:fld>
            <a:endParaRPr lang="en-GB" altLang="en-US"/>
          </a:p>
        </p:txBody>
      </p:sp>
    </p:spTree>
    <p:extLst>
      <p:ext uri="{BB962C8B-B14F-4D97-AF65-F5344CB8AC3E}">
        <p14:creationId xmlns:p14="http://schemas.microsoft.com/office/powerpoint/2010/main" val="40173041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92A3597-CE7B-240F-C6AC-D3EDC7AC423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645D1B3-82D7-A5D9-9359-FFABED5BE80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517C98F-D59C-D17A-9D7E-85AB12196AA6}"/>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DB6CBE54-5211-6112-91A4-8475962CFFAA}"/>
              </a:ext>
            </a:extLst>
          </p:cNvPr>
          <p:cNvSpPr>
            <a:spLocks noGrp="1"/>
          </p:cNvSpPr>
          <p:nvPr>
            <p:ph type="sldNum" sz="quarter" idx="5"/>
          </p:nvPr>
        </p:nvSpPr>
        <p:spPr/>
        <p:txBody>
          <a:bodyPr/>
          <a:lstStyle/>
          <a:p>
            <a:pPr>
              <a:defRPr/>
            </a:pPr>
            <a:fld id="{ECB452CC-48C9-4997-9257-C682E2A70ECE}" type="slidenum">
              <a:rPr lang="en-GB" altLang="en-US" smtClean="0"/>
              <a:pPr>
                <a:defRPr/>
              </a:pPr>
              <a:t>8</a:t>
            </a:fld>
            <a:endParaRPr lang="en-GB" altLang="en-US"/>
          </a:p>
        </p:txBody>
      </p:sp>
    </p:spTree>
    <p:extLst>
      <p:ext uri="{BB962C8B-B14F-4D97-AF65-F5344CB8AC3E}">
        <p14:creationId xmlns:p14="http://schemas.microsoft.com/office/powerpoint/2010/main" val="196848103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25764062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719935987"/>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366363657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4CEAFC18-F740-420D-8DA7-68B0EC97C46E}"/>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id="{4AFE2B5B-1B45-4E7A-A25D-B141A077B612}"/>
              </a:ext>
            </a:extLst>
          </p:cNvPr>
          <p:cNvSpPr>
            <a:spLocks noGrp="1"/>
          </p:cNvSpPr>
          <p:nvPr>
            <p:ph type="title"/>
          </p:nvPr>
        </p:nvSpPr>
        <p:spPr bwMode="auto">
          <a:xfrm>
            <a:off x="838200" y="585771"/>
            <a:ext cx="10515600" cy="11049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8" name="Text Placeholder 2">
            <a:extLst>
              <a:ext uri="{FF2B5EF4-FFF2-40B4-BE49-F238E27FC236}">
                <a16:creationId xmlns:a16="http://schemas.microsoft.com/office/drawing/2014/main" id="{008F4169-1069-4316-B1D5-466056FF0739}"/>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a:extLst>
              <a:ext uri="{FF2B5EF4-FFF2-40B4-BE49-F238E27FC236}">
                <a16:creationId xmlns:a16="http://schemas.microsoft.com/office/drawing/2014/main" id="{C220C726-1B32-4CFD-B6FE-8C6E0C6B668C}"/>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a16="http://schemas.microsoft.com/office/drawing/2014/main" id="{ED4BE506-C0F9-461F-89BC-4B3F6F61A38D}"/>
              </a:ext>
            </a:extLst>
          </p:cNvPr>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2025</a:t>
            </a:r>
          </a:p>
        </p:txBody>
      </p:sp>
      <p:pic>
        <p:nvPicPr>
          <p:cNvPr id="1031" name="Picture 1">
            <a:extLst>
              <a:ext uri="{FF2B5EF4-FFF2-40B4-BE49-F238E27FC236}">
                <a16:creationId xmlns:a16="http://schemas.microsoft.com/office/drawing/2014/main" id="{5E9ECA3E-FE52-464F-8707-38070FE65DBF}"/>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4C62F9F5-7ED7-4782-9DFF-6089C2DCD9EC}"/>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pPr>
                <a:defRPr/>
              </a:pPr>
              <a:t>‹#›</a:t>
            </a:fld>
            <a:endParaRPr lang="en-GB" altLang="en-US" sz="1400">
              <a:latin typeface="Calibri" panose="020F0502020204030204" pitchFamily="34" charset="0"/>
            </a:endParaRPr>
          </a:p>
        </p:txBody>
      </p:sp>
      <p:sp>
        <p:nvSpPr>
          <p:cNvPr id="14" name="Text Box 14">
            <a:extLst>
              <a:ext uri="{FF2B5EF4-FFF2-40B4-BE49-F238E27FC236}">
                <a16:creationId xmlns:a16="http://schemas.microsoft.com/office/drawing/2014/main" id="{04953B71-6776-413E-AC69-E69762C9C33E}"/>
              </a:ext>
            </a:extLst>
          </p:cNvPr>
          <p:cNvSpPr txBox="1">
            <a:spLocks noChangeArrowheads="1"/>
          </p:cNvSpPr>
          <p:nvPr userDrawn="1"/>
        </p:nvSpPr>
        <p:spPr bwMode="auto">
          <a:xfrm>
            <a:off x="323849" y="73025"/>
            <a:ext cx="3703027" cy="461665"/>
          </a:xfrm>
          <a:prstGeom prst="rect">
            <a:avLst/>
          </a:prstGeom>
          <a:noFill/>
          <a:ln>
            <a:noFill/>
          </a:ln>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
              </a:rPr>
              <a:t>3GPP TSG-SA WG6 Meeting #70</a:t>
            </a:r>
          </a:p>
          <a:p>
            <a:pPr eaLnBrk="1" hangingPunct="1">
              <a:defRPr/>
            </a:pPr>
            <a:r>
              <a:rPr lang="en-GB" altLang="en-US" sz="1200" b="1" dirty="0">
                <a:latin typeface="Arial "/>
              </a:rPr>
              <a:t>Dallas, United States 17</a:t>
            </a:r>
            <a:r>
              <a:rPr lang="en-GB" altLang="en-US" sz="1200" b="1" baseline="30000" dirty="0">
                <a:latin typeface="Arial "/>
              </a:rPr>
              <a:t>th</a:t>
            </a:r>
            <a:r>
              <a:rPr lang="en-GB" altLang="en-US" sz="1200" b="1" dirty="0">
                <a:latin typeface="Arial "/>
              </a:rPr>
              <a:t> – 21</a:t>
            </a:r>
            <a:r>
              <a:rPr lang="en-GB" altLang="en-US" sz="1200" b="1" baseline="30000" dirty="0">
                <a:latin typeface="Arial "/>
              </a:rPr>
              <a:t>st</a:t>
            </a:r>
            <a:r>
              <a:rPr lang="en-GB" altLang="en-US" sz="1200" b="1" dirty="0">
                <a:latin typeface="Arial "/>
              </a:rPr>
              <a:t> November 2025</a:t>
            </a:r>
            <a:endParaRPr lang="en-US" altLang="en-US" sz="1200" b="1" dirty="0">
              <a:latin typeface="Arial "/>
            </a:endParaRPr>
          </a:p>
        </p:txBody>
      </p:sp>
      <p:sp>
        <p:nvSpPr>
          <p:cNvPr id="15" name="Text Box 13">
            <a:extLst>
              <a:ext uri="{FF2B5EF4-FFF2-40B4-BE49-F238E27FC236}">
                <a16:creationId xmlns:a16="http://schemas.microsoft.com/office/drawing/2014/main" id="{897F339D-C9FE-4694-B4EA-980A7508C12C}"/>
              </a:ext>
            </a:extLst>
          </p:cNvPr>
          <p:cNvSpPr txBox="1">
            <a:spLocks noChangeArrowheads="1"/>
          </p:cNvSpPr>
          <p:nvPr userDrawn="1"/>
        </p:nvSpPr>
        <p:spPr bwMode="auto">
          <a:xfrm>
            <a:off x="9401961" y="73009"/>
            <a:ext cx="1463675" cy="276999"/>
          </a:xfrm>
          <a:prstGeom prst="rect">
            <a:avLst/>
          </a:prstGeom>
          <a:noFill/>
          <a:ln>
            <a:noFill/>
          </a:ln>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en-GB" altLang="en-US" sz="1200" b="1" dirty="0"/>
              <a:t>S6-255121</a:t>
            </a:r>
            <a:r>
              <a:rPr lang="en-GB" altLang="en-US" sz="1200" dirty="0"/>
              <a:t> </a:t>
            </a:r>
            <a:endParaRPr lang="en-GB" altLang="en-US" sz="1200" dirty="0">
              <a:solidFill>
                <a:schemeClr val="bg2"/>
              </a:solidFill>
            </a:endParaRPr>
          </a:p>
        </p:txBody>
      </p:sp>
    </p:spTree>
  </p:cSld>
  <p:clrMap bg1="lt1" tx1="dk1" bg2="lt2" tx2="dk2" accent1="accent1" accent2="accent2" accent3="accent3" accent4="accent4" accent5="accent5" accent6="accent6" hlink="hlink" folHlink="folHlink"/>
  <p:sldLayoutIdLst>
    <p:sldLayoutId id="2147485163" r:id="rId1"/>
    <p:sldLayoutId id="2147485161" r:id="rId2"/>
    <p:sldLayoutId id="2147485162"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6BFCA172-672F-4297-B767-9F7EDE373FA1}"/>
              </a:ext>
            </a:extLst>
          </p:cNvPr>
          <p:cNvSpPr>
            <a:spLocks noGrp="1"/>
          </p:cNvSpPr>
          <p:nvPr>
            <p:ph type="title"/>
          </p:nvPr>
        </p:nvSpPr>
        <p:spPr>
          <a:xfrm>
            <a:off x="2147888" y="1709738"/>
            <a:ext cx="7886700" cy="2852737"/>
          </a:xfrm>
        </p:spPr>
        <p:txBody>
          <a:bodyPr/>
          <a:lstStyle/>
          <a:p>
            <a:pPr eaLnBrk="1" hangingPunct="1"/>
            <a:r>
              <a:rPr lang="en-GB" altLang="en-US" dirty="0"/>
              <a:t>N6 measurement exposure considerations</a:t>
            </a:r>
          </a:p>
        </p:txBody>
      </p:sp>
      <p:sp>
        <p:nvSpPr>
          <p:cNvPr id="5123" name="Text Placeholder 2">
            <a:extLst>
              <a:ext uri="{FF2B5EF4-FFF2-40B4-BE49-F238E27FC236}">
                <a16:creationId xmlns:a16="http://schemas.microsoft.com/office/drawing/2014/main" id="{9FAD3684-801E-4E1E-85EB-F5F3E5D37277}"/>
              </a:ext>
            </a:extLst>
          </p:cNvPr>
          <p:cNvSpPr>
            <a:spLocks noGrp="1"/>
          </p:cNvSpPr>
          <p:nvPr>
            <p:ph type="body" idx="4294967295"/>
          </p:nvPr>
        </p:nvSpPr>
        <p:spPr>
          <a:xfrm>
            <a:off x="2147888" y="4589463"/>
            <a:ext cx="7886700" cy="1500187"/>
          </a:xfrm>
        </p:spPr>
        <p:txBody>
          <a:bodyPr/>
          <a:lstStyle/>
          <a:p>
            <a:pPr marL="0" indent="0" eaLnBrk="1" hangingPunct="1">
              <a:buFontTx/>
              <a:buNone/>
            </a:pPr>
            <a:r>
              <a:rPr lang="en-GB" altLang="en-US" dirty="0"/>
              <a:t>Walter Featherstone</a:t>
            </a:r>
          </a:p>
          <a:p>
            <a:pPr marL="0" indent="0" eaLnBrk="1" hangingPunct="1">
              <a:buFontTx/>
              <a:buNone/>
            </a:pPr>
            <a:r>
              <a:rPr lang="en-GB" altLang="en-US" dirty="0"/>
              <a:t>Apple</a:t>
            </a:r>
          </a:p>
          <a:p>
            <a:pPr marL="0" indent="0" eaLnBrk="1" hangingPunct="1">
              <a:buFontTx/>
              <a:buNone/>
            </a:pPr>
            <a:endParaRPr lang="en-GB" altLang="en-US" dirty="0"/>
          </a:p>
        </p:txBody>
      </p:sp>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D63F16E-6093-C684-E5C9-DD029FFFBC5D}"/>
            </a:ext>
          </a:extLst>
        </p:cNvPr>
        <p:cNvGrpSpPr/>
        <p:nvPr/>
      </p:nvGrpSpPr>
      <p:grpSpPr>
        <a:xfrm>
          <a:off x="0" y="0"/>
          <a:ext cx="0" cy="0"/>
          <a:chOff x="0" y="0"/>
          <a:chExt cx="0" cy="0"/>
        </a:xfrm>
      </p:grpSpPr>
      <p:sp>
        <p:nvSpPr>
          <p:cNvPr id="8194" name="Title 1">
            <a:extLst>
              <a:ext uri="{FF2B5EF4-FFF2-40B4-BE49-F238E27FC236}">
                <a16:creationId xmlns:a16="http://schemas.microsoft.com/office/drawing/2014/main" id="{0B43C3A3-857B-2142-5CE6-7CF27AF841F7}"/>
              </a:ext>
            </a:extLst>
          </p:cNvPr>
          <p:cNvSpPr>
            <a:spLocks noGrp="1"/>
          </p:cNvSpPr>
          <p:nvPr>
            <p:ph type="title"/>
          </p:nvPr>
        </p:nvSpPr>
        <p:spPr/>
        <p:txBody>
          <a:bodyPr/>
          <a:lstStyle/>
          <a:p>
            <a:r>
              <a:rPr lang="en-GB" altLang="en-US" dirty="0"/>
              <a:t>Summary</a:t>
            </a:r>
          </a:p>
        </p:txBody>
      </p:sp>
      <p:sp>
        <p:nvSpPr>
          <p:cNvPr id="8195" name="Content Placeholder 2">
            <a:extLst>
              <a:ext uri="{FF2B5EF4-FFF2-40B4-BE49-F238E27FC236}">
                <a16:creationId xmlns:a16="http://schemas.microsoft.com/office/drawing/2014/main" id="{2881C322-0FE2-75D2-84F6-2901E64BF08D}"/>
              </a:ext>
            </a:extLst>
          </p:cNvPr>
          <p:cNvSpPr>
            <a:spLocks noGrp="1"/>
          </p:cNvSpPr>
          <p:nvPr>
            <p:ph idx="1"/>
          </p:nvPr>
        </p:nvSpPr>
        <p:spPr>
          <a:xfrm>
            <a:off x="331075" y="1813034"/>
            <a:ext cx="11650717" cy="4603531"/>
          </a:xfrm>
        </p:spPr>
        <p:txBody>
          <a:bodyPr>
            <a:normAutofit/>
          </a:bodyPr>
          <a:lstStyle/>
          <a:p>
            <a:r>
              <a:rPr lang="en-US" altLang="en-US" dirty="0"/>
              <a:t>The 5GC has the capability to perform N6 measurements</a:t>
            </a:r>
          </a:p>
          <a:p>
            <a:pPr lvl="1"/>
            <a:r>
              <a:rPr lang="en-US" altLang="en-US" dirty="0"/>
              <a:t>The measurement results are leveraged within the 5GC but not exposed even to the AF that provides the assistance information necessary to perform such measurements</a:t>
            </a:r>
          </a:p>
          <a:p>
            <a:pPr lvl="1"/>
            <a:r>
              <a:rPr lang="en-US" altLang="en-US" dirty="0"/>
              <a:t>Availability of N6 measurements at the enabler layer could facilitate appropriate KPI related requests towards the 5GC and its own internal decision making, e.g.,</a:t>
            </a:r>
          </a:p>
          <a:p>
            <a:pPr lvl="2"/>
            <a:r>
              <a:rPr lang="en-US" altLang="en-US" dirty="0">
                <a:solidFill>
                  <a:srgbClr val="C00000"/>
                </a:solidFill>
              </a:rPr>
              <a:t>AF Session with QoS </a:t>
            </a:r>
            <a:r>
              <a:rPr lang="en-US" altLang="en-US" dirty="0"/>
              <a:t>in which the round-trip latency accounts only for the UE to PSA UPF portion of the AC to EAS communication path</a:t>
            </a:r>
          </a:p>
          <a:p>
            <a:pPr lvl="2"/>
            <a:r>
              <a:rPr lang="en-US" altLang="en-US" dirty="0">
                <a:solidFill>
                  <a:srgbClr val="C00000"/>
                </a:solidFill>
              </a:rPr>
              <a:t>EAS discovery</a:t>
            </a:r>
            <a:r>
              <a:rPr lang="en-US" altLang="en-US" dirty="0"/>
              <a:t>, including in support of Application Context Relocation procedures. Depending on the trigger (e.g., EEC/UE, EAS itself, Cloud Application Server (CAS), or another EES), if N6 delay measurement information were available to the EES it could assist in ranking or selecting candidate EAS Profiles to return in the discovery response. </a:t>
            </a:r>
          </a:p>
        </p:txBody>
      </p:sp>
    </p:spTree>
    <p:extLst>
      <p:ext uri="{BB962C8B-B14F-4D97-AF65-F5344CB8AC3E}">
        <p14:creationId xmlns:p14="http://schemas.microsoft.com/office/powerpoint/2010/main" val="850446525"/>
      </p:ext>
    </p:extLst>
  </p:cSld>
  <p:clrMapOvr>
    <a:masterClrMapping/>
  </p:clrMapOvr>
  <p:transition>
    <p:wipe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041B4E5-334C-4F7E-3868-7867D1A27CD3}"/>
            </a:ext>
          </a:extLst>
        </p:cNvPr>
        <p:cNvGrpSpPr/>
        <p:nvPr/>
      </p:nvGrpSpPr>
      <p:grpSpPr>
        <a:xfrm>
          <a:off x="0" y="0"/>
          <a:ext cx="0" cy="0"/>
          <a:chOff x="0" y="0"/>
          <a:chExt cx="0" cy="0"/>
        </a:xfrm>
      </p:grpSpPr>
      <p:sp>
        <p:nvSpPr>
          <p:cNvPr id="8194" name="Title 1">
            <a:extLst>
              <a:ext uri="{FF2B5EF4-FFF2-40B4-BE49-F238E27FC236}">
                <a16:creationId xmlns:a16="http://schemas.microsoft.com/office/drawing/2014/main" id="{7E5543C5-CA04-33F9-57EC-A3FC526EE3CC}"/>
              </a:ext>
            </a:extLst>
          </p:cNvPr>
          <p:cNvSpPr>
            <a:spLocks noGrp="1"/>
          </p:cNvSpPr>
          <p:nvPr>
            <p:ph type="title"/>
          </p:nvPr>
        </p:nvSpPr>
        <p:spPr/>
        <p:txBody>
          <a:bodyPr/>
          <a:lstStyle/>
          <a:p>
            <a:r>
              <a:rPr lang="en-GB" altLang="en-US" dirty="0"/>
              <a:t>Proposal</a:t>
            </a:r>
          </a:p>
        </p:txBody>
      </p:sp>
      <p:sp>
        <p:nvSpPr>
          <p:cNvPr id="8195" name="Content Placeholder 2">
            <a:extLst>
              <a:ext uri="{FF2B5EF4-FFF2-40B4-BE49-F238E27FC236}">
                <a16:creationId xmlns:a16="http://schemas.microsoft.com/office/drawing/2014/main" id="{33B511B7-9ED0-2AA8-B6DF-F6571C06C8E1}"/>
              </a:ext>
            </a:extLst>
          </p:cNvPr>
          <p:cNvSpPr>
            <a:spLocks noGrp="1"/>
          </p:cNvSpPr>
          <p:nvPr>
            <p:ph idx="1"/>
          </p:nvPr>
        </p:nvSpPr>
        <p:spPr>
          <a:xfrm>
            <a:off x="331075" y="1813034"/>
            <a:ext cx="11650717" cy="4603531"/>
          </a:xfrm>
        </p:spPr>
        <p:txBody>
          <a:bodyPr>
            <a:normAutofit/>
          </a:bodyPr>
          <a:lstStyle/>
          <a:p>
            <a:r>
              <a:rPr lang="en-US" altLang="en-US" dirty="0"/>
              <a:t>Send reply LS to SA2 providing exemplary potential scenarios where N6 measurements could be leveraged (see S6-255122)</a:t>
            </a:r>
          </a:p>
          <a:p>
            <a:r>
              <a:rPr lang="en-US" altLang="en-US" dirty="0"/>
              <a:t>Make a request to SA2 in that LS to expose N6 measurement information results based on DNAI, but not exposing UPF specific information</a:t>
            </a:r>
          </a:p>
        </p:txBody>
      </p:sp>
    </p:spTree>
    <p:extLst>
      <p:ext uri="{BB962C8B-B14F-4D97-AF65-F5344CB8AC3E}">
        <p14:creationId xmlns:p14="http://schemas.microsoft.com/office/powerpoint/2010/main" val="2909049338"/>
      </p:ext>
    </p:extLst>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39BD4D34-87E7-4105-B586-4767AFA2F0F4}"/>
              </a:ext>
            </a:extLst>
          </p:cNvPr>
          <p:cNvSpPr>
            <a:spLocks noGrp="1"/>
          </p:cNvSpPr>
          <p:nvPr>
            <p:ph type="title"/>
          </p:nvPr>
        </p:nvSpPr>
        <p:spPr/>
        <p:txBody>
          <a:bodyPr/>
          <a:lstStyle/>
          <a:p>
            <a:r>
              <a:rPr lang="en-GB" altLang="en-US"/>
              <a:t>Outline</a:t>
            </a:r>
          </a:p>
        </p:txBody>
      </p:sp>
      <p:sp>
        <p:nvSpPr>
          <p:cNvPr id="6147" name="Content Placeholder 2">
            <a:extLst>
              <a:ext uri="{FF2B5EF4-FFF2-40B4-BE49-F238E27FC236}">
                <a16:creationId xmlns:a16="http://schemas.microsoft.com/office/drawing/2014/main" id="{33CFEE74-7B51-47B2-8BC9-945D38E983E7}"/>
              </a:ext>
            </a:extLst>
          </p:cNvPr>
          <p:cNvSpPr>
            <a:spLocks noGrp="1"/>
          </p:cNvSpPr>
          <p:nvPr>
            <p:ph idx="1"/>
          </p:nvPr>
        </p:nvSpPr>
        <p:spPr>
          <a:xfrm>
            <a:off x="838199" y="1825625"/>
            <a:ext cx="10933497" cy="4351338"/>
          </a:xfrm>
        </p:spPr>
        <p:txBody>
          <a:bodyPr/>
          <a:lstStyle/>
          <a:p>
            <a:r>
              <a:rPr lang="en-US" altLang="en-US" dirty="0"/>
              <a:t>Background</a:t>
            </a:r>
          </a:p>
          <a:p>
            <a:pPr lvl="1"/>
            <a:r>
              <a:rPr lang="en-US" altLang="en-US" dirty="0"/>
              <a:t>SA6/SA2 LS exchange</a:t>
            </a:r>
          </a:p>
          <a:p>
            <a:r>
              <a:rPr lang="en-US" altLang="en-US" dirty="0"/>
              <a:t>EAS Profile</a:t>
            </a:r>
          </a:p>
          <a:p>
            <a:pPr lvl="1"/>
            <a:r>
              <a:rPr lang="en-US" altLang="en-US" dirty="0"/>
              <a:t>EAS Service KPIs</a:t>
            </a:r>
          </a:p>
          <a:p>
            <a:pPr lvl="1"/>
            <a:r>
              <a:rPr lang="en-US" altLang="en-US" dirty="0"/>
              <a:t>DNAIs associated with EAS instance</a:t>
            </a:r>
          </a:p>
          <a:p>
            <a:r>
              <a:rPr lang="en-US" altLang="en-US" dirty="0"/>
              <a:t>Highlight potential opportunities to leverage N6 delay</a:t>
            </a:r>
          </a:p>
          <a:p>
            <a:pPr lvl="1"/>
            <a:r>
              <a:rPr lang="en-US" altLang="en-US" dirty="0"/>
              <a:t>Session with QoS </a:t>
            </a:r>
          </a:p>
          <a:p>
            <a:pPr lvl="1"/>
            <a:r>
              <a:rPr lang="en-US" altLang="en-US" dirty="0"/>
              <a:t>EAS Discovery</a:t>
            </a:r>
          </a:p>
          <a:p>
            <a:r>
              <a:rPr lang="en-US" altLang="en-US" dirty="0"/>
              <a:t>Proposed response to SA2</a:t>
            </a:r>
          </a:p>
        </p:txBody>
      </p:sp>
    </p:spTree>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2AEFA4-CE81-8458-39BF-8A42B4F2278D}"/>
              </a:ext>
            </a:extLst>
          </p:cNvPr>
          <p:cNvSpPr>
            <a:spLocks noGrp="1"/>
          </p:cNvSpPr>
          <p:nvPr>
            <p:ph type="title"/>
          </p:nvPr>
        </p:nvSpPr>
        <p:spPr/>
        <p:txBody>
          <a:bodyPr/>
          <a:lstStyle/>
          <a:p>
            <a:r>
              <a:rPr lang="en-US" dirty="0"/>
              <a:t>Background (LS exchange)</a:t>
            </a:r>
          </a:p>
        </p:txBody>
      </p:sp>
      <p:sp>
        <p:nvSpPr>
          <p:cNvPr id="3" name="Content Placeholder 2">
            <a:extLst>
              <a:ext uri="{FF2B5EF4-FFF2-40B4-BE49-F238E27FC236}">
                <a16:creationId xmlns:a16="http://schemas.microsoft.com/office/drawing/2014/main" id="{DC5E59C8-E509-5145-C7E4-2F0BEA29D7A0}"/>
              </a:ext>
            </a:extLst>
          </p:cNvPr>
          <p:cNvSpPr>
            <a:spLocks noGrp="1"/>
          </p:cNvSpPr>
          <p:nvPr>
            <p:ph idx="1"/>
          </p:nvPr>
        </p:nvSpPr>
        <p:spPr/>
        <p:txBody>
          <a:bodyPr>
            <a:normAutofit lnSpcReduction="10000"/>
          </a:bodyPr>
          <a:lstStyle/>
          <a:p>
            <a:r>
              <a:rPr lang="en-US" dirty="0"/>
              <a:t>In S6-253741/S2-2508200 (sent at SA6#68), SA6 requested exposure of N6 measurements (PSA UPF to Edge Application Server) </a:t>
            </a:r>
          </a:p>
          <a:p>
            <a:r>
              <a:rPr lang="en-US" dirty="0"/>
              <a:t>In the SA2 LS (S2-2509811/S6-255010)</a:t>
            </a:r>
          </a:p>
          <a:p>
            <a:pPr lvl="1"/>
            <a:r>
              <a:rPr lang="en-US" dirty="0"/>
              <a:t>“</a:t>
            </a:r>
            <a:r>
              <a:rPr lang="en-US" i="1" dirty="0"/>
              <a:t>SA2 kindly asks SA6 to provide further details, e.g., </a:t>
            </a:r>
            <a:r>
              <a:rPr lang="en-US" i="1" dirty="0">
                <a:highlight>
                  <a:srgbClr val="FFFF00"/>
                </a:highlight>
              </a:rPr>
              <a:t>scenarios</a:t>
            </a:r>
            <a:r>
              <a:rPr lang="en-US" i="1" dirty="0"/>
              <a:t>, for N6 delay measurement exposure</a:t>
            </a:r>
            <a:r>
              <a:rPr lang="en-US" dirty="0"/>
              <a:t>.”</a:t>
            </a:r>
          </a:p>
          <a:p>
            <a:r>
              <a:rPr lang="en-US" dirty="0"/>
              <a:t>They also indicate that:</a:t>
            </a:r>
          </a:p>
          <a:p>
            <a:pPr lvl="1"/>
            <a:r>
              <a:rPr lang="en-US" dirty="0"/>
              <a:t>“</a:t>
            </a:r>
            <a:r>
              <a:rPr lang="en-US" i="1" dirty="0"/>
              <a:t>SA2 has defined N6 delay measurement for Local UPF (re)selection to be performed only by SMF</a:t>
            </a:r>
            <a:r>
              <a:rPr lang="en-US" dirty="0"/>
              <a:t>”. </a:t>
            </a:r>
          </a:p>
          <a:p>
            <a:pPr lvl="2"/>
            <a:r>
              <a:rPr lang="en-US" dirty="0">
                <a:solidFill>
                  <a:srgbClr val="0070C0"/>
                </a:solidFill>
              </a:rPr>
              <a:t>I.e., only the core network selects the DNAI (PCF/SMF/UPF)</a:t>
            </a:r>
            <a:endParaRPr lang="en-US" dirty="0"/>
          </a:p>
          <a:p>
            <a:pPr lvl="1"/>
            <a:r>
              <a:rPr lang="en-US" dirty="0"/>
              <a:t>“</a:t>
            </a:r>
            <a:r>
              <a:rPr lang="en-US" i="1" dirty="0"/>
              <a:t>SA2 has concern on potential </a:t>
            </a:r>
            <a:r>
              <a:rPr lang="en-US" i="1" dirty="0">
                <a:highlight>
                  <a:srgbClr val="FFFF00"/>
                </a:highlight>
              </a:rPr>
              <a:t>network topology information exposure </a:t>
            </a:r>
            <a:r>
              <a:rPr lang="en-US" i="1" dirty="0"/>
              <a:t>in case where UPF related information is paired with N6 delay measurement information exposure</a:t>
            </a:r>
            <a:r>
              <a:rPr lang="en-US" dirty="0"/>
              <a:t>.”</a:t>
            </a:r>
          </a:p>
          <a:p>
            <a:endParaRPr lang="en-US" dirty="0"/>
          </a:p>
        </p:txBody>
      </p:sp>
    </p:spTree>
    <p:extLst>
      <p:ext uri="{BB962C8B-B14F-4D97-AF65-F5344CB8AC3E}">
        <p14:creationId xmlns:p14="http://schemas.microsoft.com/office/powerpoint/2010/main" val="2532458377"/>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217E60D-D47D-C354-C3F8-E4B5A8F3A9F2}"/>
            </a:ext>
          </a:extLst>
        </p:cNvPr>
        <p:cNvGrpSpPr/>
        <p:nvPr/>
      </p:nvGrpSpPr>
      <p:grpSpPr>
        <a:xfrm>
          <a:off x="0" y="0"/>
          <a:ext cx="0" cy="0"/>
          <a:chOff x="0" y="0"/>
          <a:chExt cx="0" cy="0"/>
        </a:xfrm>
      </p:grpSpPr>
      <p:sp>
        <p:nvSpPr>
          <p:cNvPr id="3" name="Content Placeholder 2">
            <a:extLst>
              <a:ext uri="{FF2B5EF4-FFF2-40B4-BE49-F238E27FC236}">
                <a16:creationId xmlns:a16="http://schemas.microsoft.com/office/drawing/2014/main" id="{DB889932-0C80-B0DB-588A-14B4D23A1F02}"/>
              </a:ext>
            </a:extLst>
          </p:cNvPr>
          <p:cNvSpPr>
            <a:spLocks noGrp="1"/>
          </p:cNvSpPr>
          <p:nvPr>
            <p:ph idx="1"/>
          </p:nvPr>
        </p:nvSpPr>
        <p:spPr>
          <a:xfrm>
            <a:off x="209006" y="1825625"/>
            <a:ext cx="11743508" cy="4603360"/>
          </a:xfrm>
        </p:spPr>
        <p:txBody>
          <a:bodyPr>
            <a:normAutofit fontScale="92500" lnSpcReduction="10000"/>
          </a:bodyPr>
          <a:lstStyle/>
          <a:p>
            <a:pPr>
              <a:lnSpc>
                <a:spcPct val="110000"/>
              </a:lnSpc>
            </a:pPr>
            <a:r>
              <a:rPr lang="en-US" sz="2400" dirty="0"/>
              <a:t>8.2.4 EAS Profile</a:t>
            </a:r>
          </a:p>
          <a:p>
            <a:pPr lvl="1">
              <a:lnSpc>
                <a:spcPct val="110000"/>
              </a:lnSpc>
            </a:pPr>
            <a:r>
              <a:rPr lang="en-GB" sz="2000" dirty="0"/>
              <a:t>NOTE 1:	Information elements in the EAS Profile are provided by the ASP.</a:t>
            </a:r>
          </a:p>
          <a:p>
            <a:pPr lvl="2">
              <a:lnSpc>
                <a:spcPct val="110000"/>
              </a:lnSpc>
            </a:pPr>
            <a:r>
              <a:rPr lang="en-US" sz="1600" dirty="0">
                <a:solidFill>
                  <a:schemeClr val="accent1"/>
                </a:solidFill>
              </a:rPr>
              <a:t>Implies IEs in EAS Profile are relatively static and do not provide runtime / real time performance information </a:t>
            </a:r>
          </a:p>
          <a:p>
            <a:pPr lvl="1">
              <a:lnSpc>
                <a:spcPct val="110000"/>
              </a:lnSpc>
            </a:pPr>
            <a:r>
              <a:rPr lang="en-US" sz="2100" dirty="0"/>
              <a:t>An EAS Profile includes information about an EAS used to describe services and service characteristics offered. </a:t>
            </a:r>
          </a:p>
          <a:p>
            <a:pPr lvl="1">
              <a:lnSpc>
                <a:spcPct val="110000"/>
              </a:lnSpc>
            </a:pPr>
            <a:r>
              <a:rPr lang="en-US" sz="2000" dirty="0"/>
              <a:t>List of EAS DNAI(s) (O): DNAI(s) associated with the EAS.</a:t>
            </a:r>
          </a:p>
          <a:p>
            <a:pPr lvl="2">
              <a:lnSpc>
                <a:spcPct val="110000"/>
              </a:lnSpc>
            </a:pPr>
            <a:r>
              <a:rPr lang="en-US" sz="2100" dirty="0"/>
              <a:t>This IE is used as Potential Locations of Applications in clause 5.6.7 of 3GPP TS 23.501.</a:t>
            </a:r>
          </a:p>
          <a:p>
            <a:pPr lvl="2">
              <a:lnSpc>
                <a:spcPct val="110000"/>
              </a:lnSpc>
            </a:pPr>
            <a:r>
              <a:rPr lang="en-US" sz="2100" dirty="0"/>
              <a:t>It is a subset of the DNAI(s) associated with the EDN where the EAS resides.</a:t>
            </a:r>
            <a:endParaRPr lang="en-US" sz="2000" dirty="0"/>
          </a:p>
          <a:p>
            <a:pPr>
              <a:lnSpc>
                <a:spcPct val="110000"/>
              </a:lnSpc>
            </a:pPr>
            <a:r>
              <a:rPr lang="en-US" sz="2400" dirty="0">
                <a:solidFill>
                  <a:schemeClr val="accent1"/>
                </a:solidFill>
              </a:rPr>
              <a:t>An EAS profile may include more than one DNAI, i.e., the EAS is reachable via different paths each potentially offering different performance KPIs</a:t>
            </a:r>
          </a:p>
          <a:p>
            <a:pPr>
              <a:lnSpc>
                <a:spcPct val="110000"/>
              </a:lnSpc>
            </a:pPr>
            <a:r>
              <a:rPr lang="en-US" sz="2400" dirty="0">
                <a:solidFill>
                  <a:schemeClr val="accent1"/>
                </a:solidFill>
              </a:rPr>
              <a:t>An EAS profile is specific to an Edge Data Network (EDN)</a:t>
            </a:r>
          </a:p>
          <a:p>
            <a:pPr>
              <a:lnSpc>
                <a:spcPct val="110000"/>
              </a:lnSpc>
            </a:pPr>
            <a:r>
              <a:rPr lang="en-US" sz="2400" dirty="0">
                <a:solidFill>
                  <a:schemeClr val="accent1"/>
                </a:solidFill>
              </a:rPr>
              <a:t>An EAS profile is EAS instance specific (ID and Endpoint are mandatory)</a:t>
            </a:r>
          </a:p>
          <a:p>
            <a:pPr lvl="1">
              <a:lnSpc>
                <a:spcPct val="110000"/>
              </a:lnSpc>
            </a:pPr>
            <a:r>
              <a:rPr lang="en-US" sz="2000" dirty="0"/>
              <a:t>It could be a logical service endpoint, but multiple DNAIs could still be associated with it</a:t>
            </a:r>
            <a:endParaRPr lang="en-US" sz="2000" dirty="0">
              <a:solidFill>
                <a:schemeClr val="accent1"/>
              </a:solidFill>
            </a:endParaRPr>
          </a:p>
        </p:txBody>
      </p:sp>
      <p:sp>
        <p:nvSpPr>
          <p:cNvPr id="4" name="Title 1">
            <a:extLst>
              <a:ext uri="{FF2B5EF4-FFF2-40B4-BE49-F238E27FC236}">
                <a16:creationId xmlns:a16="http://schemas.microsoft.com/office/drawing/2014/main" id="{D7CD2C92-DEA2-35F8-09AE-ACFD297B7819}"/>
              </a:ext>
            </a:extLst>
          </p:cNvPr>
          <p:cNvSpPr>
            <a:spLocks noGrp="1"/>
          </p:cNvSpPr>
          <p:nvPr>
            <p:ph type="title"/>
          </p:nvPr>
        </p:nvSpPr>
        <p:spPr>
          <a:xfrm>
            <a:off x="838200" y="429015"/>
            <a:ext cx="9011194" cy="1104917"/>
          </a:xfrm>
        </p:spPr>
        <p:txBody>
          <a:bodyPr/>
          <a:lstStyle/>
          <a:p>
            <a:r>
              <a:rPr lang="en-GB" sz="3600" b="1" dirty="0"/>
              <a:t>EAS Profile and its DNAI(s), TS 23.558</a:t>
            </a:r>
            <a:endParaRPr lang="en-GB" altLang="en-US" sz="3600" b="1" dirty="0"/>
          </a:p>
        </p:txBody>
      </p:sp>
    </p:spTree>
    <p:extLst>
      <p:ext uri="{BB962C8B-B14F-4D97-AF65-F5344CB8AC3E}">
        <p14:creationId xmlns:p14="http://schemas.microsoft.com/office/powerpoint/2010/main" val="2547460713"/>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C8FA3BA-942D-E664-3A4C-DAFE12673829}"/>
            </a:ext>
          </a:extLst>
        </p:cNvPr>
        <p:cNvGrpSpPr/>
        <p:nvPr/>
      </p:nvGrpSpPr>
      <p:grpSpPr>
        <a:xfrm>
          <a:off x="0" y="0"/>
          <a:ext cx="0" cy="0"/>
          <a:chOff x="0" y="0"/>
          <a:chExt cx="0" cy="0"/>
        </a:xfrm>
      </p:grpSpPr>
      <p:sp>
        <p:nvSpPr>
          <p:cNvPr id="3" name="Content Placeholder 2">
            <a:extLst>
              <a:ext uri="{FF2B5EF4-FFF2-40B4-BE49-F238E27FC236}">
                <a16:creationId xmlns:a16="http://schemas.microsoft.com/office/drawing/2014/main" id="{3701FE0C-D60C-649E-31BF-A166ADC6FCBB}"/>
              </a:ext>
            </a:extLst>
          </p:cNvPr>
          <p:cNvSpPr>
            <a:spLocks noGrp="1"/>
          </p:cNvSpPr>
          <p:nvPr>
            <p:ph idx="1"/>
          </p:nvPr>
        </p:nvSpPr>
        <p:spPr>
          <a:xfrm>
            <a:off x="209006" y="1825625"/>
            <a:ext cx="11743508" cy="4603360"/>
          </a:xfrm>
        </p:spPr>
        <p:txBody>
          <a:bodyPr>
            <a:normAutofit lnSpcReduction="10000"/>
          </a:bodyPr>
          <a:lstStyle/>
          <a:p>
            <a:pPr>
              <a:lnSpc>
                <a:spcPct val="110000"/>
              </a:lnSpc>
            </a:pPr>
            <a:r>
              <a:rPr lang="en-US" sz="2400" dirty="0"/>
              <a:t>8.2.4	EAS Profile</a:t>
            </a:r>
          </a:p>
          <a:p>
            <a:pPr lvl="1">
              <a:lnSpc>
                <a:spcPct val="110000"/>
              </a:lnSpc>
            </a:pPr>
            <a:r>
              <a:rPr lang="en-US" sz="2100" dirty="0"/>
              <a:t>EAS Service KPIs (O): Service characteristics provided by EAS, detailed in Table 8.2.5-1</a:t>
            </a:r>
            <a:endParaRPr lang="en-GB" sz="2100" dirty="0"/>
          </a:p>
          <a:p>
            <a:pPr>
              <a:lnSpc>
                <a:spcPct val="110000"/>
              </a:lnSpc>
            </a:pPr>
            <a:r>
              <a:rPr lang="en-US" sz="2400" dirty="0"/>
              <a:t>Table 8.2.5-1: EAS Service KPIs </a:t>
            </a:r>
          </a:p>
          <a:p>
            <a:pPr lvl="1">
              <a:lnSpc>
                <a:spcPct val="110000"/>
              </a:lnSpc>
            </a:pPr>
            <a:r>
              <a:rPr lang="en-US" sz="2000" dirty="0"/>
              <a:t>Information Element (O): Maximum Response time (NOTE)</a:t>
            </a:r>
          </a:p>
          <a:p>
            <a:pPr lvl="1">
              <a:lnSpc>
                <a:spcPct val="110000"/>
              </a:lnSpc>
            </a:pPr>
            <a:r>
              <a:rPr lang="en-US" sz="2000" dirty="0"/>
              <a:t>Description: The maximum response time advertised for the AC's service requests.</a:t>
            </a:r>
          </a:p>
          <a:p>
            <a:pPr marL="457200" lvl="1" indent="0">
              <a:lnSpc>
                <a:spcPct val="110000"/>
              </a:lnSpc>
              <a:buNone/>
            </a:pPr>
            <a:r>
              <a:rPr lang="en-US" sz="2000" dirty="0"/>
              <a:t>NOTE: The maximum response time includes the </a:t>
            </a:r>
            <a:r>
              <a:rPr lang="en-US" sz="2000" dirty="0">
                <a:solidFill>
                  <a:srgbClr val="C00000"/>
                </a:solidFill>
              </a:rPr>
              <a:t>round-trip time of the request and response packet for communication between the AC and EAS</a:t>
            </a:r>
            <a:r>
              <a:rPr lang="en-US" sz="2000" dirty="0"/>
              <a:t>, the processing time at the server and the time required by the server to consume 3GPP Core Network capabilities, if any.</a:t>
            </a:r>
          </a:p>
          <a:p>
            <a:pPr>
              <a:lnSpc>
                <a:spcPct val="110000"/>
              </a:lnSpc>
            </a:pPr>
            <a:r>
              <a:rPr lang="en-US" sz="2400" dirty="0">
                <a:solidFill>
                  <a:schemeClr val="accent1"/>
                </a:solidFill>
              </a:rPr>
              <a:t>Only a single set of EAS Service KPIs are provided, even though multiple DNAIs may be provided in the EAS Profile</a:t>
            </a:r>
          </a:p>
          <a:p>
            <a:pPr>
              <a:lnSpc>
                <a:spcPct val="110000"/>
              </a:lnSpc>
            </a:pPr>
            <a:r>
              <a:rPr lang="en-US" sz="2400" dirty="0">
                <a:solidFill>
                  <a:schemeClr val="accent1"/>
                </a:solidFill>
              </a:rPr>
              <a:t>Response time E2E between AC &amp; EAS and therefore includes N6 component of the delay</a:t>
            </a:r>
          </a:p>
        </p:txBody>
      </p:sp>
      <p:sp>
        <p:nvSpPr>
          <p:cNvPr id="4" name="Title 1">
            <a:extLst>
              <a:ext uri="{FF2B5EF4-FFF2-40B4-BE49-F238E27FC236}">
                <a16:creationId xmlns:a16="http://schemas.microsoft.com/office/drawing/2014/main" id="{DB0F62B2-B5C8-537F-9B50-075F5FECD4CD}"/>
              </a:ext>
            </a:extLst>
          </p:cNvPr>
          <p:cNvSpPr>
            <a:spLocks noGrp="1"/>
          </p:cNvSpPr>
          <p:nvPr>
            <p:ph type="title"/>
          </p:nvPr>
        </p:nvSpPr>
        <p:spPr>
          <a:xfrm>
            <a:off x="838200" y="429015"/>
            <a:ext cx="9011194" cy="1104917"/>
          </a:xfrm>
        </p:spPr>
        <p:txBody>
          <a:bodyPr/>
          <a:lstStyle/>
          <a:p>
            <a:r>
              <a:rPr lang="en-GB" sz="3600" b="1" dirty="0"/>
              <a:t>EAS Profile and its Service KPIs, TS 23.558</a:t>
            </a:r>
            <a:endParaRPr lang="en-GB" altLang="en-US" sz="3600" b="1" dirty="0"/>
          </a:p>
        </p:txBody>
      </p:sp>
    </p:spTree>
    <p:extLst>
      <p:ext uri="{BB962C8B-B14F-4D97-AF65-F5344CB8AC3E}">
        <p14:creationId xmlns:p14="http://schemas.microsoft.com/office/powerpoint/2010/main" val="527956460"/>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008A623-BEC0-FAFC-1654-4EC50E0F9466}"/>
            </a:ext>
          </a:extLst>
        </p:cNvPr>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3B39332-FCB1-0BAF-93DB-95B589E65399}"/>
              </a:ext>
            </a:extLst>
          </p:cNvPr>
          <p:cNvSpPr>
            <a:spLocks noGrp="1"/>
          </p:cNvSpPr>
          <p:nvPr>
            <p:ph idx="1"/>
          </p:nvPr>
        </p:nvSpPr>
        <p:spPr>
          <a:xfrm>
            <a:off x="327991" y="1825625"/>
            <a:ext cx="11648661" cy="4351338"/>
          </a:xfrm>
        </p:spPr>
        <p:txBody>
          <a:bodyPr>
            <a:normAutofit fontScale="62500" lnSpcReduction="20000"/>
          </a:bodyPr>
          <a:lstStyle/>
          <a:p>
            <a:pPr>
              <a:lnSpc>
                <a:spcPct val="100000"/>
              </a:lnSpc>
            </a:pPr>
            <a:r>
              <a:rPr lang="en-GB" dirty="0"/>
              <a:t>23.502, 5.2.6.9.2 </a:t>
            </a:r>
            <a:r>
              <a:rPr lang="en-GB" dirty="0" err="1"/>
              <a:t>Nnef_AFsessionWithQoS_Create</a:t>
            </a:r>
            <a:r>
              <a:rPr lang="en-GB" dirty="0"/>
              <a:t> service operation</a:t>
            </a:r>
          </a:p>
          <a:p>
            <a:pPr lvl="1">
              <a:lnSpc>
                <a:spcPct val="100000"/>
              </a:lnSpc>
            </a:pPr>
            <a:r>
              <a:rPr lang="en-GB" b="1" dirty="0"/>
              <a:t>Description:</a:t>
            </a:r>
            <a:r>
              <a:rPr lang="en-GB" dirty="0"/>
              <a:t> The consumer requests the network to provide a </a:t>
            </a:r>
            <a:r>
              <a:rPr lang="en-GB" b="1" dirty="0"/>
              <a:t>specific QoS for an </a:t>
            </a:r>
            <a:r>
              <a:rPr lang="en-GB" b="1" u="sng" dirty="0"/>
              <a:t>AF session</a:t>
            </a:r>
            <a:r>
              <a:rPr lang="en-GB" dirty="0"/>
              <a:t> for a UE or a list of UEs.</a:t>
            </a:r>
          </a:p>
          <a:p>
            <a:pPr>
              <a:lnSpc>
                <a:spcPct val="100000"/>
              </a:lnSpc>
            </a:pPr>
            <a:r>
              <a:rPr lang="en-GB" dirty="0"/>
              <a:t>23.502, 5.2.6.33.2 </a:t>
            </a:r>
            <a:r>
              <a:rPr lang="en-GB" dirty="0" err="1"/>
              <a:t>Nnef_AF_request_for_QoS_Create</a:t>
            </a:r>
            <a:r>
              <a:rPr lang="en-GB" dirty="0"/>
              <a:t> service operation</a:t>
            </a:r>
          </a:p>
          <a:p>
            <a:pPr lvl="1">
              <a:lnSpc>
                <a:spcPct val="100000"/>
              </a:lnSpc>
            </a:pPr>
            <a:r>
              <a:rPr lang="en-GB" b="1" dirty="0"/>
              <a:t>Description:</a:t>
            </a:r>
            <a:r>
              <a:rPr lang="en-GB" dirty="0"/>
              <a:t> The consumer requests the network to provide a </a:t>
            </a:r>
            <a:r>
              <a:rPr lang="en-GB" b="1" dirty="0"/>
              <a:t>specific QoS for a </a:t>
            </a:r>
            <a:r>
              <a:rPr lang="en-GB" b="1" u="sng" dirty="0"/>
              <a:t>traffic flow</a:t>
            </a:r>
            <a:r>
              <a:rPr lang="en-GB" dirty="0"/>
              <a:t> for a UE or a group of UEs.</a:t>
            </a:r>
          </a:p>
          <a:p>
            <a:pPr>
              <a:lnSpc>
                <a:spcPct val="100000"/>
              </a:lnSpc>
            </a:pPr>
            <a:r>
              <a:rPr lang="en-GB" dirty="0"/>
              <a:t>Inputs, Optional: … </a:t>
            </a:r>
            <a:r>
              <a:rPr lang="en-GB" dirty="0">
                <a:solidFill>
                  <a:srgbClr val="C00000"/>
                </a:solidFill>
              </a:rPr>
              <a:t>RT Latency Indication </a:t>
            </a:r>
            <a:r>
              <a:rPr lang="en-GB" dirty="0"/>
              <a:t>as described in clause 6.1.3.22 of TS 23.503</a:t>
            </a:r>
          </a:p>
          <a:p>
            <a:pPr>
              <a:lnSpc>
                <a:spcPct val="100000"/>
              </a:lnSpc>
            </a:pPr>
            <a:r>
              <a:rPr lang="en-GB" dirty="0"/>
              <a:t>23.502, 6.1.3.22	AF session with required QoS</a:t>
            </a:r>
          </a:p>
          <a:p>
            <a:pPr lvl="1">
              <a:lnSpc>
                <a:spcPct val="100000"/>
              </a:lnSpc>
            </a:pPr>
            <a:r>
              <a:rPr lang="en-GB" dirty="0"/>
              <a:t>The AF may request that a data session to a UE is set up with a specific QoS (e.g. low latency or PDV) and priority handling. The AF can request the network to provide QoS for the AF session based on the service requirements with the help of a QoS Reference parameter that refers to pre-defined QoS information. Instead of the QoS Reference, the AF may provide individual QoS parameters associated to the Flow Description.</a:t>
            </a:r>
          </a:p>
          <a:p>
            <a:pPr>
              <a:lnSpc>
                <a:spcPct val="100000"/>
              </a:lnSpc>
            </a:pPr>
            <a:r>
              <a:rPr lang="en-GB" dirty="0"/>
              <a:t>23.502, 6.1.3.27.2	UL/DL policy control based on round-trip latency requirement</a:t>
            </a:r>
          </a:p>
          <a:p>
            <a:pPr lvl="1">
              <a:lnSpc>
                <a:spcPct val="100000"/>
              </a:lnSpc>
            </a:pPr>
            <a:r>
              <a:rPr lang="en-GB" dirty="0"/>
              <a:t>The AF may provide a </a:t>
            </a:r>
            <a:r>
              <a:rPr lang="en-GB" b="1" dirty="0">
                <a:solidFill>
                  <a:srgbClr val="C00000"/>
                </a:solidFill>
              </a:rPr>
              <a:t>round-trip (RT) </a:t>
            </a:r>
            <a:r>
              <a:rPr lang="en-GB" dirty="0">
                <a:solidFill>
                  <a:srgbClr val="C00000"/>
                </a:solidFill>
              </a:rPr>
              <a:t>latency indication </a:t>
            </a:r>
            <a:r>
              <a:rPr lang="en-GB" dirty="0"/>
              <a:t>together with a </a:t>
            </a:r>
            <a:r>
              <a:rPr lang="en-GB" dirty="0">
                <a:solidFill>
                  <a:srgbClr val="C00000"/>
                </a:solidFill>
              </a:rPr>
              <a:t>single direction delay requirement </a:t>
            </a:r>
            <a:r>
              <a:rPr lang="en-GB" b="1" dirty="0">
                <a:solidFill>
                  <a:srgbClr val="C00000"/>
                </a:solidFill>
              </a:rPr>
              <a:t>between the UE and the PSA UPF</a:t>
            </a:r>
            <a:r>
              <a:rPr lang="en-GB" b="1" dirty="0"/>
              <a:t> </a:t>
            </a:r>
            <a:r>
              <a:rPr lang="en-GB" dirty="0"/>
              <a:t>expressed as the QoS Reference or the individual QoS parameters (as described in clause 6.1.3.22). The RT latency indication indicates the need to meet the RT latency requirement of the service data flow, i.e. doubling of the single direction delay requirement between the UE and the PSA UPF.</a:t>
            </a:r>
          </a:p>
          <a:p>
            <a:pPr>
              <a:lnSpc>
                <a:spcPct val="100000"/>
              </a:lnSpc>
            </a:pPr>
            <a:r>
              <a:rPr lang="en-US" dirty="0">
                <a:solidFill>
                  <a:schemeClr val="accent1"/>
                </a:solidFill>
              </a:rPr>
              <a:t>When making Session with QoS requests towards the core network, enabler layer entities (e.g., EES) should subtract the N6 component of the overall EAS Service KPIs “Maximum Response time”</a:t>
            </a:r>
          </a:p>
        </p:txBody>
      </p:sp>
      <p:sp>
        <p:nvSpPr>
          <p:cNvPr id="4" name="Title 1">
            <a:extLst>
              <a:ext uri="{FF2B5EF4-FFF2-40B4-BE49-F238E27FC236}">
                <a16:creationId xmlns:a16="http://schemas.microsoft.com/office/drawing/2014/main" id="{E5E8A7AD-9ACB-CBDF-9088-CDCCACB5AF01}"/>
              </a:ext>
            </a:extLst>
          </p:cNvPr>
          <p:cNvSpPr>
            <a:spLocks noGrp="1"/>
          </p:cNvSpPr>
          <p:nvPr>
            <p:ph type="title"/>
          </p:nvPr>
        </p:nvSpPr>
        <p:spPr>
          <a:xfrm>
            <a:off x="838200" y="429015"/>
            <a:ext cx="9011194" cy="1104917"/>
          </a:xfrm>
        </p:spPr>
        <p:txBody>
          <a:bodyPr/>
          <a:lstStyle/>
          <a:p>
            <a:r>
              <a:rPr lang="en-GB" sz="3600" b="1" dirty="0"/>
              <a:t>Session with QoS, TS 23.502 &amp; TS 23.503</a:t>
            </a:r>
            <a:endParaRPr lang="en-GB" altLang="en-US" sz="3600" b="1" dirty="0"/>
          </a:p>
        </p:txBody>
      </p:sp>
    </p:spTree>
    <p:extLst>
      <p:ext uri="{BB962C8B-B14F-4D97-AF65-F5344CB8AC3E}">
        <p14:creationId xmlns:p14="http://schemas.microsoft.com/office/powerpoint/2010/main" val="3452590381"/>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C58693E-AC02-FC76-BBC2-23D3BD796BC9}"/>
            </a:ext>
          </a:extLst>
        </p:cNvPr>
        <p:cNvGrpSpPr/>
        <p:nvPr/>
      </p:nvGrpSpPr>
      <p:grpSpPr>
        <a:xfrm>
          <a:off x="0" y="0"/>
          <a:ext cx="0" cy="0"/>
          <a:chOff x="0" y="0"/>
          <a:chExt cx="0" cy="0"/>
        </a:xfrm>
      </p:grpSpPr>
      <p:sp>
        <p:nvSpPr>
          <p:cNvPr id="8194" name="Title 1">
            <a:extLst>
              <a:ext uri="{FF2B5EF4-FFF2-40B4-BE49-F238E27FC236}">
                <a16:creationId xmlns:a16="http://schemas.microsoft.com/office/drawing/2014/main" id="{0F3502B5-BF25-774A-606F-D394E6650F92}"/>
              </a:ext>
            </a:extLst>
          </p:cNvPr>
          <p:cNvSpPr>
            <a:spLocks noGrp="1"/>
          </p:cNvSpPr>
          <p:nvPr>
            <p:ph type="title"/>
          </p:nvPr>
        </p:nvSpPr>
        <p:spPr/>
        <p:txBody>
          <a:bodyPr/>
          <a:lstStyle/>
          <a:p>
            <a:r>
              <a:rPr lang="en-GB" b="1" dirty="0"/>
              <a:t>EDGEAPP: EAS discovery (TS 23.558, 8.5)</a:t>
            </a:r>
            <a:endParaRPr lang="en-GB" altLang="en-US" dirty="0"/>
          </a:p>
        </p:txBody>
      </p:sp>
      <p:sp>
        <p:nvSpPr>
          <p:cNvPr id="8195" name="Content Placeholder 2">
            <a:extLst>
              <a:ext uri="{FF2B5EF4-FFF2-40B4-BE49-F238E27FC236}">
                <a16:creationId xmlns:a16="http://schemas.microsoft.com/office/drawing/2014/main" id="{23F74E70-DBDE-C908-80DD-EFF47A102395}"/>
              </a:ext>
            </a:extLst>
          </p:cNvPr>
          <p:cNvSpPr>
            <a:spLocks noGrp="1"/>
          </p:cNvSpPr>
          <p:nvPr>
            <p:ph idx="1"/>
          </p:nvPr>
        </p:nvSpPr>
        <p:spPr>
          <a:xfrm>
            <a:off x="252248" y="1825624"/>
            <a:ext cx="11939752" cy="4748597"/>
          </a:xfrm>
        </p:spPr>
        <p:txBody>
          <a:bodyPr>
            <a:normAutofit/>
          </a:bodyPr>
          <a:lstStyle/>
          <a:p>
            <a:r>
              <a:rPr lang="en-US" altLang="en-US" sz="2000" dirty="0"/>
              <a:t>EES processing of the </a:t>
            </a:r>
            <a:r>
              <a:rPr lang="en-US" altLang="en-US" sz="2000" b="1" dirty="0"/>
              <a:t>request</a:t>
            </a:r>
            <a:r>
              <a:rPr lang="en-US" altLang="en-US" sz="2000" dirty="0"/>
              <a:t>: “</a:t>
            </a:r>
            <a:r>
              <a:rPr lang="en-US" altLang="en-US" sz="2000" i="1" dirty="0"/>
              <a:t>If the EEC indicates that service continuity support is required, when identifying the EAS, the EES shall take the indication which ACR scenarios are supported by the AC, the EEC, the EES and the EAS and which of these are preferred by the AC into consideration. The EES may select one EAS and determine whether to perform application traffic influence for this EAS in advance based on </a:t>
            </a:r>
            <a:r>
              <a:rPr lang="en-US" altLang="en-US" sz="2000" i="1" dirty="0">
                <a:solidFill>
                  <a:srgbClr val="C00000"/>
                </a:solidFill>
              </a:rPr>
              <a:t>AC's service KPI or EAS’s service KPI in desired response time</a:t>
            </a:r>
            <a:r>
              <a:rPr lang="en-US" altLang="en-US" sz="2000" i="1" dirty="0"/>
              <a:t>, when the EAS does not perform traffic influence in advance. If the EES determines to perform application traffic influence for this EAS in advance, then the EES will applies the AF traffic influence of the EAS in the 3GPP Core Network before sending EAS discovery response</a:t>
            </a:r>
            <a:r>
              <a:rPr lang="en-US" altLang="en-US" sz="2000" dirty="0"/>
              <a:t>”</a:t>
            </a:r>
          </a:p>
          <a:p>
            <a:pPr lvl="1"/>
            <a:r>
              <a:rPr lang="en-US" altLang="en-US" sz="2000" dirty="0">
                <a:solidFill>
                  <a:schemeClr val="accent1"/>
                </a:solidFill>
              </a:rPr>
              <a:t>AC’s service KPIs are E2E, implying N6 component of delay should be accounted for</a:t>
            </a:r>
          </a:p>
          <a:p>
            <a:r>
              <a:rPr lang="en-US" altLang="en-US" sz="2000" dirty="0"/>
              <a:t>The </a:t>
            </a:r>
            <a:r>
              <a:rPr lang="en-US" altLang="en-US" sz="2000" b="1" dirty="0"/>
              <a:t>response</a:t>
            </a:r>
            <a:r>
              <a:rPr lang="en-US" altLang="en-US" sz="2000" dirty="0"/>
              <a:t>: “</a:t>
            </a:r>
            <a:r>
              <a:rPr lang="en-US" altLang="en-US" sz="2000" i="1" dirty="0"/>
              <a:t>If the EES perform traffic influence for EAS(s) in step 2, then the discovered EAS(s) is with </a:t>
            </a:r>
            <a:r>
              <a:rPr lang="en-US" altLang="en-US" sz="2000" i="1" dirty="0">
                <a:solidFill>
                  <a:srgbClr val="C00000"/>
                </a:solidFill>
              </a:rPr>
              <a:t>optimized traffic route</a:t>
            </a:r>
            <a:r>
              <a:rPr lang="en-US" altLang="en-US" sz="2000" i="1" dirty="0"/>
              <a:t>. Depending on the EAS discovery filters received in the EAS discovery request, the response may include additional information regarding matched capabilities, e.g. service permissions levels, </a:t>
            </a:r>
            <a:r>
              <a:rPr lang="en-US" altLang="en-US" sz="2000" i="1" dirty="0">
                <a:solidFill>
                  <a:srgbClr val="C00000"/>
                </a:solidFill>
              </a:rPr>
              <a:t>KPIs</a:t>
            </a:r>
            <a:r>
              <a:rPr lang="en-US" altLang="en-US" sz="2000" i="1" dirty="0"/>
              <a:t>, AC locations(s) </a:t>
            </a:r>
            <a:r>
              <a:rPr lang="en-US" altLang="en-US" sz="2000" i="1" dirty="0">
                <a:solidFill>
                  <a:srgbClr val="C00000"/>
                </a:solidFill>
              </a:rPr>
              <a:t>that the EASs can support</a:t>
            </a:r>
            <a:r>
              <a:rPr lang="en-US" altLang="en-US" sz="2000" i="1" dirty="0"/>
              <a:t>, ACR scenarios supported by the EAS, etc.</a:t>
            </a:r>
            <a:r>
              <a:rPr lang="en-US" altLang="en-US" sz="2000" dirty="0"/>
              <a:t>”</a:t>
            </a:r>
          </a:p>
          <a:p>
            <a:pPr lvl="1"/>
            <a:r>
              <a:rPr lang="en-US" altLang="en-US" sz="2000" dirty="0"/>
              <a:t>Note that in the response (see table 8.5.3.3-1), </a:t>
            </a:r>
            <a:r>
              <a:rPr lang="en-US" altLang="en-US" sz="2000" i="1" dirty="0"/>
              <a:t>“Traffic influence performed indication” is present only when the “EAS selection request indicator” is provided in the EAS discovery request message</a:t>
            </a:r>
          </a:p>
          <a:p>
            <a:pPr lvl="1"/>
            <a:r>
              <a:rPr lang="en-US" altLang="en-US" sz="2000" dirty="0">
                <a:solidFill>
                  <a:schemeClr val="accent1"/>
                </a:solidFill>
              </a:rPr>
              <a:t>The service KPIs that an EAS can support are E2E, implying N6 component of delay should be accounted for</a:t>
            </a:r>
            <a:endParaRPr lang="en-US" altLang="en-US" sz="2000" dirty="0"/>
          </a:p>
        </p:txBody>
      </p:sp>
    </p:spTree>
    <p:extLst>
      <p:ext uri="{BB962C8B-B14F-4D97-AF65-F5344CB8AC3E}">
        <p14:creationId xmlns:p14="http://schemas.microsoft.com/office/powerpoint/2010/main" val="2445297649"/>
      </p:ext>
    </p:extLst>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6C043CA-B9D8-BA17-9811-90193215F44F}"/>
            </a:ext>
          </a:extLst>
        </p:cNvPr>
        <p:cNvGrpSpPr/>
        <p:nvPr/>
      </p:nvGrpSpPr>
      <p:grpSpPr>
        <a:xfrm>
          <a:off x="0" y="0"/>
          <a:ext cx="0" cy="0"/>
          <a:chOff x="0" y="0"/>
          <a:chExt cx="0" cy="0"/>
        </a:xfrm>
      </p:grpSpPr>
      <p:sp>
        <p:nvSpPr>
          <p:cNvPr id="8194" name="Title 1">
            <a:extLst>
              <a:ext uri="{FF2B5EF4-FFF2-40B4-BE49-F238E27FC236}">
                <a16:creationId xmlns:a16="http://schemas.microsoft.com/office/drawing/2014/main" id="{021FD4C7-3BDB-16E5-8CB6-11F8EB077E98}"/>
              </a:ext>
            </a:extLst>
          </p:cNvPr>
          <p:cNvSpPr>
            <a:spLocks noGrp="1"/>
          </p:cNvSpPr>
          <p:nvPr>
            <p:ph type="title"/>
          </p:nvPr>
        </p:nvSpPr>
        <p:spPr/>
        <p:txBody>
          <a:bodyPr/>
          <a:lstStyle/>
          <a:p>
            <a:r>
              <a:rPr lang="en-GB" b="1" dirty="0"/>
              <a:t>EDGEAPP: EAS discovery (TS 23.558, 8.5)</a:t>
            </a:r>
            <a:endParaRPr lang="en-GB" altLang="en-US" dirty="0"/>
          </a:p>
        </p:txBody>
      </p:sp>
      <p:sp>
        <p:nvSpPr>
          <p:cNvPr id="8195" name="Content Placeholder 2">
            <a:extLst>
              <a:ext uri="{FF2B5EF4-FFF2-40B4-BE49-F238E27FC236}">
                <a16:creationId xmlns:a16="http://schemas.microsoft.com/office/drawing/2014/main" id="{6BAE2AF8-7F8C-92FC-8FB6-F641314FBD35}"/>
              </a:ext>
            </a:extLst>
          </p:cNvPr>
          <p:cNvSpPr>
            <a:spLocks noGrp="1"/>
          </p:cNvSpPr>
          <p:nvPr>
            <p:ph idx="1"/>
          </p:nvPr>
        </p:nvSpPr>
        <p:spPr>
          <a:xfrm>
            <a:off x="252248" y="1825624"/>
            <a:ext cx="11939752" cy="4748597"/>
          </a:xfrm>
        </p:spPr>
        <p:txBody>
          <a:bodyPr>
            <a:normAutofit/>
          </a:bodyPr>
          <a:lstStyle/>
          <a:p>
            <a:r>
              <a:rPr lang="en-US" altLang="en-US" sz="2000" dirty="0"/>
              <a:t>EES processing of the </a:t>
            </a:r>
            <a:r>
              <a:rPr lang="en-US" altLang="en-US" sz="2000" b="1" dirty="0"/>
              <a:t>request</a:t>
            </a:r>
            <a:r>
              <a:rPr lang="en-US" altLang="en-US" sz="2000" dirty="0"/>
              <a:t>: “</a:t>
            </a:r>
            <a:r>
              <a:rPr lang="en-US" altLang="en-US" sz="2000" i="1" dirty="0"/>
              <a:t>when the UE in the overlapping area between the EDNs of common EAS and EAS registered to this EES (e.g. UE can connect either common EAS or EAS registered to this EES which is UE is in the common EAS service area), the EES identifies either common EAS or EAS registered to this EES for the UE based on the UE location, EAS discovery filters, application group profile, common EAS KPI as specified in table 8.2.5 and EDN information, registered EAS KPI as specified in table 8.2.5 and EDN information, and inter-EAS communication performance of these EASs and </a:t>
            </a:r>
            <a:r>
              <a:rPr lang="en-US" altLang="en-US" sz="2000" i="1" dirty="0">
                <a:solidFill>
                  <a:srgbClr val="C00000"/>
                </a:solidFill>
              </a:rPr>
              <a:t>checks whether the common EAS or EAS registered to this EES can provide better E2E response time</a:t>
            </a:r>
            <a:r>
              <a:rPr lang="en-US" altLang="en-US" sz="2000" i="1" dirty="0"/>
              <a:t>. </a:t>
            </a:r>
            <a:r>
              <a:rPr lang="en-US" altLang="en-US" sz="2000" dirty="0"/>
              <a:t>”</a:t>
            </a:r>
          </a:p>
          <a:p>
            <a:pPr lvl="1"/>
            <a:r>
              <a:rPr lang="en-US" altLang="en-US" sz="2000" dirty="0">
                <a:solidFill>
                  <a:schemeClr val="accent1"/>
                </a:solidFill>
              </a:rPr>
              <a:t>Real time insight into the current latency could enable a more informed decision to be made regarding EAS selection</a:t>
            </a:r>
          </a:p>
          <a:p>
            <a:r>
              <a:rPr lang="en-US" altLang="en-US" sz="2000" dirty="0"/>
              <a:t>“</a:t>
            </a:r>
            <a:r>
              <a:rPr lang="en-US" altLang="en-US" sz="2000" i="1" dirty="0"/>
              <a:t>NOTE 13: As long as a proper EAS (e.g. considering expected AC service KPIs included in EAS discovery request) is discovered and selected by the EES, EEC of a constraint UE can stop sending EAS discovery to rest candidate EES(s), and provide the selected EAS information to AC.</a:t>
            </a:r>
            <a:endParaRPr lang="en-US" altLang="en-US" sz="2000" dirty="0"/>
          </a:p>
          <a:p>
            <a:pPr lvl="1"/>
            <a:r>
              <a:rPr lang="en-US" altLang="en-US" sz="2000" dirty="0">
                <a:solidFill>
                  <a:schemeClr val="accent1"/>
                </a:solidFill>
              </a:rPr>
              <a:t>Realtime insight into the current latency could ensure appropriate prioritization of the candidate EAS</a:t>
            </a:r>
          </a:p>
        </p:txBody>
      </p:sp>
    </p:spTree>
    <p:extLst>
      <p:ext uri="{BB962C8B-B14F-4D97-AF65-F5344CB8AC3E}">
        <p14:creationId xmlns:p14="http://schemas.microsoft.com/office/powerpoint/2010/main" val="3258492970"/>
      </p:ext>
    </p:extLst>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A88A0EE-6B95-8046-0724-196A8411F7B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371A221-4061-6E6C-FE2D-5CBD0E4CCDE4}"/>
              </a:ext>
            </a:extLst>
          </p:cNvPr>
          <p:cNvSpPr>
            <a:spLocks noGrp="1"/>
          </p:cNvSpPr>
          <p:nvPr>
            <p:ph type="title"/>
          </p:nvPr>
        </p:nvSpPr>
        <p:spPr/>
        <p:txBody>
          <a:bodyPr/>
          <a:lstStyle/>
          <a:p>
            <a:r>
              <a:rPr lang="en-US" dirty="0"/>
              <a:t>Topology exposure</a:t>
            </a:r>
          </a:p>
        </p:txBody>
      </p:sp>
      <p:sp>
        <p:nvSpPr>
          <p:cNvPr id="3" name="Content Placeholder 2">
            <a:extLst>
              <a:ext uri="{FF2B5EF4-FFF2-40B4-BE49-F238E27FC236}">
                <a16:creationId xmlns:a16="http://schemas.microsoft.com/office/drawing/2014/main" id="{727EAF20-75A5-4CEB-4997-79853FBECCC1}"/>
              </a:ext>
            </a:extLst>
          </p:cNvPr>
          <p:cNvSpPr>
            <a:spLocks noGrp="1"/>
          </p:cNvSpPr>
          <p:nvPr>
            <p:ph idx="1"/>
          </p:nvPr>
        </p:nvSpPr>
        <p:spPr>
          <a:xfrm>
            <a:off x="838200" y="1825624"/>
            <a:ext cx="10515600" cy="4597477"/>
          </a:xfrm>
        </p:spPr>
        <p:txBody>
          <a:bodyPr>
            <a:normAutofit/>
          </a:bodyPr>
          <a:lstStyle/>
          <a:p>
            <a:r>
              <a:rPr lang="en-US" dirty="0"/>
              <a:t>Exposing N6 delay measurements per DNAI provides performance information, not explicit topology information</a:t>
            </a:r>
          </a:p>
          <a:p>
            <a:pPr lvl="1"/>
            <a:r>
              <a:rPr lang="en-US" dirty="0"/>
              <a:t>The N6 delay between UPF and EAS is a metric, not a topology map</a:t>
            </a:r>
          </a:p>
          <a:p>
            <a:pPr lvl="1"/>
            <a:r>
              <a:rPr lang="en-US" dirty="0"/>
              <a:t>It does not identify specific UPFs, including their IP address(es) or port numbers</a:t>
            </a:r>
          </a:p>
          <a:p>
            <a:pPr lvl="1"/>
            <a:r>
              <a:rPr lang="en-US" dirty="0"/>
              <a:t>It uses abstract identifiers (DNAIs), which are opaque logical labels</a:t>
            </a:r>
          </a:p>
        </p:txBody>
      </p:sp>
    </p:spTree>
    <p:extLst>
      <p:ext uri="{BB962C8B-B14F-4D97-AF65-F5344CB8AC3E}">
        <p14:creationId xmlns:p14="http://schemas.microsoft.com/office/powerpoint/2010/main" val="1960179970"/>
      </p:ext>
    </p:extLst>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B13BEEBA675044A96DE28BDD893E607" ma:contentTypeVersion="13" ma:contentTypeDescription="Create a new document." ma:contentTypeScope="" ma:versionID="128a8422487fc329a7dc26f28cf6102c">
  <xsd:schema xmlns:xsd="http://www.w3.org/2001/XMLSchema" xmlns:xs="http://www.w3.org/2001/XMLSchema" xmlns:p="http://schemas.microsoft.com/office/2006/metadata/properties" xmlns:ns3="679a257e-872f-4c98-9e8a-0a9c104f72cd" xmlns:ns4="280d8efa-eff2-4910-88d2-79ca146720c4" targetNamespace="http://schemas.microsoft.com/office/2006/metadata/properties" ma:root="true" ma:fieldsID="5ee17176e517ccea8510c39d83da9bad" ns3:_="" ns4:_="">
    <xsd:import namespace="679a257e-872f-4c98-9e8a-0a9c104f72cd"/>
    <xsd:import namespace="280d8efa-eff2-4910-88d2-79ca146720c4"/>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GenerationTime" minOccurs="0"/>
                <xsd:element ref="ns3:MediaServiceEventHashCode" minOccurs="0"/>
                <xsd:element ref="ns3:MediaServiceLocation" minOccurs="0"/>
                <xsd:element ref="ns3:MediaServiceAutoKeyPoints" minOccurs="0"/>
                <xsd:element ref="ns3:MediaServiceKeyPoints"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79a257e-872f-4c98-9e8a-0a9c104f72c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80d8efa-eff2-4910-88d2-79ca146720c4"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BD6692E6-AFB4-4AE6-8E62-2D7692F0CE7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79a257e-872f-4c98-9e8a-0a9c104f72cd"/>
    <ds:schemaRef ds:uri="280d8efa-eff2-4910-88d2-79ca146720c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35CA3727-A4EB-4398-9783-D0148B061093}">
  <ds:schemaRefs>
    <ds:schemaRef ds:uri="http://schemas.microsoft.com/office/2006/documentManagement/types"/>
    <ds:schemaRef ds:uri="http://schemas.microsoft.com/office/2006/metadata/properties"/>
    <ds:schemaRef ds:uri="679a257e-872f-4c98-9e8a-0a9c104f72cd"/>
    <ds:schemaRef ds:uri="http://purl.org/dc/terms/"/>
    <ds:schemaRef ds:uri="http://schemas.openxmlformats.org/package/2006/metadata/core-properties"/>
    <ds:schemaRef ds:uri="http://purl.org/dc/dcmitype/"/>
    <ds:schemaRef ds:uri="http://schemas.microsoft.com/office/infopath/2007/PartnerControls"/>
    <ds:schemaRef ds:uri="280d8efa-eff2-4910-88d2-79ca146720c4"/>
    <ds:schemaRef ds:uri="http://www.w3.org/XML/1998/namespace"/>
    <ds:schemaRef ds:uri="http://purl.org/dc/elements/1.1/"/>
  </ds:schemaRefs>
</ds:datastoreItem>
</file>

<file path=customXml/itemProps3.xml><?xml version="1.0" encoding="utf-8"?>
<ds:datastoreItem xmlns:ds="http://schemas.openxmlformats.org/officeDocument/2006/customXml" ds:itemID="{7D3A830A-0AC8-45A7-9E99-DF047C23D0D0}">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Office Theme</Template>
  <TotalTime>14581</TotalTime>
  <Words>1628</Words>
  <Application>Microsoft Macintosh PowerPoint</Application>
  <PresentationFormat>Widescreen</PresentationFormat>
  <Paragraphs>81</Paragraphs>
  <Slides>11</Slides>
  <Notes>3</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11</vt:i4>
      </vt:variant>
    </vt:vector>
  </HeadingPairs>
  <TitlesOfParts>
    <vt:vector size="17" baseType="lpstr">
      <vt:lpstr>Arial</vt:lpstr>
      <vt:lpstr>Arial </vt:lpstr>
      <vt:lpstr>Calibri</vt:lpstr>
      <vt:lpstr>Calibri Light</vt:lpstr>
      <vt:lpstr>Times New Roman</vt:lpstr>
      <vt:lpstr>Office Theme</vt:lpstr>
      <vt:lpstr>N6 measurement exposure considerations</vt:lpstr>
      <vt:lpstr>Outline</vt:lpstr>
      <vt:lpstr>Background (LS exchange)</vt:lpstr>
      <vt:lpstr>EAS Profile and its DNAI(s), TS 23.558</vt:lpstr>
      <vt:lpstr>EAS Profile and its Service KPIs, TS 23.558</vt:lpstr>
      <vt:lpstr>Session with QoS, TS 23.502 &amp; TS 23.503</vt:lpstr>
      <vt:lpstr>EDGEAPP: EAS discovery (TS 23.558, 8.5)</vt:lpstr>
      <vt:lpstr>EDGEAPP: EAS discovery (TS 23.558, 8.5)</vt:lpstr>
      <vt:lpstr>Topology exposure</vt:lpstr>
      <vt:lpstr>Summary</vt:lpstr>
      <vt:lpstr>Proposal</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WF</cp:lastModifiedBy>
  <cp:revision>644</cp:revision>
  <dcterms:created xsi:type="dcterms:W3CDTF">2010-02-05T13:52:04Z</dcterms:created>
  <dcterms:modified xsi:type="dcterms:W3CDTF">2025-11-10T14:03:31Z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0x010100BB13BEEBA675044A96DE28BDD893E607</vt:lpwstr>
  </property>
</Properties>
</file>