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72" r:id="rId7"/>
    <p:sldId id="373" r:id="rId8"/>
    <p:sldId id="374" r:id="rId9"/>
    <p:sldId id="37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965511-2127-085E-5F23-290AF0C2FB4B}" name="Becker (BDBOS), Ute" initials="B(U" userId="S-1-5-21-1984583425-1185570644-1628264008-12866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1451" autoAdjust="0"/>
  </p:normalViewPr>
  <p:slideViewPr>
    <p:cSldViewPr snapToGrid="0">
      <p:cViewPr varScale="1">
        <p:scale>
          <a:sx n="58" d="100"/>
          <a:sy n="58" d="100"/>
        </p:scale>
        <p:origin x="88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0373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6479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5D11A-436B-6BA5-37D5-33547BE1D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A167E0-5E79-A5A6-FFC5-875A6CCDC5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F688125-246B-559F-7681-6A88F44353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F31904-0489-0CB4-8F1F-6E2404D7DF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9725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FBB2B-DD23-736E-1669-F2332E76F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B7B7D61-E231-0FA9-F1B1-5013C683B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BCDA65D-5E16-8441-F67D-C62D8A8DFB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7BCB57-5601-BBE3-69EF-832C073529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8599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A7ACB-045E-121A-8A84-49801A8DA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DAEF2D5-764A-2079-98A4-234EAEB8CC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CD0D8DB-20EF-551E-332A-91BAA8927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79304C-B148-7B0D-CFE6-0552F204FD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4502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9B63C-B0E2-FB29-5BBC-C0C6809E4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C39B5D7-D952-FD81-3292-B08E381DD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7F6ED76-8FD8-C6EB-B782-0038840F2D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B14262F-327C-2B33-F8DE-7B7B1D29A7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935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6726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#70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Dallas, US,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S6-255118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98" y="1878496"/>
            <a:ext cx="11898702" cy="2803249"/>
          </a:xfrm>
        </p:spPr>
        <p:txBody>
          <a:bodyPr anchor="t"/>
          <a:lstStyle/>
          <a:p>
            <a:pPr eaLnBrk="1" hangingPunct="1"/>
            <a:r>
              <a:rPr lang="en-GB" altLang="en-US" sz="4800" dirty="0"/>
              <a:t>Discussion Paper: </a:t>
            </a:r>
            <a:br>
              <a:rPr lang="en-GB" altLang="en-US" sz="4800" dirty="0"/>
            </a:br>
            <a:r>
              <a:rPr lang="en-GB" altLang="en-US" sz="4800" dirty="0"/>
              <a:t>			Hidden User Support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4979988"/>
            <a:ext cx="9955213" cy="1054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Adinarayana K Setty (Motorola Solutions),  Anatoli Levine (Softil) 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Requirement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4278589"/>
          </a:xfrm>
        </p:spPr>
        <p:txBody>
          <a:bodyPr/>
          <a:lstStyle/>
          <a:p>
            <a:r>
              <a:rPr lang="en-US" altLang="en-US" dirty="0"/>
              <a:t> </a:t>
            </a:r>
            <a:r>
              <a:rPr lang="en-US" b="1" dirty="0"/>
              <a:t>End User Requirement :</a:t>
            </a:r>
          </a:p>
          <a:p>
            <a:pPr lvl="1" algn="just"/>
            <a:r>
              <a:rPr lang="en-US" dirty="0"/>
              <a:t>Some organizations do not want certain users to be seen by other users.</a:t>
            </a:r>
          </a:p>
          <a:p>
            <a:pPr lvl="1" algn="just"/>
            <a:r>
              <a:rPr lang="en-US" dirty="0"/>
              <a:t>Those users are not seen when they are present on the network or affiliated to a Group, however they can listen to the Group, and they will receive SDS messages sent to the Group.</a:t>
            </a:r>
          </a:p>
          <a:p>
            <a:pPr lvl="1" algn="just"/>
            <a:r>
              <a:rPr lang="en-US" dirty="0"/>
              <a:t>If they do choose to press PTT or send an SDS message to the Group, their User or device information is not displayed to other users.</a:t>
            </a:r>
          </a:p>
          <a:p>
            <a:pPr marL="457200" lvl="1" indent="0">
              <a:buNone/>
            </a:pPr>
            <a:endParaRPr lang="en-US" altLang="en-US" dirty="0"/>
          </a:p>
          <a:p>
            <a:r>
              <a:rPr lang="en-US" altLang="en-US" dirty="0"/>
              <a:t> </a:t>
            </a:r>
            <a:r>
              <a:rPr lang="en-US" altLang="en-US" b="1" dirty="0"/>
              <a:t>Feature requirement :</a:t>
            </a:r>
          </a:p>
          <a:p>
            <a:pPr lvl="1"/>
            <a:r>
              <a:rPr lang="en-US" altLang="en-US" dirty="0"/>
              <a:t>“Hide </a:t>
            </a:r>
            <a:r>
              <a:rPr lang="en-US" dirty="0"/>
              <a:t>a sensitive user's presence and affiliation from other users”</a:t>
            </a:r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65DD9-A5BC-9EDC-EC4C-92B862C3C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BA9BCE3-F39B-CF03-22FE-AFE6C1BB3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Considerations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84E80BDA-4F4C-D726-BE91-F3B16EC0C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3"/>
            <a:ext cx="10515600" cy="4278589"/>
          </a:xfrm>
        </p:spPr>
        <p:txBody>
          <a:bodyPr/>
          <a:lstStyle/>
          <a:p>
            <a:r>
              <a:rPr lang="en-US" b="1" dirty="0"/>
              <a:t> User Authentication :</a:t>
            </a:r>
          </a:p>
          <a:p>
            <a:pPr lvl="1" algn="just"/>
            <a:r>
              <a:rPr lang="en-US" dirty="0"/>
              <a:t>Hidden user will be a MC user, expected follow TS 33.180 Clause </a:t>
            </a:r>
            <a:r>
              <a:rPr lang="en-GB" dirty="0"/>
              <a:t>5.1.2 for a MC User authentication.</a:t>
            </a:r>
          </a:p>
          <a:p>
            <a:r>
              <a:rPr lang="en-GB" dirty="0"/>
              <a:t> </a:t>
            </a:r>
            <a:r>
              <a:rPr lang="en-US" b="1" dirty="0"/>
              <a:t>User Service Authorization :</a:t>
            </a:r>
          </a:p>
          <a:p>
            <a:pPr lvl="1" algn="just"/>
            <a:r>
              <a:rPr lang="en-GB" dirty="0"/>
              <a:t>MC service client</a:t>
            </a:r>
            <a:r>
              <a:rPr lang="en-GB" b="1" dirty="0"/>
              <a:t> </a:t>
            </a:r>
            <a:r>
              <a:rPr lang="en-GB" dirty="0"/>
              <a:t>expected to</a:t>
            </a:r>
            <a:r>
              <a:rPr lang="en-GB" b="1" dirty="0"/>
              <a:t> </a:t>
            </a:r>
            <a:r>
              <a:rPr lang="en-US" dirty="0"/>
              <a:t>follow TS 33.180 Clause </a:t>
            </a:r>
            <a:r>
              <a:rPr lang="en-GB" dirty="0"/>
              <a:t>5.1.3 for MCX user service authorisation.</a:t>
            </a:r>
            <a:endParaRPr lang="en-US" altLang="en-US" dirty="0"/>
          </a:p>
          <a:p>
            <a:r>
              <a:rPr lang="en-US" b="1" dirty="0"/>
              <a:t> Hidden user configuration :</a:t>
            </a:r>
          </a:p>
          <a:p>
            <a:pPr lvl="1"/>
            <a:r>
              <a:rPr lang="en-US" dirty="0"/>
              <a:t>Proposed to have new data attribute in MC Service User profile (as per TS 23.280 Clause 10.1.4) to indicate MC user wishes to remain hidden.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  <p:extLst>
      <p:ext uri="{BB962C8B-B14F-4D97-AF65-F5344CB8AC3E}">
        <p14:creationId xmlns:p14="http://schemas.microsoft.com/office/powerpoint/2010/main" val="138957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43F06-6AA2-AB2C-469C-031291B97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D35C7B1-A367-DD24-81FE-2FCB3BBD5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Considerations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19DD8C02-DF2C-AC07-8B23-500812397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046" y="1672701"/>
            <a:ext cx="10670754" cy="5102672"/>
          </a:xfrm>
        </p:spPr>
        <p:txBody>
          <a:bodyPr/>
          <a:lstStyle/>
          <a:p>
            <a:r>
              <a:rPr lang="en-US" b="1" dirty="0"/>
              <a:t>Hiding MC user details as part of MC User Registration or MC User Service setting</a:t>
            </a:r>
          </a:p>
          <a:p>
            <a:pPr lvl="1"/>
            <a:r>
              <a:rPr lang="en-US" dirty="0"/>
              <a:t>MC User wanting to hide user identities can also communicate in MC User REGISTER or MC User service setting procedures.</a:t>
            </a:r>
            <a:endParaRPr lang="en-US" b="1" dirty="0"/>
          </a:p>
          <a:p>
            <a:r>
              <a:rPr lang="en-US" b="1" dirty="0"/>
              <a:t> Hidden User MC service consideration</a:t>
            </a:r>
          </a:p>
          <a:p>
            <a:pPr lvl="1"/>
            <a:r>
              <a:rPr lang="en-US" sz="1800" dirty="0"/>
              <a:t>When hidden user joins the MCPTT group call, notification should not be sent to other MC Users.</a:t>
            </a:r>
            <a:endParaRPr lang="en-US" sz="1800" b="1" dirty="0"/>
          </a:p>
          <a:p>
            <a:pPr lvl="1"/>
            <a:r>
              <a:rPr lang="en-US" sz="1800" dirty="0"/>
              <a:t>When hidden user grabs floor starts speaking, hidden user MC Service ID , Alias details needs to be hidden.</a:t>
            </a:r>
          </a:p>
          <a:p>
            <a:pPr lvl="1"/>
            <a:r>
              <a:rPr lang="en-US" sz="1800" dirty="0"/>
              <a:t>When hidden user initiates MCPTT group call, hidden user details should not be sent in notification, signaling , media messages.</a:t>
            </a:r>
          </a:p>
          <a:p>
            <a:pPr lvl="1"/>
            <a:r>
              <a:rPr lang="en-US" sz="1800" dirty="0"/>
              <a:t>Proposal is to send MCPTT Group URI to other MC Users when Hidden user starts voice communication.</a:t>
            </a:r>
          </a:p>
          <a:p>
            <a:pPr lvl="1"/>
            <a:r>
              <a:rPr lang="en-US" sz="1800" dirty="0"/>
              <a:t>When hidden user sends messages to MCData Group, hidden user MC service ID is hidden from other users.</a:t>
            </a:r>
          </a:p>
          <a:p>
            <a:pPr lvl="1"/>
            <a:endParaRPr lang="en-US" sz="1800" dirty="0"/>
          </a:p>
          <a:p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  <p:extLst>
      <p:ext uri="{BB962C8B-B14F-4D97-AF65-F5344CB8AC3E}">
        <p14:creationId xmlns:p14="http://schemas.microsoft.com/office/powerpoint/2010/main" val="420926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EBF609-F2BA-AD57-C14B-81F5BE762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3B4B16B-60B1-7CE8-F033-7824B043B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Other considerations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13C38298-350C-B380-EC51-680B3A4C1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3"/>
            <a:ext cx="10515600" cy="4278589"/>
          </a:xfrm>
        </p:spPr>
        <p:txBody>
          <a:bodyPr/>
          <a:lstStyle/>
          <a:p>
            <a:r>
              <a:rPr lang="en-US" b="1" dirty="0"/>
              <a:t>Hidden user group configuration </a:t>
            </a:r>
          </a:p>
          <a:p>
            <a:pPr lvl="1"/>
            <a:r>
              <a:rPr lang="en-US" sz="2000" dirty="0"/>
              <a:t>Proposal is to have list of MC service groups configured for hidden user.</a:t>
            </a:r>
          </a:p>
          <a:p>
            <a:pPr lvl="1"/>
            <a:r>
              <a:rPr lang="en-US" sz="2000" dirty="0"/>
              <a:t>This will be list of groups for which hidden user is authorized to perform MC service communication.</a:t>
            </a:r>
            <a:endParaRPr lang="en-US" sz="2000" b="1" dirty="0"/>
          </a:p>
          <a:p>
            <a:r>
              <a:rPr lang="en-US" b="1" dirty="0"/>
              <a:t>Group Affiliation </a:t>
            </a:r>
          </a:p>
          <a:p>
            <a:pPr lvl="1"/>
            <a:r>
              <a:rPr lang="en-US" sz="2000" dirty="0"/>
              <a:t>On learning hidden user details as part of configurations, proposal is for MC Service client to perform Implicit affiliation to authorized groups. </a:t>
            </a:r>
          </a:p>
          <a:p>
            <a:pPr lvl="1"/>
            <a:r>
              <a:rPr lang="en-US" sz="2000" dirty="0"/>
              <a:t>Proposal is to allow Explicit affiliation to groups from Hidden user MC Service client; This is to accommodate dynamic addition of groups to authorized group list.</a:t>
            </a:r>
            <a:endParaRPr lang="en-US" dirty="0"/>
          </a:p>
          <a:p>
            <a:r>
              <a:rPr lang="en-US" b="1" dirty="0"/>
              <a:t>Group Regroup operations </a:t>
            </a:r>
          </a:p>
          <a:p>
            <a:pPr lvl="1"/>
            <a:r>
              <a:rPr lang="en-US" sz="2000" dirty="0"/>
              <a:t>Hidden user is expected to be involved in Group-regroup , Temporary Group operations , Adhoc Group. </a:t>
            </a:r>
            <a:endParaRPr lang="en-US" altLang="en-US" sz="2000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  <p:extLst>
      <p:ext uri="{BB962C8B-B14F-4D97-AF65-F5344CB8AC3E}">
        <p14:creationId xmlns:p14="http://schemas.microsoft.com/office/powerpoint/2010/main" val="41834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B626C-B719-F579-F68E-2494E984F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DD7E2A4-BA1D-C2A0-913B-BB34F7DD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Scope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8F04860-1379-28D5-179E-E33031B6C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3"/>
            <a:ext cx="10515600" cy="4278589"/>
          </a:xfrm>
        </p:spPr>
        <p:txBody>
          <a:bodyPr/>
          <a:lstStyle/>
          <a:p>
            <a:r>
              <a:rPr lang="en-US" b="1" dirty="0"/>
              <a:t>With in scope </a:t>
            </a:r>
          </a:p>
          <a:p>
            <a:pPr lvl="1"/>
            <a:r>
              <a:rPr lang="en-US" dirty="0"/>
              <a:t>MC service group communication. </a:t>
            </a:r>
          </a:p>
          <a:p>
            <a:r>
              <a:rPr lang="en-US" b="1" dirty="0"/>
              <a:t>Out of scope</a:t>
            </a:r>
          </a:p>
          <a:p>
            <a:pPr lvl="1"/>
            <a:r>
              <a:rPr lang="en-US" dirty="0"/>
              <a:t>MC Service private communication.</a:t>
            </a:r>
          </a:p>
          <a:p>
            <a:r>
              <a:rPr lang="en-US" b="1" dirty="0"/>
              <a:t> Topics for further Study</a:t>
            </a:r>
          </a:p>
          <a:p>
            <a:pPr lvl="1"/>
            <a:r>
              <a:rPr lang="en-US" dirty="0"/>
              <a:t>Encryption and secured MC service communication.</a:t>
            </a:r>
          </a:p>
          <a:p>
            <a:pPr lvl="1"/>
            <a:r>
              <a:rPr lang="en-US" dirty="0"/>
              <a:t>Migration.</a:t>
            </a:r>
          </a:p>
          <a:p>
            <a:pPr lvl="1"/>
            <a:r>
              <a:rPr lang="en-US" dirty="0"/>
              <a:t>Interoperability.</a:t>
            </a: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  <p:extLst>
      <p:ext uri="{BB962C8B-B14F-4D97-AF65-F5344CB8AC3E}">
        <p14:creationId xmlns:p14="http://schemas.microsoft.com/office/powerpoint/2010/main" val="36161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957</TotalTime>
  <Words>557</Words>
  <Application>Microsoft Office PowerPoint</Application>
  <PresentationFormat>Widescreen</PresentationFormat>
  <Paragraphs>75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Discussion Paper:     Hidden User Support</vt:lpstr>
      <vt:lpstr>Requirement</vt:lpstr>
      <vt:lpstr>Considerations</vt:lpstr>
      <vt:lpstr>Considerations</vt:lpstr>
      <vt:lpstr>Other considerations</vt:lpstr>
      <vt:lpstr>Scope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ADINARAYANA SETTY</cp:lastModifiedBy>
  <cp:revision>709</cp:revision>
  <dcterms:created xsi:type="dcterms:W3CDTF">2010-02-05T13:52:04Z</dcterms:created>
  <dcterms:modified xsi:type="dcterms:W3CDTF">2025-11-09T18:22:46Z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