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6" r:id="rId6"/>
    <p:sldId id="370" r:id="rId7"/>
    <p:sldId id="375" r:id="rId8"/>
    <p:sldId id="376" r:id="rId9"/>
    <p:sldId id="372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r (BDBOS), Ute" initials="BE" lastIdx="6" clrIdx="0">
    <p:extLst>
      <p:ext uri="{19B8F6BF-5375-455C-9EA6-DF929625EA0E}">
        <p15:presenceInfo xmlns:p15="http://schemas.microsoft.com/office/powerpoint/2012/main" userId="Becker (BDBOS), U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Dunkle Formatvorlage 1 - Akz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2642" autoAdjust="0"/>
  </p:normalViewPr>
  <p:slideViewPr>
    <p:cSldViewPr snapToGrid="0">
      <p:cViewPr varScale="1">
        <p:scale>
          <a:sx n="102" d="100"/>
          <a:sy n="102" d="100"/>
        </p:scale>
        <p:origin x="80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808" y="-88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8683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6263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Location information requests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Dallas, USA,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November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S6-255048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0FFFEFB-659A-D67C-60A0-248A45C79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11D53E-49EC-4505-BBE2-878928D0A1C5}" type="datetimeFigureOut">
              <a:rPr lang="de-DE" smtClean="0"/>
              <a:t>10.11.2025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545979-E341-7BD3-23AE-C25C5DF344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0BEA35-9393-A13C-5306-EE5DC682AA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3F1A1D-DF64-4A61-B688-6FD17D9FB6DD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78497"/>
            <a:ext cx="11022495" cy="1550504"/>
          </a:xfrm>
        </p:spPr>
        <p:txBody>
          <a:bodyPr anchor="t"/>
          <a:lstStyle/>
          <a:p>
            <a:pPr eaLnBrk="1" hangingPunct="1"/>
            <a:r>
              <a:rPr lang="en-GB" altLang="en-US" sz="4800" dirty="0"/>
              <a:t>Discussion Paper: </a:t>
            </a:r>
            <a:br>
              <a:rPr lang="en-GB" altLang="en-US" sz="4800" dirty="0"/>
            </a:br>
            <a:r>
              <a:rPr lang="en-GB" altLang="en-US" sz="3600" dirty="0"/>
              <a:t>Location information in MC Service Call Setup Signalling</a:t>
            </a:r>
            <a:br>
              <a:rPr lang="en-GB" altLang="en-US" sz="3600" dirty="0"/>
            </a:br>
            <a:br>
              <a:rPr lang="en-GB" altLang="en-US" sz="4800" dirty="0"/>
            </a:br>
            <a:r>
              <a:rPr lang="en-GB" altLang="en-US" sz="2800" i="1" dirty="0"/>
              <a:t>Stage 1/ Stage 2 Alignment across </a:t>
            </a:r>
            <a:r>
              <a:rPr lang="en-GB" altLang="en-US" sz="2800" i="1" dirty="0" err="1"/>
              <a:t>MCData</a:t>
            </a:r>
            <a:r>
              <a:rPr lang="en-GB" altLang="en-US" sz="2800" i="1" dirty="0"/>
              <a:t>, MCPTT and MC Video (Rel20)</a:t>
            </a:r>
            <a:br>
              <a:rPr lang="en-GB" altLang="en-US" sz="2800" i="1" dirty="0"/>
            </a:br>
            <a:endParaRPr lang="en-GB" altLang="en-US" sz="2800" i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57200" y="5364608"/>
            <a:ext cx="7886700" cy="1053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Andreas Platzer, Ute Becker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BDBOS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5821"/>
            <a:ext cx="10515600" cy="690579"/>
          </a:xfrm>
        </p:spPr>
        <p:txBody>
          <a:bodyPr/>
          <a:lstStyle/>
          <a:p>
            <a:r>
              <a:rPr lang="de-DE" dirty="0" err="1"/>
              <a:t>Requirements</a:t>
            </a:r>
            <a:r>
              <a:rPr lang="de-DE" dirty="0"/>
              <a:t> (TS 22.280 Location)</a:t>
            </a:r>
            <a:br>
              <a:rPr lang="de-DE" sz="1800" b="1" kern="0" dirty="0">
                <a:solidFill>
                  <a:srgbClr val="365F91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</a:b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5067"/>
            <a:ext cx="10515600" cy="4195779"/>
          </a:xfrm>
        </p:spPr>
        <p:txBody>
          <a:bodyPr/>
          <a:lstStyle/>
          <a:p>
            <a:pPr marL="447675" indent="-447675"/>
            <a:r>
              <a:rPr lang="de-DE" dirty="0" err="1">
                <a:latin typeface="+mj-lt"/>
              </a:rPr>
              <a:t>Requirements</a:t>
            </a:r>
            <a:endParaRPr lang="en-US" altLang="en-US" dirty="0">
              <a:latin typeface="+mj-lt"/>
            </a:endParaRPr>
          </a:p>
          <a:p>
            <a:pPr marL="904875" lvl="1" indent="-447675">
              <a:lnSpc>
                <a:spcPct val="100000"/>
              </a:lnSpc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[R-6.12-001] </a:t>
            </a:r>
            <a:r>
              <a:rPr lang="en-GB" sz="1800" i="1" dirty="0">
                <a:latin typeface="+mj-lt"/>
                <a:cs typeface="Times New Roman" panose="02020603050405020304" pitchFamily="18" charset="0"/>
              </a:rPr>
              <a:t>The MCX Service shall provide Location information of the transmitting MCX UE to receiving MCX UEs subject to privacy restrictions.</a:t>
            </a:r>
          </a:p>
          <a:p>
            <a:pPr marL="904875" lvl="1" indent="-447675">
              <a:lnSpc>
                <a:spcPct val="100000"/>
              </a:lnSpc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[R-6.12-002] </a:t>
            </a:r>
            <a:r>
              <a:rPr lang="en-GB" sz="1800" i="1" dirty="0">
                <a:latin typeface="+mj-lt"/>
                <a:cs typeface="Times New Roman" panose="02020603050405020304" pitchFamily="18" charset="0"/>
              </a:rPr>
              <a:t>The MCX Service shall support conveyance of Location information provided by 3GPP location.</a:t>
            </a:r>
            <a:endParaRPr lang="de-DE" sz="1800" i="1" dirty="0">
              <a:latin typeface="+mj-lt"/>
              <a:cs typeface="Times New Roman" panose="02020603050405020304" pitchFamily="18" charset="0"/>
            </a:endParaRPr>
          </a:p>
          <a:p>
            <a:pPr marL="904875" lvl="1" indent="-447675">
              <a:lnSpc>
                <a:spcPct val="100000"/>
              </a:lnSpc>
            </a:pPr>
            <a:endParaRPr lang="de-DE" sz="1800" i="1" dirty="0">
              <a:latin typeface="+mj-lt"/>
              <a:cs typeface="Times New Roman" panose="02020603050405020304" pitchFamily="18" charset="0"/>
            </a:endParaRPr>
          </a:p>
          <a:p>
            <a:pPr lvl="2">
              <a:lnSpc>
                <a:spcPct val="100000"/>
              </a:lnSpc>
              <a:buFont typeface="Symbol" panose="05050102010706020507" pitchFamily="18" charset="2"/>
              <a:buChar char="Þ"/>
            </a:pP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MCX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common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requirement</a:t>
            </a:r>
            <a:endParaRPr lang="de-DE" sz="1800" b="1" dirty="0">
              <a:latin typeface="+mj-lt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lvl="2">
              <a:lnSpc>
                <a:spcPct val="100000"/>
              </a:lnSpc>
              <a:buFont typeface="Symbol" panose="05050102010706020507" pitchFamily="18" charset="2"/>
              <a:buChar char="Þ"/>
            </a:pP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Not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restricted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to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emergency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use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cases</a:t>
            </a:r>
            <a:endParaRPr lang="de-DE" sz="1800" b="1" dirty="0">
              <a:latin typeface="+mj-lt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lvl="2">
              <a:lnSpc>
                <a:spcPct val="100000"/>
              </a:lnSpc>
              <a:buFont typeface="Symbol" panose="05050102010706020507" pitchFamily="18" charset="2"/>
              <a:buChar char="Þ"/>
            </a:pP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Describes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availability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of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location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information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during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call</a:t>
            </a:r>
            <a:r>
              <a:rPr lang="de-DE" sz="1800" b="1" dirty="0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de-DE" sz="1800" b="1" dirty="0" err="1"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establishment</a:t>
            </a:r>
            <a:endParaRPr lang="de-DE" sz="1800" b="1" dirty="0">
              <a:latin typeface="+mj-lt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de-DE" sz="1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80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62" y="620148"/>
            <a:ext cx="11055275" cy="1104917"/>
          </a:xfrm>
        </p:spPr>
        <p:txBody>
          <a:bodyPr/>
          <a:lstStyle/>
          <a:p>
            <a:r>
              <a:rPr lang="en-GB" altLang="en-US" sz="3200" dirty="0" err="1"/>
              <a:t>MCData</a:t>
            </a:r>
            <a:endParaRPr lang="en-GB" altLang="en-US" sz="3200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C613F68-1A47-415D-5ED2-CB59D68AA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237020"/>
              </p:ext>
            </p:extLst>
          </p:nvPr>
        </p:nvGraphicFramePr>
        <p:xfrm>
          <a:off x="3379296" y="2016487"/>
          <a:ext cx="7491904" cy="420720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3486484">
                  <a:extLst>
                    <a:ext uri="{9D8B030D-6E8A-4147-A177-3AD203B41FA5}">
                      <a16:colId xmlns:a16="http://schemas.microsoft.com/office/drawing/2014/main" val="533536399"/>
                    </a:ext>
                  </a:extLst>
                </a:gridCol>
                <a:gridCol w="1563367">
                  <a:extLst>
                    <a:ext uri="{9D8B030D-6E8A-4147-A177-3AD203B41FA5}">
                      <a16:colId xmlns:a16="http://schemas.microsoft.com/office/drawing/2014/main" val="361532319"/>
                    </a:ext>
                  </a:extLst>
                </a:gridCol>
                <a:gridCol w="1290586">
                  <a:extLst>
                    <a:ext uri="{9D8B030D-6E8A-4147-A177-3AD203B41FA5}">
                      <a16:colId xmlns:a16="http://schemas.microsoft.com/office/drawing/2014/main" val="1077281580"/>
                    </a:ext>
                  </a:extLst>
                </a:gridCol>
                <a:gridCol w="1151467">
                  <a:extLst>
                    <a:ext uri="{9D8B030D-6E8A-4147-A177-3AD203B41FA5}">
                      <a16:colId xmlns:a16="http://schemas.microsoft.com/office/drawing/2014/main" val="1960619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Direction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Location 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Chapter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341271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standalone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955575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7.4.2.1.1</a:t>
                      </a:r>
                      <a:endParaRPr lang="de-DE" sz="1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6550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standalone session data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09329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7.4.2.1.3</a:t>
                      </a:r>
                      <a:endParaRPr lang="de-DE" sz="1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98573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7.4.2.1.5</a:t>
                      </a:r>
                      <a:endParaRPr lang="de-DE" sz="1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87734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7.4.2.1.5</a:t>
                      </a:r>
                      <a:endParaRPr lang="de-DE" sz="1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864163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standalone data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i="0" dirty="0">
                          <a:effectLst/>
                        </a:rPr>
                        <a:t> </a:t>
                      </a: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7.4.2.1.7</a:t>
                      </a:r>
                      <a:endParaRPr lang="de-DE" sz="1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3123382"/>
                  </a:ext>
                </a:extLst>
              </a:tr>
              <a:tr h="261628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7.4.2.1.8</a:t>
                      </a:r>
                      <a:endParaRPr lang="de-DE" i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234002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session standalone data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7.4.2.1.10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35886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7.4.2.1.11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299906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7.4.2.1.13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214537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7.4.2.1.14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6789831"/>
                  </a:ext>
                </a:extLst>
              </a:tr>
              <a:tr h="234315">
                <a:tc rowSpan="2">
                  <a:txBody>
                    <a:bodyPr/>
                    <a:lstStyle/>
                    <a:p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 hoc group data session request</a:t>
                      </a:r>
                      <a:endParaRPr lang="de-DE" sz="1800" b="1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7.17.2.1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80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18646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7.17.2.4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2733720"/>
                  </a:ext>
                </a:extLst>
              </a:tr>
            </a:tbl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B116E630-7DE9-A794-8B4D-B3A6D96A1A84}"/>
              </a:ext>
            </a:extLst>
          </p:cNvPr>
          <p:cNvSpPr txBox="1"/>
          <p:nvPr/>
        </p:nvSpPr>
        <p:spPr>
          <a:xfrm>
            <a:off x="225776" y="2036243"/>
            <a:ext cx="30254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Almost</a:t>
            </a:r>
            <a:r>
              <a:rPr lang="de-DE" dirty="0"/>
              <a:t> </a:t>
            </a:r>
            <a:r>
              <a:rPr lang="de-DE" dirty="0" err="1"/>
              <a:t>complete</a:t>
            </a:r>
            <a:endParaRPr lang="de-DE" dirty="0"/>
          </a:p>
          <a:p>
            <a:r>
              <a:rPr lang="de-DE" dirty="0">
                <a:sym typeface="Symbol" panose="05050102010706020507" pitchFamily="18" charset="2"/>
              </a:rPr>
              <a:t> </a:t>
            </a:r>
            <a:r>
              <a:rPr lang="de-DE" dirty="0" err="1">
                <a:sym typeface="Symbol" panose="05050102010706020507" pitchFamily="18" charset="2"/>
              </a:rPr>
              <a:t>only</a:t>
            </a:r>
            <a:r>
              <a:rPr lang="de-DE" dirty="0">
                <a:sym typeface="Symbol" panose="05050102010706020507" pitchFamily="18" charset="2"/>
              </a:rPr>
              <a:t> </a:t>
            </a:r>
            <a:r>
              <a:rPr lang="de-DE" dirty="0" err="1">
                <a:sym typeface="Symbol" panose="05050102010706020507" pitchFamily="18" charset="2"/>
              </a:rPr>
              <a:t>one</a:t>
            </a:r>
            <a:r>
              <a:rPr lang="de-DE" dirty="0">
                <a:sym typeface="Symbol" panose="05050102010706020507" pitchFamily="18" charset="2"/>
              </a:rPr>
              <a:t> </a:t>
            </a:r>
            <a:r>
              <a:rPr lang="de-DE" dirty="0" err="1">
                <a:sym typeface="Symbol" panose="05050102010706020507" pitchFamily="18" charset="2"/>
              </a:rPr>
              <a:t>gap</a:t>
            </a:r>
            <a:r>
              <a:rPr lang="de-DE" dirty="0">
                <a:sym typeface="Symbol" panose="05050102010706020507" pitchFamily="18" charset="2"/>
              </a:rPr>
              <a:t> </a:t>
            </a:r>
            <a:r>
              <a:rPr lang="de-DE" dirty="0" err="1">
                <a:sym typeface="Symbol" panose="05050102010706020507" pitchFamily="18" charset="2"/>
              </a:rPr>
              <a:t>remaining</a:t>
            </a:r>
            <a:r>
              <a:rPr lang="de-DE" dirty="0">
                <a:sym typeface="Symbol" panose="05050102010706020507" pitchFamily="18" charset="2"/>
              </a:rPr>
              <a:t>:</a:t>
            </a:r>
            <a:r>
              <a:rPr lang="de-DE" dirty="0"/>
              <a:t> </a:t>
            </a:r>
          </a:p>
          <a:p>
            <a:r>
              <a:rPr lang="de-DE" dirty="0"/>
              <a:t>„</a:t>
            </a:r>
            <a:r>
              <a:rPr lang="de-DE" i="1" dirty="0"/>
              <a:t>ad hoc </a:t>
            </a:r>
            <a:r>
              <a:rPr lang="de-DE" i="1" dirty="0" err="1"/>
              <a:t>group</a:t>
            </a:r>
            <a:r>
              <a:rPr lang="de-DE" i="1" dirty="0"/>
              <a:t> </a:t>
            </a:r>
            <a:r>
              <a:rPr lang="de-DE" i="1" dirty="0" err="1"/>
              <a:t>data</a:t>
            </a:r>
            <a:r>
              <a:rPr lang="de-DE" i="1" dirty="0"/>
              <a:t> </a:t>
            </a:r>
            <a:r>
              <a:rPr lang="de-DE" i="1" dirty="0" err="1"/>
              <a:t>session</a:t>
            </a:r>
            <a:r>
              <a:rPr lang="de-DE" i="1" dirty="0"/>
              <a:t> </a:t>
            </a:r>
            <a:r>
              <a:rPr lang="de-DE" i="1" dirty="0" err="1"/>
              <a:t>request</a:t>
            </a:r>
            <a:r>
              <a:rPr lang="de-DE" i="1" dirty="0"/>
              <a:t>“</a:t>
            </a:r>
          </a:p>
          <a:p>
            <a:r>
              <a:rPr lang="de-DE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67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62" y="620148"/>
            <a:ext cx="11055275" cy="1104917"/>
          </a:xfrm>
        </p:spPr>
        <p:txBody>
          <a:bodyPr/>
          <a:lstStyle/>
          <a:p>
            <a:r>
              <a:rPr lang="en-GB" altLang="en-US" sz="3200" dirty="0"/>
              <a:t>MCPTT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C613F68-1A47-415D-5ED2-CB59D68AA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079801"/>
              </p:ext>
            </p:extLst>
          </p:nvPr>
        </p:nvGraphicFramePr>
        <p:xfrm>
          <a:off x="568363" y="1874621"/>
          <a:ext cx="8022481" cy="420720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3486484">
                  <a:extLst>
                    <a:ext uri="{9D8B030D-6E8A-4147-A177-3AD203B41FA5}">
                      <a16:colId xmlns:a16="http://schemas.microsoft.com/office/drawing/2014/main" val="533536399"/>
                    </a:ext>
                  </a:extLst>
                </a:gridCol>
                <a:gridCol w="1563367">
                  <a:extLst>
                    <a:ext uri="{9D8B030D-6E8A-4147-A177-3AD203B41FA5}">
                      <a16:colId xmlns:a16="http://schemas.microsoft.com/office/drawing/2014/main" val="361532319"/>
                    </a:ext>
                  </a:extLst>
                </a:gridCol>
                <a:gridCol w="1166408">
                  <a:extLst>
                    <a:ext uri="{9D8B030D-6E8A-4147-A177-3AD203B41FA5}">
                      <a16:colId xmlns:a16="http://schemas.microsoft.com/office/drawing/2014/main" val="1077281580"/>
                    </a:ext>
                  </a:extLst>
                </a:gridCol>
                <a:gridCol w="1806222">
                  <a:extLst>
                    <a:ext uri="{9D8B030D-6E8A-4147-A177-3AD203B41FA5}">
                      <a16:colId xmlns:a16="http://schemas.microsoft.com/office/drawing/2014/main" val="1960619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Direction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Chapter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341271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>
                          <a:effectLst/>
                        </a:rPr>
                        <a:t>10.6.2.2.7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955575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>
                          <a:effectLst/>
                        </a:rPr>
                        <a:t>10.6.2.2.9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6550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group-broadcast 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>
                          <a:effectLst/>
                        </a:rPr>
                        <a:t>10.6.2.2.26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09329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>
                          <a:effectLst/>
                        </a:rPr>
                        <a:t>10.6.2.2.27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98573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emergency 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effectLst/>
                        </a:rPr>
                        <a:t>10.6.2.2.1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87734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64163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imminent peril 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effectLst/>
                        </a:rPr>
                        <a:t> 10.6.2.2.5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31233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234002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ad hoc group call request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(include emergency) 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>
                          <a:effectLst/>
                        </a:rPr>
                        <a:t>10.19.2.1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35886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effectLst/>
                        </a:rPr>
                        <a:t>10.19.2.5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299906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private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10.7.2.1.1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214537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10.7.2.1.2a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6789831"/>
                  </a:ext>
                </a:extLst>
              </a:tr>
              <a:tr h="23431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emergency private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10.7.2.1.5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18646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effectLst/>
                        </a:rPr>
                        <a:t>10.7.2.1.5a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2733720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3351D303-2F2B-3B8F-B0B8-B2736FEF7ABD}"/>
              </a:ext>
            </a:extLst>
          </p:cNvPr>
          <p:cNvSpPr txBox="1"/>
          <p:nvPr/>
        </p:nvSpPr>
        <p:spPr>
          <a:xfrm>
            <a:off x="8884354" y="2239443"/>
            <a:ext cx="3025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Currently</a:t>
            </a:r>
            <a:r>
              <a:rPr lang="de-DE" dirty="0"/>
              <a:t> not fully </a:t>
            </a:r>
            <a:r>
              <a:rPr lang="de-DE" dirty="0" err="1"/>
              <a:t>aligned</a:t>
            </a:r>
            <a:r>
              <a:rPr lang="de-DE" dirty="0"/>
              <a:t> </a:t>
            </a:r>
            <a:r>
              <a:rPr lang="de-DE" dirty="0" err="1"/>
              <a:t>across</a:t>
            </a:r>
            <a:r>
              <a:rPr lang="de-DE" dirty="0"/>
              <a:t> all </a:t>
            </a:r>
            <a:r>
              <a:rPr lang="de-DE" dirty="0" err="1"/>
              <a:t>call</a:t>
            </a:r>
            <a:r>
              <a:rPr lang="de-DE" dirty="0"/>
              <a:t> </a:t>
            </a:r>
            <a:r>
              <a:rPr lang="de-DE" dirty="0" err="1"/>
              <a:t>types</a:t>
            </a:r>
            <a:r>
              <a:rPr lang="de-DE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050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62" y="620148"/>
            <a:ext cx="11055275" cy="1104917"/>
          </a:xfrm>
        </p:spPr>
        <p:txBody>
          <a:bodyPr/>
          <a:lstStyle/>
          <a:p>
            <a:r>
              <a:rPr lang="en-GB" altLang="en-US" sz="3200" dirty="0" err="1"/>
              <a:t>MCVideo</a:t>
            </a:r>
            <a:endParaRPr lang="en-GB" altLang="en-US" sz="3200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C613F68-1A47-415D-5ED2-CB59D68AA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92193"/>
              </p:ext>
            </p:extLst>
          </p:nvPr>
        </p:nvGraphicFramePr>
        <p:xfrm>
          <a:off x="353874" y="2047656"/>
          <a:ext cx="7661237" cy="308528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3486484">
                  <a:extLst>
                    <a:ext uri="{9D8B030D-6E8A-4147-A177-3AD203B41FA5}">
                      <a16:colId xmlns:a16="http://schemas.microsoft.com/office/drawing/2014/main" val="533536399"/>
                    </a:ext>
                  </a:extLst>
                </a:gridCol>
                <a:gridCol w="1563367">
                  <a:extLst>
                    <a:ext uri="{9D8B030D-6E8A-4147-A177-3AD203B41FA5}">
                      <a16:colId xmlns:a16="http://schemas.microsoft.com/office/drawing/2014/main" val="361532319"/>
                    </a:ext>
                  </a:extLst>
                </a:gridCol>
                <a:gridCol w="1087386">
                  <a:extLst>
                    <a:ext uri="{9D8B030D-6E8A-4147-A177-3AD203B41FA5}">
                      <a16:colId xmlns:a16="http://schemas.microsoft.com/office/drawing/2014/main" val="107728158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960619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Direction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 Chapter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341271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7.1.2.2.1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955575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b="1" dirty="0">
                          <a:solidFill>
                            <a:schemeClr val="accent6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de-DE" sz="18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7.1.2.2.2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6550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emergency 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7.1.2.2.18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09329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7.1.2.2.18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98573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imminent peril group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7.1.2.2.22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87734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7.1.2.2.22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864163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private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effectLst/>
                        </a:rPr>
                        <a:t> 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7.2.2.2.1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31233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7.2.2.2.2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234002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emergency private call request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client  –  server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7.2.2.2.6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35886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</a:rPr>
                        <a:t>server – client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dirty="0">
                          <a:solidFill>
                            <a:srgbClr val="FF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de-DE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7.2.2.2.7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2999064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0561CA8B-D40B-03F2-17EB-8C5B9A95570D}"/>
              </a:ext>
            </a:extLst>
          </p:cNvPr>
          <p:cNvSpPr txBox="1"/>
          <p:nvPr/>
        </p:nvSpPr>
        <p:spPr>
          <a:xfrm>
            <a:off x="8353776" y="2112968"/>
            <a:ext cx="3025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Currently</a:t>
            </a:r>
            <a:r>
              <a:rPr lang="de-DE" dirty="0"/>
              <a:t> limited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call</a:t>
            </a:r>
            <a:r>
              <a:rPr lang="de-DE" dirty="0"/>
              <a:t> </a:t>
            </a:r>
            <a:r>
              <a:rPr lang="de-DE" dirty="0" err="1"/>
              <a:t>procedures</a:t>
            </a:r>
            <a:endParaRPr lang="de-DE" i="1" dirty="0"/>
          </a:p>
          <a:p>
            <a:r>
              <a:rPr lang="de-DE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616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189" y="782621"/>
            <a:ext cx="11229622" cy="690579"/>
          </a:xfrm>
        </p:spPr>
        <p:txBody>
          <a:bodyPr/>
          <a:lstStyle/>
          <a:p>
            <a:r>
              <a:rPr lang="de-DE" sz="3600" dirty="0"/>
              <a:t>Summary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88" y="1724041"/>
            <a:ext cx="10694811" cy="4710626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US" sz="1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en-US" altLang="en-US" dirty="0"/>
            </a:br>
            <a:endParaRPr lang="en-US" altLang="en-US" dirty="0"/>
          </a:p>
          <a:p>
            <a:endParaRPr lang="en-US" altLang="en-US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08CE6940-2F5F-0602-0EAB-68F09A5AD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75953"/>
              </p:ext>
            </p:extLst>
          </p:nvPr>
        </p:nvGraphicFramePr>
        <p:xfrm>
          <a:off x="481188" y="2442544"/>
          <a:ext cx="10943168" cy="29311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07168">
                  <a:extLst>
                    <a:ext uri="{9D8B030D-6E8A-4147-A177-3AD203B41FA5}">
                      <a16:colId xmlns:a16="http://schemas.microsoft.com/office/drawing/2014/main" val="2732410710"/>
                    </a:ext>
                  </a:extLst>
                </a:gridCol>
                <a:gridCol w="8636000">
                  <a:extLst>
                    <a:ext uri="{9D8B030D-6E8A-4147-A177-3AD203B41FA5}">
                      <a16:colId xmlns:a16="http://schemas.microsoft.com/office/drawing/2014/main" val="117872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800" b="1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1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Alignment Status</a:t>
                      </a:r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8449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🟩Common requirement for all MC Services</a:t>
                      </a:r>
                      <a:endParaRPr lang="en-GB" noProof="0" dirty="0"/>
                    </a:p>
                    <a:p>
                      <a:pPr algn="l"/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649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MCData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🟩Nearly complete; a template for other services</a:t>
                      </a:r>
                      <a:endParaRPr lang="en-GB" noProof="0" dirty="0"/>
                    </a:p>
                    <a:p>
                      <a:pPr algn="l"/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918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MCPTT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🟨Almost complete, but full consistency across call types still to be achieved</a:t>
                      </a:r>
                      <a:endParaRPr lang="en-GB" noProof="0" dirty="0"/>
                    </a:p>
                    <a:p>
                      <a:pPr algn="l"/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997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MCVideo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🟥Location handling needs extension beyond group call</a:t>
                      </a:r>
                      <a:br>
                        <a:rPr lang="en-GB" sz="18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999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0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DP-Dalla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477</Words>
  <Application>Microsoft Office PowerPoint</Application>
  <PresentationFormat>Breitbild</PresentationFormat>
  <Paragraphs>180</Paragraphs>
  <Slides>6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Cambria</vt:lpstr>
      <vt:lpstr>Symbol</vt:lpstr>
      <vt:lpstr>Times New Roman</vt:lpstr>
      <vt:lpstr>Wingdings</vt:lpstr>
      <vt:lpstr>DP-Dallas</vt:lpstr>
      <vt:lpstr>Discussion Paper:  Location information in MC Service Call Setup Signalling  Stage 1/ Stage 2 Alignment across MCData, MCPTT and MC Video (Rel20) </vt:lpstr>
      <vt:lpstr>Requirements (TS 22.280 Location) </vt:lpstr>
      <vt:lpstr>MCData</vt:lpstr>
      <vt:lpstr>MCPTT</vt:lpstr>
      <vt:lpstr>MCVideo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Becker (BDBOS), Ute</cp:lastModifiedBy>
  <cp:revision>686</cp:revision>
  <dcterms:created xsi:type="dcterms:W3CDTF">2010-02-05T13:52:04Z</dcterms:created>
  <dcterms:modified xsi:type="dcterms:W3CDTF">2025-11-10T10:31:09Z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