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0"/>
  </p:notesMasterIdLst>
  <p:handoutMasterIdLst>
    <p:handoutMasterId r:id="rId11"/>
  </p:handoutMasterIdLst>
  <p:sldIdLst>
    <p:sldId id="528" r:id="rId2"/>
    <p:sldId id="537" r:id="rId3"/>
    <p:sldId id="567" r:id="rId4"/>
    <p:sldId id="569" r:id="rId5"/>
    <p:sldId id="570" r:id="rId6"/>
    <p:sldId id="571" r:id="rId7"/>
    <p:sldId id="572" r:id="rId8"/>
    <p:sldId id="54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0066FF"/>
    <a:srgbClr val="3399FF"/>
    <a:srgbClr val="EAEFF7"/>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35" autoAdjust="0"/>
    <p:restoredTop sz="86483" autoAdjust="0"/>
  </p:normalViewPr>
  <p:slideViewPr>
    <p:cSldViewPr snapToGrid="0">
      <p:cViewPr varScale="1">
        <p:scale>
          <a:sx n="100" d="100"/>
          <a:sy n="100" d="100"/>
        </p:scale>
        <p:origin x="76" y="284"/>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246FE57-3F04-4823-B38D-EE8F3A94D2B1}"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8900" y="742950"/>
            <a:ext cx="6621463" cy="3725863"/>
          </a:xfrm>
          <a:ln/>
        </p:spPr>
      </p:sp>
      <p:sp>
        <p:nvSpPr>
          <p:cNvPr id="6148"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66329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Content Placeholder 4">
            <a:extLst>
              <a:ext uri="{FF2B5EF4-FFF2-40B4-BE49-F238E27FC236}">
                <a16:creationId xmlns:a16="http://schemas.microsoft.com/office/drawing/2014/main" id="{8F7877D0-0D02-DA3B-2C1F-8DABD89E68BA}"/>
              </a:ext>
            </a:extLst>
          </p:cNvPr>
          <p:cNvSpPr>
            <a:spLocks noGrp="1"/>
          </p:cNvSpPr>
          <p:nvPr>
            <p:ph sz="quarter" idx="10"/>
          </p:nvPr>
        </p:nvSpPr>
        <p:spPr>
          <a:xfrm>
            <a:off x="11029950" y="1458913"/>
            <a:ext cx="914400" cy="914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13874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255984"/>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b="1"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338644"/>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2" name="TextBox 1">
            <a:extLst>
              <a:ext uri="{FF2B5EF4-FFF2-40B4-BE49-F238E27FC236}">
                <a16:creationId xmlns:a16="http://schemas.microsoft.com/office/drawing/2014/main" id="{0EDA2F36-DA53-BBEB-2028-98601ECC6D0B}"/>
              </a:ext>
            </a:extLst>
          </p:cNvPr>
          <p:cNvSpPr txBox="1"/>
          <p:nvPr userDrawn="1"/>
        </p:nvSpPr>
        <p:spPr>
          <a:xfrm>
            <a:off x="10032581" y="1219706"/>
            <a:ext cx="1313180" cy="369332"/>
          </a:xfrm>
          <a:prstGeom prst="rect">
            <a:avLst/>
          </a:prstGeom>
          <a:noFill/>
        </p:spPr>
        <p:txBody>
          <a:bodyPr wrap="none" rtlCol="0">
            <a:spAutoFit/>
          </a:bodyPr>
          <a:lstStyle/>
          <a:p>
            <a:r>
              <a:rPr lang="en-US" dirty="0"/>
              <a:t>S6-255006</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06931" y="2338950"/>
            <a:ext cx="9180576" cy="1470025"/>
          </a:xfrm>
        </p:spPr>
        <p:txBody>
          <a:bodyPr>
            <a:normAutofit fontScale="90000"/>
          </a:bodyPr>
          <a:lstStyle/>
          <a:p>
            <a:pPr>
              <a:defRPr/>
            </a:pPr>
            <a:r>
              <a:rPr lang="en-GB" sz="2900" b="1" i="1" dirty="0">
                <a:effectLst>
                  <a:outerShdw blurRad="38100" dist="38100" dir="2700000" algn="tl">
                    <a:srgbClr val="C0C0C0"/>
                  </a:outerShdw>
                </a:effectLst>
              </a:rPr>
              <a:t>  </a:t>
            </a:r>
            <a:r>
              <a:rPr lang="en-US" sz="5400" b="1" dirty="0"/>
              <a:t>Editor’s Notes for Rel-18 and Rel-19 versions of SA6 specifications</a:t>
            </a:r>
            <a:endParaRPr lang="en-GB" sz="5400" b="1" dirty="0">
              <a:effectLst>
                <a:outerShdw blurRad="38100" dist="38100" dir="2700000" algn="tl">
                  <a:srgbClr val="C0C0C0"/>
                </a:outerShdw>
              </a:effectLst>
            </a:endParaRPr>
          </a:p>
        </p:txBody>
      </p:sp>
      <p:sp>
        <p:nvSpPr>
          <p:cNvPr id="5123" name="Subtitle 6"/>
          <p:cNvSpPr>
            <a:spLocks noGrp="1"/>
          </p:cNvSpPr>
          <p:nvPr>
            <p:ph type="subTitle" idx="1"/>
          </p:nvPr>
        </p:nvSpPr>
        <p:spPr>
          <a:xfrm>
            <a:off x="2832847" y="4119284"/>
            <a:ext cx="6400800" cy="1147482"/>
          </a:xfrm>
        </p:spPr>
        <p:txBody>
          <a:bodyPr/>
          <a:lstStyle/>
          <a:p>
            <a:pPr>
              <a:lnSpc>
                <a:spcPct val="80000"/>
              </a:lnSpc>
            </a:pPr>
            <a:br>
              <a:rPr lang="en-US" altLang="en-US" sz="1800" dirty="0"/>
            </a:br>
            <a:r>
              <a:rPr lang="en-US" altLang="en-US" sz="2400" dirty="0">
                <a:latin typeface="Arial" panose="020B0604020202020204" pitchFamily="34" charset="0"/>
              </a:rPr>
              <a:t>Atle Monrad (</a:t>
            </a:r>
            <a:r>
              <a:rPr lang="en-US" altLang="en-US" dirty="0" err="1">
                <a:latin typeface="Arial" panose="020B0604020202020204" pitchFamily="34" charset="0"/>
              </a:rPr>
              <a:t>InterDigital</a:t>
            </a:r>
            <a:r>
              <a:rPr lang="en-US" altLang="en-US" sz="2400" dirty="0">
                <a:latin typeface="Arial" panose="020B0604020202020204" pitchFamily="34" charset="0"/>
              </a:rPr>
              <a:t>)</a:t>
            </a:r>
          </a:p>
          <a:p>
            <a:pPr>
              <a:lnSpc>
                <a:spcPct val="80000"/>
              </a:lnSpc>
            </a:pPr>
            <a:r>
              <a:rPr lang="en-US" altLang="en-US" dirty="0">
                <a:latin typeface="Arial" panose="020B0604020202020204" pitchFamily="34" charset="0"/>
              </a:rPr>
              <a:t>SA6 Chair</a:t>
            </a:r>
          </a:p>
        </p:txBody>
      </p:sp>
      <p:sp>
        <p:nvSpPr>
          <p:cNvPr id="2" name="TextBox 1">
            <a:extLst>
              <a:ext uri="{FF2B5EF4-FFF2-40B4-BE49-F238E27FC236}">
                <a16:creationId xmlns:a16="http://schemas.microsoft.com/office/drawing/2014/main" id="{22EEE7BF-4F4D-18E7-6ABC-4BFE9CFDF293}"/>
              </a:ext>
            </a:extLst>
          </p:cNvPr>
          <p:cNvSpPr txBox="1"/>
          <p:nvPr/>
        </p:nvSpPr>
        <p:spPr>
          <a:xfrm>
            <a:off x="180743" y="286939"/>
            <a:ext cx="9569311" cy="723275"/>
          </a:xfrm>
          <a:prstGeom prst="rect">
            <a:avLst/>
          </a:prstGeom>
          <a:noFill/>
        </p:spPr>
        <p:txBody>
          <a:bodyPr wrap="square">
            <a:spAutoFit/>
          </a:bodyPr>
          <a:lstStyle/>
          <a:p>
            <a:pPr>
              <a:spcAft>
                <a:spcPts val="600"/>
              </a:spcAft>
            </a:pPr>
            <a:r>
              <a:rPr lang="en-US" b="1" dirty="0">
                <a:effectLst/>
                <a:latin typeface="Arial" panose="020B0604020202020204" pitchFamily="34" charset="0"/>
                <a:ea typeface="SimSun" panose="02010600030101010101" pitchFamily="2" charset="-122"/>
                <a:cs typeface="CG Times (WN)"/>
              </a:rPr>
              <a:t>3GPP TSG-SA WG6 Meeting #</a:t>
            </a:r>
            <a:r>
              <a:rPr lang="en-US" b="1" dirty="0">
                <a:ea typeface="SimSun" panose="02010600030101010101" pitchFamily="2" charset="-122"/>
                <a:cs typeface="CG Times (WN)"/>
              </a:rPr>
              <a:t>70</a:t>
            </a:r>
            <a:r>
              <a:rPr lang="en-GB" b="1" dirty="0">
                <a:effectLst/>
                <a:latin typeface="Arial" panose="020B0604020202020204" pitchFamily="34" charset="0"/>
                <a:ea typeface="SimSun" panose="02010600030101010101" pitchFamily="2" charset="-122"/>
                <a:cs typeface="CG Times (WN)"/>
              </a:rPr>
              <a:t>						</a:t>
            </a:r>
            <a:endParaRPr lang="en-US" dirty="0">
              <a:effectLst/>
              <a:latin typeface="Arial" panose="020B0604020202020204" pitchFamily="34" charset="0"/>
              <a:ea typeface="SimSun" panose="02010600030101010101" pitchFamily="2" charset="-122"/>
              <a:cs typeface="CG Times (WN)"/>
            </a:endParaRPr>
          </a:p>
          <a:p>
            <a:r>
              <a:rPr lang="en-GB" b="1" dirty="0">
                <a:effectLst/>
                <a:ea typeface="Malgun Gothic" panose="020B0503020000020004" pitchFamily="34" charset="-127"/>
              </a:rPr>
              <a:t>Dallas, USA, 17</a:t>
            </a:r>
            <a:r>
              <a:rPr lang="en-GB" b="1" baseline="30000" dirty="0">
                <a:effectLst/>
                <a:ea typeface="Malgun Gothic" panose="020B0503020000020004" pitchFamily="34" charset="-127"/>
              </a:rPr>
              <a:t>th</a:t>
            </a:r>
            <a:r>
              <a:rPr lang="en-GB" b="1" dirty="0">
                <a:effectLst/>
                <a:ea typeface="Malgun Gothic" panose="020B0503020000020004" pitchFamily="34" charset="-127"/>
              </a:rPr>
              <a:t> – 21</a:t>
            </a:r>
            <a:r>
              <a:rPr lang="en-GB" b="1" baseline="30000" dirty="0">
                <a:effectLst/>
                <a:ea typeface="Malgun Gothic" panose="020B0503020000020004" pitchFamily="34" charset="-127"/>
              </a:rPr>
              <a:t>st</a:t>
            </a:r>
            <a:r>
              <a:rPr lang="en-GB" b="1" dirty="0">
                <a:effectLst/>
                <a:ea typeface="Malgun Gothic" panose="020B0503020000020004" pitchFamily="34" charset="-127"/>
              </a:rPr>
              <a:t> Novem</a:t>
            </a:r>
            <a:r>
              <a:rPr lang="en-GB" b="1" dirty="0">
                <a:ea typeface="Malgun Gothic" panose="020B0503020000020004" pitchFamily="34" charset="-127"/>
              </a:rPr>
              <a:t>ber</a:t>
            </a:r>
            <a:r>
              <a:rPr lang="en-GB" b="1" dirty="0">
                <a:effectLst/>
                <a:ea typeface="Malgun Gothic" panose="020B0503020000020004" pitchFamily="34" charset="-127"/>
              </a:rPr>
              <a:t> 2025</a:t>
            </a:r>
            <a:endParaRPr lang="en-US" dirty="0"/>
          </a:p>
        </p:txBody>
      </p:sp>
    </p:spTree>
    <p:extLst>
      <p:ext uri="{BB962C8B-B14F-4D97-AF65-F5344CB8AC3E}">
        <p14:creationId xmlns:p14="http://schemas.microsoft.com/office/powerpoint/2010/main" val="422414780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98402"/>
            <a:ext cx="10515600" cy="1325563"/>
          </a:xfrm>
        </p:spPr>
        <p:txBody>
          <a:bodyPr/>
          <a:lstStyle/>
          <a:p>
            <a:r>
              <a:rPr lang="en-US" sz="4400" b="1" dirty="0"/>
              <a:t>Editor’s Notes in frozen specifications</a:t>
            </a:r>
            <a:endParaRPr lang="en-GB" altLang="fr-FR" dirty="0"/>
          </a:p>
        </p:txBody>
      </p:sp>
      <p:sp>
        <p:nvSpPr>
          <p:cNvPr id="19459" name="Content Placeholder 2"/>
          <p:cNvSpPr>
            <a:spLocks noGrp="1"/>
          </p:cNvSpPr>
          <p:nvPr>
            <p:ph idx="1"/>
          </p:nvPr>
        </p:nvSpPr>
        <p:spPr>
          <a:xfrm>
            <a:off x="352051" y="1636614"/>
            <a:ext cx="11001749" cy="4738776"/>
          </a:xfrm>
        </p:spPr>
        <p:txBody>
          <a:bodyPr/>
          <a:lstStyle/>
          <a:p>
            <a:pPr marL="354387" indent="-354387">
              <a:defRPr/>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Release 18 versions </a:t>
            </a:r>
            <a:r>
              <a:rPr lang="en-US" sz="2000" kern="100" dirty="0">
                <a:latin typeface="Aptos" panose="020B0004020202020204" pitchFamily="34" charset="0"/>
                <a:ea typeface="Aptos" panose="020B0004020202020204" pitchFamily="34" charset="0"/>
                <a:cs typeface="Times New Roman" panose="02020603050405020304" pitchFamily="18" charset="0"/>
              </a:rPr>
              <a:t>and Release 19 versions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of specifications under the responsibility of SA6 are declared as complete.</a:t>
            </a:r>
          </a:p>
          <a:p>
            <a:pPr marL="354387" indent="-354387">
              <a:defRPr/>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Reviewing the most recent versions of all Release 18 and Release 19 specifications, </a:t>
            </a:r>
            <a:r>
              <a:rPr lang="en-US" sz="2000" kern="100" dirty="0">
                <a:latin typeface="Aptos" panose="020B0004020202020204" pitchFamily="34" charset="0"/>
                <a:ea typeface="Aptos" panose="020B0004020202020204" pitchFamily="34" charset="0"/>
                <a:cs typeface="Times New Roman" panose="02020603050405020304" pitchFamily="18" charset="0"/>
              </a:rPr>
              <a:t>a number of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outstanding Editor’s Notes can still be found.</a:t>
            </a:r>
          </a:p>
          <a:p>
            <a:pPr marL="354387" indent="-354387">
              <a:defRPr/>
            </a:pPr>
            <a:r>
              <a:rPr lang="en-US" sz="2000" kern="100" dirty="0">
                <a:latin typeface="Aptos" panose="020B0004020202020204" pitchFamily="34" charset="0"/>
                <a:ea typeface="Aptos" panose="020B0004020202020204" pitchFamily="34" charset="0"/>
                <a:cs typeface="Times New Roman" panose="02020603050405020304" pitchFamily="18" charset="0"/>
              </a:rPr>
              <a:t>Some of these Editor’s Notes are introduced in a Pre-rel-18 version of the specification, but older versions of the specifications are not considered.</a:t>
            </a:r>
          </a:p>
          <a:p>
            <a:pPr marL="354387" indent="-354387">
              <a:defRPr/>
            </a:pPr>
            <a:r>
              <a:rPr lang="en-US" altLang="en-US" sz="2000" kern="100" dirty="0">
                <a:latin typeface="Aptos" panose="020B0004020202020204" pitchFamily="34" charset="0"/>
                <a:cs typeface="Times New Roman" panose="02020603050405020304" pitchFamily="18" charset="0"/>
              </a:rPr>
              <a:t>Rapporteurs of work-items and specifications must check to what extent the remaining Editor’s Notes can create concerns and confusion for implementors, and are invited to provide CRs to convert the Editor’s Notes to normative or informative text.</a:t>
            </a:r>
            <a:endParaRPr lang="en-US" sz="2000" kern="100" dirty="0">
              <a:latin typeface="Aptos" panose="020B0004020202020204" pitchFamily="34" charset="0"/>
              <a:ea typeface="Aptos" panose="020B0004020202020204" pitchFamily="34" charset="0"/>
              <a:cs typeface="Times New Roman" panose="02020603050405020304" pitchFamily="18" charset="0"/>
            </a:endParaRPr>
          </a:p>
          <a:p>
            <a:pPr marL="354387" indent="-354387">
              <a:defRPr/>
            </a:pPr>
            <a:r>
              <a:rPr lang="en-US" altLang="en-US" sz="2000" kern="100" dirty="0">
                <a:latin typeface="Aptos" panose="020B0004020202020204" pitchFamily="34" charset="0"/>
                <a:cs typeface="Times New Roman" panose="02020603050405020304" pitchFamily="18" charset="0"/>
              </a:rPr>
              <a:t>The below tables are updated after SA6#69).</a:t>
            </a:r>
            <a:endParaRPr lang="en-GB" altLang="en-US" sz="2000" dirty="0"/>
          </a:p>
        </p:txBody>
      </p:sp>
    </p:spTree>
    <p:extLst>
      <p:ext uri="{BB962C8B-B14F-4D97-AF65-F5344CB8AC3E}">
        <p14:creationId xmlns:p14="http://schemas.microsoft.com/office/powerpoint/2010/main" val="422131370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504897" y="138740"/>
            <a:ext cx="10515600" cy="1325563"/>
          </a:xfrm>
        </p:spPr>
        <p:txBody>
          <a:bodyPr/>
          <a:lstStyle/>
          <a:p>
            <a:r>
              <a:rPr lang="en-US" sz="4400" b="1" dirty="0"/>
              <a:t>Overview of specs with Editor’s Notes 1/4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1869218398"/>
              </p:ext>
            </p:extLst>
          </p:nvPr>
        </p:nvGraphicFramePr>
        <p:xfrm>
          <a:off x="290086" y="1615133"/>
          <a:ext cx="11527746" cy="4276938"/>
        </p:xfrm>
        <a:graphic>
          <a:graphicData uri="http://schemas.openxmlformats.org/drawingml/2006/table">
            <a:tbl>
              <a:tblPr firstRow="1" firstCol="1" bandRow="1">
                <a:tableStyleId>{5C22544A-7EE6-4342-B048-85BDC9FD1C3A}</a:tableStyleId>
              </a:tblPr>
              <a:tblGrid>
                <a:gridCol w="1056114">
                  <a:extLst>
                    <a:ext uri="{9D8B030D-6E8A-4147-A177-3AD203B41FA5}">
                      <a16:colId xmlns:a16="http://schemas.microsoft.com/office/drawing/2014/main" val="4090228520"/>
                    </a:ext>
                  </a:extLst>
                </a:gridCol>
                <a:gridCol w="1365250">
                  <a:extLst>
                    <a:ext uri="{9D8B030D-6E8A-4147-A177-3AD203B41FA5}">
                      <a16:colId xmlns:a16="http://schemas.microsoft.com/office/drawing/2014/main" val="774263274"/>
                    </a:ext>
                  </a:extLst>
                </a:gridCol>
                <a:gridCol w="6583899">
                  <a:extLst>
                    <a:ext uri="{9D8B030D-6E8A-4147-A177-3AD203B41FA5}">
                      <a16:colId xmlns:a16="http://schemas.microsoft.com/office/drawing/2014/main" val="3134081781"/>
                    </a:ext>
                  </a:extLst>
                </a:gridCol>
                <a:gridCol w="1242323">
                  <a:extLst>
                    <a:ext uri="{9D8B030D-6E8A-4147-A177-3AD203B41FA5}">
                      <a16:colId xmlns:a16="http://schemas.microsoft.com/office/drawing/2014/main" val="3325976415"/>
                    </a:ext>
                  </a:extLst>
                </a:gridCol>
                <a:gridCol w="1280160">
                  <a:extLst>
                    <a:ext uri="{9D8B030D-6E8A-4147-A177-3AD203B41FA5}">
                      <a16:colId xmlns:a16="http://schemas.microsoft.com/office/drawing/2014/main" val="3398849745"/>
                    </a:ext>
                  </a:extLst>
                </a:gridCol>
              </a:tblGrid>
              <a:tr h="644286">
                <a:tc>
                  <a:txBody>
                    <a:bodyPr/>
                    <a:lstStyle/>
                    <a:p>
                      <a:pPr>
                        <a:lnSpc>
                          <a:spcPct val="107000"/>
                        </a:lnSpc>
                        <a:spcAft>
                          <a:spcPts val="800"/>
                        </a:spcAft>
                      </a:pPr>
                      <a:r>
                        <a:rPr lang="en-US" sz="1600" kern="100" dirty="0">
                          <a:effectLst/>
                          <a:latin typeface="+mn-lt"/>
                        </a:rPr>
                        <a:t>Spec number</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a:effectLst/>
                          <a:latin typeface="+mn-lt"/>
                        </a:rPr>
                        <a:t>Spec title</a:t>
                      </a:r>
                      <a:endParaRPr lang="en-US" sz="1600" kern="10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Rel-18 </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rPr>
                        <a:t>Number of Editor’s Notes in Rel-19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23.180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Rana</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Alhalaseh</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effectLst/>
                          <a:latin typeface="+mn-lt"/>
                        </a:rPr>
                        <a:t>Mission critical services support in the Isolated Operation for Public Safety (IOPS) mode of operation</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effectLst/>
                          <a:latin typeface="+mn-lt"/>
                        </a:rPr>
                        <a:t>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extLst>
                  <a:ext uri="{0D108BD9-81ED-4DB2-BD59-A6C34878D82A}">
                    <a16:rowId xmlns:a16="http://schemas.microsoft.com/office/drawing/2014/main" val="949708234"/>
                  </a:ext>
                </a:extLst>
              </a:tr>
              <a:tr h="324698">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23.222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effectLst/>
                          <a:latin typeface="+mn-lt"/>
                        </a:rPr>
                        <a:t>Common API Framework for 3GPP Northbound APIs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1</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extLst>
                  <a:ext uri="{0D108BD9-81ED-4DB2-BD59-A6C34878D82A}">
                    <a16:rowId xmlns:a16="http://schemas.microsoft.com/office/drawing/2014/main" val="2478803369"/>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23.255</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mn-lt"/>
                          <a:ea typeface="+mn-ea"/>
                          <a:cs typeface="+mn-cs"/>
                        </a:rPr>
                        <a:t>Niranth</a:t>
                      </a:r>
                      <a:br>
                        <a:rPr kumimoji="0" lang="en-US" sz="1400" b="0" i="0" u="none" strike="noStrike" kern="1200" cap="none" spc="0" normalizeH="0" baseline="0" noProof="0" dirty="0">
                          <a:ln>
                            <a:noFill/>
                          </a:ln>
                          <a:solidFill>
                            <a:prstClr val="black"/>
                          </a:solidFill>
                          <a:effectLst/>
                          <a:uLnTx/>
                          <a:uFillTx/>
                          <a:latin typeface="+mn-lt"/>
                          <a:ea typeface="+mn-ea"/>
                          <a:cs typeface="+mn-cs"/>
                        </a:rPr>
                      </a:br>
                      <a:r>
                        <a:rPr kumimoji="0" lang="en-US" sz="1400" b="0" i="0" u="none" strike="noStrike" kern="1200" cap="none" spc="0" normalizeH="0" baseline="0" noProof="0" dirty="0">
                          <a:ln>
                            <a:noFill/>
                          </a:ln>
                          <a:solidFill>
                            <a:prstClr val="black"/>
                          </a:solidFill>
                          <a:effectLst/>
                          <a:uLnTx/>
                          <a:uFillTx/>
                          <a:latin typeface="+mn-lt"/>
                          <a:ea typeface="+mn-ea"/>
                          <a:cs typeface="+mn-cs"/>
                        </a:rPr>
                        <a:t>Amogh</a:t>
                      </a:r>
                      <a:endParaRPr kumimoji="0" lang="en-US" sz="1400" b="0" i="0" u="none" strike="noStrike" kern="100" cap="none" spc="0" normalizeH="0" baseline="0" noProof="0" dirty="0">
                        <a:ln>
                          <a:noFill/>
                        </a:ln>
                        <a:solidFill>
                          <a:prstClr val="black"/>
                        </a:solidFill>
                        <a:effectLst/>
                        <a:uLnTx/>
                        <a:uFillTx/>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Application layer support for Uncrewed Aerial System (UAS); Functional architecture and information flows;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2354750804"/>
                  </a:ext>
                </a:extLst>
              </a:tr>
              <a:tr h="375628">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mn-lt"/>
                          <a:ea typeface="+mn-ea"/>
                          <a:cs typeface="+mn-cs"/>
                        </a:rPr>
                        <a:t>Niranth</a:t>
                      </a:r>
                      <a:br>
                        <a:rPr kumimoji="0" lang="en-US" sz="1400" b="0" i="0" u="none" strike="noStrike" kern="1200" cap="none" spc="0" normalizeH="0" baseline="0" noProof="0" dirty="0">
                          <a:ln>
                            <a:noFill/>
                          </a:ln>
                          <a:solidFill>
                            <a:prstClr val="black"/>
                          </a:solidFill>
                          <a:effectLst/>
                          <a:uLnTx/>
                          <a:uFillTx/>
                          <a:latin typeface="+mn-lt"/>
                          <a:ea typeface="+mn-ea"/>
                          <a:cs typeface="+mn-cs"/>
                        </a:rPr>
                      </a:br>
                      <a:r>
                        <a:rPr kumimoji="0" lang="en-US" sz="1400" b="0" i="0" u="none" strike="noStrike" kern="1200" cap="none" spc="0" normalizeH="0" baseline="0" noProof="0" dirty="0">
                          <a:ln>
                            <a:noFill/>
                          </a:ln>
                          <a:solidFill>
                            <a:prstClr val="black"/>
                          </a:solidFill>
                          <a:effectLst/>
                          <a:uLnTx/>
                          <a:uFillTx/>
                          <a:latin typeface="+mn-lt"/>
                          <a:ea typeface="+mn-ea"/>
                          <a:cs typeface="+mn-cs"/>
                        </a:rPr>
                        <a:t>Amogh</a:t>
                      </a:r>
                      <a:endParaRPr kumimoji="0" lang="en-US" sz="1400" b="0" i="0" u="none" strike="noStrike" kern="100" cap="none" spc="0" normalizeH="0" baseline="0" noProof="0" dirty="0">
                        <a:ln>
                          <a:noFill/>
                        </a:ln>
                        <a:solidFill>
                          <a:prstClr val="black"/>
                        </a:solidFill>
                        <a:effectLst/>
                        <a:uLnTx/>
                        <a:uFillTx/>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Common functional architecture to support mission critical services;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925530696"/>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23.281</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mn-lt"/>
                          <a:ea typeface="+mn-ea"/>
                          <a:cs typeface="+mn-cs"/>
                        </a:rPr>
                        <a:t>Niranth</a:t>
                      </a:r>
                      <a:br>
                        <a:rPr kumimoji="0" lang="en-US" sz="1400" b="0" i="0" u="none" strike="noStrike" kern="1200" cap="none" spc="0" normalizeH="0" baseline="0" noProof="0" dirty="0">
                          <a:ln>
                            <a:noFill/>
                          </a:ln>
                          <a:solidFill>
                            <a:prstClr val="black"/>
                          </a:solidFill>
                          <a:effectLst/>
                          <a:uLnTx/>
                          <a:uFillTx/>
                          <a:latin typeface="+mn-lt"/>
                          <a:ea typeface="+mn-ea"/>
                          <a:cs typeface="+mn-cs"/>
                        </a:rPr>
                      </a:br>
                      <a:r>
                        <a:rPr kumimoji="0" lang="en-US" sz="1400" b="0" i="0" u="none" strike="noStrike" kern="1200" cap="none" spc="0" normalizeH="0" baseline="0" noProof="0" dirty="0">
                          <a:ln>
                            <a:noFill/>
                          </a:ln>
                          <a:solidFill>
                            <a:prstClr val="black"/>
                          </a:solidFill>
                          <a:effectLst/>
                          <a:uLnTx/>
                          <a:uFillTx/>
                          <a:latin typeface="+mn-lt"/>
                          <a:ea typeface="+mn-ea"/>
                          <a:cs typeface="+mn-cs"/>
                        </a:rPr>
                        <a:t>Amogh</a:t>
                      </a:r>
                      <a:endParaRPr kumimoji="0" lang="en-US" sz="1400" b="0" i="0" u="none" strike="noStrike" kern="100" cap="none" spc="0" normalizeH="0" baseline="0" noProof="0" dirty="0">
                        <a:ln>
                          <a:noFill/>
                        </a:ln>
                        <a:solidFill>
                          <a:prstClr val="black"/>
                        </a:solidFill>
                        <a:effectLst/>
                        <a:uLnTx/>
                        <a:uFillTx/>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Video (</a:t>
                      </a:r>
                      <a:r>
                        <a:rPr lang="en-US" sz="1600" kern="100" dirty="0" err="1">
                          <a:effectLst/>
                          <a:latin typeface="+mn-lt"/>
                        </a:rPr>
                        <a:t>MCVideo</a:t>
                      </a:r>
                      <a:r>
                        <a:rPr lang="en-US" sz="1600" kern="100" dirty="0">
                          <a:effectLst/>
                          <a:latin typeface="+mn-lt"/>
                        </a:rPr>
                        <a:t>);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983017829"/>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C00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Data (</a:t>
                      </a:r>
                      <a:r>
                        <a:rPr lang="en-US" sz="1600" kern="100" dirty="0" err="1">
                          <a:effectLst/>
                          <a:latin typeface="+mn-lt"/>
                        </a:rPr>
                        <a:t>MCData</a:t>
                      </a:r>
                      <a:r>
                        <a:rPr lang="en-US" sz="1600" kern="100" dirty="0">
                          <a:effectLst/>
                          <a:latin typeface="+mn-lt"/>
                        </a:rPr>
                        <a:t>);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C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4</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C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5</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C000"/>
                    </a:solidFill>
                  </a:tcPr>
                </a:tc>
                <a:extLst>
                  <a:ext uri="{0D108BD9-81ED-4DB2-BD59-A6C34878D82A}">
                    <a16:rowId xmlns:a16="http://schemas.microsoft.com/office/drawing/2014/main" val="2052246965"/>
                  </a:ext>
                </a:extLst>
              </a:tr>
            </a:tbl>
          </a:graphicData>
        </a:graphic>
      </p:graphicFrame>
    </p:spTree>
    <p:extLst>
      <p:ext uri="{BB962C8B-B14F-4D97-AF65-F5344CB8AC3E}">
        <p14:creationId xmlns:p14="http://schemas.microsoft.com/office/powerpoint/2010/main" val="285477307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505520" y="138740"/>
            <a:ext cx="10515600" cy="1325563"/>
          </a:xfrm>
        </p:spPr>
        <p:txBody>
          <a:bodyPr/>
          <a:lstStyle/>
          <a:p>
            <a:r>
              <a:rPr lang="en-US" sz="4400" b="1" dirty="0"/>
              <a:t>Overview of specs with Editor’s Notes 2/4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559869386"/>
              </p:ext>
            </p:extLst>
          </p:nvPr>
        </p:nvGraphicFramePr>
        <p:xfrm>
          <a:off x="298134" y="1623074"/>
          <a:ext cx="11526004" cy="4551008"/>
        </p:xfrm>
        <a:graphic>
          <a:graphicData uri="http://schemas.openxmlformats.org/drawingml/2006/table">
            <a:tbl>
              <a:tblPr firstRow="1" firstCol="1" bandRow="1">
                <a:tableStyleId>{5C22544A-7EE6-4342-B048-85BDC9FD1C3A}</a:tableStyleId>
              </a:tblPr>
              <a:tblGrid>
                <a:gridCol w="1092516">
                  <a:extLst>
                    <a:ext uri="{9D8B030D-6E8A-4147-A177-3AD203B41FA5}">
                      <a16:colId xmlns:a16="http://schemas.microsoft.com/office/drawing/2014/main" val="4090228520"/>
                    </a:ext>
                  </a:extLst>
                </a:gridCol>
                <a:gridCol w="1339850">
                  <a:extLst>
                    <a:ext uri="{9D8B030D-6E8A-4147-A177-3AD203B41FA5}">
                      <a16:colId xmlns:a16="http://schemas.microsoft.com/office/drawing/2014/main" val="2979899457"/>
                    </a:ext>
                  </a:extLst>
                </a:gridCol>
                <a:gridCol w="6495481">
                  <a:extLst>
                    <a:ext uri="{9D8B030D-6E8A-4147-A177-3AD203B41FA5}">
                      <a16:colId xmlns:a16="http://schemas.microsoft.com/office/drawing/2014/main" val="3134081781"/>
                    </a:ext>
                  </a:extLst>
                </a:gridCol>
                <a:gridCol w="1368447">
                  <a:extLst>
                    <a:ext uri="{9D8B030D-6E8A-4147-A177-3AD203B41FA5}">
                      <a16:colId xmlns:a16="http://schemas.microsoft.com/office/drawing/2014/main" val="3325976415"/>
                    </a:ext>
                  </a:extLst>
                </a:gridCol>
                <a:gridCol w="1229710">
                  <a:extLst>
                    <a:ext uri="{9D8B030D-6E8A-4147-A177-3AD203B41FA5}">
                      <a16:colId xmlns:a16="http://schemas.microsoft.com/office/drawing/2014/main" val="195670357"/>
                    </a:ext>
                  </a:extLst>
                </a:gridCol>
              </a:tblGrid>
              <a:tr h="741474">
                <a:tc>
                  <a:txBody>
                    <a:bodyPr/>
                    <a:lstStyle/>
                    <a:p>
                      <a:pPr>
                        <a:lnSpc>
                          <a:spcPct val="107000"/>
                        </a:lnSpc>
                        <a:spcAft>
                          <a:spcPts val="800"/>
                        </a:spcAft>
                      </a:pPr>
                      <a:r>
                        <a:rPr lang="en-US" sz="1600" kern="100" dirty="0">
                          <a:effectLst/>
                          <a:latin typeface="+mn-lt"/>
                        </a:rPr>
                        <a:t>Spec number</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dirty="0">
                          <a:effectLst/>
                          <a:latin typeface="+mn-lt"/>
                        </a:rPr>
                        <a:t>Spec title</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Rel-18 </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739495">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23.283</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kern="100" dirty="0">
                          <a:effectLst/>
                          <a:latin typeface="+mn-lt"/>
                          <a:ea typeface="Aptos" panose="020B0004020202020204" pitchFamily="34" charset="0"/>
                          <a:cs typeface="Times New Roman" panose="02020603050405020304" pitchFamily="18" charset="0"/>
                        </a:rPr>
                        <a:t>Kit Kilgour</a:t>
                      </a: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Mission Critical Communication Interworking with Land Mobile Radio Systems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731606972"/>
                  </a:ext>
                </a:extLst>
              </a:tr>
              <a:tr h="289493">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23.286</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Application layer support for Vehicle-to-Everything (V2X) services; Functional architecture and information flows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R="5952" marT="5952" marB="5952" anchor="ctr">
                    <a:solidFill>
                      <a:schemeClr val="bg1">
                        <a:lumMod val="95000"/>
                      </a:schemeClr>
                    </a:solidFill>
                  </a:tcPr>
                </a:tc>
                <a:extLst>
                  <a:ext uri="{0D108BD9-81ED-4DB2-BD59-A6C34878D82A}">
                    <a16:rowId xmlns:a16="http://schemas.microsoft.com/office/drawing/2014/main" val="2681787263"/>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23.289</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Guillaume Gach</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kern="100" dirty="0">
                          <a:solidFill>
                            <a:schemeClr val="tx1"/>
                          </a:solidFill>
                          <a:effectLst/>
                          <a:latin typeface="+mn-lt"/>
                        </a:rPr>
                        <a:t>Mission Critical services over 5G System; Stage 2</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b="0" kern="100" dirty="0">
                          <a:solidFill>
                            <a:schemeClr val="tx1"/>
                          </a:solidFill>
                          <a:effectLst/>
                          <a:latin typeface="+mn-lt"/>
                          <a:ea typeface="Aptos" panose="020B0004020202020204" pitchFamily="34" charset="0"/>
                          <a:cs typeface="Times New Roman" panose="02020603050405020304" pitchFamily="18" charset="0"/>
                        </a:rPr>
                        <a:t>0</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b="0" kern="100" dirty="0">
                          <a:solidFill>
                            <a:schemeClr val="tx1"/>
                          </a:solidFill>
                          <a:effectLst/>
                          <a:latin typeface="+mn-lt"/>
                          <a:ea typeface="Aptos" panose="020B0004020202020204" pitchFamily="34" charset="0"/>
                          <a:cs typeface="Times New Roman" panose="02020603050405020304" pitchFamily="18" charset="0"/>
                        </a:rPr>
                        <a:t>0</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3904136004"/>
                  </a:ext>
                </a:extLst>
              </a:tr>
              <a:tr h="4930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23.379</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Harish</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Negalaguli</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C00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Push To Talk (MCPTT);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C00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4</a:t>
                      </a:r>
                    </a:p>
                  </a:txBody>
                  <a:tcPr marR="5952" marT="5952" marB="5952" anchor="ctr">
                    <a:solidFill>
                      <a:srgbClr val="FFC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C000"/>
                    </a:solidFill>
                  </a:tcPr>
                </a:tc>
                <a:extLst>
                  <a:ext uri="{0D108BD9-81ED-4DB2-BD59-A6C34878D82A}">
                    <a16:rowId xmlns:a16="http://schemas.microsoft.com/office/drawing/2014/main" val="1256397030"/>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23.392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Yue</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Liu</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Application enablement aspects for MMTel</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68794256"/>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23.433</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solidFill>
                            <a:schemeClr val="tx1"/>
                          </a:solidFill>
                          <a:effectLst/>
                          <a:latin typeface="+mn-lt"/>
                        </a:rPr>
                        <a:t>Service Enabler Architecture Layer for Verticals (SEAL); Data Delivery enabler for vertical applications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1</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extLst>
                  <a:ext uri="{0D108BD9-81ED-4DB2-BD59-A6C34878D82A}">
                    <a16:rowId xmlns:a16="http://schemas.microsoft.com/office/drawing/2014/main" val="671691117"/>
                  </a:ext>
                </a:extLst>
              </a:tr>
            </a:tbl>
          </a:graphicData>
        </a:graphic>
      </p:graphicFrame>
    </p:spTree>
    <p:extLst>
      <p:ext uri="{BB962C8B-B14F-4D97-AF65-F5344CB8AC3E}">
        <p14:creationId xmlns:p14="http://schemas.microsoft.com/office/powerpoint/2010/main" val="196835597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456859" y="138740"/>
            <a:ext cx="10515600" cy="1325563"/>
          </a:xfrm>
        </p:spPr>
        <p:txBody>
          <a:bodyPr/>
          <a:lstStyle/>
          <a:p>
            <a:r>
              <a:rPr lang="en-US" sz="4400" b="1" dirty="0"/>
              <a:t>Overview of specs with Editor’s Notes 3/4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1076790517"/>
              </p:ext>
            </p:extLst>
          </p:nvPr>
        </p:nvGraphicFramePr>
        <p:xfrm>
          <a:off x="321617" y="1682543"/>
          <a:ext cx="11458378" cy="4316477"/>
        </p:xfrm>
        <a:graphic>
          <a:graphicData uri="http://schemas.openxmlformats.org/drawingml/2006/table">
            <a:tbl>
              <a:tblPr firstRow="1" firstCol="1" bandRow="1">
                <a:tableStyleId>{5C22544A-7EE6-4342-B048-85BDC9FD1C3A}</a:tableStyleId>
              </a:tblPr>
              <a:tblGrid>
                <a:gridCol w="1043633">
                  <a:extLst>
                    <a:ext uri="{9D8B030D-6E8A-4147-A177-3AD203B41FA5}">
                      <a16:colId xmlns:a16="http://schemas.microsoft.com/office/drawing/2014/main" val="4090228520"/>
                    </a:ext>
                  </a:extLst>
                </a:gridCol>
                <a:gridCol w="1517650">
                  <a:extLst>
                    <a:ext uri="{9D8B030D-6E8A-4147-A177-3AD203B41FA5}">
                      <a16:colId xmlns:a16="http://schemas.microsoft.com/office/drawing/2014/main" val="1887565253"/>
                    </a:ext>
                  </a:extLst>
                </a:gridCol>
                <a:gridCol w="6406143">
                  <a:extLst>
                    <a:ext uri="{9D8B030D-6E8A-4147-A177-3AD203B41FA5}">
                      <a16:colId xmlns:a16="http://schemas.microsoft.com/office/drawing/2014/main" val="3134081781"/>
                    </a:ext>
                  </a:extLst>
                </a:gridCol>
                <a:gridCol w="1248629">
                  <a:extLst>
                    <a:ext uri="{9D8B030D-6E8A-4147-A177-3AD203B41FA5}">
                      <a16:colId xmlns:a16="http://schemas.microsoft.com/office/drawing/2014/main" val="3325976415"/>
                    </a:ext>
                  </a:extLst>
                </a:gridCol>
                <a:gridCol w="1242323">
                  <a:extLst>
                    <a:ext uri="{9D8B030D-6E8A-4147-A177-3AD203B41FA5}">
                      <a16:colId xmlns:a16="http://schemas.microsoft.com/office/drawing/2014/main" val="3401866"/>
                    </a:ext>
                  </a:extLst>
                </a:gridCol>
              </a:tblGrid>
              <a:tr h="922794">
                <a:tc>
                  <a:txBody>
                    <a:bodyPr/>
                    <a:lstStyle/>
                    <a:p>
                      <a:pPr>
                        <a:lnSpc>
                          <a:spcPct val="107000"/>
                        </a:lnSpc>
                        <a:spcAft>
                          <a:spcPts val="800"/>
                        </a:spcAft>
                      </a:pPr>
                      <a:r>
                        <a:rPr lang="en-US" sz="1600" kern="100" dirty="0">
                          <a:effectLst/>
                          <a:latin typeface="+mn-lt"/>
                        </a:rPr>
                        <a:t>Spec number</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dirty="0">
                          <a:effectLst/>
                          <a:latin typeface="+mn-lt"/>
                        </a:rPr>
                        <a:t>Spec title</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Rel-18 </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23.434</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effectLst/>
                          <a:latin typeface="+mn-lt"/>
                        </a:rPr>
                        <a:t>Service Enabler Architecture Layer for Verticals (SEAL); Functional architecture and information flows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3</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extLst>
                  <a:ext uri="{0D108BD9-81ED-4DB2-BD59-A6C34878D82A}">
                    <a16:rowId xmlns:a16="http://schemas.microsoft.com/office/drawing/2014/main" val="2061127963"/>
                  </a:ext>
                </a:extLst>
              </a:tr>
              <a:tr h="370423">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23.435</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Shaowen</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Zheng</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Procedures for Network Slice Capability Exposure for Application Layer Enablement Service</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168736275"/>
                  </a:ext>
                </a:extLst>
              </a:tr>
              <a:tr h="216624">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23.436</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Emmanouil</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Pateromichelakis</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solidFill>
                            <a:schemeClr val="tx1"/>
                          </a:solidFill>
                          <a:effectLst/>
                          <a:latin typeface="+mn-lt"/>
                        </a:rPr>
                        <a:t>Functional architecture and information flows for Application Data Analytics Enablement Service</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2</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extLst>
                  <a:ext uri="{0D108BD9-81ED-4DB2-BD59-A6C34878D82A}">
                    <a16:rowId xmlns:a16="http://schemas.microsoft.com/office/drawing/2014/main" val="1778996213"/>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23.437</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Sapan</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Shah</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Service Enabler Architecture Layer for Verticals (SEAL); Spatial map and Spatial anchors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2009859907"/>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23.438</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Service Enabler Architecture Layer for Verticals (SEAL); Digital assets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1</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extLst>
                  <a:ext uri="{0D108BD9-81ED-4DB2-BD59-A6C34878D82A}">
                    <a16:rowId xmlns:a16="http://schemas.microsoft.com/office/drawing/2014/main" val="524851566"/>
                  </a:ext>
                </a:extLst>
              </a:tr>
              <a:tr h="465057">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23.479</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Ling</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Zhang</a:t>
                      </a: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Technical Specification Group Services and System Aspects; UE MBMS APIs for Mission Critical Services;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R="5952" marT="5952" marB="5952" anchor="ctr">
                    <a:solidFill>
                      <a:srgbClr val="FFFFFF"/>
                    </a:solidFill>
                  </a:tcPr>
                </a:tc>
                <a:extLst>
                  <a:ext uri="{0D108BD9-81ED-4DB2-BD59-A6C34878D82A}">
                    <a16:rowId xmlns:a16="http://schemas.microsoft.com/office/drawing/2014/main" val="174365903"/>
                  </a:ext>
                </a:extLst>
              </a:tr>
            </a:tbl>
          </a:graphicData>
        </a:graphic>
      </p:graphicFrame>
    </p:spTree>
    <p:extLst>
      <p:ext uri="{BB962C8B-B14F-4D97-AF65-F5344CB8AC3E}">
        <p14:creationId xmlns:p14="http://schemas.microsoft.com/office/powerpoint/2010/main" val="123564919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DEA06-5F63-8C35-0BCF-2660EF2B88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9A4FDE-0ABA-2A2B-9D4C-9BF47F9C127E}"/>
              </a:ext>
            </a:extLst>
          </p:cNvPr>
          <p:cNvSpPr>
            <a:spLocks noGrp="1"/>
          </p:cNvSpPr>
          <p:nvPr>
            <p:ph type="title"/>
          </p:nvPr>
        </p:nvSpPr>
        <p:spPr>
          <a:xfrm>
            <a:off x="456859" y="138740"/>
            <a:ext cx="10515600" cy="1325563"/>
          </a:xfrm>
        </p:spPr>
        <p:txBody>
          <a:bodyPr/>
          <a:lstStyle/>
          <a:p>
            <a:r>
              <a:rPr lang="en-US" sz="4400" b="1" dirty="0"/>
              <a:t>Overview of specs with Editor’s Notes 4/4</a:t>
            </a:r>
            <a:endParaRPr lang="en-US" dirty="0"/>
          </a:p>
        </p:txBody>
      </p:sp>
      <p:graphicFrame>
        <p:nvGraphicFramePr>
          <p:cNvPr id="6" name="Table 5">
            <a:extLst>
              <a:ext uri="{FF2B5EF4-FFF2-40B4-BE49-F238E27FC236}">
                <a16:creationId xmlns:a16="http://schemas.microsoft.com/office/drawing/2014/main" id="{24C00221-33EC-24C3-1249-3EB95718F1F9}"/>
              </a:ext>
            </a:extLst>
          </p:cNvPr>
          <p:cNvGraphicFramePr>
            <a:graphicFrameLocks noGrp="1"/>
          </p:cNvGraphicFramePr>
          <p:nvPr>
            <p:extLst>
              <p:ext uri="{D42A27DB-BD31-4B8C-83A1-F6EECF244321}">
                <p14:modId xmlns:p14="http://schemas.microsoft.com/office/powerpoint/2010/main" val="2532382841"/>
              </p:ext>
            </p:extLst>
          </p:nvPr>
        </p:nvGraphicFramePr>
        <p:xfrm>
          <a:off x="288142" y="1682543"/>
          <a:ext cx="11460321" cy="3870978"/>
        </p:xfrm>
        <a:graphic>
          <a:graphicData uri="http://schemas.openxmlformats.org/drawingml/2006/table">
            <a:tbl>
              <a:tblPr firstRow="1" firstCol="1" bandRow="1">
                <a:tableStyleId>{5C22544A-7EE6-4342-B048-85BDC9FD1C3A}</a:tableStyleId>
              </a:tblPr>
              <a:tblGrid>
                <a:gridCol w="1051708">
                  <a:extLst>
                    <a:ext uri="{9D8B030D-6E8A-4147-A177-3AD203B41FA5}">
                      <a16:colId xmlns:a16="http://schemas.microsoft.com/office/drawing/2014/main" val="4090228520"/>
                    </a:ext>
                  </a:extLst>
                </a:gridCol>
                <a:gridCol w="1428750">
                  <a:extLst>
                    <a:ext uri="{9D8B030D-6E8A-4147-A177-3AD203B41FA5}">
                      <a16:colId xmlns:a16="http://schemas.microsoft.com/office/drawing/2014/main" val="708822350"/>
                    </a:ext>
                  </a:extLst>
                </a:gridCol>
                <a:gridCol w="6400625">
                  <a:extLst>
                    <a:ext uri="{9D8B030D-6E8A-4147-A177-3AD203B41FA5}">
                      <a16:colId xmlns:a16="http://schemas.microsoft.com/office/drawing/2014/main" val="3134081781"/>
                    </a:ext>
                  </a:extLst>
                </a:gridCol>
                <a:gridCol w="1294368">
                  <a:extLst>
                    <a:ext uri="{9D8B030D-6E8A-4147-A177-3AD203B41FA5}">
                      <a16:colId xmlns:a16="http://schemas.microsoft.com/office/drawing/2014/main" val="3325976415"/>
                    </a:ext>
                  </a:extLst>
                </a:gridCol>
                <a:gridCol w="1284870">
                  <a:extLst>
                    <a:ext uri="{9D8B030D-6E8A-4147-A177-3AD203B41FA5}">
                      <a16:colId xmlns:a16="http://schemas.microsoft.com/office/drawing/2014/main" val="3401866"/>
                    </a:ext>
                  </a:extLst>
                </a:gridCol>
              </a:tblGrid>
              <a:tr h="922794">
                <a:tc>
                  <a:txBody>
                    <a:bodyPr/>
                    <a:lstStyle/>
                    <a:p>
                      <a:pPr>
                        <a:lnSpc>
                          <a:spcPct val="107000"/>
                        </a:lnSpc>
                        <a:spcAft>
                          <a:spcPts val="800"/>
                        </a:spcAft>
                      </a:pPr>
                      <a:r>
                        <a:rPr lang="en-US" sz="1600" kern="100" dirty="0">
                          <a:effectLst/>
                          <a:latin typeface="+mn-lt"/>
                        </a:rPr>
                        <a:t>Spec number</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dirty="0">
                          <a:effectLst/>
                          <a:latin typeface="+mn-lt"/>
                        </a:rPr>
                        <a:t>Spec title</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Rel-18 </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465057">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TS 23.482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Emmanouil</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Pateromichelakis</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Functional architecture and information flows for AIML Enablement Service</a:t>
                      </a:r>
                      <a:endParaRPr lang="en-US" sz="1600" kern="100" dirty="0">
                        <a:solidFill>
                          <a:schemeClr val="bg1">
                            <a:lumMod val="65000"/>
                          </a:schemeClr>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333997859"/>
                  </a:ext>
                </a:extLst>
              </a:tr>
              <a:tr h="465057">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23.542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Huazhang</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Lyu</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solidFill>
                            <a:schemeClr val="tx1"/>
                          </a:solidFill>
                          <a:effectLst/>
                          <a:latin typeface="+mn-lt"/>
                        </a:rPr>
                        <a:t>Application layer support for Personal IoT Network</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1</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extLst>
                  <a:ext uri="{0D108BD9-81ED-4DB2-BD59-A6C34878D82A}">
                    <a16:rowId xmlns:a16="http://schemas.microsoft.com/office/drawing/2014/main" val="2788252012"/>
                  </a:ext>
                </a:extLst>
              </a:tr>
              <a:tr h="269002">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23.554</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Yue</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Liu</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Application architecture for MSGin5G Service;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210539374"/>
                  </a:ext>
                </a:extLst>
              </a:tr>
              <a:tr h="174042">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23.558</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0000"/>
                    </a:solidFill>
                  </a:tcPr>
                </a:tc>
                <a:tc>
                  <a:txBody>
                    <a:bodyPr/>
                    <a:lstStyle/>
                    <a:p>
                      <a:pPr>
                        <a:lnSpc>
                          <a:spcPct val="107000"/>
                        </a:lnSpc>
                        <a:spcAft>
                          <a:spcPts val="800"/>
                        </a:spcAft>
                      </a:pPr>
                      <a:r>
                        <a:rPr lang="en-US" sz="1600" kern="100" dirty="0">
                          <a:effectLst/>
                          <a:latin typeface="+mn-lt"/>
                        </a:rPr>
                        <a:t>Architecture for enabling Edge Applications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0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0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solidFill>
                            <a:schemeClr val="tx1"/>
                          </a:solidFill>
                          <a:effectLst/>
                          <a:latin typeface="+mn-lt"/>
                          <a:ea typeface="Aptos" panose="020B0004020202020204" pitchFamily="34" charset="0"/>
                          <a:cs typeface="Times New Roman" panose="02020603050405020304" pitchFamily="18" charset="0"/>
                        </a:rPr>
                        <a:t>10</a:t>
                      </a:r>
                    </a:p>
                  </a:txBody>
                  <a:tcPr marR="5952" marT="5952" marB="5952" anchor="ctr">
                    <a:solidFill>
                      <a:srgbClr val="FF0000"/>
                    </a:solidFill>
                  </a:tcPr>
                </a:tc>
                <a:extLst>
                  <a:ext uri="{0D108BD9-81ED-4DB2-BD59-A6C34878D82A}">
                    <a16:rowId xmlns:a16="http://schemas.microsoft.com/office/drawing/2014/main" val="2878846690"/>
                  </a:ext>
                </a:extLst>
              </a:tr>
              <a:tr h="348085">
                <a:tc>
                  <a:txBody>
                    <a:bodyPr/>
                    <a:lstStyle/>
                    <a:p>
                      <a:pPr>
                        <a:lnSpc>
                          <a:spcPct val="107000"/>
                        </a:lnSpc>
                        <a:spcAft>
                          <a:spcPts val="800"/>
                        </a:spcAft>
                      </a:pPr>
                      <a:r>
                        <a:rPr lang="en-US" sz="1600" kern="100" dirty="0">
                          <a:effectLst/>
                          <a:latin typeface="+mn-lt"/>
                        </a:rPr>
                        <a:t>TR </a:t>
                      </a:r>
                      <a:r>
                        <a:rPr lang="en-US" sz="1600" u="none" strike="noStrike" kern="100" dirty="0">
                          <a:effectLst/>
                          <a:latin typeface="+mn-lt"/>
                        </a:rPr>
                        <a:t>23.946</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Junpei</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Uoshima</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Guidelines for CAPIF Usage</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R="5952" marT="5952" marB="5952" anchor="ctr">
                    <a:solidFill>
                      <a:schemeClr val="bg1"/>
                    </a:solidFill>
                  </a:tcPr>
                </a:tc>
                <a:extLst>
                  <a:ext uri="{0D108BD9-81ED-4DB2-BD59-A6C34878D82A}">
                    <a16:rowId xmlns:a16="http://schemas.microsoft.com/office/drawing/2014/main" val="402744017"/>
                  </a:ext>
                </a:extLst>
              </a:tr>
              <a:tr h="174042">
                <a:tc>
                  <a:txBody>
                    <a:bodyPr/>
                    <a:lstStyle/>
                    <a:p>
                      <a:pPr>
                        <a:lnSpc>
                          <a:spcPct val="107000"/>
                        </a:lnSpc>
                        <a:spcAft>
                          <a:spcPts val="800"/>
                        </a:spcAft>
                      </a:pPr>
                      <a:r>
                        <a:rPr lang="en-US" sz="1600" kern="100" dirty="0">
                          <a:effectLst/>
                          <a:latin typeface="+mn-lt"/>
                        </a:rPr>
                        <a:t>TR </a:t>
                      </a:r>
                      <a:r>
                        <a:rPr lang="en-US" sz="1600" u="none" strike="noStrike" kern="100" dirty="0">
                          <a:effectLst/>
                          <a:latin typeface="+mn-lt"/>
                        </a:rPr>
                        <a:t>23.958</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Meghashree</a:t>
                      </a:r>
                      <a:r>
                        <a:rPr lang="en-US" sz="1400" b="0" i="0" u="none" strike="noStrike" kern="1200" dirty="0">
                          <a:solidFill>
                            <a:schemeClr val="dk1"/>
                          </a:solidFill>
                          <a:effectLst/>
                          <a:latin typeface="+mn-lt"/>
                          <a:ea typeface="+mn-ea"/>
                          <a:cs typeface="+mn-cs"/>
                        </a:rPr>
                        <a:t> </a:t>
                      </a:r>
                      <a:r>
                        <a:rPr lang="en-US" sz="1400" b="0" i="0" u="none" strike="noStrike" kern="1200" dirty="0" err="1">
                          <a:solidFill>
                            <a:schemeClr val="dk1"/>
                          </a:solidFill>
                          <a:effectLst/>
                          <a:latin typeface="+mn-lt"/>
                          <a:ea typeface="+mn-ea"/>
                          <a:cs typeface="+mn-cs"/>
                        </a:rPr>
                        <a:t>Kedalagudde</a:t>
                      </a:r>
                      <a:endParaRPr lang="en-US" sz="1400" b="0" i="0" u="none" strike="noStrike" kern="1200" dirty="0">
                        <a:solidFill>
                          <a:schemeClr val="dk1"/>
                        </a:solidFill>
                        <a:effectLst/>
                        <a:latin typeface="+mn-lt"/>
                        <a:ea typeface="+mn-ea"/>
                        <a:cs typeface="+mn-cs"/>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Edge Application Standards in 3GPP and alignment with External Organizations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R="5952" marT="5952" marB="5952" anchor="ctr">
                    <a:solidFill>
                      <a:schemeClr val="bg1"/>
                    </a:solidFill>
                  </a:tcPr>
                </a:tc>
                <a:extLst>
                  <a:ext uri="{0D108BD9-81ED-4DB2-BD59-A6C34878D82A}">
                    <a16:rowId xmlns:a16="http://schemas.microsoft.com/office/drawing/2014/main" val="426708818"/>
                  </a:ext>
                </a:extLst>
              </a:tr>
            </a:tbl>
          </a:graphicData>
        </a:graphic>
      </p:graphicFrame>
    </p:spTree>
    <p:extLst>
      <p:ext uri="{BB962C8B-B14F-4D97-AF65-F5344CB8AC3E}">
        <p14:creationId xmlns:p14="http://schemas.microsoft.com/office/powerpoint/2010/main" val="376543860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034B1-7A46-FEF9-9E02-75933FD9EE5F}"/>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F755E959-735C-9DBD-0AC1-A18FAE6DCB4B}"/>
              </a:ext>
            </a:extLst>
          </p:cNvPr>
          <p:cNvSpPr>
            <a:spLocks noGrp="1"/>
          </p:cNvSpPr>
          <p:nvPr>
            <p:ph type="title"/>
          </p:nvPr>
        </p:nvSpPr>
        <p:spPr>
          <a:xfrm>
            <a:off x="838200" y="98402"/>
            <a:ext cx="10515600" cy="1325563"/>
          </a:xfrm>
        </p:spPr>
        <p:txBody>
          <a:bodyPr/>
          <a:lstStyle/>
          <a:p>
            <a:r>
              <a:rPr lang="en-US" altLang="fr-FR" b="1" dirty="0"/>
              <a:t>For information</a:t>
            </a:r>
            <a:endParaRPr lang="en-GB" altLang="fr-FR" dirty="0"/>
          </a:p>
        </p:txBody>
      </p:sp>
      <p:sp>
        <p:nvSpPr>
          <p:cNvPr id="19459" name="Content Placeholder 2">
            <a:extLst>
              <a:ext uri="{FF2B5EF4-FFF2-40B4-BE49-F238E27FC236}">
                <a16:creationId xmlns:a16="http://schemas.microsoft.com/office/drawing/2014/main" id="{A9D9246C-97F5-C0B6-D1B4-7B627C1191ED}"/>
              </a:ext>
            </a:extLst>
          </p:cNvPr>
          <p:cNvSpPr>
            <a:spLocks noGrp="1"/>
          </p:cNvSpPr>
          <p:nvPr>
            <p:ph idx="1"/>
          </p:nvPr>
        </p:nvSpPr>
        <p:spPr>
          <a:xfrm>
            <a:off x="352051" y="1636614"/>
            <a:ext cx="11001749" cy="4738776"/>
          </a:xfrm>
        </p:spPr>
        <p:txBody>
          <a:bodyPr/>
          <a:lstStyle/>
          <a:p>
            <a:pPr marL="354387" indent="-354387">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In order to secure that the specifications in SA6 are in a good shape before completion of Rel-20 and moving to 6G, the following is endorsed:</a:t>
            </a:r>
          </a:p>
          <a:p>
            <a:pPr marL="811587" lvl="1" indent="-354387">
              <a:defRPr/>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For the Rel-18 version of all specifications:</a:t>
            </a:r>
            <a:br>
              <a:rPr lang="en-US" sz="2000" b="1" kern="100" dirty="0">
                <a:effectLst/>
                <a:latin typeface="Aptos" panose="020B0004020202020204" pitchFamily="34" charset="0"/>
                <a:ea typeface="Aptos" panose="020B0004020202020204" pitchFamily="34" charset="0"/>
                <a:cs typeface="Times New Roman" panose="02020603050405020304" pitchFamily="18" charset="0"/>
              </a:rPr>
            </a:br>
            <a:r>
              <a:rPr lang="en-US" sz="2000" kern="100" dirty="0">
                <a:effectLst/>
                <a:latin typeface="Aptos" panose="020B0004020202020204" pitchFamily="34" charset="0"/>
                <a:ea typeface="Aptos" panose="020B0004020202020204" pitchFamily="34" charset="0"/>
                <a:cs typeface="Times New Roman" panose="02020603050405020304" pitchFamily="18" charset="0"/>
              </a:rPr>
              <a:t>The TS–rapporteur</a:t>
            </a:r>
            <a:r>
              <a:rPr lang="en-US" sz="2000" kern="100" dirty="0">
                <a:latin typeface="Aptos" panose="020B0004020202020204" pitchFamily="34" charset="0"/>
                <a:ea typeface="Aptos" panose="020B0004020202020204" pitchFamily="34" charset="0"/>
                <a:cs typeface="Times New Roman" panose="02020603050405020304" pitchFamily="18" charset="0"/>
              </a:rPr>
              <a:t>s</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will in cooperation with the WI-rapporteurs evaluate the outstanding Editor’s Notes and propose CRs to target removal of </a:t>
            </a:r>
            <a:r>
              <a:rPr lang="en-US" sz="2000" kern="100" dirty="0">
                <a:latin typeface="Aptos" panose="020B0004020202020204" pitchFamily="34" charset="0"/>
                <a:ea typeface="Aptos" panose="020B0004020202020204" pitchFamily="34" charset="0"/>
                <a:cs typeface="Times New Roman" panose="02020603050405020304" pitchFamily="18" charset="0"/>
              </a:rPr>
              <a:t>outstanding Editor’s Notes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by SA#110.</a:t>
            </a:r>
          </a:p>
          <a:p>
            <a:pPr marL="811587" lvl="1" indent="-354387">
              <a:defRPr/>
            </a:pP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811587" lvl="1" indent="-354387">
              <a:defRPr/>
            </a:pPr>
            <a:r>
              <a:rPr lang="en-US" sz="2000" b="1" kern="100" dirty="0">
                <a:latin typeface="Aptos" panose="020B0004020202020204" pitchFamily="34" charset="0"/>
                <a:ea typeface="Aptos" panose="020B0004020202020204" pitchFamily="34" charset="0"/>
                <a:cs typeface="Times New Roman" panose="02020603050405020304" pitchFamily="18" charset="0"/>
              </a:rPr>
              <a:t>For the Rel-19 version of all specifications:</a:t>
            </a:r>
            <a:br>
              <a:rPr lang="en-US" sz="2000" b="1" kern="100" dirty="0">
                <a:latin typeface="Aptos" panose="020B0004020202020204" pitchFamily="34" charset="0"/>
                <a:ea typeface="Aptos" panose="020B0004020202020204" pitchFamily="34" charset="0"/>
                <a:cs typeface="Times New Roman" panose="02020603050405020304" pitchFamily="18" charset="0"/>
              </a:rPr>
            </a:br>
            <a:r>
              <a:rPr lang="en-US" sz="2000" kern="100" dirty="0">
                <a:latin typeface="Aptos" panose="020B0004020202020204" pitchFamily="34" charset="0"/>
                <a:ea typeface="Aptos" panose="020B0004020202020204" pitchFamily="34" charset="0"/>
                <a:cs typeface="Times New Roman" panose="02020603050405020304" pitchFamily="18" charset="0"/>
              </a:rPr>
              <a:t>The TS–rapporteurs will in cooperation with the WI-rapporteurs evaluate the outstanding Editor’s Notes and propose CRs to target removal of outstanding Editor’s Notes by SA#111.</a:t>
            </a:r>
          </a:p>
        </p:txBody>
      </p:sp>
    </p:spTree>
    <p:extLst>
      <p:ext uri="{BB962C8B-B14F-4D97-AF65-F5344CB8AC3E}">
        <p14:creationId xmlns:p14="http://schemas.microsoft.com/office/powerpoint/2010/main" val="36949795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207882809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41652</TotalTime>
  <Words>825</Words>
  <Application>Microsoft Office PowerPoint</Application>
  <PresentationFormat>Widescreen</PresentationFormat>
  <Paragraphs>162</Paragraphs>
  <Slides>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Malgun Gothic</vt:lpstr>
      <vt:lpstr>SimSun</vt:lpstr>
      <vt:lpstr>Aptos</vt:lpstr>
      <vt:lpstr>Arial</vt:lpstr>
      <vt:lpstr>Calibri</vt:lpstr>
      <vt:lpstr>Calibri Light</vt:lpstr>
      <vt:lpstr>Times New Roman</vt:lpstr>
      <vt:lpstr>Office Theme</vt:lpstr>
      <vt:lpstr>  Editor’s Notes for Rel-18 and Rel-19 versions of SA6 specifications</vt:lpstr>
      <vt:lpstr>Editor’s Notes in frozen specifications</vt:lpstr>
      <vt:lpstr>Overview of specs with Editor’s Notes 1/4</vt:lpstr>
      <vt:lpstr>Overview of specs with Editor’s Notes 2/4</vt:lpstr>
      <vt:lpstr>Overview of specs with Editor’s Notes 3/4</vt:lpstr>
      <vt:lpstr>Overview of specs with Editor’s Notes 4/4</vt:lpstr>
      <vt:lpstr>For information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Atle Monrad (Consultant)</cp:lastModifiedBy>
  <cp:revision>2331</cp:revision>
  <dcterms:created xsi:type="dcterms:W3CDTF">2010-02-05T13:52:04Z</dcterms:created>
  <dcterms:modified xsi:type="dcterms:W3CDTF">2025-11-10T20:12:51Z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C:\mySingle\TEMP\ETSI Webinar - Harmonizing Edge Computing Standards.pptx</vt:lpwstr>
  </property>
  <property fmtid="{D5CDD505-2E9C-101B-9397-08002B2CF9AE}" pid="4" name="MSIP_Label_4d2f777e-4347-4fc6-823a-b44ab313546a_Enabled">
    <vt:lpwstr>true</vt:lpwstr>
  </property>
  <property fmtid="{D5CDD505-2E9C-101B-9397-08002B2CF9AE}" pid="5" name="MSIP_Label_4d2f777e-4347-4fc6-823a-b44ab313546a_SetDate">
    <vt:lpwstr>2024-07-16T16:46:29Z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7180139b-377d-4d1a-aefb-0e6ae8e40984</vt:lpwstr>
  </property>
  <property fmtid="{D5CDD505-2E9C-101B-9397-08002B2CF9AE}" pid="10" name="MSIP_Label_4d2f777e-4347-4fc6-823a-b44ab313546a_ContentBits">
    <vt:lpwstr>0</vt:lpwstr>
  </property>
</Properties>
</file>