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1"/>
  </p:notesMasterIdLst>
  <p:handoutMasterIdLst>
    <p:handoutMasterId r:id="rId12"/>
  </p:handoutMasterIdLst>
  <p:sldIdLst>
    <p:sldId id="528" r:id="rId2"/>
    <p:sldId id="551" r:id="rId3"/>
    <p:sldId id="569" r:id="rId4"/>
    <p:sldId id="554" r:id="rId5"/>
    <p:sldId id="537" r:id="rId6"/>
    <p:sldId id="568" r:id="rId7"/>
    <p:sldId id="570" r:id="rId8"/>
    <p:sldId id="565" r:id="rId9"/>
    <p:sldId id="54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B1D254"/>
    <a:srgbClr val="FFFFFF"/>
    <a:srgbClr val="3399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81" d="100"/>
          <a:sy n="81" d="100"/>
        </p:scale>
        <p:origin x="76" y="70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SA6#70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DA4365-A17B-D21D-5E46-5FDA8D960BD6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ea typeface="SimSun" panose="02010600030101010101" pitchFamily="2" charset="-122"/>
              </a:rPr>
              <a:t>3GPP TSG-SA WG6 Meeting #</a:t>
            </a:r>
            <a:r>
              <a:rPr lang="en-US" b="1" dirty="0">
                <a:ea typeface="SimSun" panose="02010600030101010101" pitchFamily="2" charset="-122"/>
              </a:rPr>
              <a:t>70</a:t>
            </a:r>
            <a:r>
              <a:rPr lang="en-GB" b="1" dirty="0">
                <a:effectLst/>
                <a:ea typeface="SimSun" panose="02010600030101010101" pitchFamily="2" charset="-122"/>
              </a:rPr>
              <a:t>						S6-255005</a:t>
            </a:r>
            <a:endParaRPr lang="en-US" dirty="0">
              <a:effectLst/>
              <a:ea typeface="SimSun" panose="02010600030101010101" pitchFamily="2" charset="-122"/>
            </a:endParaRPr>
          </a:p>
          <a:p>
            <a:r>
              <a:rPr lang="en-GB" b="1" dirty="0">
                <a:ea typeface="Malgun Gothic" panose="020B0503020000020004" pitchFamily="34" charset="-127"/>
              </a:rPr>
              <a:t>Dallas, USA</a:t>
            </a:r>
            <a:r>
              <a:rPr lang="en-GB" b="1" dirty="0">
                <a:effectLst/>
                <a:ea typeface="Malgun Gothic" panose="020B0503020000020004" pitchFamily="34" charset="-127"/>
              </a:rPr>
              <a:t>, 17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– 21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st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Novem</a:t>
            </a:r>
            <a:r>
              <a:rPr lang="en-GB" b="1" dirty="0">
                <a:ea typeface="Malgun Gothic" panose="020B0503020000020004" pitchFamily="34" charset="-127"/>
              </a:rPr>
              <a:t>ber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171046"/>
              </p:ext>
            </p:extLst>
          </p:nvPr>
        </p:nvGraphicFramePr>
        <p:xfrm>
          <a:off x="265862" y="1696182"/>
          <a:ext cx="11034150" cy="425920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425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FS_MCDISC_Ph2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FS_MCLOG_Ph2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(09/2024)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71D2C-8F53-1937-CC3B-62E2517B8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AC7624EF-5254-871A-C851-99C976084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Studies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93976A-3C4D-3563-57B6-B73064A7DF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789094"/>
              </p:ext>
            </p:extLst>
          </p:nvPr>
        </p:nvGraphicFramePr>
        <p:xfrm>
          <a:off x="265862" y="1696182"/>
          <a:ext cx="11034150" cy="394467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139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58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 Phase 4</a:t>
                      </a:r>
                      <a:endParaRPr lang="en-US" sz="14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FS_5GSAT_Ph4_APP</a:t>
                      </a: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Ambient IoT services Phase 2</a:t>
                      </a:r>
                    </a:p>
                  </a:txBody>
                  <a:tcPr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FS_AmbientIoT_Ph2_APP</a:t>
                      </a:r>
                    </a:p>
                  </a:txBody>
                  <a:tcPr marR="4202" marT="4202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user consent 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FS_APCOT</a:t>
                      </a:r>
                    </a:p>
                  </a:txBody>
                  <a:tcPr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of CAPIF Phase 4 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FS_CAPIF_Ph4</a:t>
                      </a:r>
                    </a:p>
                  </a:txBody>
                  <a:tcPr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to support Energy Saving Phase 2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FS_EnergySys_Ph2_APP</a:t>
                      </a:r>
                    </a:p>
                  </a:txBody>
                  <a:tcPr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 of Sensing results for Vertical Applications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6931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040528"/>
              </p:ext>
            </p:extLst>
          </p:nvPr>
        </p:nvGraphicFramePr>
        <p:xfrm>
          <a:off x="243902" y="1688898"/>
          <a:ext cx="11204480" cy="389125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SA6#67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Enhanced Mission Critical Services Architecture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enhMC_Ph2-MC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30%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FRMCS_Ph6</a:t>
                      </a:r>
                    </a:p>
                    <a:p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55%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85%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85%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Guidelines for 3GPP Application Enablement usage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AppEnable_EXT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35%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80071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SEAL_Ph4-APP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771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November 26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Pre-SA6#71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2000" dirty="0"/>
              <a:t>Potential Topics</a:t>
            </a:r>
          </a:p>
          <a:p>
            <a:pPr marL="1225039" lvl="2" indent="-295323">
              <a:defRPr/>
            </a:pPr>
            <a:r>
              <a:rPr lang="en-GB" sz="1600" dirty="0">
                <a:solidFill>
                  <a:srgbClr val="7030A0"/>
                </a:solidFill>
              </a:rPr>
              <a:t>FS_MCDISC_Ph2</a:t>
            </a:r>
            <a:endParaRPr lang="en-US" sz="1600" dirty="0">
              <a:solidFill>
                <a:srgbClr val="7030A0"/>
              </a:solidFill>
            </a:endParaRPr>
          </a:p>
          <a:p>
            <a:pPr marL="1225039" lvl="2" indent="-295323">
              <a:defRPr/>
            </a:pPr>
            <a:r>
              <a:rPr lang="en-GB" sz="1600" dirty="0">
                <a:solidFill>
                  <a:srgbClr val="7030A0"/>
                </a:solidFill>
              </a:rPr>
              <a:t>FS_MCLOG_Ph2</a:t>
            </a:r>
            <a:endParaRPr lang="en-US" sz="1600" dirty="0">
              <a:solidFill>
                <a:srgbClr val="7030A0"/>
              </a:solidFill>
            </a:endParaRPr>
          </a:p>
          <a:p>
            <a:pPr marL="1225039" lvl="2" indent="-295323">
              <a:defRPr/>
            </a:pPr>
            <a:r>
              <a:rPr lang="en-US" sz="1600" dirty="0">
                <a:solidFill>
                  <a:srgbClr val="0066FF"/>
                </a:solidFill>
              </a:rPr>
              <a:t>FS_5GSAT_Ph4_APP</a:t>
            </a:r>
          </a:p>
          <a:p>
            <a:pPr marL="1225039" lvl="2" indent="-295323">
              <a:defRPr/>
            </a:pPr>
            <a:r>
              <a:rPr lang="en-US" sz="1600" dirty="0">
                <a:solidFill>
                  <a:srgbClr val="0066FF"/>
                </a:solidFill>
              </a:rPr>
              <a:t>FS_AmbientIoT_Ph2_APP</a:t>
            </a:r>
          </a:p>
          <a:p>
            <a:pPr marL="1225039" lvl="2" indent="-295323">
              <a:defRPr/>
            </a:pPr>
            <a:r>
              <a:rPr lang="en-US" sz="1600" dirty="0">
                <a:solidFill>
                  <a:srgbClr val="0066FF"/>
                </a:solidFill>
              </a:rPr>
              <a:t>FS_APCOT</a:t>
            </a:r>
          </a:p>
          <a:p>
            <a:pPr marL="1225039" lvl="2" indent="-295323">
              <a:defRPr/>
            </a:pPr>
            <a:r>
              <a:rPr lang="en-US" sz="1600" dirty="0">
                <a:solidFill>
                  <a:srgbClr val="0066FF"/>
                </a:solidFill>
              </a:rPr>
              <a:t>FS_CAPIF_Ph4</a:t>
            </a:r>
          </a:p>
          <a:p>
            <a:pPr marL="1225039" lvl="2" indent="-295323">
              <a:defRPr/>
            </a:pPr>
            <a:r>
              <a:rPr lang="en-US" sz="1600" dirty="0">
                <a:solidFill>
                  <a:srgbClr val="0066FF"/>
                </a:solidFill>
              </a:rPr>
              <a:t>FS_EnergySys_Ph2_APP</a:t>
            </a:r>
          </a:p>
          <a:p>
            <a:pPr marL="1225039" lvl="2" indent="-295323">
              <a:defRPr/>
            </a:pPr>
            <a:r>
              <a:rPr lang="en-US" sz="1600" dirty="0" err="1">
                <a:solidFill>
                  <a:srgbClr val="0066FF"/>
                </a:solidFill>
              </a:rPr>
              <a:t>FS_Sensing_APP</a:t>
            </a:r>
            <a:endParaRPr lang="en-US" sz="1600" dirty="0">
              <a:solidFill>
                <a:srgbClr val="0066FF"/>
              </a:solidFill>
            </a:endParaRPr>
          </a:p>
          <a:p>
            <a:pPr marL="1225039" lvl="2" indent="-295323">
              <a:defRPr/>
            </a:pPr>
            <a:r>
              <a:rPr lang="en-US" sz="1600" dirty="0">
                <a:solidFill>
                  <a:srgbClr val="FF0000"/>
                </a:solidFill>
              </a:rPr>
              <a:t>6G-study on application enablement</a:t>
            </a:r>
          </a:p>
          <a:p>
            <a:pPr marL="1225039" lvl="2" indent="-295323">
              <a:defRPr/>
            </a:pPr>
            <a:r>
              <a:rPr lang="en-US" sz="1600" dirty="0">
                <a:solidFill>
                  <a:srgbClr val="00B050"/>
                </a:solidFill>
              </a:rPr>
              <a:t>FS_MMTel_Ph2_APP</a:t>
            </a:r>
          </a:p>
          <a:p>
            <a:pPr marL="1225039" lvl="2" indent="-295323">
              <a:defRPr/>
            </a:pPr>
            <a:r>
              <a:rPr lang="en-GB" sz="1600" dirty="0">
                <a:solidFill>
                  <a:srgbClr val="00B050"/>
                </a:solidFill>
              </a:rPr>
              <a:t>FS_SEALDD_Ph3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E6DFEDC-8042-EC9C-A55F-3F7DDB615699}"/>
              </a:ext>
            </a:extLst>
          </p:cNvPr>
          <p:cNvSpPr txBox="1">
            <a:spLocks/>
          </p:cNvSpPr>
          <p:nvPr/>
        </p:nvSpPr>
        <p:spPr bwMode="auto">
          <a:xfrm>
            <a:off x="6109148" y="4972092"/>
            <a:ext cx="5785944" cy="144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400" dirty="0"/>
              <a:t>Colour coding:</a:t>
            </a:r>
            <a:br>
              <a:rPr lang="en-GB" altLang="en-US" sz="1400" dirty="0"/>
            </a:br>
            <a:r>
              <a:rPr lang="en-GB" altLang="en-US" sz="1400" dirty="0"/>
              <a:t>	</a:t>
            </a:r>
            <a:r>
              <a:rPr lang="en-GB" altLang="en-US" sz="1400" dirty="0">
                <a:solidFill>
                  <a:srgbClr val="7030A0"/>
                </a:solidFill>
              </a:rPr>
              <a:t>Mission Critical – conference calls seems needed</a:t>
            </a: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7030A0"/>
                </a:solidFill>
              </a:rPr>
              <a:t>	</a:t>
            </a:r>
            <a:r>
              <a:rPr lang="en-GB" altLang="en-US" sz="1400" dirty="0">
                <a:solidFill>
                  <a:srgbClr val="0066FF"/>
                </a:solidFill>
              </a:rPr>
              <a:t>Application Enablement – conference calls seems needed</a:t>
            </a: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FF0000"/>
                </a:solidFill>
              </a:rPr>
              <a:t>	6G-study –  conference call may be useful</a:t>
            </a:r>
            <a:endParaRPr lang="en-GB" altLang="en-US" sz="1400" dirty="0">
              <a:solidFill>
                <a:srgbClr val="0066FF"/>
              </a:solidFill>
            </a:endParaRP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00B050"/>
                </a:solidFill>
              </a:rPr>
              <a:t>	Progressing well – conference calls seems not needed</a:t>
            </a:r>
            <a:endParaRPr lang="en-GB" altLang="en-US" sz="1400" dirty="0">
              <a:solidFill>
                <a:srgbClr val="0070C0"/>
              </a:solidFill>
            </a:endParaRPr>
          </a:p>
          <a:p>
            <a:pPr marL="0" indent="0">
              <a:buNone/>
              <a:defRPr/>
            </a:pPr>
            <a:r>
              <a:rPr lang="en-GB" altLang="en-US" sz="1400" dirty="0"/>
              <a:t>	</a:t>
            </a:r>
            <a:endParaRPr lang="en-GB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Rel-20 6G-study planning</a:t>
            </a:r>
            <a:br>
              <a:rPr lang="en-GB" altLang="fr-FR" dirty="0"/>
            </a:br>
            <a:r>
              <a:rPr lang="en-GB" altLang="fr-FR" dirty="0"/>
              <a:t>Application Enablement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BE5BBBB-F6DD-87B5-0FF5-5F9F234B83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549334"/>
              </p:ext>
            </p:extLst>
          </p:nvPr>
        </p:nvGraphicFramePr>
        <p:xfrm>
          <a:off x="298450" y="1676400"/>
          <a:ext cx="11055351" cy="42236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4423">
                  <a:extLst>
                    <a:ext uri="{9D8B030D-6E8A-4147-A177-3AD203B41FA5}">
                      <a16:colId xmlns:a16="http://schemas.microsoft.com/office/drawing/2014/main" val="3426062631"/>
                    </a:ext>
                  </a:extLst>
                </a:gridCol>
                <a:gridCol w="1674783">
                  <a:extLst>
                    <a:ext uri="{9D8B030D-6E8A-4147-A177-3AD203B41FA5}">
                      <a16:colId xmlns:a16="http://schemas.microsoft.com/office/drawing/2014/main" val="3579191926"/>
                    </a:ext>
                  </a:extLst>
                </a:gridCol>
                <a:gridCol w="1674783">
                  <a:extLst>
                    <a:ext uri="{9D8B030D-6E8A-4147-A177-3AD203B41FA5}">
                      <a16:colId xmlns:a16="http://schemas.microsoft.com/office/drawing/2014/main" val="973963836"/>
                    </a:ext>
                  </a:extLst>
                </a:gridCol>
                <a:gridCol w="1532461">
                  <a:extLst>
                    <a:ext uri="{9D8B030D-6E8A-4147-A177-3AD203B41FA5}">
                      <a16:colId xmlns:a16="http://schemas.microsoft.com/office/drawing/2014/main" val="3442246819"/>
                    </a:ext>
                  </a:extLst>
                </a:gridCol>
                <a:gridCol w="1708150">
                  <a:extLst>
                    <a:ext uri="{9D8B030D-6E8A-4147-A177-3AD203B41FA5}">
                      <a16:colId xmlns:a16="http://schemas.microsoft.com/office/drawing/2014/main" val="1542802509"/>
                    </a:ext>
                  </a:extLst>
                </a:gridCol>
                <a:gridCol w="1784853">
                  <a:extLst>
                    <a:ext uri="{9D8B030D-6E8A-4147-A177-3AD203B41FA5}">
                      <a16:colId xmlns:a16="http://schemas.microsoft.com/office/drawing/2014/main" val="479284389"/>
                    </a:ext>
                  </a:extLst>
                </a:gridCol>
                <a:gridCol w="1675898">
                  <a:extLst>
                    <a:ext uri="{9D8B030D-6E8A-4147-A177-3AD203B41FA5}">
                      <a16:colId xmlns:a16="http://schemas.microsoft.com/office/drawing/2014/main" val="3318614444"/>
                    </a:ext>
                  </a:extLst>
                </a:gridCol>
              </a:tblGrid>
              <a:tr h="415060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 dirty="0">
                          <a:effectLst/>
                        </a:rPr>
                        <a:t>SA6#68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 dirty="0">
                          <a:effectLst/>
                        </a:rPr>
                        <a:t>(Aug 25 - 29)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 dirty="0">
                          <a:effectLst/>
                        </a:rPr>
                        <a:t>Moderated Discussion#1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 dirty="0">
                          <a:effectLst/>
                        </a:rPr>
                        <a:t>(Sep 1 - 14)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 dirty="0">
                          <a:effectLst/>
                        </a:rPr>
                        <a:t>SA6#69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 dirty="0">
                          <a:effectLst/>
                        </a:rPr>
                        <a:t>(Oct 13 - 17)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 dirty="0">
                          <a:effectLst/>
                        </a:rPr>
                        <a:t>Moderated Discussion#2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 dirty="0">
                          <a:effectLst/>
                        </a:rPr>
                        <a:t>(Oct 20 - 29)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 dirty="0">
                          <a:effectLst/>
                        </a:rPr>
                        <a:t>SA6#70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 dirty="0">
                          <a:effectLst/>
                        </a:rPr>
                        <a:t>(Nov 17 - 21)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Post SA6#70 untill end of Study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extLst>
                  <a:ext uri="{0D108BD9-81ED-4DB2-BD59-A6C34878D82A}">
                    <a16:rowId xmlns:a16="http://schemas.microsoft.com/office/drawing/2014/main" val="344627593"/>
                  </a:ext>
                </a:extLst>
              </a:tr>
              <a:tr h="1940790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Input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 Company proposed work tasks and </a:t>
                      </a: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initial analysis SA1 TR 22.870.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 Discussion on Working methods (NWM, email, conf calls) for Moderated discussions.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 Discuss the questions for Moderated Discussions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Candidate </a:t>
                      </a: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 from SA6#68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Dates: Sep 1 to 14 (2 weeks)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 Moderator collated </a:t>
                      </a: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 Company proposed </a:t>
                      </a: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</a:t>
                      </a: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 SA6#69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Candidate </a:t>
                      </a: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</a:t>
                      </a: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from SA6#69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Dates: Oct 20 to Oct 29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 Moderator collates </a:t>
                      </a:r>
                      <a:r>
                        <a:rPr lang="en-GB" sz="1000" u="sng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 Company proposed </a:t>
                      </a:r>
                      <a:r>
                        <a:rPr lang="en-GB" sz="1000" u="sng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</a:t>
                      </a: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1000" u="sng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 SA6#70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Company proposed key issues, </a:t>
                      </a:r>
                      <a:r>
                        <a:rPr lang="en-GB" sz="1000" u="sng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solutions</a:t>
                      </a: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etc. to the agreed Work-Tasks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016377"/>
                  </a:ext>
                </a:extLst>
              </a:tr>
              <a:tr h="1867765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Output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 Populate candidate </a:t>
                      </a: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 Finalize tool and plan for Moderated Discussions.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 Agree to questions for Moderated Discussions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Moderator collates </a:t>
                      </a:r>
                      <a:r>
                        <a:rPr lang="en-GB" sz="1000" u="sng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 and prepares discussion summary </a:t>
                      </a:r>
                      <a:endParaRPr lang="en-US" sz="10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Intermediate SID based on the agreed </a:t>
                      </a: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 (Round 1)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Moderator collates </a:t>
                      </a: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 and prepares discussion summary 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Finalize </a:t>
                      </a:r>
                      <a:r>
                        <a:rPr lang="en-GB" sz="1000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 (Round 2).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Finalize SID</a:t>
                      </a: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considering agreed Work Tasks and submit for SA plenary approval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Finalize TR with </a:t>
                      </a:r>
                      <a:r>
                        <a:rPr lang="en-GB" sz="1000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relevant Key Issues, Solutions and Conclusions</a:t>
                      </a: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for all </a:t>
                      </a:r>
                      <a:r>
                        <a:rPr lang="en-GB" sz="1000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 </a:t>
                      </a: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by end of release.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The conclusions of this study will form the basis for normative </a:t>
                      </a:r>
                      <a:r>
                        <a:rPr lang="en-GB" sz="1000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6G application enablement work.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78483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216704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B8F5C-8BDE-CCDE-5561-E24960A69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4C6C4CBF-DF99-96DB-09DF-CD88F84AE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Rel-20 6G-study planning</a:t>
            </a:r>
            <a:br>
              <a:rPr lang="en-GB" altLang="fr-FR" dirty="0"/>
            </a:br>
            <a:r>
              <a:rPr lang="en-GB" altLang="fr-FR" dirty="0"/>
              <a:t>Mission Critical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C691939-A5EF-C388-CF25-638291D6D6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If  needed, a dedicated study on Mission Critical aspects can be performed</a:t>
            </a:r>
          </a:p>
          <a:p>
            <a:pPr marL="354387" indent="-354387">
              <a:defRPr/>
            </a:pPr>
            <a:endParaRPr lang="en-GB" altLang="en-US" sz="2400" dirty="0"/>
          </a:p>
          <a:p>
            <a:pPr marL="354387" indent="-354387">
              <a:defRPr/>
            </a:pPr>
            <a:r>
              <a:rPr lang="en-GB" altLang="en-US" sz="2400" dirty="0"/>
              <a:t>Any interest ????</a:t>
            </a:r>
          </a:p>
        </p:txBody>
      </p:sp>
    </p:spTree>
    <p:extLst>
      <p:ext uri="{BB962C8B-B14F-4D97-AF65-F5344CB8AC3E}">
        <p14:creationId xmlns:p14="http://schemas.microsoft.com/office/powerpoint/2010/main" val="356861125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EB5FDE5-7BC7-096C-2514-3C7D7073B0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613086"/>
              </p:ext>
            </p:extLst>
          </p:nvPr>
        </p:nvGraphicFramePr>
        <p:xfrm>
          <a:off x="1000149" y="1674465"/>
          <a:ext cx="8237176" cy="40591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Meeting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9 – 13 Feb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Goa, India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373485"/>
                  </a:ext>
                </a:extLst>
              </a:tr>
              <a:tr h="74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April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Saint Paul’s Bay, Malta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133183"/>
                  </a:ext>
                </a:extLst>
              </a:tr>
              <a:tr h="189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May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928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42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Calgary, Canada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  <a:tr h="13195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5206933"/>
                  </a:ext>
                </a:extLst>
              </a:tr>
              <a:tr h="131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22 – 26 Feb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South Korea, 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1001554"/>
                  </a:ext>
                </a:extLst>
              </a:tr>
              <a:tr h="17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19 – 23 April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087738"/>
                  </a:ext>
                </a:extLst>
              </a:tr>
              <a:tr h="136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May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5232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30 Aug. – 3 Sept.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350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11 – 15 October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388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15 – 19 November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909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49123</TotalTime>
  <Words>1201</Words>
  <Application>Microsoft Office PowerPoint</Application>
  <PresentationFormat>Widescreen</PresentationFormat>
  <Paragraphs>287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Malgun Gothic</vt:lpstr>
      <vt:lpstr>SimSun</vt:lpstr>
      <vt:lpstr>Arial</vt:lpstr>
      <vt:lpstr>Calibri</vt:lpstr>
      <vt:lpstr>Calibri Light</vt:lpstr>
      <vt:lpstr>Times New Roman</vt:lpstr>
      <vt:lpstr>Office Theme</vt:lpstr>
      <vt:lpstr>   SA6#70 Work Plan Review</vt:lpstr>
      <vt:lpstr>Overview: Rel-20 5GA Studies</vt:lpstr>
      <vt:lpstr>Overview: Rel-20 5GA Studies</vt:lpstr>
      <vt:lpstr>Overview: Rel-20 5GA Work-Items</vt:lpstr>
      <vt:lpstr>Conference calls and other items</vt:lpstr>
      <vt:lpstr>SA6 Rel-20 6G-study planning Application Enablement</vt:lpstr>
      <vt:lpstr>SA6 Rel-20 6G-study planning Mission Critical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2346</cp:revision>
  <dcterms:created xsi:type="dcterms:W3CDTF">2010-02-05T13:52:04Z</dcterms:created>
  <dcterms:modified xsi:type="dcterms:W3CDTF">2025-11-07T12:59:51Z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