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5" r:id="rId5"/>
  </p:sldMasterIdLst>
  <p:notesMasterIdLst>
    <p:notesMasterId r:id="rId14"/>
  </p:notesMasterIdLst>
  <p:handoutMasterIdLst>
    <p:handoutMasterId r:id="rId15"/>
  </p:handoutMasterIdLst>
  <p:sldIdLst>
    <p:sldId id="341" r:id="rId6"/>
    <p:sldId id="363" r:id="rId7"/>
    <p:sldId id="364" r:id="rId8"/>
    <p:sldId id="366" r:id="rId9"/>
    <p:sldId id="26372" r:id="rId10"/>
    <p:sldId id="26382" r:id="rId11"/>
    <p:sldId id="26381"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0" autoAdjust="0"/>
    <p:restoredTop sz="96168" autoAdjust="0"/>
  </p:normalViewPr>
  <p:slideViewPr>
    <p:cSldViewPr snapToGrid="0">
      <p:cViewPr varScale="1">
        <p:scale>
          <a:sx n="89" d="100"/>
          <a:sy n="89" d="100"/>
        </p:scale>
        <p:origin x="1596"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Badulescu" userId="c5d371be-b501-40df-97ce-ea2c45686895" providerId="ADAL" clId="{537F604C-47D0-4DB6-9584-94825C34E171}"/>
    <pc:docChg chg="modMainMaster">
      <pc:chgData name="Cristina Badulescu" userId="c5d371be-b501-40df-97ce-ea2c45686895" providerId="ADAL" clId="{537F604C-47D0-4DB6-9584-94825C34E171}" dt="2025-10-06T15:52:52.808" v="2" actId="20577"/>
      <pc:docMkLst>
        <pc:docMk/>
      </pc:docMkLst>
      <pc:sldMasterChg chg="modSp mod">
        <pc:chgData name="Cristina Badulescu" userId="c5d371be-b501-40df-97ce-ea2c45686895" providerId="ADAL" clId="{537F604C-47D0-4DB6-9584-94825C34E171}" dt="2025-10-06T15:52:52.808" v="2" actId="20577"/>
        <pc:sldMasterMkLst>
          <pc:docMk/>
          <pc:sldMasterMk cId="0" sldId="2147485146"/>
        </pc:sldMasterMkLst>
        <pc:spChg chg="mod">
          <ac:chgData name="Cristina Badulescu" userId="c5d371be-b501-40df-97ce-ea2c45686895" providerId="ADAL" clId="{537F604C-47D0-4DB6-9584-94825C34E171}" dt="2025-10-06T15:52:52.808" v="2"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ck Title Only">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9A6888F-AC26-BA8F-0055-E808E294C9D7}"/>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561136CD-F1DB-03FC-F814-EFB4397772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1343379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678941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Title and 1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7697191-0A85-B8C8-9EEC-2BBBCA05BA94}"/>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74D3F1FB-D06C-DBD1-2450-16F10900A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108639028"/>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95964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ck Title and 1 smaller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8FC9BDE-AACF-FAD9-0569-2308D75B1812}"/>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3989B81D-94DE-1159-ADB9-A5A03B074B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7131234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969956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Title and 2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05FD79D-9BC3-0408-DF33-0CA55CC3DCD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D355044D-CD56-AB10-6CA0-CA0669B90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04463365"/>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3128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ck Title and 3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09FDE7F6-BBC9-8CC3-CB40-B28724FF07B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D6BED84F-1648-A661-5267-B4AD41FD9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488512785"/>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190114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44FC84B-7E22-F949-A48C-665D3900E6C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E1FC2882-E07D-F2B8-C050-E922C4080D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063764032"/>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9900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CFC6A99-DACF-36D5-6C3E-4DC5345A9049}"/>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7AA30C5B-96B9-3D1E-B8FE-49DE04E538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326906347"/>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729126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ck Title and 8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573FEDA-98AE-F7E3-43DF-75A830443C4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7" name="Logo">
            <a:extLst>
              <a:ext uri="{FF2B5EF4-FFF2-40B4-BE49-F238E27FC236}">
                <a16:creationId xmlns:a16="http://schemas.microsoft.com/office/drawing/2014/main" id="{AFF8CACC-7FD5-4CBA-651F-A83C83174B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38492173"/>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2" name="image">
            <a:extLst>
              <a:ext uri="{FF2B5EF4-FFF2-40B4-BE49-F238E27FC236}">
                <a16:creationId xmlns:a16="http://schemas.microsoft.com/office/drawing/2014/main" id="{3DDE3DF2-4191-6EC8-7BFC-F1AAA9CFC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59975"/>
            <a:ext cx="2120176" cy="2121105"/>
          </a:xfrm>
          <a:prstGeom prst="rect">
            <a:avLst/>
          </a:prstGeom>
        </p:spPr>
      </p:pic>
    </p:spTree>
    <p:extLst>
      <p:ext uri="{BB962C8B-B14F-4D97-AF65-F5344CB8AC3E}">
        <p14:creationId xmlns:p14="http://schemas.microsoft.com/office/powerpoint/2010/main" val="2040971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p:bg>
      <p:bgRef idx="1001">
        <a:schemeClr val="bg2"/>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00C8FCC-57E5-3E43-E21A-B3EDA1DB3E60}"/>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6944A971-8DF1-600E-1D36-CB1EC2440F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60680"/>
            <a:ext cx="2119473" cy="2120400"/>
          </a:xfrm>
          <a:prstGeom prst="rect">
            <a:avLst/>
          </a:prstGeom>
        </p:spPr>
      </p:pic>
      <p:sp>
        <p:nvSpPr>
          <p:cNvPr id="2" name="SubTitle_TM">
            <a:extLst>
              <a:ext uri="{FF2B5EF4-FFF2-40B4-BE49-F238E27FC236}">
                <a16:creationId xmlns:a16="http://schemas.microsoft.com/office/drawing/2014/main" id="{FCF1ABC6-0A4C-6C18-E8A5-415153FD00B6}"/>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spTree>
    <p:extLst>
      <p:ext uri="{BB962C8B-B14F-4D97-AF65-F5344CB8AC3E}">
        <p14:creationId xmlns:p14="http://schemas.microsoft.com/office/powerpoint/2010/main" val="236846331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862081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958427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858952168"/>
      </p:ext>
    </p:extLst>
  </p:cSld>
  <p:clrMapOvr>
    <a:masterClrMapping/>
  </p:clrMapOvr>
  <p:hf sldNum="0" hdr="0" ftr="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ck Title Page">
    <p:bg>
      <p:bgRef idx="1001">
        <a:schemeClr val="bg2"/>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A103FF1A-D345-1C56-590F-D823A889B028}"/>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0EAB151C-EA5D-17DC-B535-00FFB9FD81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3468516192"/>
      </p:ext>
    </p:extLst>
  </p:cSld>
  <p:clrMapOvr>
    <a:overrideClrMapping bg1="dk1" tx1="lt1" bg2="dk2" tx2="lt2" accent1="accent1" accent2="accent2" accent3="accent3" accent4="accent4" accent5="accent5" accent6="accent6" hlink="hlink" folHlink="folHlink"/>
  </p:clrMapOvr>
  <p:hf sldNum="0" hdr="0" ftr="0"/>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992780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Ref idx="1001">
        <a:schemeClr val="bg1"/>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78DD11F5-924D-4907-D01E-DCB632C069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1563266106"/>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641645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image" Target="../media/image3.emf"/><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S6-254349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2" name="Logo">
            <a:extLst>
              <a:ext uri="{FF2B5EF4-FFF2-40B4-BE49-F238E27FC236}">
                <a16:creationId xmlns:a16="http://schemas.microsoft.com/office/drawing/2014/main" id="{ADDB58AC-4EFC-E7F9-0735-7729D36BFF82}"/>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918622109"/>
      </p:ext>
    </p:extLst>
  </p:cSld>
  <p:clrMap bg1="lt1" tx1="dk1" bg2="lt2" tx2="dk2" accent1="accent1" accent2="accent2" accent3="accent3" accent4="accent4" accent5="accent5" accent6="accent6" hlink="hlink" folHlink="folHlink"/>
  <p:sldLayoutIdLst>
    <p:sldLayoutId id="2147485166" r:id="rId1"/>
    <p:sldLayoutId id="2147485167" r:id="rId2"/>
    <p:sldLayoutId id="2147485168" r:id="rId3"/>
    <p:sldLayoutId id="2147485169" r:id="rId4"/>
    <p:sldLayoutId id="2147485170" r:id="rId5"/>
    <p:sldLayoutId id="2147485171" r:id="rId6"/>
    <p:sldLayoutId id="2147485172" r:id="rId7"/>
    <p:sldLayoutId id="2147485173" r:id="rId8"/>
    <p:sldLayoutId id="2147485174" r:id="rId9"/>
    <p:sldLayoutId id="2147485175" r:id="rId10"/>
    <p:sldLayoutId id="2147485176" r:id="rId11"/>
    <p:sldLayoutId id="2147485177" r:id="rId12"/>
    <p:sldLayoutId id="2147485178" r:id="rId13"/>
    <p:sldLayoutId id="2147485179" r:id="rId14"/>
    <p:sldLayoutId id="2147485180" r:id="rId15"/>
    <p:sldLayoutId id="2147485181" r:id="rId16"/>
    <p:sldLayoutId id="2147485182" r:id="rId17"/>
    <p:sldLayoutId id="2147485183" r:id="rId18"/>
    <p:sldLayoutId id="2147485184" r:id="rId19"/>
    <p:sldLayoutId id="2147485185" r:id="rId20"/>
    <p:sldLayoutId id="2147485186" r:id="rId21"/>
    <p:sldLayoutId id="2147485187" r:id="rId22"/>
    <p:sldLayoutId id="2147485188" r:id="rId2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48647" y="1833513"/>
            <a:ext cx="9343386" cy="2098691"/>
          </a:xfrm>
        </p:spPr>
        <p:txBody>
          <a:bodyPr/>
          <a:lstStyle/>
          <a:p>
            <a:pPr eaLnBrk="1" hangingPunct="1"/>
            <a:r>
              <a:rPr lang="en-GB" altLang="en-US" dirty="0"/>
              <a:t>Discussion topics for 6G SID: WT3.2 Agentic AI</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dirty="0"/>
              <a:t>Cristina Badulescu</a:t>
            </a:r>
          </a:p>
          <a:p>
            <a:pPr marL="0" indent="0" eaLnBrk="1" hangingPunct="1">
              <a:buFontTx/>
              <a:buNone/>
            </a:pPr>
            <a:r>
              <a:rPr lang="en-GB" altLang="en-US" dirty="0"/>
              <a:t>Ericsson LM</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1938273"/>
            <a:ext cx="8262620" cy="2158738"/>
          </a:xfrm>
        </p:spPr>
        <p:txBody>
          <a:bodyPr/>
          <a:lstStyle/>
          <a:p>
            <a:r>
              <a:rPr lang="en-US" dirty="0"/>
              <a:t>  Summary of the WT 3.2</a:t>
            </a:r>
          </a:p>
          <a:p>
            <a:r>
              <a:rPr lang="en-US" dirty="0"/>
              <a:t>  Background info (SA1 TR 22.870 clause 6)</a:t>
            </a:r>
          </a:p>
          <a:p>
            <a:r>
              <a:rPr lang="en-US" dirty="0"/>
              <a:t>SA1 Use case Examples  – discussion </a:t>
            </a:r>
          </a:p>
          <a:p>
            <a:r>
              <a:rPr lang="en-US" dirty="0"/>
              <a:t>  Proposed on way forward</a:t>
            </a: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WA3: </a:t>
            </a:r>
            <a:r>
              <a:rPr lang="en-GB" altLang="en-US" dirty="0">
                <a:solidFill>
                  <a:srgbClr val="0066FF"/>
                </a:solidFill>
              </a:rPr>
              <a:t>AIML</a:t>
            </a:r>
            <a:r>
              <a:rPr lang="en-GB" altLang="en-US" dirty="0"/>
              <a:t>; WT</a:t>
            </a:r>
            <a:r>
              <a:rPr lang="en-GB" altLang="en-US" dirty="0">
                <a:solidFill>
                  <a:srgbClr val="0066FF"/>
                </a:solidFill>
              </a:rPr>
              <a:t>3.2</a:t>
            </a:r>
          </a:p>
        </p:txBody>
      </p:sp>
      <p:sp>
        <p:nvSpPr>
          <p:cNvPr id="4" name="Content Placeholder 3"/>
          <p:cNvSpPr>
            <a:spLocks noGrp="1"/>
          </p:cNvSpPr>
          <p:nvPr>
            <p:ph idx="1"/>
          </p:nvPr>
        </p:nvSpPr>
        <p:spPr>
          <a:xfrm>
            <a:off x="139352" y="2317460"/>
            <a:ext cx="11913295" cy="4017352"/>
          </a:xfrm>
        </p:spPr>
        <p:txBody>
          <a:bodyPr>
            <a:normAutofit fontScale="62500" lnSpcReduction="20000"/>
          </a:bodyPr>
          <a:lstStyle/>
          <a:p>
            <a:r>
              <a:rPr lang="en-IN" b="1" dirty="0"/>
              <a:t>Summary of comments</a:t>
            </a:r>
          </a:p>
          <a:p>
            <a:pPr lvl="1"/>
            <a:r>
              <a:rPr lang="en-IN" dirty="0">
                <a:solidFill>
                  <a:srgbClr val="0066FF"/>
                </a:solidFill>
              </a:rPr>
              <a:t>Needs more details/too generic: Huawei, CATT, Nokia, MediaTek, CMCC</a:t>
            </a:r>
          </a:p>
          <a:p>
            <a:pPr lvl="1"/>
            <a:r>
              <a:rPr lang="en-IN" dirty="0">
                <a:solidFill>
                  <a:srgbClr val="0066FF"/>
                </a:solidFill>
              </a:rPr>
              <a:t>Clarify relationship with the SA2 agentic AI discussions: Huawei, CATT, Lenovo, Nokia, CMCC, Samsung, Apple, </a:t>
            </a:r>
          </a:p>
          <a:p>
            <a:pPr lvl="1"/>
            <a:r>
              <a:rPr lang="en-IN" dirty="0">
                <a:solidFill>
                  <a:srgbClr val="0066FF"/>
                </a:solidFill>
              </a:rPr>
              <a:t>Important to study due to its rapid industry adoption and understand how 6G exposure can benefit for Agent-Agent, Agent on UE –Agent in NW, Agentic FW: Interdigital, Ericsson, ZTE, Lenovo, Samsung</a:t>
            </a:r>
          </a:p>
          <a:p>
            <a:pPr lvl="1"/>
            <a:r>
              <a:rPr lang="en-IN" dirty="0">
                <a:solidFill>
                  <a:srgbClr val="0066FF"/>
                </a:solidFill>
              </a:rPr>
              <a:t>Intents relationship with agents unclear, but possible: Apple</a:t>
            </a:r>
          </a:p>
          <a:p>
            <a:pPr lvl="1"/>
            <a:r>
              <a:rPr lang="en-US" dirty="0">
                <a:solidFill>
                  <a:srgbClr val="0066FF"/>
                </a:solidFill>
              </a:rPr>
              <a:t>Agent at the UE should be only considered an enabler or application layer entity: Apple, Ericsson</a:t>
            </a:r>
            <a:endParaRPr lang="en-IN" dirty="0">
              <a:solidFill>
                <a:srgbClr val="0066FF"/>
              </a:solidFill>
            </a:endParaRPr>
          </a:p>
          <a:p>
            <a:r>
              <a:rPr lang="en-IN" b="1" dirty="0"/>
              <a:t>Justification/Clarification</a:t>
            </a:r>
          </a:p>
          <a:p>
            <a:pPr lvl="1"/>
            <a:r>
              <a:rPr lang="en-IN" dirty="0">
                <a:solidFill>
                  <a:srgbClr val="0066FF"/>
                </a:solidFill>
              </a:rPr>
              <a:t>Background: TR 22.870 has 39 UCs related to AI and many of them involve AI agents.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impacts to SA6 and to help determine the coordination needed with SA2</a:t>
            </a:r>
          </a:p>
          <a:p>
            <a:pPr lvl="2"/>
            <a:r>
              <a:rPr lang="en-IN" dirty="0">
                <a:solidFill>
                  <a:srgbClr val="0066FF"/>
                </a:solidFill>
              </a:rPr>
              <a:t>Some correlation with WT3.7, WT3.8 (Gen AI options and Gen AI technologies like L*M, SLM, etc)</a:t>
            </a:r>
          </a:p>
          <a:p>
            <a:r>
              <a:rPr lang="en-IN" b="1" dirty="0"/>
              <a:t>Way forward (revise wording to clarify WT)</a:t>
            </a:r>
          </a:p>
          <a:p>
            <a:pPr lvl="1"/>
            <a:r>
              <a:rPr lang="en-IN" dirty="0">
                <a:solidFill>
                  <a:srgbClr val="0066FF"/>
                </a:solidFill>
              </a:rPr>
              <a:t>Further work to detail more the WT description and the understanding of how AI agents (e.g., from SA1 UCs) can be used in the Exposure aspects in SA6 for both UE and network side</a:t>
            </a:r>
          </a:p>
          <a:p>
            <a:pPr lvl="1"/>
            <a:r>
              <a:rPr lang="en-IN" dirty="0">
                <a:solidFill>
                  <a:srgbClr val="0066FF"/>
                </a:solidFill>
              </a:rPr>
              <a:t>Add some information on how the WT 3.2 connects with other related WTs e.g., GenAI in WT3.7, WT3.8 and potentially WT1.10 (intent)</a:t>
            </a:r>
          </a:p>
        </p:txBody>
      </p:sp>
      <p:graphicFrame>
        <p:nvGraphicFramePr>
          <p:cNvPr id="7" name="Content Placeholder 2"/>
          <p:cNvGraphicFramePr>
            <a:graphicFrameLocks/>
          </p:cNvGraphicFramePr>
          <p:nvPr>
            <p:extLst>
              <p:ext uri="{D42A27DB-BD31-4B8C-83A1-F6EECF244321}">
                <p14:modId xmlns:p14="http://schemas.microsoft.com/office/powerpoint/2010/main" val="3877843811"/>
              </p:ext>
            </p:extLst>
          </p:nvPr>
        </p:nvGraphicFramePr>
        <p:xfrm>
          <a:off x="593104" y="173942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it-IT" sz="1100" dirty="0">
                          <a:effectLst/>
                          <a:latin typeface="Arial" panose="020B0604020202020204" pitchFamily="34" charset="0"/>
                          <a:ea typeface="DengXian"/>
                        </a:rPr>
                        <a:t>WT3.2: AI as a service in Agentic AI era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Samsung, Apple, Ericsson</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CATT, Nokia, MediaTek, CMCC, Huawei</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Need clarifications, Overlap with SA2/SA5, Rephrase</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AI use cases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5583809" cy="4582518"/>
          </a:xfrm>
        </p:spPr>
        <p:txBody>
          <a:bodyPr>
            <a:normAutofit fontScale="47500" lnSpcReduction="20000"/>
          </a:bodyPr>
          <a:lstStyle/>
          <a:p>
            <a:pPr marL="827088" lvl="1" indent="-457200">
              <a:lnSpc>
                <a:spcPct val="80000"/>
              </a:lnSpc>
              <a:buFont typeface="+mj-lt"/>
              <a:buAutoNum type="arabicPeriod"/>
            </a:pPr>
            <a:r>
              <a:rPr lang="en-GB" sz="2500" dirty="0"/>
              <a:t>Use case on optimizing 6G infrastructure utilization via resource exposure in 6G</a:t>
            </a:r>
          </a:p>
          <a:p>
            <a:pPr marL="827088" lvl="1" indent="-457200">
              <a:lnSpc>
                <a:spcPct val="80000"/>
              </a:lnSpc>
              <a:buFont typeface="+mj-lt"/>
              <a:buAutoNum type="arabicPeriod"/>
            </a:pPr>
            <a:r>
              <a:rPr lang="en-GB" sz="2500" dirty="0">
                <a:highlight>
                  <a:srgbClr val="FFFF00"/>
                </a:highlight>
              </a:rPr>
              <a:t>Use case on end-to-end AI for connected cars</a:t>
            </a:r>
          </a:p>
          <a:p>
            <a:pPr marL="827088" lvl="1" indent="-457200">
              <a:lnSpc>
                <a:spcPct val="80000"/>
              </a:lnSpc>
              <a:buFont typeface="+mj-lt"/>
              <a:buAutoNum type="arabicPeriod"/>
            </a:pPr>
            <a:r>
              <a:rPr lang="en-GB" sz="2500" dirty="0"/>
              <a:t>Use case on system performance optimisation using AI </a:t>
            </a:r>
          </a:p>
          <a:p>
            <a:pPr marL="827088" lvl="1" indent="-457200">
              <a:lnSpc>
                <a:spcPct val="80000"/>
              </a:lnSpc>
              <a:buFont typeface="+mj-lt"/>
              <a:buAutoNum type="arabicPeriod"/>
            </a:pPr>
            <a:r>
              <a:rPr lang="en-GB" sz="2500" dirty="0">
                <a:highlight>
                  <a:srgbClr val="00FFFF"/>
                </a:highlight>
              </a:rPr>
              <a:t>Use case on personalized AI for health monitoring</a:t>
            </a:r>
          </a:p>
          <a:p>
            <a:pPr marL="827088" lvl="1" indent="-457200">
              <a:lnSpc>
                <a:spcPct val="80000"/>
              </a:lnSpc>
              <a:buFont typeface="+mj-lt"/>
              <a:buAutoNum type="arabicPeriod"/>
            </a:pPr>
            <a:r>
              <a:rPr lang="en-GB" sz="2500" dirty="0">
                <a:highlight>
                  <a:srgbClr val="00FFFF"/>
                </a:highlight>
              </a:rPr>
              <a:t>Use case on 6G AI agent collaboration with third-party AI using LLM</a:t>
            </a:r>
          </a:p>
          <a:p>
            <a:pPr marL="827088" lvl="1" indent="-457200">
              <a:lnSpc>
                <a:spcPct val="80000"/>
              </a:lnSpc>
              <a:buFont typeface="+mj-lt"/>
              <a:buAutoNum type="arabicPeriod"/>
            </a:pPr>
            <a:r>
              <a:rPr lang="en-GB" sz="2500" dirty="0">
                <a:highlight>
                  <a:srgbClr val="00FFFF"/>
                </a:highlight>
              </a:rPr>
              <a:t>Use case on AI-agents communication</a:t>
            </a:r>
          </a:p>
          <a:p>
            <a:pPr marL="827088" lvl="1" indent="-457200">
              <a:lnSpc>
                <a:spcPct val="80000"/>
              </a:lnSpc>
              <a:buFont typeface="+mj-lt"/>
              <a:buAutoNum type="arabicPeriod"/>
            </a:pPr>
            <a:r>
              <a:rPr lang="en-GB" sz="2500" dirty="0">
                <a:highlight>
                  <a:srgbClr val="00FFFF"/>
                </a:highlight>
              </a:rPr>
              <a:t>Use case on 6G system assisted AI agent service</a:t>
            </a:r>
          </a:p>
          <a:p>
            <a:pPr marL="827088" lvl="1" indent="-457200">
              <a:lnSpc>
                <a:spcPct val="80000"/>
              </a:lnSpc>
              <a:buFont typeface="+mj-lt"/>
              <a:buAutoNum type="arabicPeriod"/>
            </a:pPr>
            <a:r>
              <a:rPr lang="en-GB" sz="2500" dirty="0">
                <a:highlight>
                  <a:srgbClr val="00FFFF"/>
                </a:highlight>
              </a:rPr>
              <a:t>Use case on collaborative AI agents</a:t>
            </a:r>
          </a:p>
          <a:p>
            <a:pPr marL="827088" lvl="1" indent="-457200">
              <a:lnSpc>
                <a:spcPct val="80000"/>
              </a:lnSpc>
              <a:buFont typeface="+mj-lt"/>
              <a:buAutoNum type="arabicPeriod"/>
            </a:pPr>
            <a:r>
              <a:rPr lang="en-GB" sz="2500" dirty="0">
                <a:highlight>
                  <a:srgbClr val="00FFFF"/>
                </a:highlight>
              </a:rPr>
              <a:t>Use case on home robots</a:t>
            </a:r>
          </a:p>
          <a:p>
            <a:pPr marL="827088" lvl="1" indent="-457200">
              <a:lnSpc>
                <a:spcPct val="80000"/>
              </a:lnSpc>
              <a:buFont typeface="+mj-lt"/>
              <a:buAutoNum type="arabicPeriod"/>
            </a:pPr>
            <a:r>
              <a:rPr lang="en-GB" sz="2500" dirty="0">
                <a:highlight>
                  <a:srgbClr val="00FFFF"/>
                </a:highlight>
              </a:rPr>
              <a:t>Use case on built-in Intelligent Communication Assistant</a:t>
            </a:r>
          </a:p>
          <a:p>
            <a:pPr marL="827088" lvl="1" indent="-457200">
              <a:lnSpc>
                <a:spcPct val="80000"/>
              </a:lnSpc>
              <a:buFont typeface="+mj-lt"/>
              <a:buAutoNum type="arabicPeriod"/>
            </a:pPr>
            <a:r>
              <a:rPr lang="en-GB" sz="2500" dirty="0"/>
              <a:t>Use case on 6G System supporting AI model training service </a:t>
            </a:r>
          </a:p>
          <a:p>
            <a:pPr marL="827088" lvl="1" indent="-457200">
              <a:lnSpc>
                <a:spcPct val="80000"/>
              </a:lnSpc>
              <a:buFont typeface="+mj-lt"/>
              <a:buAutoNum type="arabicPeriod"/>
            </a:pPr>
            <a:r>
              <a:rPr lang="en-GB" sz="2500" dirty="0">
                <a:highlight>
                  <a:srgbClr val="00FFFF"/>
                </a:highlight>
              </a:rPr>
              <a:t>Use case on network knowledge as part of Retrieval Augmented Generation for Generative AI </a:t>
            </a:r>
          </a:p>
          <a:p>
            <a:pPr marL="827088" lvl="1" indent="-457200">
              <a:lnSpc>
                <a:spcPct val="80000"/>
              </a:lnSpc>
              <a:buFont typeface="+mj-lt"/>
              <a:buAutoNum type="arabicPeriod"/>
            </a:pPr>
            <a:r>
              <a:rPr lang="en-GB" sz="2500" dirty="0">
                <a:highlight>
                  <a:srgbClr val="FFFF00"/>
                </a:highlight>
              </a:rPr>
              <a:t>Use case on intelligent UAV swarms</a:t>
            </a:r>
          </a:p>
          <a:p>
            <a:pPr marL="827088" lvl="1" indent="-457200">
              <a:lnSpc>
                <a:spcPct val="80000"/>
              </a:lnSpc>
              <a:buFont typeface="+mj-lt"/>
              <a:buAutoNum type="arabicPeriod"/>
            </a:pPr>
            <a:r>
              <a:rPr lang="en-GB" sz="2500" dirty="0"/>
              <a:t>Use case on 6G system assisted target object detection</a:t>
            </a:r>
          </a:p>
          <a:p>
            <a:pPr marL="827088" lvl="1" indent="-457200">
              <a:lnSpc>
                <a:spcPct val="80000"/>
              </a:lnSpc>
              <a:buFont typeface="+mj-lt"/>
              <a:buAutoNum type="arabicPeriod"/>
            </a:pPr>
            <a:r>
              <a:rPr lang="en-US" sz="2500" dirty="0"/>
              <a:t>Use case on energy of the system intelligent management</a:t>
            </a:r>
            <a:endParaRPr lang="en-CA" sz="2500" dirty="0"/>
          </a:p>
          <a:p>
            <a:pPr marL="827088" lvl="1" indent="-457200">
              <a:lnSpc>
                <a:spcPct val="80000"/>
              </a:lnSpc>
              <a:buFont typeface="+mj-lt"/>
              <a:buAutoNum type="arabicPeriod"/>
            </a:pPr>
            <a:r>
              <a:rPr lang="en-GB" sz="2500" dirty="0">
                <a:highlight>
                  <a:srgbClr val="00FFFF"/>
                </a:highlight>
              </a:rPr>
              <a:t>Use case on intelligent communication assistant </a:t>
            </a:r>
          </a:p>
          <a:p>
            <a:pPr marL="827088" lvl="1" indent="-457200">
              <a:lnSpc>
                <a:spcPct val="80000"/>
              </a:lnSpc>
              <a:buFont typeface="+mj-lt"/>
              <a:buAutoNum type="arabicPeriod"/>
            </a:pPr>
            <a:r>
              <a:rPr lang="en-GB" sz="2500" dirty="0">
                <a:highlight>
                  <a:srgbClr val="FFFF00"/>
                </a:highlight>
              </a:rPr>
              <a:t>Use case on exposing achievable QoS to aid computational resource selection</a:t>
            </a:r>
          </a:p>
          <a:p>
            <a:pPr marL="827088" lvl="1" indent="-457200">
              <a:lnSpc>
                <a:spcPct val="80000"/>
              </a:lnSpc>
              <a:buFont typeface="+mj-lt"/>
              <a:buAutoNum type="arabicPeriod"/>
            </a:pPr>
            <a:r>
              <a:rPr lang="en-GB" sz="2500" dirty="0">
                <a:highlight>
                  <a:srgbClr val="FFFF00"/>
                </a:highlight>
              </a:rPr>
              <a:t>Use case on AI-based video analysis</a:t>
            </a:r>
          </a:p>
          <a:p>
            <a:pPr marL="827088" lvl="1" indent="-457200">
              <a:lnSpc>
                <a:spcPct val="80000"/>
              </a:lnSpc>
              <a:buFont typeface="+mj-lt"/>
              <a:buAutoNum type="arabicPeriod"/>
            </a:pPr>
            <a:r>
              <a:rPr lang="en-GB" sz="2500" dirty="0">
                <a:highlight>
                  <a:srgbClr val="00FFFF"/>
                </a:highlight>
              </a:rPr>
              <a:t>Use case on smart housekeeping</a:t>
            </a:r>
          </a:p>
          <a:p>
            <a:pPr marL="827088" lvl="1" indent="-457200">
              <a:lnSpc>
                <a:spcPct val="80000"/>
              </a:lnSpc>
              <a:buFont typeface="+mj-lt"/>
              <a:buAutoNum type="arabicPeriod"/>
            </a:pPr>
            <a:r>
              <a:rPr lang="en-GB" sz="2500" dirty="0">
                <a:highlight>
                  <a:srgbClr val="00FFFF"/>
                </a:highlight>
              </a:rPr>
              <a:t>Use case on 6G network providing on-demand networking with AI Agent</a:t>
            </a:r>
          </a:p>
          <a:p>
            <a:pPr marL="0" indent="0">
              <a:buNone/>
            </a:pPr>
            <a:endParaRPr lang="en-GB" altLang="en-US" sz="200" dirty="0">
              <a:highlight>
                <a:srgbClr val="FFFF00"/>
              </a:highlight>
            </a:endParaRPr>
          </a:p>
          <a:p>
            <a:r>
              <a:rPr lang="en-GB" altLang="en-US" dirty="0">
                <a:highlight>
                  <a:srgbClr val="FFFF00"/>
                </a:highlight>
              </a:rPr>
              <a:t>Application related UC (at initial glance)</a:t>
            </a:r>
          </a:p>
          <a:p>
            <a:r>
              <a:rPr lang="en-GB" altLang="en-US" dirty="0">
                <a:highlight>
                  <a:srgbClr val="00FFFF"/>
                </a:highlight>
              </a:rPr>
              <a:t>Application related UC involving AI agents (at initial glance)</a:t>
            </a:r>
          </a:p>
          <a:p>
            <a:endParaRPr lang="en-GB" altLang="en-US" dirty="0">
              <a:highlight>
                <a:srgbClr val="FFFF00"/>
              </a:highlight>
            </a:endParaRPr>
          </a:p>
        </p:txBody>
      </p:sp>
      <p:sp>
        <p:nvSpPr>
          <p:cNvPr id="7" name="TextBox 6">
            <a:extLst>
              <a:ext uri="{FF2B5EF4-FFF2-40B4-BE49-F238E27FC236}">
                <a16:creationId xmlns:a16="http://schemas.microsoft.com/office/drawing/2014/main" id="{D919A2B7-AEC4-1730-D8B1-A03B7F18DBEC}"/>
              </a:ext>
            </a:extLst>
          </p:cNvPr>
          <p:cNvSpPr txBox="1"/>
          <p:nvPr/>
        </p:nvSpPr>
        <p:spPr>
          <a:xfrm>
            <a:off x="5426697" y="1837136"/>
            <a:ext cx="5583809" cy="4272314"/>
          </a:xfrm>
          <a:prstGeom prst="rect">
            <a:avLst/>
          </a:prstGeom>
          <a:noFill/>
        </p:spPr>
        <p:txBody>
          <a:bodyPr wrap="square">
            <a:normAutofit fontScale="85000" lnSpcReduction="10000"/>
          </a:bodyPr>
          <a:lstStyle/>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intelligent calling services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child health management assistant</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distributed 6G network for AI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training and inference</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optimizing user experience for GenAI applications</a:t>
            </a:r>
            <a:endParaRPr lang="en-US" sz="1500" dirty="0">
              <a:highlight>
                <a:srgbClr val="00FFFF"/>
              </a:highlight>
              <a:latin typeface="+mn-lt"/>
              <a:cs typeface="+mn-cs"/>
            </a:endParaRP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 federation for collaborative AI model training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network-assisted video-based AI inference task offloading for mobile embodied AI </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smart home user-</a:t>
            </a:r>
            <a:r>
              <a:rPr lang="en-GB" sz="1500" dirty="0" err="1">
                <a:highlight>
                  <a:srgbClr val="00FFFF"/>
                </a:highlight>
                <a:latin typeface="+mn-lt"/>
                <a:cs typeface="+mn-cs"/>
              </a:rPr>
              <a:t>centirc</a:t>
            </a:r>
            <a:r>
              <a:rPr lang="en-GB" sz="1500" dirty="0">
                <a:highlight>
                  <a:srgbClr val="00FFFF"/>
                </a:highlight>
                <a:latin typeface="+mn-lt"/>
                <a:cs typeface="+mn-cs"/>
              </a:rPr>
              <a:t>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smart healthcare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UE-Network collaboration with AI capabilities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disaster rescue planning enabled by network AI Agents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text-to-video generation supported by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computing support for AI model inference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native AI in multi-domain convergence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managed service for intelligent vehicles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energy efficiency for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for disability support</a:t>
            </a:r>
          </a:p>
          <a:p>
            <a:pPr marL="827088" marR="0" lvl="1" indent="-457200" defTabSz="914400" latinLnBrk="0">
              <a:lnSpc>
                <a:spcPct val="80000"/>
              </a:lnSpc>
              <a:spcBef>
                <a:spcPts val="500"/>
              </a:spcBef>
              <a:buClr>
                <a:srgbClr val="C00000"/>
              </a:buClr>
              <a:buSzTx/>
              <a:buFont typeface="+mj-lt"/>
              <a:buAutoNum type="arabicPeriod" startAt="21"/>
              <a:tabLst/>
              <a:defRPr/>
            </a:pPr>
            <a:r>
              <a:rPr lang="en-GB" sz="1500" dirty="0">
                <a:highlight>
                  <a:srgbClr val="00FFFF"/>
                </a:highlight>
                <a:latin typeface="+mn-lt"/>
                <a:cs typeface="+mn-cs"/>
              </a:rPr>
              <a:t>Use case on responsible AI as service criteria</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AI-driven multi-vehicle cooperative perception</a:t>
            </a:r>
          </a:p>
        </p:txBody>
      </p:sp>
    </p:spTree>
    <p:extLst>
      <p:ext uri="{BB962C8B-B14F-4D97-AF65-F5344CB8AC3E}">
        <p14:creationId xmlns:p14="http://schemas.microsoft.com/office/powerpoint/2010/main" val="27192769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a:t>6G UC example from TR 22.870 (6.5)</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1" y="2663855"/>
            <a:ext cx="7165159" cy="225253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ea typeface="+mn-ea"/>
                <a:cs typeface="+mn-cs"/>
              </a:rPr>
              <a:t>Short analysis</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Smart City Vertical = consumer which provides their requests via AI agent, has to go via an </a:t>
            </a:r>
            <a:r>
              <a:rPr lang="en-GB" sz="1200" dirty="0">
                <a:solidFill>
                  <a:srgbClr val="0070C0"/>
                </a:solidFill>
                <a:latin typeface="Ericsson Hilda" panose="00000500000000000000" pitchFamily="2" charset="0"/>
                <a:cs typeface="Times New Roman" panose="02020603050405020304" pitchFamily="18" charset="0"/>
              </a:rPr>
              <a:t>Exposure layer that handles the request, so it needs to support such AI agent requests</a:t>
            </a:r>
          </a:p>
          <a:p>
            <a:pPr lvl="1" indent="-265113">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AI agents in Exposure </a:t>
            </a:r>
            <a:r>
              <a:rPr lang="en-GB" sz="1200" dirty="0">
                <a:solidFill>
                  <a:srgbClr val="0070C0"/>
                </a:solidFill>
                <a:latin typeface="Ericsson Hilda" panose="00000500000000000000" pitchFamily="2" charset="0"/>
                <a:cs typeface="Times New Roman" panose="02020603050405020304" pitchFamily="18" charset="0"/>
              </a:rPr>
              <a:t>FW and App enablement to i</a:t>
            </a:r>
            <a:r>
              <a:rPr kumimoji="0" lang="en-GB" sz="1200" b="0" i="0" u="none" strike="noStrike" kern="1000" cap="none" spc="-30" normalizeH="0" baseline="0" noProof="0" dirty="0" err="1">
                <a:ln>
                  <a:noFill/>
                </a:ln>
                <a:solidFill>
                  <a:srgbClr val="0070C0"/>
                </a:solidFill>
                <a:effectLst/>
                <a:uLnTx/>
                <a:uFillTx/>
                <a:latin typeface="Ericsson Hilda" panose="00000500000000000000" pitchFamily="2" charset="0"/>
                <a:ea typeface="+mn-ea"/>
                <a:cs typeface="Times New Roman" panose="02020603050405020304" pitchFamily="18" charset="0"/>
              </a:rPr>
              <a:t>nterpret</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the text-based requests and </a:t>
            </a:r>
            <a:r>
              <a:rPr lang="en-GB" sz="1200" dirty="0">
                <a:solidFill>
                  <a:srgbClr val="0070C0"/>
                </a:solidFill>
                <a:latin typeface="Ericsson Hilda" panose="00000500000000000000" pitchFamily="2" charset="0"/>
                <a:cs typeface="Times New Roman" panose="02020603050405020304" pitchFamily="18" charset="0"/>
              </a:rPr>
              <a:t>process into actionable tasks </a:t>
            </a:r>
          </a:p>
          <a:p>
            <a:pPr lvl="1" indent="-265113">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Example actionable ta</a:t>
            </a:r>
            <a:r>
              <a:rPr lang="en-GB" sz="1200" dirty="0" err="1">
                <a:solidFill>
                  <a:srgbClr val="0070C0"/>
                </a:solidFill>
                <a:latin typeface="Ericsson Hilda" panose="00000500000000000000" pitchFamily="2" charset="0"/>
                <a:cs typeface="Times New Roman" panose="02020603050405020304" pitchFamily="18" charset="0"/>
              </a:rPr>
              <a:t>sks</a:t>
            </a:r>
            <a:r>
              <a:rPr lang="en-GB" sz="1200" dirty="0">
                <a:solidFill>
                  <a:srgbClr val="0070C0"/>
                </a:solidFill>
                <a:latin typeface="Ericsson Hilda" panose="00000500000000000000" pitchFamily="2" charset="0"/>
                <a:cs typeface="Times New Roman" panose="02020603050405020304" pitchFamily="18" charset="0"/>
              </a:rPr>
              <a:t>: </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a:t>
            </a:r>
          </a:p>
          <a:p>
            <a:pPr lvl="2">
              <a:spcBef>
                <a:spcPts val="0"/>
              </a:spcBef>
              <a:buFontTx/>
              <a:buChar char="-"/>
            </a:pPr>
            <a:r>
              <a:rPr lang="en-GB" sz="1200" dirty="0">
                <a:solidFill>
                  <a:srgbClr val="0070C0"/>
                </a:solidFill>
                <a:latin typeface="Ericsson Hilda" panose="00000500000000000000" pitchFamily="2" charset="0"/>
                <a:cs typeface="Times New Roman" panose="02020603050405020304" pitchFamily="18" charset="0"/>
              </a:rPr>
              <a:t>Check legitimacy of SCV AI agent (auth/</a:t>
            </a:r>
            <a:r>
              <a:rPr lang="en-GB" sz="1200" dirty="0" err="1">
                <a:solidFill>
                  <a:srgbClr val="0070C0"/>
                </a:solidFill>
                <a:latin typeface="Ericsson Hilda" panose="00000500000000000000" pitchFamily="2" charset="0"/>
                <a:cs typeface="Times New Roman" panose="02020603050405020304" pitchFamily="18" charset="0"/>
              </a:rPr>
              <a:t>authZ</a:t>
            </a:r>
            <a:r>
              <a:rPr lang="en-GB" sz="1200" dirty="0">
                <a:solidFill>
                  <a:srgbClr val="0070C0"/>
                </a:solidFill>
                <a:latin typeface="Ericsson Hilda" panose="00000500000000000000" pitchFamily="2" charset="0"/>
                <a:cs typeface="Times New Roman" panose="02020603050405020304" pitchFamily="18" charset="0"/>
              </a:rPr>
              <a:t>/registered/etc.)</a:t>
            </a:r>
          </a:p>
          <a:p>
            <a:pPr lvl="2">
              <a:spcBef>
                <a:spcPts val="0"/>
              </a:spcBef>
              <a:buFontTx/>
              <a:buChar char="-"/>
            </a:pPr>
            <a:r>
              <a:rPr lang="en-GB" sz="1200" dirty="0">
                <a:solidFill>
                  <a:srgbClr val="0070C0"/>
                </a:solidFill>
                <a:latin typeface="Ericsson Hilda" panose="00000500000000000000" pitchFamily="2" charset="0"/>
                <a:cs typeface="Times New Roman" panose="02020603050405020304" pitchFamily="18" charset="0"/>
              </a:rPr>
              <a:t>Determine sequence of SBIs to use towards the AEFs</a:t>
            </a:r>
          </a:p>
          <a:p>
            <a:pPr lvl="2">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Discover if AI agents to process identified tasks exist and if tasks can be delegated</a:t>
            </a:r>
            <a:r>
              <a:rPr lang="en-GB" sz="1200" dirty="0">
                <a:solidFill>
                  <a:srgbClr val="0070C0"/>
                </a:solidFill>
                <a:latin typeface="Ericsson Hilda" panose="00000500000000000000" pitchFamily="2" charset="0"/>
                <a:cs typeface="Times New Roman" panose="02020603050405020304" pitchFamily="18" charset="0"/>
              </a:rPr>
              <a:t>ed to them </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Unclear what AI agent interfacing with 6GC is needed for this UC, </a:t>
            </a:r>
            <a:r>
              <a:rPr lang="en-GB" sz="1200" dirty="0">
                <a:solidFill>
                  <a:srgbClr val="0070C0"/>
                </a:solidFill>
                <a:latin typeface="Ericsson Hilda" panose="00000500000000000000" pitchFamily="2" charset="0"/>
                <a:cs typeface="Times New Roman" panose="02020603050405020304" pitchFamily="18" charset="0"/>
              </a:rPr>
              <a:t>all</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could be done </a:t>
            </a:r>
            <a:r>
              <a:rPr lang="en-GB" sz="1200" dirty="0">
                <a:solidFill>
                  <a:srgbClr val="0070C0"/>
                </a:solidFill>
                <a:latin typeface="Ericsson Hilda" panose="00000500000000000000" pitchFamily="2" charset="0"/>
                <a:cs typeface="Times New Roman" panose="02020603050405020304" pitchFamily="18" charset="0"/>
              </a:rPr>
              <a:t>via</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exposure layer</a:t>
            </a:r>
          </a:p>
          <a:p>
            <a:pPr lvl="0">
              <a:spcBef>
                <a:spcPts val="0"/>
              </a:spcBef>
              <a:buFontTx/>
              <a:buChar char="-"/>
              <a:defRPr/>
            </a:pPr>
            <a:r>
              <a:rPr lang="en-GB" sz="1200" dirty="0">
                <a:solidFill>
                  <a:srgbClr val="0070C0"/>
                </a:solidFill>
                <a:latin typeface="Ericsson Hilda" panose="00000500000000000000" pitchFamily="2" charset="0"/>
                <a:cs typeface="Times New Roman" panose="02020603050405020304" pitchFamily="18" charset="0"/>
              </a:rPr>
              <a:t>Assumes that private networks are merged into scope for CN (smart city traffic lights, cameras and monitoring belongs to CSP)</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508838" y="2663856"/>
            <a:ext cx="4299092" cy="225253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6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GB" sz="1300" dirty="0">
                <a:latin typeface="Arial" panose="020B0604020202020204" pitchFamily="34" charset="0"/>
                <a:cs typeface="Arial" panose="020B0604020202020204" pitchFamily="34" charset="0"/>
              </a:rPr>
              <a:t>[PR 6.</a:t>
            </a:r>
            <a:r>
              <a:rPr lang="en-US" sz="1300" dirty="0">
                <a:latin typeface="Arial" panose="020B0604020202020204" pitchFamily="34" charset="0"/>
                <a:cs typeface="Arial" panose="020B0604020202020204" pitchFamily="34" charset="0"/>
              </a:rPr>
              <a:t>5</a:t>
            </a:r>
            <a:r>
              <a:rPr lang="en-GB" sz="1300" dirty="0">
                <a:latin typeface="Arial" panose="020B0604020202020204" pitchFamily="34" charset="0"/>
                <a:cs typeface="Arial" panose="020B0604020202020204" pitchFamily="34" charset="0"/>
              </a:rPr>
              <a:t>.6-1] Based on operator policy, the 6G network shall be able to support secure means to expose its services to the authorised third-party AI agent </a:t>
            </a:r>
            <a:r>
              <a:rPr lang="en-US" sz="1300" dirty="0">
                <a:latin typeface="Arial" panose="020B0604020202020204" pitchFamily="34" charset="0"/>
                <a:cs typeface="Arial" panose="020B0604020202020204" pitchFamily="34" charset="0"/>
              </a:rPr>
              <a:t>based on its</a:t>
            </a:r>
            <a:r>
              <a:rPr lang="en-GB" sz="1300" dirty="0">
                <a:latin typeface="Arial" panose="020B0604020202020204" pitchFamily="34" charset="0"/>
                <a:cs typeface="Arial" panose="020B0604020202020204" pitchFamily="34" charset="0"/>
              </a:rPr>
              <a:t> intent. </a:t>
            </a:r>
            <a:endParaRPr lang="en-CA" sz="1300" dirty="0">
              <a:latin typeface="Arial" panose="020B0604020202020204" pitchFamily="34" charset="0"/>
              <a:cs typeface="Arial" panose="020B0604020202020204" pitchFamily="34" charset="0"/>
            </a:endParaRPr>
          </a:p>
          <a:p>
            <a:pPr fontAlgn="auto"/>
            <a:r>
              <a:rPr lang="en-GB" sz="1300" dirty="0">
                <a:latin typeface="Arial" panose="020B0604020202020204" pitchFamily="34" charset="0"/>
                <a:cs typeface="Arial" panose="020B0604020202020204" pitchFamily="34" charset="0"/>
              </a:rPr>
              <a:t>[PR 6.5.6-2] Based on operator policy and user consent, the 6G network shall be able to take into account information related to user mobility context, subscription information when invoking 3GPP services based on user intent(s).</a:t>
            </a:r>
            <a:endParaRPr lang="en-CA" sz="1300" dirty="0">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2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4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50355" y="5017447"/>
            <a:ext cx="11557575" cy="159290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8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600" b="0" i="0" u="none" strike="noStrike" kern="1000" cap="none" spc="-30" normalizeH="0" baseline="0" noProof="0" dirty="0">
                <a:ln>
                  <a:noFill/>
                </a:ln>
                <a:solidFill>
                  <a:srgbClr val="E66E19">
                    <a:lumMod val="75000"/>
                  </a:srgbClr>
                </a:solidFill>
                <a:effectLst/>
                <a:uLnTx/>
                <a:uFillTx/>
                <a:latin typeface="Ericsson Hilda"/>
                <a:ea typeface="+mn-ea"/>
                <a:cs typeface="+mn-cs"/>
              </a:rPr>
              <a:t>AI agents support in the Exposure layer is needed, supporting communication with AI agents in </a:t>
            </a:r>
            <a:r>
              <a:rPr kumimoji="0" lang="en-US" sz="1600" b="0" i="0" u="none" strike="noStrike" kern="1000" cap="none" spc="-30" normalizeH="0" baseline="0" noProof="0" dirty="0" err="1">
                <a:ln>
                  <a:noFill/>
                </a:ln>
                <a:solidFill>
                  <a:srgbClr val="E66E19">
                    <a:lumMod val="75000"/>
                  </a:srgbClr>
                </a:solidFill>
                <a:effectLst/>
                <a:uLnTx/>
                <a:uFillTx/>
                <a:latin typeface="Ericsson Hilda"/>
                <a:ea typeface="+mn-ea"/>
                <a:cs typeface="+mn-cs"/>
              </a:rPr>
              <a:t>th</a:t>
            </a:r>
            <a:r>
              <a:rPr lang="en-US" sz="1600" dirty="0">
                <a:solidFill>
                  <a:srgbClr val="E66E19">
                    <a:lumMod val="75000"/>
                  </a:srgbClr>
                </a:solidFill>
                <a:latin typeface="Ericsson Hilda"/>
              </a:rPr>
              <a:t>e Applications/VAL</a:t>
            </a:r>
            <a:endParaRPr kumimoji="0" lang="en-US" sz="1600" b="0" i="0" u="none" strike="noStrike" kern="1000" cap="none" spc="-30" normalizeH="0" baseline="0" noProof="0" dirty="0">
              <a:ln>
                <a:noFill/>
              </a:ln>
              <a:solidFill>
                <a:srgbClr val="E66E19">
                  <a:lumMod val="75000"/>
                </a:srgbClr>
              </a:solidFill>
              <a:effectLst/>
              <a:uLnTx/>
              <a:uFillTx/>
              <a:latin typeface="Ericsson Hilda"/>
              <a:ea typeface="+mn-ea"/>
              <a:cs typeface="+mn-cs"/>
            </a:endParaRP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600" dirty="0">
                <a:solidFill>
                  <a:srgbClr val="E66E19">
                    <a:lumMod val="75000"/>
                  </a:srgbClr>
                </a:solidFill>
                <a:latin typeface="Ericsson Hilda"/>
              </a:rPr>
              <a:t>Agentic FW is needed to keep track and control the access from the various supported AI agents (UE, NW), their capabilities, communication support, security, explainability and accountability, policies, etc. This can be handled in Exposure layer</a:t>
            </a:r>
          </a:p>
          <a:p>
            <a:pPr>
              <a:buFont typeface="Arial" panose="020B0604020202020204" pitchFamily="34" charset="0"/>
              <a:buChar char="•"/>
              <a:defRPr/>
            </a:pPr>
            <a:r>
              <a:rPr lang="en-US" sz="1600" dirty="0">
                <a:solidFill>
                  <a:srgbClr val="E66E19">
                    <a:lumMod val="75000"/>
                  </a:srgbClr>
                </a:solidFill>
              </a:rPr>
              <a:t>We may need to clarify what “intent” means (if different from SA5, TM Forum definitions and models)</a:t>
            </a: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563718"/>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 third-party application (e.g. a smart city traffic management system) AI Agent sends a text-based request or query to the 6G network. The request is processed by an AI agent in the 6G network that leverages LLMs and the network's advanced capabilities (e.g. sensing, real-time data processing, telemetry, analytics, and others) to provide a response or perform an action. </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AI agent acts as an intelligent intermediary, interpreting the text-based request, gathering necessary data, and returning a response or executing a task.</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Example :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"Why is the traffic congested on Highway A, and what adjustments can be made to optimize traffic flow?"</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third-party application (e.g. smart city traffic management system) has access to 6G network’s AI agent services.”; “The 6G network has deployed LLM-based AI agents capable of understanding and processing natural language queries.”</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6G AI agent collaboration with third-party AI using LLM</a:t>
            </a:r>
            <a:endParaRPr lang="en-GB" sz="1400" b="1" dirty="0">
              <a:highlight>
                <a:srgbClr val="FFFF00"/>
              </a:highlight>
            </a:endParaRPr>
          </a:p>
        </p:txBody>
      </p:sp>
    </p:spTree>
    <p:extLst>
      <p:ext uri="{BB962C8B-B14F-4D97-AF65-F5344CB8AC3E}">
        <p14:creationId xmlns:p14="http://schemas.microsoft.com/office/powerpoint/2010/main" val="241446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9337-F7EF-3220-0B2B-0DB8A40F0F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1388D-BEBA-4B5A-8386-9F74BEAC7E3D}"/>
              </a:ext>
            </a:extLst>
          </p:cNvPr>
          <p:cNvSpPr>
            <a:spLocks noGrp="1"/>
          </p:cNvSpPr>
          <p:nvPr>
            <p:ph type="title"/>
          </p:nvPr>
        </p:nvSpPr>
        <p:spPr>
          <a:xfrm>
            <a:off x="451415" y="247650"/>
            <a:ext cx="10521950" cy="457200"/>
          </a:xfrm>
        </p:spPr>
        <p:txBody>
          <a:bodyPr/>
          <a:lstStyle/>
          <a:p>
            <a:r>
              <a:rPr lang="en-US" dirty="0"/>
              <a:t>6G UC example from TR 22.870 (6.6)</a:t>
            </a:r>
          </a:p>
        </p:txBody>
      </p:sp>
      <p:sp>
        <p:nvSpPr>
          <p:cNvPr id="10" name="Rectangle 8">
            <a:extLst>
              <a:ext uri="{FF2B5EF4-FFF2-40B4-BE49-F238E27FC236}">
                <a16:creationId xmlns:a16="http://schemas.microsoft.com/office/drawing/2014/main" id="{2C2B2F03-CB2A-C439-E156-E48BD19635CF}"/>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D4DCCA00-E701-9E55-85E3-A5E4AB2179D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DACC57A9-F1CF-A749-3C26-21F62D19E21C}"/>
              </a:ext>
            </a:extLst>
          </p:cNvPr>
          <p:cNvSpPr txBox="1">
            <a:spLocks/>
          </p:cNvSpPr>
          <p:nvPr/>
        </p:nvSpPr>
        <p:spPr>
          <a:xfrm>
            <a:off x="236103" y="3352671"/>
            <a:ext cx="5859897" cy="1876277"/>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ea typeface="+mn-ea"/>
                <a:cs typeface="+mn-cs"/>
              </a:rPr>
              <a:t>Short analysis</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Some existing support (</a:t>
            </a:r>
            <a:r>
              <a:rPr lang="en-US" sz="1200" dirty="0" err="1">
                <a:solidFill>
                  <a:srgbClr val="0070C0"/>
                </a:solidFill>
                <a:latin typeface="Ericsson Hilda"/>
              </a:rPr>
              <a:t>PIoT</a:t>
            </a:r>
            <a:r>
              <a:rPr lang="en-US" sz="1200" dirty="0">
                <a:solidFill>
                  <a:srgbClr val="0070C0"/>
                </a:solidFill>
                <a:latin typeface="Ericsson Hilda"/>
              </a:rPr>
              <a:t>, PIN elements, </a:t>
            </a:r>
            <a:r>
              <a:rPr lang="en-US" sz="1200" dirty="0" err="1">
                <a:solidFill>
                  <a:srgbClr val="0070C0"/>
                </a:solidFill>
                <a:latin typeface="Ericsson Hilda"/>
              </a:rPr>
              <a:t>etc</a:t>
            </a:r>
            <a:r>
              <a:rPr lang="en-US" sz="1200" b="1" dirty="0">
                <a:solidFill>
                  <a:srgbClr val="0070C0"/>
                </a:solidFill>
                <a:latin typeface="Ericsson Hilda"/>
              </a:rPr>
              <a:t>).  </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Connectivity can be 3GPP or non-3GPP</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Non-3GPP sensing data needed (e.g., identify furniture)</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Different capabilities for the AI agents on new devices belonging to a user, handled in AI agent groups (for closed group communication, privacy) </a:t>
            </a:r>
          </a:p>
          <a:p>
            <a:pPr lvl="1">
              <a:spcBef>
                <a:spcPts val="0"/>
              </a:spcBef>
              <a:buFontTx/>
              <a:buChar char="-"/>
              <a:defRPr/>
            </a:pPr>
            <a:r>
              <a:rPr lang="en-US" sz="1200" dirty="0">
                <a:solidFill>
                  <a:srgbClr val="0070C0"/>
                </a:solidFill>
                <a:latin typeface="Ericsson Hilda"/>
              </a:rPr>
              <a:t>Groups can be handled in CN or in Enablement layer</a:t>
            </a:r>
          </a:p>
          <a:p>
            <a:pPr marR="0" lvl="0" algn="l" defTabSz="914400" rtl="0" eaLnBrk="1" fontAlgn="base" latinLnBrk="0" hangingPunct="1">
              <a:lnSpc>
                <a:spcPct val="100000"/>
              </a:lnSpc>
              <a:spcBef>
                <a:spcPts val="0"/>
              </a:spcBef>
              <a:spcAft>
                <a:spcPct val="0"/>
              </a:spcAft>
              <a:buClrTx/>
              <a:buSzTx/>
              <a:buFontTx/>
              <a:buChar char="-"/>
              <a:tabLst/>
              <a:defRPr/>
            </a:pPr>
            <a:r>
              <a:rPr kumimoji="0" lang="en-US" sz="1200" i="0" u="none" strike="noStrike" kern="1000" cap="none" spc="-30" normalizeH="0" baseline="0" noProof="0" dirty="0">
                <a:ln>
                  <a:noFill/>
                </a:ln>
                <a:solidFill>
                  <a:srgbClr val="0070C0"/>
                </a:solidFill>
                <a:effectLst/>
                <a:uLnTx/>
                <a:uFillTx/>
                <a:latin typeface="Ericsson Hilda"/>
                <a:ea typeface="+mn-ea"/>
                <a:cs typeface="+mn-cs"/>
              </a:rPr>
              <a:t>AI </a:t>
            </a:r>
            <a:r>
              <a:rPr lang="en-US" sz="1200" dirty="0">
                <a:solidFill>
                  <a:srgbClr val="0070C0"/>
                </a:solidFill>
                <a:latin typeface="Ericsson Hilda"/>
              </a:rPr>
              <a:t>A</a:t>
            </a:r>
            <a:r>
              <a:rPr kumimoji="0" lang="en-US" sz="1200" i="0" u="none" strike="noStrike" kern="1000" cap="none" spc="-30" normalizeH="0" baseline="0" noProof="0" dirty="0">
                <a:ln>
                  <a:noFill/>
                </a:ln>
                <a:solidFill>
                  <a:srgbClr val="0070C0"/>
                </a:solidFill>
                <a:effectLst/>
                <a:uLnTx/>
                <a:uFillTx/>
                <a:latin typeface="Ericsson Hilda"/>
                <a:ea typeface="+mn-ea"/>
                <a:cs typeface="+mn-cs"/>
              </a:rPr>
              <a:t>gents tasks and capabilities are not related to C</a:t>
            </a:r>
            <a:r>
              <a:rPr lang="en-US" sz="1200" dirty="0">
                <a:solidFill>
                  <a:srgbClr val="0070C0"/>
                </a:solidFill>
                <a:latin typeface="Ericsson Hilda"/>
              </a:rPr>
              <a:t>ore Network, but to apps</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Agentic FW that supports their registration, discovery, communication, </a:t>
            </a:r>
            <a:r>
              <a:rPr lang="en-US" sz="1200" dirty="0" err="1">
                <a:solidFill>
                  <a:srgbClr val="0070C0"/>
                </a:solidFill>
                <a:latin typeface="Ericsson Hilda"/>
              </a:rPr>
              <a:t>authN</a:t>
            </a:r>
            <a:r>
              <a:rPr lang="en-US" sz="1200" dirty="0">
                <a:solidFill>
                  <a:srgbClr val="0070C0"/>
                </a:solidFill>
                <a:latin typeface="Ericsson Hilda"/>
              </a:rPr>
              <a:t>/Z, capabilities profiles, </a:t>
            </a:r>
            <a:r>
              <a:rPr lang="en-US" sz="1200" dirty="0" err="1">
                <a:solidFill>
                  <a:srgbClr val="0070C0"/>
                </a:solidFill>
                <a:latin typeface="Ericsson Hilda"/>
              </a:rPr>
              <a:t>etc</a:t>
            </a:r>
            <a:r>
              <a:rPr lang="en-US" sz="1200" dirty="0">
                <a:solidFill>
                  <a:srgbClr val="0070C0"/>
                </a:solidFill>
                <a:latin typeface="Ericsson Hilda"/>
              </a:rPr>
              <a:t> is needed. Unclear why it needs to be in Core Network</a:t>
            </a:r>
          </a:p>
          <a:p>
            <a:pPr marR="0" lvl="0" algn="l" defTabSz="914400" rtl="0" eaLnBrk="1" fontAlgn="base" latinLnBrk="0" hangingPunct="1">
              <a:lnSpc>
                <a:spcPct val="100000"/>
              </a:lnSpc>
              <a:spcBef>
                <a:spcPts val="800"/>
              </a:spcBef>
              <a:spcAft>
                <a:spcPct val="0"/>
              </a:spcAft>
              <a:buClrTx/>
              <a:buSzTx/>
              <a:buFontTx/>
              <a:buChar char="-"/>
              <a:tabLst/>
              <a:defRPr/>
            </a:pPr>
            <a:endParaRPr lang="en-US" sz="1200" dirty="0">
              <a:solidFill>
                <a:srgbClr val="0070C0"/>
              </a:solidFill>
              <a:latin typeface="Ericsson Hilda"/>
            </a:endParaRPr>
          </a:p>
          <a:p>
            <a:pPr marR="0" lvl="0" algn="l" defTabSz="914400" rtl="0" eaLnBrk="1" fontAlgn="base" latinLnBrk="0" hangingPunct="1">
              <a:lnSpc>
                <a:spcPct val="100000"/>
              </a:lnSpc>
              <a:spcBef>
                <a:spcPts val="800"/>
              </a:spcBef>
              <a:spcAft>
                <a:spcPct val="0"/>
              </a:spcAft>
              <a:buClrTx/>
              <a:buSzTx/>
              <a:buFontTx/>
              <a:buChar char="-"/>
              <a:tabLst/>
              <a:defRPr/>
            </a:pPr>
            <a:endParaRPr kumimoji="0" lang="en-US" sz="1200" i="0" u="none" strike="noStrike" kern="1000" cap="none" spc="-30" normalizeH="0" baseline="0" noProof="0" dirty="0">
              <a:ln>
                <a:noFill/>
              </a:ln>
              <a:solidFill>
                <a:srgbClr val="0070C0"/>
              </a:solidFill>
              <a:effectLst/>
              <a:uLnTx/>
              <a:uFillTx/>
              <a:latin typeface="Ericsson Hilda"/>
              <a:ea typeface="+mn-ea"/>
              <a:cs typeface="+mn-cs"/>
            </a:endParaRPr>
          </a:p>
        </p:txBody>
      </p:sp>
      <p:sp>
        <p:nvSpPr>
          <p:cNvPr id="32" name="Content Placeholder 27">
            <a:extLst>
              <a:ext uri="{FF2B5EF4-FFF2-40B4-BE49-F238E27FC236}">
                <a16:creationId xmlns:a16="http://schemas.microsoft.com/office/drawing/2014/main" id="{DC28A21C-BF43-5275-EFFE-FA6D46A79045}"/>
              </a:ext>
            </a:extLst>
          </p:cNvPr>
          <p:cNvSpPr txBox="1">
            <a:spLocks/>
          </p:cNvSpPr>
          <p:nvPr/>
        </p:nvSpPr>
        <p:spPr>
          <a:xfrm>
            <a:off x="6290764" y="3352671"/>
            <a:ext cx="5517165" cy="1876276"/>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00863D"/>
                </a:solidFill>
                <a:effectLst/>
                <a:uLnTx/>
                <a:uFillTx/>
                <a:latin typeface="Ericsson Hilda"/>
                <a:ea typeface="+mn-ea"/>
                <a:cs typeface="+mn-cs"/>
              </a:rPr>
              <a:t>Considerations: 5 proposed TR requirements to support 3rd party AI agent’s attributes </a:t>
            </a:r>
          </a:p>
          <a:p>
            <a:pPr fontAlgn="auto"/>
            <a:r>
              <a:rPr lang="en-US" sz="1050" dirty="0">
                <a:latin typeface="Arial" panose="020B0604020202020204" pitchFamily="34" charset="0"/>
                <a:cs typeface="Arial" panose="020B0604020202020204" pitchFamily="34" charset="0"/>
              </a:rPr>
              <a:t>[PR 6.6.6-1] &amp; [PR 6.6.6-3]  capabilities registration and discovery: “(e.g. related users, sensing capabilities, AI capabilities, service features) to other 3rd party AI agents.”</a:t>
            </a:r>
          </a:p>
          <a:p>
            <a:pPr fontAlgn="auto"/>
            <a:r>
              <a:rPr lang="en-US" sz="1050" dirty="0">
                <a:latin typeface="Arial" panose="020B0604020202020204" pitchFamily="34" charset="0"/>
                <a:cs typeface="Arial" panose="020B0604020202020204" pitchFamily="34" charset="0"/>
              </a:rPr>
              <a:t>[PR 6.6.6-2] AuthN/Z of AI agents and association with a PLMN subscriber</a:t>
            </a:r>
          </a:p>
          <a:p>
            <a:pPr fontAlgn="auto"/>
            <a:r>
              <a:rPr lang="en-US" sz="1050" dirty="0">
                <a:latin typeface="Arial" panose="020B0604020202020204" pitchFamily="34" charset="0"/>
                <a:cs typeface="Arial" panose="020B0604020202020204" pitchFamily="34" charset="0"/>
              </a:rPr>
              <a:t>[PR 6.6.6-4] communication between 3rd party AI agents over a wide area in a group</a:t>
            </a:r>
          </a:p>
          <a:p>
            <a:pPr fontAlgn="auto"/>
            <a:r>
              <a:rPr lang="en-US" sz="1050" dirty="0">
                <a:latin typeface="Arial" panose="020B0604020202020204" pitchFamily="34" charset="0"/>
                <a:cs typeface="Arial" panose="020B0604020202020204" pitchFamily="34" charset="0"/>
              </a:rPr>
              <a:t>[PR 6.6.6-5] secure means to expose different services, e.g. computing offloading service in Service Hosting Environment, to the authorized third-party AI agent.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05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1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5726C198-2219-2838-06F9-22AB35B03CBA}"/>
              </a:ext>
            </a:extLst>
          </p:cNvPr>
          <p:cNvSpPr txBox="1">
            <a:spLocks/>
          </p:cNvSpPr>
          <p:nvPr/>
        </p:nvSpPr>
        <p:spPr>
          <a:xfrm>
            <a:off x="236102" y="5300662"/>
            <a:ext cx="11571827" cy="1309688"/>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defRPr/>
            </a:pPr>
            <a:r>
              <a:rPr kumimoji="0" lang="en-US" sz="11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Support for consolidating sensing data (3GPP, non-3GPP) needed</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ea typeface="+mn-ea"/>
                <a:cs typeface="+mn-cs"/>
              </a:rPr>
              <a:t>Support for AI agent grouping, or temporary grouping for a task is needed. Can be supported in the agentic FW in the enablement layer, to cater to the app/task requirements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Agentic FW that can keep track of the various supported AI agents (UE, NW), their capabilities, communication support, security, explainability and accountability, policies, etc.</a:t>
            </a:r>
            <a:endParaRPr kumimoji="0" lang="en-US" sz="1200" b="0" i="0" u="none" strike="noStrike" kern="1000" cap="none" spc="-30" normalizeH="0" baseline="0" noProof="0" dirty="0">
              <a:ln>
                <a:noFill/>
              </a:ln>
              <a:solidFill>
                <a:srgbClr val="E66E19">
                  <a:lumMod val="75000"/>
                </a:srgbClr>
              </a:solidFill>
              <a:effectLst/>
              <a:uLnTx/>
              <a:uFillTx/>
              <a:latin typeface="Ericsson Hilda"/>
              <a:ea typeface="+mn-ea"/>
              <a:cs typeface="+mn-cs"/>
            </a:endParaRPr>
          </a:p>
        </p:txBody>
      </p:sp>
      <p:sp>
        <p:nvSpPr>
          <p:cNvPr id="36" name="Content Placeholder 27">
            <a:extLst>
              <a:ext uri="{FF2B5EF4-FFF2-40B4-BE49-F238E27FC236}">
                <a16:creationId xmlns:a16="http://schemas.microsoft.com/office/drawing/2014/main" id="{44CB61BA-7598-AB72-E399-3F833FADA95F}"/>
              </a:ext>
            </a:extLst>
          </p:cNvPr>
          <p:cNvSpPr txBox="1">
            <a:spLocks/>
          </p:cNvSpPr>
          <p:nvPr/>
        </p:nvSpPr>
        <p:spPr>
          <a:xfrm>
            <a:off x="250355" y="1017250"/>
            <a:ext cx="11557575" cy="2232391"/>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Communication domain could be dynamically created for users and AI agents from multiple groups to communicate with each other for a specific task during a specific time.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lang="en-GB" sz="1200" dirty="0">
                <a:solidFill>
                  <a:srgbClr val="181818"/>
                </a:solidFill>
                <a:latin typeface="Times New Roman" panose="02020603050405020304" pitchFamily="18" charset="0"/>
                <a:cs typeface="Times New Roman" panose="02020603050405020304" pitchFamily="18" charset="0"/>
              </a:rPr>
              <a:t>Bob has a home robot and other UEs (</a:t>
            </a:r>
            <a:r>
              <a:rPr lang="fr-FR" sz="1200" dirty="0">
                <a:solidFill>
                  <a:srgbClr val="181818"/>
                </a:solidFill>
                <a:latin typeface="Times New Roman" panose="02020603050405020304" pitchFamily="18" charset="0"/>
                <a:cs typeface="Times New Roman" panose="02020603050405020304" pitchFamily="18" charset="0"/>
              </a:rPr>
              <a:t>AI assistant, drone and intelligent </a:t>
            </a:r>
            <a:r>
              <a:rPr lang="fr-FR" sz="1200" dirty="0" err="1">
                <a:solidFill>
                  <a:srgbClr val="181818"/>
                </a:solidFill>
                <a:latin typeface="Times New Roman" panose="02020603050405020304" pitchFamily="18" charset="0"/>
                <a:cs typeface="Times New Roman" panose="02020603050405020304" pitchFamily="18" charset="0"/>
              </a:rPr>
              <a:t>vehicle</a:t>
            </a:r>
            <a:r>
              <a:rPr lang="fr-FR" sz="1200" dirty="0">
                <a:solidFill>
                  <a:srgbClr val="181818"/>
                </a:solidFill>
                <a:latin typeface="Times New Roman" panose="02020603050405020304" pitchFamily="18" charset="0"/>
                <a:cs typeface="Times New Roman" panose="02020603050405020304" pitchFamily="18" charset="0"/>
              </a:rPr>
              <a:t>, etc.</a:t>
            </a:r>
            <a:r>
              <a:rPr lang="en-GB" sz="1200" dirty="0">
                <a:solidFill>
                  <a:srgbClr val="181818"/>
                </a:solidFill>
                <a:latin typeface="Times New Roman" panose="02020603050405020304" pitchFamily="18" charset="0"/>
                <a:cs typeface="Times New Roman" panose="02020603050405020304" pitchFamily="18" charset="0"/>
              </a:rPr>
              <a:t>). All AI agents on Bob’s UEs have been associated with Bob’s ID, except for the robot</a:t>
            </a:r>
            <a:endParaRPr kumimoji="0" lang="en-CA"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Drones and cars connected on cellular access, rest of UEs use Wi-Fi</a:t>
            </a: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AI agents and their capabilities must be known to the network</a:t>
            </a:r>
          </a:p>
          <a:p>
            <a:pPr marL="0" marR="0" lvl="0" indent="0" algn="l" defTabSz="914400" rtl="0" eaLnBrk="1" fontAlgn="base" latinLnBrk="0" hangingPunct="1">
              <a:lnSpc>
                <a:spcPct val="100000"/>
              </a:lnSpc>
              <a:spcBef>
                <a:spcPts val="0"/>
              </a:spcBef>
              <a:spcAft>
                <a:spcPct val="0"/>
              </a:spcAft>
              <a:buClrTx/>
              <a:buSzTx/>
              <a:buNone/>
              <a:tabLst/>
              <a:defRPr/>
            </a:pPr>
            <a:r>
              <a:rPr lang="en-US" sz="1200" dirty="0">
                <a:solidFill>
                  <a:srgbClr val="181818"/>
                </a:solidFill>
                <a:latin typeface="Times New Roman" panose="02020603050405020304" pitchFamily="18" charset="0"/>
                <a:cs typeface="Times New Roman" panose="02020603050405020304" pitchFamily="18" charset="0"/>
              </a:rPr>
              <a:t>Use case:</a:t>
            </a:r>
          </a:p>
          <a:p>
            <a:pPr>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Bob, Alice, and Charlie – each have created an AI agent group with their own agents. </a:t>
            </a:r>
            <a:r>
              <a:rPr lang="en-US" sz="1200" dirty="0">
                <a:solidFill>
                  <a:srgbClr val="181818"/>
                </a:solidFill>
                <a:latin typeface="Times New Roman" panose="02020603050405020304" pitchFamily="18" charset="0"/>
                <a:cs typeface="Times New Roman" panose="02020603050405020304" pitchFamily="18" charset="0"/>
              </a:rPr>
              <a:t>AI agents vary in their service features, capabilities and permission, etc. </a:t>
            </a:r>
          </a:p>
          <a:p>
            <a:pPr>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Bob’s newly purchased home robot joins the Bob AI agent group and registers its capabilities</a:t>
            </a:r>
          </a:p>
          <a:p>
            <a:pPr>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Bob asks robot to organize a family gathering. </a:t>
            </a:r>
          </a:p>
          <a:p>
            <a:pPr lvl="1">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Robot retrieves data (past family gatherings, list of tasks) and distributes the resulting tasks to other AI agents - e.g., cleaning robots to move furniture, AI assistant to book food catering, drone to deliver the food, AI assistant to message guests and organize pickup then tell car where and when to do guest pickups.</a:t>
            </a:r>
            <a:endParaRPr lang="en-GB" sz="1200" dirty="0">
              <a:solidFill>
                <a:srgbClr val="181818"/>
              </a:solidFill>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0960CEDB-2D38-AF86-BB47-75289A0CF977}"/>
              </a:ext>
            </a:extLst>
          </p:cNvPr>
          <p:cNvSpPr>
            <a:spLocks noGrp="1"/>
          </p:cNvSpPr>
          <p:nvPr>
            <p:ph sz="quarter" idx="10"/>
          </p:nvPr>
        </p:nvSpPr>
        <p:spPr>
          <a:xfrm>
            <a:off x="5364093" y="769900"/>
            <a:ext cx="3131838" cy="297843"/>
          </a:xfrm>
        </p:spPr>
        <p:txBody>
          <a:bodyPr/>
          <a:lstStyle/>
          <a:p>
            <a:pPr marL="0" indent="0">
              <a:buNone/>
            </a:pPr>
            <a:r>
              <a:rPr lang="en-US" sz="1400" b="1" dirty="0">
                <a:highlight>
                  <a:srgbClr val="FFFF00"/>
                </a:highlight>
              </a:rPr>
              <a:t>Use case on  AI-agents communication</a:t>
            </a:r>
            <a:endParaRPr lang="en-GB" sz="1400" b="1" dirty="0">
              <a:highlight>
                <a:srgbClr val="FFFF00"/>
              </a:highlight>
            </a:endParaRPr>
          </a:p>
        </p:txBody>
      </p:sp>
    </p:spTree>
    <p:extLst>
      <p:ext uri="{BB962C8B-B14F-4D97-AF65-F5344CB8AC3E}">
        <p14:creationId xmlns:p14="http://schemas.microsoft.com/office/powerpoint/2010/main" val="1032307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C278E-22B9-3781-9F68-BCB604E3F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71F90-63D2-E073-EFFA-753D64D44F0B}"/>
              </a:ext>
            </a:extLst>
          </p:cNvPr>
          <p:cNvSpPr>
            <a:spLocks noGrp="1"/>
          </p:cNvSpPr>
          <p:nvPr>
            <p:ph type="title"/>
          </p:nvPr>
        </p:nvSpPr>
        <p:spPr>
          <a:xfrm>
            <a:off x="261062" y="421740"/>
            <a:ext cx="10521950" cy="457200"/>
          </a:xfrm>
        </p:spPr>
        <p:txBody>
          <a:bodyPr/>
          <a:lstStyle/>
          <a:p>
            <a:r>
              <a:rPr lang="en-US" dirty="0"/>
              <a:t>6G UC example from TR 22.870 (6.7)</a:t>
            </a:r>
          </a:p>
        </p:txBody>
      </p:sp>
      <p:sp>
        <p:nvSpPr>
          <p:cNvPr id="10" name="Rectangle 8">
            <a:extLst>
              <a:ext uri="{FF2B5EF4-FFF2-40B4-BE49-F238E27FC236}">
                <a16:creationId xmlns:a16="http://schemas.microsoft.com/office/drawing/2014/main" id="{F08AF441-F53A-7244-2043-D1CA2BF80A58}"/>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1" name="Content Placeholder 27">
            <a:extLst>
              <a:ext uri="{FF2B5EF4-FFF2-40B4-BE49-F238E27FC236}">
                <a16:creationId xmlns:a16="http://schemas.microsoft.com/office/drawing/2014/main" id="{03B20C3A-C5E1-7B12-8685-1F0970CF9C0F}"/>
              </a:ext>
            </a:extLst>
          </p:cNvPr>
          <p:cNvSpPr txBox="1">
            <a:spLocks/>
          </p:cNvSpPr>
          <p:nvPr/>
        </p:nvSpPr>
        <p:spPr>
          <a:xfrm>
            <a:off x="158800" y="2881520"/>
            <a:ext cx="6949010" cy="235364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hangingPunct="0">
              <a:buNone/>
            </a:pPr>
            <a:r>
              <a:rPr lang="en-US" sz="1200" dirty="0">
                <a:solidFill>
                  <a:srgbClr val="0070C0"/>
                </a:solidFill>
              </a:rPr>
              <a:t>Short analysis</a:t>
            </a:r>
          </a:p>
          <a:p>
            <a:pPr hangingPunct="0"/>
            <a:r>
              <a:rPr lang="en-US" sz="1050" dirty="0"/>
              <a:t>Sensing information used by AI agent:  3GPP sensor results + non-3GPP sensors for different objects </a:t>
            </a:r>
          </a:p>
          <a:p>
            <a:pPr hangingPunct="0"/>
            <a:r>
              <a:rPr lang="en-US" sz="1050" dirty="0"/>
              <a:t>AI agents on UEs can trigger various clients on UE </a:t>
            </a:r>
          </a:p>
          <a:p>
            <a:pPr lvl="1" hangingPunct="0"/>
            <a:r>
              <a:rPr lang="en-US" sz="1050" dirty="0"/>
              <a:t>e.g., send a message to robot: can be done via the SMS/RCS client on UE, or WhatsApp, etc. per user configuration of the agent</a:t>
            </a:r>
          </a:p>
          <a:p>
            <a:pPr lvl="1" hangingPunct="0"/>
            <a:r>
              <a:rPr lang="en-US" sz="1050" dirty="0"/>
              <a:t>Or, can access websites from UE to book travel, check prices for VIP deals</a:t>
            </a:r>
          </a:p>
          <a:p>
            <a:pPr marL="163513" indent="-171450" hangingPunct="0">
              <a:buFont typeface="Wingdings" panose="05000000000000000000" pitchFamily="2" charset="2"/>
              <a:buChar char="è"/>
            </a:pPr>
            <a:r>
              <a:rPr lang="en-US" sz="1050" dirty="0"/>
              <a:t>an Agent style UNI is not necessarily needed with 6G CN, for this UC</a:t>
            </a:r>
          </a:p>
          <a:p>
            <a:pPr marL="163513" indent="-171450" hangingPunct="0">
              <a:buFont typeface="Wingdings" panose="05000000000000000000" pitchFamily="2" charset="2"/>
              <a:buChar char="è"/>
            </a:pPr>
            <a:r>
              <a:rPr lang="en-US" sz="1050" dirty="0"/>
              <a:t>UC can be realized entirely via exposure/app enablement layer/applications and using existing UNI with CN and IMS</a:t>
            </a:r>
            <a:endParaRPr lang="en-CA" sz="1050" dirty="0"/>
          </a:p>
          <a:p>
            <a:pPr marL="0" indent="0" hangingPunct="0">
              <a:buNone/>
            </a:pPr>
            <a:r>
              <a:rPr lang="en-US" sz="1050" dirty="0"/>
              <a:t>Requirements to expose to AI agents on UE:  some 3GPP services like IMS voice, QoS changes – unclear why the existing IMS, QoS services exposed on the 5GA UE need to be replaced by new UNI alternatives to 6G CN. </a:t>
            </a:r>
            <a:endParaRPr lang="en-US" sz="1200" dirty="0">
              <a:solidFill>
                <a:srgbClr val="0070C0"/>
              </a:solidFill>
            </a:endParaRPr>
          </a:p>
        </p:txBody>
      </p:sp>
      <p:sp>
        <p:nvSpPr>
          <p:cNvPr id="32" name="Content Placeholder 27">
            <a:extLst>
              <a:ext uri="{FF2B5EF4-FFF2-40B4-BE49-F238E27FC236}">
                <a16:creationId xmlns:a16="http://schemas.microsoft.com/office/drawing/2014/main" id="{5FCCA865-ABC3-DE1A-5722-977D315BE268}"/>
              </a:ext>
            </a:extLst>
          </p:cNvPr>
          <p:cNvSpPr txBox="1">
            <a:spLocks/>
          </p:cNvSpPr>
          <p:nvPr/>
        </p:nvSpPr>
        <p:spPr>
          <a:xfrm>
            <a:off x="7230359" y="2854997"/>
            <a:ext cx="4586744" cy="2299564"/>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rgbClr val="00863D"/>
                </a:solidFill>
              </a:rPr>
              <a:t>Considerations</a:t>
            </a:r>
            <a:r>
              <a:rPr lang="en-US" sz="1600" dirty="0">
                <a:solidFill>
                  <a:srgbClr val="00863D"/>
                </a:solidFill>
              </a:rPr>
              <a:t>:</a:t>
            </a:r>
            <a:r>
              <a:rPr lang="en-US" sz="1400" dirty="0">
                <a:solidFill>
                  <a:srgbClr val="00863D"/>
                </a:solidFill>
              </a:rPr>
              <a:t> </a:t>
            </a:r>
            <a:r>
              <a:rPr lang="en-US" sz="1100" dirty="0"/>
              <a:t>There are proposed requirements </a:t>
            </a:r>
          </a:p>
          <a:p>
            <a:pPr fontAlgn="auto"/>
            <a:r>
              <a:rPr lang="en-GB" sz="1100" dirty="0"/>
              <a:t>[PR 6.</a:t>
            </a:r>
            <a:r>
              <a:rPr lang="en-US" sz="1100" dirty="0"/>
              <a:t>7</a:t>
            </a:r>
            <a:r>
              <a:rPr lang="en-GB" sz="1100" dirty="0"/>
              <a:t>.6-1] Based on user consent and operator policy, the 6G system shall provide a suitable means for an AI agent application on UE to invoke some 3GPP services (e.g. IMS service).</a:t>
            </a:r>
            <a:endParaRPr lang="en-CA" sz="1100" dirty="0"/>
          </a:p>
          <a:p>
            <a:pPr fontAlgn="auto"/>
            <a:r>
              <a:rPr lang="en-GB" sz="1100" dirty="0"/>
              <a:t>[PR 6.</a:t>
            </a:r>
            <a:r>
              <a:rPr lang="en-US" sz="1100" dirty="0"/>
              <a:t>7</a:t>
            </a:r>
            <a:r>
              <a:rPr lang="en-GB" sz="1100" dirty="0"/>
              <a:t>.6-2] Based on user consent, operator policy and regulatory requirements, the e.g. change of QoS) to the 6G system shall provide an efficient way to expose information (application on the UE.</a:t>
            </a:r>
            <a:endParaRPr lang="en-CA" sz="1100" dirty="0"/>
          </a:p>
          <a:p>
            <a:pPr fontAlgn="auto"/>
            <a:r>
              <a:rPr lang="en-GB" sz="1100" dirty="0"/>
              <a:t>[PR 6.7.6-3] Based on user consent, operator policy and regulatory requirements, the 6G network shall be able to support the message exchange between the AI agent application on different UEs, considering the diverse capabilities supported by different AI agents for these applications</a:t>
            </a:r>
            <a:endParaRPr lang="en-CA" sz="1100" dirty="0"/>
          </a:p>
          <a:p>
            <a:pPr marL="0" indent="0" hangingPunct="0">
              <a:buNone/>
            </a:pPr>
            <a:r>
              <a:rPr lang="en-GB" sz="1100" dirty="0"/>
              <a:t>	</a:t>
            </a:r>
            <a:endParaRPr lang="en-CA" sz="1400" dirty="0">
              <a:latin typeface="Times New Roman" panose="02020603050405020304" pitchFamily="18" charset="0"/>
              <a:cs typeface="Times New Roman" panose="02020603050405020304" pitchFamily="18" charset="0"/>
            </a:endParaRPr>
          </a:p>
        </p:txBody>
      </p:sp>
      <p:sp>
        <p:nvSpPr>
          <p:cNvPr id="33" name="Content Placeholder 27">
            <a:extLst>
              <a:ext uri="{FF2B5EF4-FFF2-40B4-BE49-F238E27FC236}">
                <a16:creationId xmlns:a16="http://schemas.microsoft.com/office/drawing/2014/main" id="{DFFDB626-E660-64D7-4B61-AE66A7A81BAD}"/>
              </a:ext>
            </a:extLst>
          </p:cNvPr>
          <p:cNvSpPr txBox="1">
            <a:spLocks/>
          </p:cNvSpPr>
          <p:nvPr/>
        </p:nvSpPr>
        <p:spPr>
          <a:xfrm>
            <a:off x="155916" y="5318051"/>
            <a:ext cx="11649128" cy="1007247"/>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chemeClr val="accent5">
                    <a:lumMod val="75000"/>
                  </a:schemeClr>
                </a:solidFill>
              </a:rPr>
              <a:t>Proposed conclusions</a:t>
            </a:r>
          </a:p>
          <a:p>
            <a:pPr>
              <a:spcBef>
                <a:spcPts val="0"/>
              </a:spcBef>
              <a:buFont typeface="Arial" panose="020B0604020202020204" pitchFamily="34" charset="0"/>
              <a:buChar char="•"/>
            </a:pPr>
            <a:r>
              <a:rPr lang="en-GB" sz="1200" dirty="0">
                <a:solidFill>
                  <a:schemeClr val="accent5">
                    <a:lumMod val="75000"/>
                  </a:schemeClr>
                </a:solidFill>
              </a:rPr>
              <a:t>Both the robot nanny UE and the mobile phone UE own AI agents each. The UC seems to imply one AI agent per device.</a:t>
            </a:r>
          </a:p>
          <a:p>
            <a:pPr>
              <a:spcBef>
                <a:spcPts val="0"/>
              </a:spcBef>
              <a:buFont typeface="Arial" panose="020B0604020202020204" pitchFamily="34" charset="0"/>
              <a:buChar char="•"/>
            </a:pPr>
            <a:r>
              <a:rPr lang="en-US" sz="1200" dirty="0">
                <a:solidFill>
                  <a:schemeClr val="accent5">
                    <a:lumMod val="75000"/>
                  </a:schemeClr>
                </a:solidFill>
              </a:rPr>
              <a:t>AI agents in this UC are UE usability enhancers, to make human interactions simpler via free text/voice on the device. An UE Agent – NW Agent interactions can be all in app layer including also the UE Agent discovering other agents it can talk to (e.g., to make the travel booking requests, to send the package pickup request). </a:t>
            </a:r>
          </a:p>
          <a:p>
            <a:pPr>
              <a:spcBef>
                <a:spcPts val="0"/>
              </a:spcBef>
              <a:buFont typeface="Arial" panose="020B0604020202020204" pitchFamily="34" charset="0"/>
              <a:buChar char="•"/>
            </a:pPr>
            <a:r>
              <a:rPr lang="en-US" sz="1200" dirty="0">
                <a:solidFill>
                  <a:schemeClr val="accent5">
                    <a:lumMod val="75000"/>
                  </a:schemeClr>
                </a:solidFill>
              </a:rPr>
              <a:t>The UC can make use of existing UNI to interface with the NW, or can support AI agents requests in the application layer (via </a:t>
            </a:r>
            <a:r>
              <a:rPr lang="en-GB" sz="1200" dirty="0">
                <a:solidFill>
                  <a:schemeClr val="accent5">
                    <a:lumMod val="75000"/>
                  </a:schemeClr>
                </a:solidFill>
              </a:rPr>
              <a:t>simplified requests).</a:t>
            </a:r>
            <a:endParaRPr lang="en-US" sz="1200" dirty="0">
              <a:solidFill>
                <a:schemeClr val="accent5">
                  <a:lumMod val="75000"/>
                </a:schemeClr>
              </a:solidFill>
            </a:endParaRPr>
          </a:p>
        </p:txBody>
      </p:sp>
      <p:sp>
        <p:nvSpPr>
          <p:cNvPr id="36" name="Content Placeholder 27">
            <a:extLst>
              <a:ext uri="{FF2B5EF4-FFF2-40B4-BE49-F238E27FC236}">
                <a16:creationId xmlns:a16="http://schemas.microsoft.com/office/drawing/2014/main" id="{2F6AA755-105B-7E62-F226-BD98584D625E}"/>
              </a:ext>
            </a:extLst>
          </p:cNvPr>
          <p:cNvSpPr txBox="1">
            <a:spLocks/>
          </p:cNvSpPr>
          <p:nvPr/>
        </p:nvSpPr>
        <p:spPr>
          <a:xfrm>
            <a:off x="3863728" y="1289956"/>
            <a:ext cx="7953375" cy="1516605"/>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endParaRPr lang="en-GB" sz="1400">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0A6F8B5-5446-B82F-489F-63A11EB8F0AA}"/>
              </a:ext>
            </a:extLst>
          </p:cNvPr>
          <p:cNvSpPr>
            <a:spLocks noGrp="1"/>
          </p:cNvSpPr>
          <p:nvPr>
            <p:ph sz="quarter" idx="10"/>
          </p:nvPr>
        </p:nvSpPr>
        <p:spPr>
          <a:xfrm>
            <a:off x="261062" y="2637370"/>
            <a:ext cx="4347659" cy="297843"/>
          </a:xfrm>
        </p:spPr>
        <p:txBody>
          <a:bodyPr/>
          <a:lstStyle/>
          <a:p>
            <a:pPr marL="0" indent="0">
              <a:buNone/>
            </a:pPr>
            <a:r>
              <a:rPr lang="en-US" sz="1400" b="1" dirty="0">
                <a:highlight>
                  <a:srgbClr val="FFFF00"/>
                </a:highlight>
              </a:rPr>
              <a:t>Use case on 6G system assisted AI agent service </a:t>
            </a:r>
            <a:endParaRPr lang="en-GB" sz="1400" b="1" dirty="0">
              <a:highlight>
                <a:srgbClr val="FFFF00"/>
              </a:highlight>
            </a:endParaRPr>
          </a:p>
        </p:txBody>
      </p:sp>
      <p:sp>
        <p:nvSpPr>
          <p:cNvPr id="3" name="Rectangle 2">
            <a:extLst>
              <a:ext uri="{FF2B5EF4-FFF2-40B4-BE49-F238E27FC236}">
                <a16:creationId xmlns:a16="http://schemas.microsoft.com/office/drawing/2014/main" id="{06589EE9-0814-F337-9BAB-F9C280CC058A}"/>
              </a:ext>
            </a:extLst>
          </p:cNvPr>
          <p:cNvSpPr>
            <a:spLocks noChangeArrowheads="1"/>
          </p:cNvSpPr>
          <p:nvPr/>
        </p:nvSpPr>
        <p:spPr bwMode="auto">
          <a:xfrm>
            <a:off x="715191"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FB61A38-D756-F68D-976D-F2E0F2E2519A}"/>
              </a:ext>
            </a:extLst>
          </p:cNvPr>
          <p:cNvGraphicFramePr>
            <a:graphicFrameLocks noChangeAspect="1"/>
          </p:cNvGraphicFramePr>
          <p:nvPr>
            <p:extLst>
              <p:ext uri="{D42A27DB-BD31-4B8C-83A1-F6EECF244321}">
                <p14:modId xmlns:p14="http://schemas.microsoft.com/office/powerpoint/2010/main" val="1115856432"/>
              </p:ext>
            </p:extLst>
          </p:nvPr>
        </p:nvGraphicFramePr>
        <p:xfrm>
          <a:off x="300989" y="1088178"/>
          <a:ext cx="3159653" cy="1578506"/>
        </p:xfrm>
        <a:graphic>
          <a:graphicData uri="http://schemas.openxmlformats.org/presentationml/2006/ole">
            <mc:AlternateContent xmlns:mc="http://schemas.openxmlformats.org/markup-compatibility/2006">
              <mc:Choice xmlns:v="urn:schemas-microsoft-com:vml" Requires="v">
                <p:oleObj name="Visio" r:id="rId2" imgW="9213838" imgH="5435950" progId="Visio.Drawing.15">
                  <p:embed/>
                </p:oleObj>
              </mc:Choice>
              <mc:Fallback>
                <p:oleObj name="Visio" r:id="rId2" imgW="9213838" imgH="5435950" progId="Visio.Drawing.15">
                  <p:embed/>
                  <p:pic>
                    <p:nvPicPr>
                      <p:cNvPr id="4" name="Object 3">
                        <a:extLst>
                          <a:ext uri="{FF2B5EF4-FFF2-40B4-BE49-F238E27FC236}">
                            <a16:creationId xmlns:a16="http://schemas.microsoft.com/office/drawing/2014/main" id="{AFB61A38-D756-F68D-976D-F2E0F2E25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89" y="1088178"/>
                        <a:ext cx="3159653" cy="157850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E7FA03FD-E43A-B0D8-B7F3-21A72FAA4A4C}"/>
              </a:ext>
            </a:extLst>
          </p:cNvPr>
          <p:cNvSpPr txBox="1"/>
          <p:nvPr/>
        </p:nvSpPr>
        <p:spPr>
          <a:xfrm>
            <a:off x="3719272" y="1286278"/>
            <a:ext cx="8171739" cy="1546577"/>
          </a:xfrm>
          <a:prstGeom prst="rect">
            <a:avLst/>
          </a:prstGeom>
          <a:noFill/>
        </p:spPr>
        <p:txBody>
          <a:bodyPr wrap="square">
            <a:spAutoFit/>
          </a:bodyPr>
          <a:lstStyle/>
          <a:p>
            <a:pPr marL="180340" marR="0" hangingPunct="0">
              <a:spcAft>
                <a:spcPts val="900"/>
              </a:spcAft>
            </a:pPr>
            <a:r>
              <a:rPr lang="en-US" sz="1200" dirty="0">
                <a:latin typeface="Times New Roman" panose="02020603050405020304" pitchFamily="18" charset="0"/>
                <a:ea typeface="DengXian" panose="02010600030101010101" pitchFamily="2" charset="-122"/>
              </a:rPr>
              <a:t>UC: robot nanny from vendor A and phone UE from vendor B communicate, both take User input</a:t>
            </a:r>
          </a:p>
          <a:p>
            <a:pPr marL="180340" marR="0" hangingPunct="0">
              <a:spcAft>
                <a:spcPts val="900"/>
              </a:spcAft>
            </a:pPr>
            <a:r>
              <a:rPr lang="en-US" sz="1200" dirty="0">
                <a:latin typeface="Times New Roman" panose="02020603050405020304" pitchFamily="18" charset="0"/>
                <a:ea typeface="DengXian" panose="02010600030101010101" pitchFamily="2" charset="-122"/>
              </a:rPr>
              <a:t>User’s input (as free text/speech) is processed by AI agent on robot and by the AI agent on mobile phone</a:t>
            </a:r>
          </a:p>
          <a:p>
            <a:pPr marL="923290" lvl="1" indent="-285750" hangingPunct="0">
              <a:spcAft>
                <a:spcPts val="900"/>
              </a:spcAft>
              <a:buFont typeface="Arial" panose="020B0604020202020204" pitchFamily="34" charset="0"/>
              <a:buChar char="•"/>
            </a:pPr>
            <a:r>
              <a:rPr lang="en-US" sz="1200" dirty="0">
                <a:effectLst/>
                <a:latin typeface="Times New Roman" panose="02020603050405020304" pitchFamily="18" charset="0"/>
                <a:ea typeface="DengXian" panose="02010600030101010101" pitchFamily="2" charset="-122"/>
              </a:rPr>
              <a:t>Robot nanny executes the actionable tasks identified by its AI agent e.g., books vacations checks prices, picks up package deliveries</a:t>
            </a:r>
          </a:p>
          <a:p>
            <a:pPr marL="923290" lvl="1"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AI agent on Phone UE determines other actionable tasks based on user’s free style commands, so it initiates communication with robot to give tasks (e.g., package delivery pickup)</a:t>
            </a:r>
            <a:endParaRPr lang="en-CA"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46166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WT3.2</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225331" y="1846217"/>
            <a:ext cx="11791178" cy="4055820"/>
          </a:xfrm>
        </p:spPr>
        <p:txBody>
          <a:bodyPr/>
          <a:lstStyle/>
          <a:p>
            <a:r>
              <a:rPr lang="en-US" sz="2000" i="1" dirty="0"/>
              <a:t>WT title renaming to: </a:t>
            </a:r>
            <a:r>
              <a:rPr lang="en-CA" sz="2000" b="1" i="1" dirty="0"/>
              <a:t>Agentic fabric and AI Agents for app enablement</a:t>
            </a:r>
            <a:endParaRPr lang="en-US" sz="2000" b="1" i="1" dirty="0"/>
          </a:p>
          <a:p>
            <a:r>
              <a:rPr lang="en-US" sz="2000" dirty="0"/>
              <a:t>WT re-wording for the two inter-dependent topics to be studied:</a:t>
            </a:r>
          </a:p>
          <a:p>
            <a:pPr lvl="1"/>
            <a:r>
              <a:rPr lang="en-CA" sz="1600" dirty="0"/>
              <a:t>This work studies the support agentic common functions (e.g., </a:t>
            </a:r>
            <a:r>
              <a:rPr lang="en-US" sz="1600" dirty="0"/>
              <a:t>agent registration and capabilities discovery, agent communication/interaction, agent collaboration, explainability and accountability for AI agents actions), </a:t>
            </a:r>
            <a:r>
              <a:rPr lang="en-CA" sz="1600" dirty="0"/>
              <a:t>of the AI agents needed to operate in, or AI agents interacting with, the application enablement layer.</a:t>
            </a:r>
            <a:r>
              <a:rPr lang="en-US" sz="1600" dirty="0"/>
              <a:t> </a:t>
            </a:r>
            <a:br>
              <a:rPr lang="en-US" sz="1600" dirty="0"/>
            </a:br>
            <a:r>
              <a:rPr lang="en-US" sz="1600" dirty="0"/>
              <a:t>NOTE: interactions with existing SA6 enablers and frameworks are considered as needed (e.g., APCOT, CAPIF, EDGEAPP)</a:t>
            </a:r>
          </a:p>
          <a:p>
            <a:pPr marL="457200" lvl="1" indent="0">
              <a:buNone/>
            </a:pPr>
            <a:endParaRPr lang="en-CA" sz="1600" dirty="0"/>
          </a:p>
          <a:p>
            <a:r>
              <a:rPr lang="en-CA" sz="1800" i="1" dirty="0"/>
              <a:t>Note: </a:t>
            </a:r>
            <a:r>
              <a:rPr lang="en-US" sz="1800" i="1" dirty="0"/>
              <a:t>Work from WT 3.2 can be leveraged for integration with and reuse by SA6 FWs and enablers -&gt; e.g</a:t>
            </a:r>
            <a:r>
              <a:rPr lang="en-US" sz="1800" i="1"/>
              <a:t>., WT1.12</a:t>
            </a:r>
            <a:r>
              <a:rPr lang="en-US" sz="1800" i="1" dirty="0"/>
              <a:t>, WT2.6, WT3.3</a:t>
            </a:r>
            <a:endParaRPr lang="en-CA" sz="1000" i="1" dirty="0"/>
          </a:p>
          <a:p>
            <a:pPr marL="0" indent="0">
              <a:buNone/>
            </a:pPr>
            <a:r>
              <a:rPr lang="en-CA" sz="2200" i="1" dirty="0"/>
              <a:t>Coordination with other WGs: </a:t>
            </a:r>
          </a:p>
          <a:p>
            <a:pPr lvl="1"/>
            <a:r>
              <a:rPr lang="en-CA" sz="1800" i="1" dirty="0"/>
              <a:t>Some coordination with SA2 is needed on synergies and alignment between CN/Exposure layer </a:t>
            </a:r>
          </a:p>
          <a:p>
            <a:pPr lvl="1"/>
            <a:r>
              <a:rPr lang="en-CA" sz="1800" i="1" dirty="0"/>
              <a:t>Coordination with SA3 to study security and privacy aspects</a:t>
            </a:r>
          </a:p>
          <a:p>
            <a:pPr marL="457200" lvl="1" indent="0">
              <a:buNone/>
            </a:pPr>
            <a:endParaRPr lang="en-CA" sz="1000" dirty="0"/>
          </a:p>
        </p:txBody>
      </p:sp>
    </p:spTree>
    <p:extLst>
      <p:ext uri="{BB962C8B-B14F-4D97-AF65-F5344CB8AC3E}">
        <p14:creationId xmlns:p14="http://schemas.microsoft.com/office/powerpoint/2010/main" val="30788903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5">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spcBef>
            <a:spcPts val="800"/>
          </a:spcBef>
          <a:defRPr dirty="0" err="1" smtClean="0"/>
        </a:defPPr>
      </a:lstStyle>
      <a:style>
        <a:lnRef idx="2">
          <a:schemeClr val="accent1">
            <a:shade val="15000"/>
          </a:schemeClr>
        </a:lnRef>
        <a:fillRef idx="1">
          <a:schemeClr val="accent1"/>
        </a:fillRef>
        <a:effectRef idx="0">
          <a:schemeClr val="accent1"/>
        </a:effectRef>
        <a:fontRef idx="minor">
          <a:schemeClr val="lt1"/>
        </a:fontRef>
      </a: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R="0" algn="l" defTabSz="914400" rtl="0" eaLnBrk="1" fontAlgn="base" latinLnBrk="0" hangingPunct="1">
          <a:lnSpc>
            <a:spcPct val="100000"/>
          </a:lnSpc>
          <a:spcBef>
            <a:spcPts val="800"/>
          </a:spcBef>
          <a:spcAft>
            <a:spcPct val="0"/>
          </a:spcAft>
          <a:buClrTx/>
          <a:buSzTx/>
          <a:tabLst/>
          <a:defRPr kumimoji="0" sz="2000" b="0" i="0" u="none" strike="noStrike" kern="1000" cap="none" spc="-30" normalizeH="0" baseline="0" noProof="0" dirty="0" err="1">
            <a:ln>
              <a:noFill/>
            </a:ln>
            <a:solidFill>
              <a:schemeClr val="tx1"/>
            </a:solidFill>
            <a:effectLst/>
            <a:uLnTx/>
            <a:uFillTx/>
            <a:latin typeface="+mn-lt"/>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CE1534FC-50CF-4A7C-877F-7999885163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d8762117-8292-4133-b1c7-eab5c6487cfd"/>
    <ds:schemaRef ds:uri="5febc012-5c62-464f-8fa7-270037d49f7f"/>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a666cf78-39a2-4718-9e3a-c97e0f2e2430"/>
    <ds:schemaRef ds:uri="http://schemas.openxmlformats.org/package/2006/metadata/core-properties"/>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6928</TotalTime>
  <Words>2478</Words>
  <Application>Microsoft Office PowerPoint</Application>
  <PresentationFormat>Widescreen</PresentationFormat>
  <Paragraphs>158</Paragraphs>
  <Slides>8</Slides>
  <Notes>0</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22" baseType="lpstr">
      <vt:lpstr>Arial</vt:lpstr>
      <vt:lpstr>Arial </vt:lpstr>
      <vt:lpstr>Calibri</vt:lpstr>
      <vt:lpstr>Calibri Light</vt:lpstr>
      <vt:lpstr>Ericsson Hilda</vt:lpstr>
      <vt:lpstr>Ericsson Hilda ExtraBold</vt:lpstr>
      <vt:lpstr>Ericsson Hilda ExtraLight</vt:lpstr>
      <vt:lpstr>Ericsson Hilda Light</vt:lpstr>
      <vt:lpstr>Ericsson Technical Icons</vt:lpstr>
      <vt:lpstr>Times New Roman</vt:lpstr>
      <vt:lpstr>Wingdings</vt:lpstr>
      <vt:lpstr>Office Theme</vt:lpstr>
      <vt:lpstr>PresentationTemplate2025</vt:lpstr>
      <vt:lpstr>Visio</vt:lpstr>
      <vt:lpstr>Discussion topics for 6G SID: WT3.2 Agentic AI</vt:lpstr>
      <vt:lpstr>Outline</vt:lpstr>
      <vt:lpstr>SUMMARY WA3: AIML; WT3.2</vt:lpstr>
      <vt:lpstr>Background – AI use cases from SA1 (TR 22.870)</vt:lpstr>
      <vt:lpstr>6G UC example from TR 22.870 (6.5)</vt:lpstr>
      <vt:lpstr>6G UC example from TR 22.870 (6.6)</vt:lpstr>
      <vt:lpstr>6G UC example from TR 22.870 (6.7)</vt:lpstr>
      <vt:lpstr>Proposed way forward WT3.2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640</cp:revision>
  <dcterms:created xsi:type="dcterms:W3CDTF">2010-02-05T13:52:04Z</dcterms:created>
  <dcterms:modified xsi:type="dcterms:W3CDTF">2025-10-06T15:53:01Z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