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vsdx" ContentType="application/vnd.ms-visio.drawi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2"/>
  </p:notesMasterIdLst>
  <p:handoutMasterIdLst>
    <p:handoutMasterId r:id="rId13"/>
  </p:handoutMasterIdLst>
  <p:sldIdLst>
    <p:sldId id="341" r:id="rId5"/>
    <p:sldId id="363" r:id="rId6"/>
    <p:sldId id="364" r:id="rId7"/>
    <p:sldId id="365" r:id="rId8"/>
    <p:sldId id="366" r:id="rId9"/>
    <p:sldId id="369" r:id="rId10"/>
    <p:sldId id="368" r:id="rId11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7627" autoAdjust="0"/>
    <p:restoredTop sz="94679" autoAdjust="0"/>
  </p:normalViewPr>
  <p:slideViewPr>
    <p:cSldViewPr snapToGrid="0">
      <p:cViewPr varScale="1">
        <p:scale>
          <a:sx n="106" d="100"/>
          <a:sy n="106" d="100"/>
        </p:scale>
        <p:origin x="104" y="2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2532" y="72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image" Target="../media/image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641292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3486150" cy="40011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zh-CN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TSG-SA WG6 Meeting #69	</a:t>
            </a:r>
            <a:endParaRPr lang="zh-CN" altLang="zh-CN" sz="10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r>
              <a:rPr lang="en-GB" altLang="zh-CN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Wuhan, </a:t>
            </a:r>
            <a:r>
              <a:rPr lang="en-GB" altLang="zh-CN" sz="1000" b="1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P.R.China</a:t>
            </a:r>
            <a:r>
              <a:rPr lang="en-GB" altLang="zh-CN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13</a:t>
            </a:r>
            <a:r>
              <a:rPr lang="en-GB" altLang="zh-CN" sz="1000" b="1" kern="1200" baseline="300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</a:t>
            </a:r>
            <a:r>
              <a:rPr lang="en-GB" altLang="zh-CN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– 17</a:t>
            </a:r>
            <a:r>
              <a:rPr lang="en-GB" altLang="zh-CN" sz="1000" b="1" kern="1200" baseline="300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</a:t>
            </a:r>
            <a:r>
              <a:rPr lang="en-GB" altLang="zh-CN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October 2025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/>
              <a:t>S6-254155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.vs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emf"/><Relationship Id="rId5" Type="http://schemas.openxmlformats.org/officeDocument/2006/relationships/package" Target="../embeddings/Microsoft_Visio_Drawing1.vsdx"/><Relationship Id="rId4" Type="http://schemas.openxmlformats.org/officeDocument/2006/relationships/image" Target="../media/image3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dirty="0"/>
              <a:t>MC gateway enhancement discussion</a:t>
            </a:r>
            <a:endParaRPr lang="en-GB" altLang="en-US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US" altLang="zh-CN" dirty="0">
                <a:latin typeface="Arial" panose="020B0604020202020204" pitchFamily="34" charset="0"/>
              </a:rPr>
              <a:t>Cuili Ge –gecuili@huawei.com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Huawei, Hisilicon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Outline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Current MC gateway summary</a:t>
            </a:r>
          </a:p>
          <a:p>
            <a:r>
              <a:rPr lang="en-US" altLang="en-US" dirty="0"/>
              <a:t>Some issues </a:t>
            </a:r>
          </a:p>
          <a:p>
            <a:r>
              <a:rPr lang="en-US" altLang="en-US" dirty="0"/>
              <a:t>Potential enhancements</a:t>
            </a: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Current MC gateway summary </a:t>
            </a:r>
          </a:p>
        </p:txBody>
      </p:sp>
      <p:graphicFrame>
        <p:nvGraphicFramePr>
          <p:cNvPr id="4" name="对象 3">
            <a:extLst>
              <a:ext uri="{FF2B5EF4-FFF2-40B4-BE49-F238E27FC236}">
                <a16:creationId xmlns:a16="http://schemas.microsoft.com/office/drawing/2014/main" id="{1B0E779C-D6AA-43B3-A646-B7393CBCF61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5377412"/>
              </p:ext>
            </p:extLst>
          </p:nvPr>
        </p:nvGraphicFramePr>
        <p:xfrm>
          <a:off x="269309" y="1941534"/>
          <a:ext cx="4609275" cy="23548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3" r:id="rId3" imgW="9448516" imgH="4823224" progId="Visio.Drawing.15">
                  <p:embed/>
                </p:oleObj>
              </mc:Choice>
              <mc:Fallback>
                <p:oleObj r:id="rId3" imgW="9448516" imgH="4823224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9309" y="1941534"/>
                        <a:ext cx="4609275" cy="235489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>
            <a:extLst>
              <a:ext uri="{FF2B5EF4-FFF2-40B4-BE49-F238E27FC236}">
                <a16:creationId xmlns:a16="http://schemas.microsoft.com/office/drawing/2014/main" id="{73C4F556-A2E0-41EE-9B58-4002DED80BAD}"/>
              </a:ext>
            </a:extLst>
          </p:cNvPr>
          <p:cNvSpPr/>
          <p:nvPr/>
        </p:nvSpPr>
        <p:spPr>
          <a:xfrm>
            <a:off x="514611" y="4439236"/>
            <a:ext cx="443630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/>
              <a:t>Figure 11.2.1-1: Functional model of MC gateway UE application plane with MC client hosted in the non- 3GPP device</a:t>
            </a:r>
            <a:endParaRPr lang="zh-CN" altLang="en-US" sz="1200" dirty="0"/>
          </a:p>
        </p:txBody>
      </p:sp>
      <p:graphicFrame>
        <p:nvGraphicFramePr>
          <p:cNvPr id="10" name="对象 9">
            <a:extLst>
              <a:ext uri="{FF2B5EF4-FFF2-40B4-BE49-F238E27FC236}">
                <a16:creationId xmlns:a16="http://schemas.microsoft.com/office/drawing/2014/main" id="{F8734149-5631-4E10-A04F-DDF41565398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0580442"/>
              </p:ext>
            </p:extLst>
          </p:nvPr>
        </p:nvGraphicFramePr>
        <p:xfrm>
          <a:off x="6096000" y="1941534"/>
          <a:ext cx="5173249" cy="25050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4" r:id="rId5" imgW="8915613" imgH="4347190" progId="Visio.Drawing.15">
                  <p:embed/>
                </p:oleObj>
              </mc:Choice>
              <mc:Fallback>
                <p:oleObj r:id="rId5" imgW="8915613" imgH="4347190" progId="Visio.Drawing.15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0" y="1941534"/>
                        <a:ext cx="5173249" cy="250502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矩形 11">
            <a:extLst>
              <a:ext uri="{FF2B5EF4-FFF2-40B4-BE49-F238E27FC236}">
                <a16:creationId xmlns:a16="http://schemas.microsoft.com/office/drawing/2014/main" id="{A8CA1B27-CBED-4924-8561-E7688487667E}"/>
              </a:ext>
            </a:extLst>
          </p:cNvPr>
          <p:cNvSpPr/>
          <p:nvPr/>
        </p:nvSpPr>
        <p:spPr>
          <a:xfrm>
            <a:off x="5987441" y="4446562"/>
            <a:ext cx="55365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/>
              <a:t>Figure 11.2.1-3: Functional model of MC gateway UE application plane with MC client hosted in the MC gateway UE</a:t>
            </a:r>
            <a:endParaRPr lang="zh-CN" altLang="en-US" sz="1200" dirty="0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B12B91C3-2868-49BC-B97E-8E4612A4AFEC}"/>
              </a:ext>
            </a:extLst>
          </p:cNvPr>
          <p:cNvSpPr/>
          <p:nvPr/>
        </p:nvSpPr>
        <p:spPr>
          <a:xfrm>
            <a:off x="1089764" y="3657600"/>
            <a:ext cx="832981" cy="137786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CED7F320-1CAB-430F-825A-C983A065F84A}"/>
              </a:ext>
            </a:extLst>
          </p:cNvPr>
          <p:cNvSpPr/>
          <p:nvPr/>
        </p:nvSpPr>
        <p:spPr>
          <a:xfrm>
            <a:off x="514611" y="5085567"/>
            <a:ext cx="358143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CN" sz="1200" b="1" dirty="0">
                <a:latin typeface="Times New Roman" panose="02020603050405020304" pitchFamily="18" charset="0"/>
                <a:ea typeface="等线" panose="02010600030101010101" pitchFamily="2" charset="-122"/>
              </a:rPr>
              <a:t>GW-local support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altLang="zh-CN" sz="1200" dirty="0">
                <a:latin typeface="Times New Roman" panose="02020603050405020304" pitchFamily="18" charset="0"/>
                <a:ea typeface="等线" panose="02010600030101010101" pitchFamily="2" charset="-122"/>
              </a:rPr>
              <a:t>MBMS related signalling exchange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altLang="zh-CN" sz="1200" dirty="0">
                <a:latin typeface="Times New Roman" panose="02020603050405020304" pitchFamily="18" charset="0"/>
                <a:ea typeface="等线" panose="02010600030101010101" pitchFamily="2" charset="-122"/>
              </a:rPr>
              <a:t>Location management related signalling exchange</a:t>
            </a:r>
            <a:endParaRPr lang="zh-CN" altLang="en-US" sz="1200" dirty="0">
              <a:latin typeface="Times New Roman" panose="02020603050405020304" pitchFamily="18" charset="0"/>
              <a:ea typeface="等线" panose="02010600030101010101" pitchFamily="2" charset="-122"/>
            </a:endParaRPr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圆柱形 51">
            <a:extLst>
              <a:ext uri="{FF2B5EF4-FFF2-40B4-BE49-F238E27FC236}">
                <a16:creationId xmlns:a16="http://schemas.microsoft.com/office/drawing/2014/main" id="{9436FF55-EB73-48E0-B603-9B93A7A40B3F}"/>
              </a:ext>
            </a:extLst>
          </p:cNvPr>
          <p:cNvSpPr/>
          <p:nvPr/>
        </p:nvSpPr>
        <p:spPr>
          <a:xfrm rot="5400000">
            <a:off x="3285247" y="3065083"/>
            <a:ext cx="2146564" cy="1653923"/>
          </a:xfrm>
          <a:prstGeom prst="can">
            <a:avLst/>
          </a:prstGeom>
          <a:solidFill>
            <a:schemeClr val="accent6">
              <a:lumMod val="40000"/>
              <a:lumOff val="6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圆柱形 46">
            <a:extLst>
              <a:ext uri="{FF2B5EF4-FFF2-40B4-BE49-F238E27FC236}">
                <a16:creationId xmlns:a16="http://schemas.microsoft.com/office/drawing/2014/main" id="{F3ACBDF0-4A53-499E-B98C-9836EB78CED3}"/>
              </a:ext>
            </a:extLst>
          </p:cNvPr>
          <p:cNvSpPr/>
          <p:nvPr/>
        </p:nvSpPr>
        <p:spPr>
          <a:xfrm rot="5400000">
            <a:off x="1572732" y="3030381"/>
            <a:ext cx="2146563" cy="1723329"/>
          </a:xfrm>
          <a:prstGeom prst="can">
            <a:avLst/>
          </a:prstGeom>
          <a:solidFill>
            <a:schemeClr val="bg2">
              <a:lumMod val="9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Current MC gateway summary </a:t>
            </a:r>
            <a:endParaRPr lang="en-US" altLang="zh-CN" dirty="0"/>
          </a:p>
        </p:txBody>
      </p:sp>
      <p:sp>
        <p:nvSpPr>
          <p:cNvPr id="10" name="Rectangle 2">
            <a:extLst>
              <a:ext uri="{FF2B5EF4-FFF2-40B4-BE49-F238E27FC236}">
                <a16:creationId xmlns:a16="http://schemas.microsoft.com/office/drawing/2014/main" id="{B24D141A-6A87-4D66-9A97-DA6A829591DF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6216650" y="1356394"/>
            <a:ext cx="8686989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C6E07C24-1596-46C3-95AD-7D499C6B2C57}"/>
              </a:ext>
            </a:extLst>
          </p:cNvPr>
          <p:cNvSpPr/>
          <p:nvPr/>
        </p:nvSpPr>
        <p:spPr>
          <a:xfrm>
            <a:off x="546361" y="1746836"/>
            <a:ext cx="823568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/>
              <a:t>Whole flows using MC gateway UE, take the MC clients are hosted in the non-3GPP device as an example </a:t>
            </a:r>
            <a:endParaRPr lang="zh-CN" altLang="en-US" sz="1200" dirty="0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3DFEF5F5-1005-4BD9-B718-121F38EC8D9B}"/>
              </a:ext>
            </a:extLst>
          </p:cNvPr>
          <p:cNvSpPr/>
          <p:nvPr/>
        </p:nvSpPr>
        <p:spPr>
          <a:xfrm>
            <a:off x="5905796" y="2222500"/>
            <a:ext cx="622039" cy="330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/>
              <a:t>CSC server</a:t>
            </a:r>
            <a:endParaRPr lang="zh-CN" altLang="en-US" sz="1200" dirty="0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87B43B34-E853-4218-9B17-25488FF4870B}"/>
              </a:ext>
            </a:extLst>
          </p:cNvPr>
          <p:cNvSpPr/>
          <p:nvPr/>
        </p:nvSpPr>
        <p:spPr>
          <a:xfrm>
            <a:off x="444891" y="2222500"/>
            <a:ext cx="622039" cy="330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/>
              <a:t>MC</a:t>
            </a:r>
            <a:r>
              <a:rPr lang="zh-CN" altLang="en-US" sz="1200" dirty="0"/>
              <a:t>想</a:t>
            </a:r>
            <a:r>
              <a:rPr lang="en-US" altLang="zh-CN" sz="1200" dirty="0"/>
              <a:t> client</a:t>
            </a:r>
            <a:endParaRPr lang="zh-CN" altLang="en-US" sz="1200" dirty="0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6B21E8E0-F2B4-482A-BF57-F58040851CE5}"/>
              </a:ext>
            </a:extLst>
          </p:cNvPr>
          <p:cNvSpPr/>
          <p:nvPr/>
        </p:nvSpPr>
        <p:spPr>
          <a:xfrm>
            <a:off x="3041203" y="2235497"/>
            <a:ext cx="964809" cy="330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/>
              <a:t>MC gateway UE</a:t>
            </a:r>
            <a:endParaRPr lang="zh-CN" altLang="en-US" sz="1200" dirty="0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E89B79B9-6B66-4ADF-B7CE-E42492360213}"/>
              </a:ext>
            </a:extLst>
          </p:cNvPr>
          <p:cNvSpPr/>
          <p:nvPr/>
        </p:nvSpPr>
        <p:spPr>
          <a:xfrm>
            <a:off x="7178840" y="2228850"/>
            <a:ext cx="1196715" cy="330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/>
              <a:t>MC service server</a:t>
            </a:r>
            <a:endParaRPr lang="zh-CN" altLang="en-US" sz="1200" dirty="0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F9CF4306-CBC9-4104-8B9E-1597D24126F3}"/>
              </a:ext>
            </a:extLst>
          </p:cNvPr>
          <p:cNvSpPr/>
          <p:nvPr/>
        </p:nvSpPr>
        <p:spPr>
          <a:xfrm>
            <a:off x="210655" y="2458879"/>
            <a:ext cx="119671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dirty="0"/>
              <a:t>Non-3GPP device</a:t>
            </a:r>
            <a:endParaRPr lang="zh-CN" altLang="en-US" sz="1000" dirty="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4D603105-47DF-493C-BD9D-64F146DCA07B}"/>
              </a:ext>
            </a:extLst>
          </p:cNvPr>
          <p:cNvCxnSpPr>
            <a:cxnSpLocks/>
          </p:cNvCxnSpPr>
          <p:nvPr/>
        </p:nvCxnSpPr>
        <p:spPr>
          <a:xfrm>
            <a:off x="1674102" y="2540265"/>
            <a:ext cx="0" cy="25333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E0B49D60-41F1-4DD6-8827-3FA6A9887AE4}"/>
              </a:ext>
            </a:extLst>
          </p:cNvPr>
          <p:cNvCxnSpPr>
            <a:cxnSpLocks/>
          </p:cNvCxnSpPr>
          <p:nvPr/>
        </p:nvCxnSpPr>
        <p:spPr>
          <a:xfrm>
            <a:off x="3523607" y="2578397"/>
            <a:ext cx="0" cy="249525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BD6F55FD-2ACE-4E7C-9F77-8AE9C999B003}"/>
              </a:ext>
            </a:extLst>
          </p:cNvPr>
          <p:cNvCxnSpPr>
            <a:cxnSpLocks/>
          </p:cNvCxnSpPr>
          <p:nvPr/>
        </p:nvCxnSpPr>
        <p:spPr>
          <a:xfrm>
            <a:off x="6216815" y="2552700"/>
            <a:ext cx="0" cy="151491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8A5E929D-A76C-4972-BF9E-BA9CE76025A9}"/>
              </a:ext>
            </a:extLst>
          </p:cNvPr>
          <p:cNvCxnSpPr/>
          <p:nvPr/>
        </p:nvCxnSpPr>
        <p:spPr>
          <a:xfrm>
            <a:off x="7783807" y="2552700"/>
            <a:ext cx="0" cy="2819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id="{AF400E85-F011-469B-A4A4-2F08FE0B1276}"/>
              </a:ext>
            </a:extLst>
          </p:cNvPr>
          <p:cNvSpPr/>
          <p:nvPr/>
        </p:nvSpPr>
        <p:spPr>
          <a:xfrm>
            <a:off x="278463" y="2101850"/>
            <a:ext cx="1912402" cy="55245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3F233DFA-4903-4B89-AF1D-6B2152C213BF}"/>
              </a:ext>
            </a:extLst>
          </p:cNvPr>
          <p:cNvCxnSpPr>
            <a:cxnSpLocks/>
          </p:cNvCxnSpPr>
          <p:nvPr/>
        </p:nvCxnSpPr>
        <p:spPr>
          <a:xfrm>
            <a:off x="740896" y="2527300"/>
            <a:ext cx="0" cy="25463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>
            <a:extLst>
              <a:ext uri="{FF2B5EF4-FFF2-40B4-BE49-F238E27FC236}">
                <a16:creationId xmlns:a16="http://schemas.microsoft.com/office/drawing/2014/main" id="{A0398053-5272-4908-83CC-05B1BACF2A03}"/>
              </a:ext>
            </a:extLst>
          </p:cNvPr>
          <p:cNvSpPr/>
          <p:nvPr/>
        </p:nvSpPr>
        <p:spPr>
          <a:xfrm>
            <a:off x="2100389" y="2773394"/>
            <a:ext cx="156711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dirty="0"/>
              <a:t>non-3GPP access connection</a:t>
            </a:r>
            <a:endParaRPr lang="zh-CN" altLang="en-US" sz="1000" dirty="0"/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9610C791-9A2C-48D4-8DFF-B5F02B6B26EC}"/>
              </a:ext>
            </a:extLst>
          </p:cNvPr>
          <p:cNvSpPr/>
          <p:nvPr/>
        </p:nvSpPr>
        <p:spPr>
          <a:xfrm>
            <a:off x="4817228" y="2235497"/>
            <a:ext cx="755773" cy="330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/>
              <a:t>3GPP network</a:t>
            </a:r>
            <a:endParaRPr lang="zh-CN" altLang="en-US" sz="1200" dirty="0"/>
          </a:p>
        </p:txBody>
      </p: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id="{401A7425-E155-4913-82C9-803A2446FCC8}"/>
              </a:ext>
            </a:extLst>
          </p:cNvPr>
          <p:cNvCxnSpPr>
            <a:cxnSpLocks/>
          </p:cNvCxnSpPr>
          <p:nvPr/>
        </p:nvCxnSpPr>
        <p:spPr>
          <a:xfrm>
            <a:off x="5185512" y="2578397"/>
            <a:ext cx="0" cy="58045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>
            <a:extLst>
              <a:ext uri="{FF2B5EF4-FFF2-40B4-BE49-F238E27FC236}">
                <a16:creationId xmlns:a16="http://schemas.microsoft.com/office/drawing/2014/main" id="{E3CCA159-6174-4A6D-9B66-01B6D0B648C0}"/>
              </a:ext>
            </a:extLst>
          </p:cNvPr>
          <p:cNvSpPr/>
          <p:nvPr/>
        </p:nvSpPr>
        <p:spPr>
          <a:xfrm>
            <a:off x="3607042" y="2758740"/>
            <a:ext cx="178282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dirty="0"/>
              <a:t>Register to network, setup PDU session</a:t>
            </a:r>
            <a:endParaRPr lang="zh-CN" altLang="en-US" sz="1000" dirty="0"/>
          </a:p>
        </p:txBody>
      </p:sp>
      <p:cxnSp>
        <p:nvCxnSpPr>
          <p:cNvPr id="31" name="直接箭头连接符 30">
            <a:extLst>
              <a:ext uri="{FF2B5EF4-FFF2-40B4-BE49-F238E27FC236}">
                <a16:creationId xmlns:a16="http://schemas.microsoft.com/office/drawing/2014/main" id="{9F106E07-9C28-4781-99DC-1A301ADFE391}"/>
              </a:ext>
            </a:extLst>
          </p:cNvPr>
          <p:cNvCxnSpPr>
            <a:cxnSpLocks/>
          </p:cNvCxnSpPr>
          <p:nvPr/>
        </p:nvCxnSpPr>
        <p:spPr>
          <a:xfrm>
            <a:off x="1669144" y="3327942"/>
            <a:ext cx="4553332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本框 37">
            <a:extLst>
              <a:ext uri="{FF2B5EF4-FFF2-40B4-BE49-F238E27FC236}">
                <a16:creationId xmlns:a16="http://schemas.microsoft.com/office/drawing/2014/main" id="{E7D1B767-E37F-4062-838A-7D498D68506A}"/>
              </a:ext>
            </a:extLst>
          </p:cNvPr>
          <p:cNvSpPr txBox="1"/>
          <p:nvPr/>
        </p:nvSpPr>
        <p:spPr>
          <a:xfrm>
            <a:off x="2873503" y="3123031"/>
            <a:ext cx="174919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/>
              <a:t>1. Identify authentication </a:t>
            </a:r>
            <a:endParaRPr lang="zh-CN" altLang="en-US" sz="1100" dirty="0"/>
          </a:p>
        </p:txBody>
      </p:sp>
      <p:cxnSp>
        <p:nvCxnSpPr>
          <p:cNvPr id="40" name="直接箭头连接符 39">
            <a:extLst>
              <a:ext uri="{FF2B5EF4-FFF2-40B4-BE49-F238E27FC236}">
                <a16:creationId xmlns:a16="http://schemas.microsoft.com/office/drawing/2014/main" id="{592114DE-4116-49B0-B7A3-69C2A644CBCF}"/>
              </a:ext>
            </a:extLst>
          </p:cNvPr>
          <p:cNvCxnSpPr>
            <a:cxnSpLocks/>
          </p:cNvCxnSpPr>
          <p:nvPr/>
        </p:nvCxnSpPr>
        <p:spPr>
          <a:xfrm>
            <a:off x="735937" y="3637444"/>
            <a:ext cx="7047870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文本框 43">
            <a:extLst>
              <a:ext uri="{FF2B5EF4-FFF2-40B4-BE49-F238E27FC236}">
                <a16:creationId xmlns:a16="http://schemas.microsoft.com/office/drawing/2014/main" id="{C6BBE937-3592-4FE7-9C5F-FA26B38750C0}"/>
              </a:ext>
            </a:extLst>
          </p:cNvPr>
          <p:cNvSpPr txBox="1"/>
          <p:nvPr/>
        </p:nvSpPr>
        <p:spPr>
          <a:xfrm>
            <a:off x="2886547" y="3396154"/>
            <a:ext cx="165782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/>
              <a:t>2. Service authorization</a:t>
            </a:r>
            <a:endParaRPr lang="zh-CN" altLang="en-US" sz="1100" dirty="0"/>
          </a:p>
        </p:txBody>
      </p:sp>
      <p:cxnSp>
        <p:nvCxnSpPr>
          <p:cNvPr id="45" name="直接箭头连接符 44">
            <a:extLst>
              <a:ext uri="{FF2B5EF4-FFF2-40B4-BE49-F238E27FC236}">
                <a16:creationId xmlns:a16="http://schemas.microsoft.com/office/drawing/2014/main" id="{5DB712DE-7DFE-47A1-A94E-EB29277E6524}"/>
              </a:ext>
            </a:extLst>
          </p:cNvPr>
          <p:cNvCxnSpPr>
            <a:cxnSpLocks/>
          </p:cNvCxnSpPr>
          <p:nvPr/>
        </p:nvCxnSpPr>
        <p:spPr>
          <a:xfrm>
            <a:off x="1669144" y="3938366"/>
            <a:ext cx="4547506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文本框 45">
            <a:extLst>
              <a:ext uri="{FF2B5EF4-FFF2-40B4-BE49-F238E27FC236}">
                <a16:creationId xmlns:a16="http://schemas.microsoft.com/office/drawing/2014/main" id="{DABA72DE-E4E2-4BBC-9369-45E0CE744187}"/>
              </a:ext>
            </a:extLst>
          </p:cNvPr>
          <p:cNvSpPr txBox="1"/>
          <p:nvPr/>
        </p:nvSpPr>
        <p:spPr>
          <a:xfrm>
            <a:off x="2087738" y="3744240"/>
            <a:ext cx="300434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/>
              <a:t>3. Interact with CMS, GMS to get the profiles.</a:t>
            </a:r>
            <a:endParaRPr lang="zh-CN" altLang="en-US" sz="1100" dirty="0"/>
          </a:p>
        </p:txBody>
      </p:sp>
      <p:cxnSp>
        <p:nvCxnSpPr>
          <p:cNvPr id="48" name="直接箭头连接符 47">
            <a:extLst>
              <a:ext uri="{FF2B5EF4-FFF2-40B4-BE49-F238E27FC236}">
                <a16:creationId xmlns:a16="http://schemas.microsoft.com/office/drawing/2014/main" id="{962881F1-B254-4797-98FD-5371EA909EEE}"/>
              </a:ext>
            </a:extLst>
          </p:cNvPr>
          <p:cNvCxnSpPr>
            <a:cxnSpLocks/>
          </p:cNvCxnSpPr>
          <p:nvPr/>
        </p:nvCxnSpPr>
        <p:spPr>
          <a:xfrm>
            <a:off x="740582" y="4257136"/>
            <a:ext cx="7043225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文本框 49">
            <a:extLst>
              <a:ext uri="{FF2B5EF4-FFF2-40B4-BE49-F238E27FC236}">
                <a16:creationId xmlns:a16="http://schemas.microsoft.com/office/drawing/2014/main" id="{9FA288F5-E85D-467C-B8D9-0C88C571DB22}"/>
              </a:ext>
            </a:extLst>
          </p:cNvPr>
          <p:cNvSpPr txBox="1"/>
          <p:nvPr/>
        </p:nvSpPr>
        <p:spPr>
          <a:xfrm>
            <a:off x="3210113" y="4067615"/>
            <a:ext cx="30123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/>
              <a:t>4. Affiliation,</a:t>
            </a:r>
            <a:r>
              <a:rPr lang="zh-CN" altLang="en-US" sz="1100" dirty="0"/>
              <a:t> </a:t>
            </a:r>
            <a:r>
              <a:rPr lang="en-US" altLang="zh-CN" sz="1100" dirty="0"/>
              <a:t>group</a:t>
            </a:r>
            <a:r>
              <a:rPr lang="zh-CN" altLang="en-US" sz="1100" dirty="0"/>
              <a:t> </a:t>
            </a:r>
            <a:r>
              <a:rPr lang="en-US" altLang="zh-CN" sz="1100" dirty="0"/>
              <a:t>call,</a:t>
            </a:r>
            <a:r>
              <a:rPr lang="zh-CN" altLang="en-US" sz="1100" dirty="0"/>
              <a:t> </a:t>
            </a:r>
            <a:r>
              <a:rPr lang="en-US" altLang="zh-CN" sz="1100" dirty="0"/>
              <a:t>private</a:t>
            </a:r>
            <a:r>
              <a:rPr lang="zh-CN" altLang="en-US" sz="1100" dirty="0"/>
              <a:t> </a:t>
            </a:r>
            <a:r>
              <a:rPr lang="en-US" altLang="zh-CN" sz="1100" dirty="0"/>
              <a:t>call</a:t>
            </a:r>
            <a:r>
              <a:rPr lang="zh-CN" altLang="en-US" sz="1100" dirty="0"/>
              <a:t> </a:t>
            </a:r>
            <a:r>
              <a:rPr lang="en-US" altLang="zh-CN" sz="1100" dirty="0"/>
              <a:t>and</a:t>
            </a:r>
            <a:r>
              <a:rPr lang="zh-CN" altLang="en-US" sz="1100" dirty="0"/>
              <a:t> </a:t>
            </a:r>
            <a:r>
              <a:rPr lang="en-US" altLang="zh-CN" sz="1100" dirty="0"/>
              <a:t>so</a:t>
            </a:r>
            <a:r>
              <a:rPr lang="zh-CN" altLang="en-US" sz="1100" dirty="0"/>
              <a:t> </a:t>
            </a:r>
            <a:r>
              <a:rPr lang="en-US" altLang="zh-CN" sz="1100" dirty="0"/>
              <a:t>on</a:t>
            </a:r>
            <a:endParaRPr lang="zh-CN" altLang="en-US" sz="1100" dirty="0"/>
          </a:p>
        </p:txBody>
      </p:sp>
      <p:cxnSp>
        <p:nvCxnSpPr>
          <p:cNvPr id="51" name="直接箭头连接符 50">
            <a:extLst>
              <a:ext uri="{FF2B5EF4-FFF2-40B4-BE49-F238E27FC236}">
                <a16:creationId xmlns:a16="http://schemas.microsoft.com/office/drawing/2014/main" id="{444B2423-0996-478F-BD5D-AA0241821D9B}"/>
              </a:ext>
            </a:extLst>
          </p:cNvPr>
          <p:cNvCxnSpPr>
            <a:cxnSpLocks/>
          </p:cNvCxnSpPr>
          <p:nvPr/>
        </p:nvCxnSpPr>
        <p:spPr>
          <a:xfrm>
            <a:off x="735937" y="4621432"/>
            <a:ext cx="7047870" cy="0"/>
          </a:xfrm>
          <a:prstGeom prst="straightConnector1">
            <a:avLst/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文本框 56">
            <a:extLst>
              <a:ext uri="{FF2B5EF4-FFF2-40B4-BE49-F238E27FC236}">
                <a16:creationId xmlns:a16="http://schemas.microsoft.com/office/drawing/2014/main" id="{B4D54EDA-7742-4BA6-9AF0-BE31BB3FC715}"/>
              </a:ext>
            </a:extLst>
          </p:cNvPr>
          <p:cNvSpPr txBox="1"/>
          <p:nvPr/>
        </p:nvSpPr>
        <p:spPr>
          <a:xfrm>
            <a:off x="3210113" y="4359822"/>
            <a:ext cx="207300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/>
              <a:t>5. Media plane data exchange</a:t>
            </a:r>
            <a:endParaRPr lang="zh-CN" altLang="en-US" sz="1100" dirty="0"/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id="{841C2683-961A-4DEF-9932-40E3E722B3E9}"/>
              </a:ext>
            </a:extLst>
          </p:cNvPr>
          <p:cNvSpPr/>
          <p:nvPr/>
        </p:nvSpPr>
        <p:spPr>
          <a:xfrm>
            <a:off x="1305161" y="2210065"/>
            <a:ext cx="622039" cy="330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/>
              <a:t>CSC client</a:t>
            </a:r>
            <a:endParaRPr lang="zh-CN" altLang="en-US" sz="1200" dirty="0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C0553747-58B2-4207-89DC-999AFCDE1EE7}"/>
              </a:ext>
            </a:extLst>
          </p:cNvPr>
          <p:cNvSpPr txBox="1"/>
          <p:nvPr/>
        </p:nvSpPr>
        <p:spPr>
          <a:xfrm>
            <a:off x="510774" y="5839895"/>
            <a:ext cx="68916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rgbClr val="C00000"/>
                </a:solidFill>
              </a:rPr>
              <a:t>&gt;&gt;&gt;&gt; The MC gateway UE are worked as a transparent router.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216088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Some Issues - 1</a:t>
            </a:r>
          </a:p>
        </p:txBody>
      </p:sp>
      <p:sp>
        <p:nvSpPr>
          <p:cNvPr id="10" name="Rectangle 2">
            <a:extLst>
              <a:ext uri="{FF2B5EF4-FFF2-40B4-BE49-F238E27FC236}">
                <a16:creationId xmlns:a16="http://schemas.microsoft.com/office/drawing/2014/main" id="{B24D141A-6A87-4D66-9A97-DA6A829591DF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6216650" y="1356394"/>
            <a:ext cx="8686989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1" name="圆柱形 20">
            <a:extLst>
              <a:ext uri="{FF2B5EF4-FFF2-40B4-BE49-F238E27FC236}">
                <a16:creationId xmlns:a16="http://schemas.microsoft.com/office/drawing/2014/main" id="{E6D1559B-5A8C-453B-8896-4AF626553DC9}"/>
              </a:ext>
            </a:extLst>
          </p:cNvPr>
          <p:cNvSpPr/>
          <p:nvPr/>
        </p:nvSpPr>
        <p:spPr>
          <a:xfrm rot="5400000">
            <a:off x="3073833" y="3200742"/>
            <a:ext cx="2146564" cy="1283077"/>
          </a:xfrm>
          <a:prstGeom prst="can">
            <a:avLst/>
          </a:prstGeom>
          <a:solidFill>
            <a:schemeClr val="accent6">
              <a:lumMod val="40000"/>
              <a:lumOff val="6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圆柱形 21">
            <a:extLst>
              <a:ext uri="{FF2B5EF4-FFF2-40B4-BE49-F238E27FC236}">
                <a16:creationId xmlns:a16="http://schemas.microsoft.com/office/drawing/2014/main" id="{F966B9A5-A870-43FB-9C6A-8918D917B17E}"/>
              </a:ext>
            </a:extLst>
          </p:cNvPr>
          <p:cNvSpPr/>
          <p:nvPr/>
        </p:nvSpPr>
        <p:spPr>
          <a:xfrm rot="5400000">
            <a:off x="889976" y="3270970"/>
            <a:ext cx="2146563" cy="1051883"/>
          </a:xfrm>
          <a:prstGeom prst="can">
            <a:avLst>
              <a:gd name="adj" fmla="val 28540"/>
            </a:avLst>
          </a:prstGeom>
          <a:solidFill>
            <a:schemeClr val="bg2">
              <a:lumMod val="9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0BF5AA3C-6073-47CE-81A3-5D34B8A1A6BE}"/>
              </a:ext>
            </a:extLst>
          </p:cNvPr>
          <p:cNvSpPr/>
          <p:nvPr/>
        </p:nvSpPr>
        <p:spPr>
          <a:xfrm>
            <a:off x="5411334" y="2172736"/>
            <a:ext cx="622039" cy="3302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tx1"/>
                </a:solidFill>
              </a:rPr>
              <a:t>CSC server</a:t>
            </a:r>
            <a:endParaRPr lang="zh-CN" altLang="en-US" sz="1200" dirty="0">
              <a:solidFill>
                <a:schemeClr val="tx1"/>
              </a:solidFill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1CC7CB9B-E694-42A0-A35E-46218B9A5DF6}"/>
              </a:ext>
            </a:extLst>
          </p:cNvPr>
          <p:cNvSpPr/>
          <p:nvPr/>
        </p:nvSpPr>
        <p:spPr>
          <a:xfrm>
            <a:off x="481072" y="3747314"/>
            <a:ext cx="800948" cy="508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tx1"/>
                </a:solidFill>
              </a:rPr>
              <a:t>MC service client</a:t>
            </a:r>
            <a:endParaRPr lang="zh-CN" altLang="en-US" sz="1200" dirty="0">
              <a:solidFill>
                <a:schemeClr val="tx1"/>
              </a:solidFill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972E36AE-18F8-4E70-AD76-229FBD49631F}"/>
              </a:ext>
            </a:extLst>
          </p:cNvPr>
          <p:cNvSpPr/>
          <p:nvPr/>
        </p:nvSpPr>
        <p:spPr>
          <a:xfrm>
            <a:off x="2514912" y="2225674"/>
            <a:ext cx="964809" cy="28194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/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B8C3B5E4-9870-403E-BCEB-EA5DE2439C41}"/>
              </a:ext>
            </a:extLst>
          </p:cNvPr>
          <p:cNvSpPr/>
          <p:nvPr/>
        </p:nvSpPr>
        <p:spPr>
          <a:xfrm>
            <a:off x="6684378" y="2179086"/>
            <a:ext cx="1196715" cy="3302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tx1"/>
                </a:solidFill>
              </a:rPr>
              <a:t>MC service server</a:t>
            </a:r>
            <a:endParaRPr lang="zh-CN" altLang="en-US" sz="1200" dirty="0">
              <a:solidFill>
                <a:schemeClr val="tx1"/>
              </a:solidFill>
            </a:endParaRPr>
          </a:p>
        </p:txBody>
      </p: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452AAEF0-34F1-4525-888E-E8BBC1473855}"/>
              </a:ext>
            </a:extLst>
          </p:cNvPr>
          <p:cNvCxnSpPr/>
          <p:nvPr/>
        </p:nvCxnSpPr>
        <p:spPr>
          <a:xfrm>
            <a:off x="5722353" y="2502936"/>
            <a:ext cx="0" cy="2819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C673C73A-CC07-421C-9E5E-B80024D2BDAC}"/>
              </a:ext>
            </a:extLst>
          </p:cNvPr>
          <p:cNvCxnSpPr/>
          <p:nvPr/>
        </p:nvCxnSpPr>
        <p:spPr>
          <a:xfrm>
            <a:off x="7289345" y="2502936"/>
            <a:ext cx="0" cy="2819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矩形 38">
            <a:extLst>
              <a:ext uri="{FF2B5EF4-FFF2-40B4-BE49-F238E27FC236}">
                <a16:creationId xmlns:a16="http://schemas.microsoft.com/office/drawing/2014/main" id="{FACD2D7A-1548-4B75-AB34-C1AA6AB7C8E1}"/>
              </a:ext>
            </a:extLst>
          </p:cNvPr>
          <p:cNvSpPr/>
          <p:nvPr/>
        </p:nvSpPr>
        <p:spPr>
          <a:xfrm>
            <a:off x="396861" y="2603500"/>
            <a:ext cx="964809" cy="206375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2F3CE02F-0185-487F-8977-60D436CE64CF}"/>
              </a:ext>
            </a:extLst>
          </p:cNvPr>
          <p:cNvSpPr/>
          <p:nvPr/>
        </p:nvSpPr>
        <p:spPr>
          <a:xfrm>
            <a:off x="4322766" y="2185733"/>
            <a:ext cx="755773" cy="3302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tx1"/>
                </a:solidFill>
              </a:rPr>
              <a:t>3GPP network</a:t>
            </a:r>
            <a:endParaRPr lang="zh-CN" altLang="en-US" sz="1200" dirty="0">
              <a:solidFill>
                <a:schemeClr val="tx1"/>
              </a:solidFill>
            </a:endParaRPr>
          </a:p>
        </p:txBody>
      </p: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id="{F88D81D0-54AA-4656-B3BF-49C89893815E}"/>
              </a:ext>
            </a:extLst>
          </p:cNvPr>
          <p:cNvCxnSpPr/>
          <p:nvPr/>
        </p:nvCxnSpPr>
        <p:spPr>
          <a:xfrm>
            <a:off x="4691050" y="2528633"/>
            <a:ext cx="0" cy="2819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箭头连接符 44">
            <a:extLst>
              <a:ext uri="{FF2B5EF4-FFF2-40B4-BE49-F238E27FC236}">
                <a16:creationId xmlns:a16="http://schemas.microsoft.com/office/drawing/2014/main" id="{FA56B75B-B308-4D4D-90D4-B686EC049CD8}"/>
              </a:ext>
            </a:extLst>
          </p:cNvPr>
          <p:cNvCxnSpPr/>
          <p:nvPr/>
        </p:nvCxnSpPr>
        <p:spPr>
          <a:xfrm>
            <a:off x="1351888" y="3251863"/>
            <a:ext cx="4370465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箭头连接符 46">
            <a:extLst>
              <a:ext uri="{FF2B5EF4-FFF2-40B4-BE49-F238E27FC236}">
                <a16:creationId xmlns:a16="http://schemas.microsoft.com/office/drawing/2014/main" id="{521BC91D-955B-45AA-8A2F-7A5A4F864013}"/>
              </a:ext>
            </a:extLst>
          </p:cNvPr>
          <p:cNvCxnSpPr>
            <a:cxnSpLocks/>
          </p:cNvCxnSpPr>
          <p:nvPr/>
        </p:nvCxnSpPr>
        <p:spPr>
          <a:xfrm>
            <a:off x="1351887" y="3594763"/>
            <a:ext cx="5937458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文本框 47">
            <a:extLst>
              <a:ext uri="{FF2B5EF4-FFF2-40B4-BE49-F238E27FC236}">
                <a16:creationId xmlns:a16="http://schemas.microsoft.com/office/drawing/2014/main" id="{42BB1EBC-23E2-4166-9EF8-767D16B465C2}"/>
              </a:ext>
            </a:extLst>
          </p:cNvPr>
          <p:cNvSpPr txBox="1"/>
          <p:nvPr/>
        </p:nvSpPr>
        <p:spPr>
          <a:xfrm>
            <a:off x="2517573" y="3371655"/>
            <a:ext cx="165782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/>
              <a:t>2. Service authorization</a:t>
            </a:r>
            <a:endParaRPr lang="zh-CN" altLang="en-US" sz="1100" dirty="0"/>
          </a:p>
        </p:txBody>
      </p:sp>
      <p:cxnSp>
        <p:nvCxnSpPr>
          <p:cNvPr id="49" name="直接箭头连接符 48">
            <a:extLst>
              <a:ext uri="{FF2B5EF4-FFF2-40B4-BE49-F238E27FC236}">
                <a16:creationId xmlns:a16="http://schemas.microsoft.com/office/drawing/2014/main" id="{00B3BCAF-7F5A-4700-BDFB-E32E93488B35}"/>
              </a:ext>
            </a:extLst>
          </p:cNvPr>
          <p:cNvCxnSpPr>
            <a:cxnSpLocks/>
          </p:cNvCxnSpPr>
          <p:nvPr/>
        </p:nvCxnSpPr>
        <p:spPr>
          <a:xfrm>
            <a:off x="1358885" y="3964429"/>
            <a:ext cx="4363468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文本框 49">
            <a:extLst>
              <a:ext uri="{FF2B5EF4-FFF2-40B4-BE49-F238E27FC236}">
                <a16:creationId xmlns:a16="http://schemas.microsoft.com/office/drawing/2014/main" id="{ED6D1E0F-BCE0-4AD2-9FA0-2D8B2A574F8C}"/>
              </a:ext>
            </a:extLst>
          </p:cNvPr>
          <p:cNvSpPr txBox="1"/>
          <p:nvPr/>
        </p:nvSpPr>
        <p:spPr>
          <a:xfrm>
            <a:off x="2512939" y="3747314"/>
            <a:ext cx="300434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/>
              <a:t>3. Interact with CMS, GMS to get the profiles.</a:t>
            </a:r>
            <a:endParaRPr lang="zh-CN" altLang="en-US" sz="1100" dirty="0"/>
          </a:p>
        </p:txBody>
      </p:sp>
      <p:cxnSp>
        <p:nvCxnSpPr>
          <p:cNvPr id="51" name="直接箭头连接符 50">
            <a:extLst>
              <a:ext uri="{FF2B5EF4-FFF2-40B4-BE49-F238E27FC236}">
                <a16:creationId xmlns:a16="http://schemas.microsoft.com/office/drawing/2014/main" id="{3CE91991-1292-46AD-B3EE-2104C63818EF}"/>
              </a:ext>
            </a:extLst>
          </p:cNvPr>
          <p:cNvCxnSpPr>
            <a:cxnSpLocks/>
          </p:cNvCxnSpPr>
          <p:nvPr/>
        </p:nvCxnSpPr>
        <p:spPr>
          <a:xfrm>
            <a:off x="1356532" y="4237479"/>
            <a:ext cx="5932813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文本框 51">
            <a:extLst>
              <a:ext uri="{FF2B5EF4-FFF2-40B4-BE49-F238E27FC236}">
                <a16:creationId xmlns:a16="http://schemas.microsoft.com/office/drawing/2014/main" id="{7D926B08-58B4-4AD1-82C3-56EDDCA473FD}"/>
              </a:ext>
            </a:extLst>
          </p:cNvPr>
          <p:cNvSpPr txBox="1"/>
          <p:nvPr/>
        </p:nvSpPr>
        <p:spPr>
          <a:xfrm>
            <a:off x="2493458" y="4023698"/>
            <a:ext cx="30123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/>
              <a:t>4. Affiliation,</a:t>
            </a:r>
            <a:r>
              <a:rPr lang="zh-CN" altLang="en-US" sz="1100" dirty="0"/>
              <a:t> </a:t>
            </a:r>
            <a:r>
              <a:rPr lang="en-US" altLang="zh-CN" sz="1100" dirty="0"/>
              <a:t>group</a:t>
            </a:r>
            <a:r>
              <a:rPr lang="zh-CN" altLang="en-US" sz="1100" dirty="0"/>
              <a:t> </a:t>
            </a:r>
            <a:r>
              <a:rPr lang="en-US" altLang="zh-CN" sz="1100" dirty="0"/>
              <a:t>call,</a:t>
            </a:r>
            <a:r>
              <a:rPr lang="zh-CN" altLang="en-US" sz="1100" dirty="0"/>
              <a:t> </a:t>
            </a:r>
            <a:r>
              <a:rPr lang="en-US" altLang="zh-CN" sz="1100" dirty="0"/>
              <a:t>private</a:t>
            </a:r>
            <a:r>
              <a:rPr lang="zh-CN" altLang="en-US" sz="1100" dirty="0"/>
              <a:t> </a:t>
            </a:r>
            <a:r>
              <a:rPr lang="en-US" altLang="zh-CN" sz="1100" dirty="0"/>
              <a:t>call</a:t>
            </a:r>
            <a:r>
              <a:rPr lang="zh-CN" altLang="en-US" sz="1100" dirty="0"/>
              <a:t> </a:t>
            </a:r>
            <a:r>
              <a:rPr lang="en-US" altLang="zh-CN" sz="1100" dirty="0"/>
              <a:t>and</a:t>
            </a:r>
            <a:r>
              <a:rPr lang="zh-CN" altLang="en-US" sz="1100" dirty="0"/>
              <a:t> </a:t>
            </a:r>
            <a:r>
              <a:rPr lang="en-US" altLang="zh-CN" sz="1100" dirty="0"/>
              <a:t>so</a:t>
            </a:r>
            <a:r>
              <a:rPr lang="zh-CN" altLang="en-US" sz="1100" dirty="0"/>
              <a:t> </a:t>
            </a:r>
            <a:r>
              <a:rPr lang="en-US" altLang="zh-CN" sz="1100" dirty="0"/>
              <a:t>on</a:t>
            </a:r>
            <a:endParaRPr lang="zh-CN" altLang="en-US" sz="1100" dirty="0"/>
          </a:p>
        </p:txBody>
      </p:sp>
      <p:cxnSp>
        <p:nvCxnSpPr>
          <p:cNvPr id="53" name="直接箭头连接符 52">
            <a:extLst>
              <a:ext uri="{FF2B5EF4-FFF2-40B4-BE49-F238E27FC236}">
                <a16:creationId xmlns:a16="http://schemas.microsoft.com/office/drawing/2014/main" id="{93A31DC8-E2A0-4199-965A-F5CF546FA61F}"/>
              </a:ext>
            </a:extLst>
          </p:cNvPr>
          <p:cNvCxnSpPr>
            <a:cxnSpLocks/>
          </p:cNvCxnSpPr>
          <p:nvPr/>
        </p:nvCxnSpPr>
        <p:spPr>
          <a:xfrm>
            <a:off x="1351887" y="4515513"/>
            <a:ext cx="5937458" cy="0"/>
          </a:xfrm>
          <a:prstGeom prst="straightConnector1">
            <a:avLst/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文本框 53">
            <a:extLst>
              <a:ext uri="{FF2B5EF4-FFF2-40B4-BE49-F238E27FC236}">
                <a16:creationId xmlns:a16="http://schemas.microsoft.com/office/drawing/2014/main" id="{A044750E-13B6-4675-A276-DCFCF4333935}"/>
              </a:ext>
            </a:extLst>
          </p:cNvPr>
          <p:cNvSpPr txBox="1"/>
          <p:nvPr/>
        </p:nvSpPr>
        <p:spPr>
          <a:xfrm>
            <a:off x="2520444" y="4300082"/>
            <a:ext cx="207300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/>
              <a:t>5. Media plane data exchange</a:t>
            </a:r>
            <a:endParaRPr lang="zh-CN" altLang="en-US" sz="1100" dirty="0"/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id="{7921AD9E-275A-4342-AE1B-78F6F507BFE9}"/>
              </a:ext>
            </a:extLst>
          </p:cNvPr>
          <p:cNvSpPr/>
          <p:nvPr/>
        </p:nvSpPr>
        <p:spPr>
          <a:xfrm>
            <a:off x="445176" y="4313768"/>
            <a:ext cx="11170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dirty="0"/>
              <a:t>Non 3GPP device</a:t>
            </a:r>
            <a:endParaRPr lang="zh-CN" altLang="en-US" sz="1000" dirty="0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4D00B6AA-55F0-423E-BDCD-A974262736D8}"/>
              </a:ext>
            </a:extLst>
          </p:cNvPr>
          <p:cNvSpPr/>
          <p:nvPr/>
        </p:nvSpPr>
        <p:spPr>
          <a:xfrm>
            <a:off x="2544026" y="2320850"/>
            <a:ext cx="9615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latin typeface="+mn-lt"/>
                <a:cs typeface="+mn-cs"/>
              </a:rPr>
              <a:t>MC gateway UE</a:t>
            </a:r>
            <a:endParaRPr lang="zh-CN" altLang="en-US" sz="1200" dirty="0">
              <a:latin typeface="+mn-lt"/>
              <a:cs typeface="+mn-cs"/>
            </a:endParaRP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id="{915DAF20-6586-460D-97A2-CAA6350D964D}"/>
              </a:ext>
            </a:extLst>
          </p:cNvPr>
          <p:cNvSpPr/>
          <p:nvPr/>
        </p:nvSpPr>
        <p:spPr>
          <a:xfrm>
            <a:off x="475293" y="3095362"/>
            <a:ext cx="800948" cy="508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tx1"/>
                </a:solidFill>
              </a:rPr>
              <a:t>CSC client</a:t>
            </a:r>
            <a:endParaRPr lang="zh-CN" altLang="en-US" sz="1200" dirty="0">
              <a:solidFill>
                <a:schemeClr val="tx1"/>
              </a:solidFill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B446E1AF-21CB-4B2A-8036-9DC48C2B3259}"/>
              </a:ext>
            </a:extLst>
          </p:cNvPr>
          <p:cNvSpPr txBox="1"/>
          <p:nvPr/>
        </p:nvSpPr>
        <p:spPr>
          <a:xfrm>
            <a:off x="2460732" y="3040826"/>
            <a:ext cx="174919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/>
              <a:t>1. Identify authentication </a:t>
            </a:r>
            <a:endParaRPr lang="zh-CN" altLang="en-US" sz="1100" dirty="0"/>
          </a:p>
        </p:txBody>
      </p:sp>
      <p:sp>
        <p:nvSpPr>
          <p:cNvPr id="3" name="爆炸形: 8 pt  2">
            <a:extLst>
              <a:ext uri="{FF2B5EF4-FFF2-40B4-BE49-F238E27FC236}">
                <a16:creationId xmlns:a16="http://schemas.microsoft.com/office/drawing/2014/main" id="{B0FEDDE7-C761-4EF9-9678-8F6B904FFCC7}"/>
              </a:ext>
            </a:extLst>
          </p:cNvPr>
          <p:cNvSpPr/>
          <p:nvPr/>
        </p:nvSpPr>
        <p:spPr>
          <a:xfrm>
            <a:off x="2810460" y="4834155"/>
            <a:ext cx="457196" cy="421839"/>
          </a:xfrm>
          <a:prstGeom prst="irregularSeal1">
            <a:avLst/>
          </a:prstGeom>
          <a:solidFill>
            <a:srgbClr val="C000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B51599F-5E6B-4EDA-BEDE-CE2E984DFD4A}"/>
              </a:ext>
            </a:extLst>
          </p:cNvPr>
          <p:cNvSpPr txBox="1"/>
          <p:nvPr/>
        </p:nvSpPr>
        <p:spPr>
          <a:xfrm>
            <a:off x="7894312" y="2738004"/>
            <a:ext cx="3676650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sz="1600" dirty="0"/>
              <a:t>(1) Any traffic regardless it is MCX related or not can goes through the MC gateway UE as the MC gateway UE is not aware of the traffic.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sz="1600" dirty="0"/>
              <a:t>(2) The </a:t>
            </a:r>
            <a:r>
              <a:rPr lang="en-US" altLang="zh-CN" sz="1600" dirty="0" err="1"/>
              <a:t>Uu</a:t>
            </a:r>
            <a:r>
              <a:rPr lang="en-US" altLang="zh-CN" sz="1600" dirty="0"/>
              <a:t> resource is limited. If any traffic can go through the MC gateway UE, the </a:t>
            </a:r>
            <a:r>
              <a:rPr lang="en-US" altLang="zh-CN" sz="1600" dirty="0" err="1"/>
              <a:t>Uu</a:t>
            </a:r>
            <a:r>
              <a:rPr lang="en-US" altLang="zh-CN" sz="1600" dirty="0"/>
              <a:t> resource may be wasted. 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sz="1600" dirty="0"/>
              <a:t>(3) If the MC service user switch to another MC gateway UE, the whole flows has to be performed from the beginning.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zh-CN" altLang="en-US" sz="1600" dirty="0"/>
          </a:p>
        </p:txBody>
      </p:sp>
      <p:sp>
        <p:nvSpPr>
          <p:cNvPr id="58" name="爆炸形: 8 pt  57">
            <a:extLst>
              <a:ext uri="{FF2B5EF4-FFF2-40B4-BE49-F238E27FC236}">
                <a16:creationId xmlns:a16="http://schemas.microsoft.com/office/drawing/2014/main" id="{4B9FC34E-CC21-4E86-8166-E5700504374C}"/>
              </a:ext>
            </a:extLst>
          </p:cNvPr>
          <p:cNvSpPr/>
          <p:nvPr/>
        </p:nvSpPr>
        <p:spPr>
          <a:xfrm>
            <a:off x="3869715" y="4818542"/>
            <a:ext cx="457196" cy="421839"/>
          </a:xfrm>
          <a:prstGeom prst="irregularSeal1">
            <a:avLst/>
          </a:prstGeom>
          <a:solidFill>
            <a:srgbClr val="C000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B1A746A-5328-43C6-870F-80DA020EA546}"/>
              </a:ext>
            </a:extLst>
          </p:cNvPr>
          <p:cNvSpPr txBox="1"/>
          <p:nvPr/>
        </p:nvSpPr>
        <p:spPr>
          <a:xfrm>
            <a:off x="510774" y="5839895"/>
            <a:ext cx="47670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rgbClr val="C00000"/>
                </a:solidFill>
              </a:rPr>
              <a:t>&gt;&gt;&gt;&gt; Are we going to solve those issues?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0236948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Some Issues - 2</a:t>
            </a:r>
          </a:p>
        </p:txBody>
      </p:sp>
      <p:sp>
        <p:nvSpPr>
          <p:cNvPr id="10" name="Rectangle 2">
            <a:extLst>
              <a:ext uri="{FF2B5EF4-FFF2-40B4-BE49-F238E27FC236}">
                <a16:creationId xmlns:a16="http://schemas.microsoft.com/office/drawing/2014/main" id="{B24D141A-6A87-4D66-9A97-DA6A829591DF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6216650" y="1356394"/>
            <a:ext cx="8686989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B51599F-5E6B-4EDA-BEDE-CE2E984DFD4A}"/>
              </a:ext>
            </a:extLst>
          </p:cNvPr>
          <p:cNvSpPr txBox="1"/>
          <p:nvPr/>
        </p:nvSpPr>
        <p:spPr>
          <a:xfrm>
            <a:off x="729619" y="2198019"/>
            <a:ext cx="1073276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dirty="0"/>
              <a:t>[R-5.15-006] An MCX User shall be able to access multiple gateway MCX UEs simultaneously from a single device while restricting a MCX Service to one gateway (e.g., MCPTT on gateway UE 1, </a:t>
            </a:r>
            <a:r>
              <a:rPr lang="en-GB" altLang="zh-CN" dirty="0" err="1"/>
              <a:t>MCData</a:t>
            </a:r>
            <a:r>
              <a:rPr lang="en-GB" altLang="zh-CN" dirty="0"/>
              <a:t> and </a:t>
            </a:r>
            <a:r>
              <a:rPr lang="en-GB" altLang="zh-CN" dirty="0" err="1"/>
              <a:t>MCVideo</a:t>
            </a:r>
            <a:r>
              <a:rPr lang="en-GB" altLang="zh-CN" dirty="0"/>
              <a:t> on gateway UE 2).</a:t>
            </a:r>
            <a:endParaRPr lang="zh-CN" altLang="zh-CN" dirty="0"/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1E1A8402-DA57-4253-8347-ED2EF465C98D}"/>
              </a:ext>
            </a:extLst>
          </p:cNvPr>
          <p:cNvSpPr txBox="1"/>
          <p:nvPr/>
        </p:nvSpPr>
        <p:spPr>
          <a:xfrm>
            <a:off x="838200" y="3547923"/>
            <a:ext cx="55749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rgbClr val="C00000"/>
                </a:solidFill>
              </a:rPr>
              <a:t>&gt;&gt;&gt;&gt; Are we going to support this requirements?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1735026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Potential enhancements</a:t>
            </a:r>
          </a:p>
        </p:txBody>
      </p:sp>
      <p:sp>
        <p:nvSpPr>
          <p:cNvPr id="10" name="Rectangle 2">
            <a:extLst>
              <a:ext uri="{FF2B5EF4-FFF2-40B4-BE49-F238E27FC236}">
                <a16:creationId xmlns:a16="http://schemas.microsoft.com/office/drawing/2014/main" id="{B24D141A-6A87-4D66-9A97-DA6A829591DF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6216650" y="1356394"/>
            <a:ext cx="8686989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2D325A4-7041-4BBE-9711-5965C6AAE4E8}"/>
              </a:ext>
            </a:extLst>
          </p:cNvPr>
          <p:cNvSpPr txBox="1"/>
          <p:nvPr/>
        </p:nvSpPr>
        <p:spPr>
          <a:xfrm>
            <a:off x="838200" y="1803404"/>
            <a:ext cx="9931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Enhance the MC gateway UE to control only the MCX and authorized traffic can be forwarded.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Optimize the experience during the switching of MC gateway UE.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Design procedures to support </a:t>
            </a:r>
            <a:r>
              <a:rPr lang="en-GB" altLang="zh-CN" dirty="0"/>
              <a:t>[R-5.15-006].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641672929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schemas.microsoft.com/office/2006/documentManagement/types"/>
    <ds:schemaRef ds:uri="http://schemas.microsoft.com/office/2006/metadata/properties"/>
    <ds:schemaRef ds:uri="679a257e-872f-4c98-9e8a-0a9c104f72cd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280d8efa-eff2-4910-88d2-79ca146720c4"/>
    <ds:schemaRef ds:uri="http://www.w3.org/XML/1998/namespace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5562</TotalTime>
  <Words>430</Words>
  <Application>Microsoft Office PowerPoint</Application>
  <PresentationFormat>宽屏</PresentationFormat>
  <Paragraphs>54</Paragraphs>
  <Slides>7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4" baseType="lpstr">
      <vt:lpstr>Arial </vt:lpstr>
      <vt:lpstr>Arial</vt:lpstr>
      <vt:lpstr>Calibri</vt:lpstr>
      <vt:lpstr>Calibri Light</vt:lpstr>
      <vt:lpstr>Times New Roman</vt:lpstr>
      <vt:lpstr>Office Theme</vt:lpstr>
      <vt:lpstr>Microsoft Visio Drawing</vt:lpstr>
      <vt:lpstr>MC gateway enhancement discussion</vt:lpstr>
      <vt:lpstr>Outline</vt:lpstr>
      <vt:lpstr>Current MC gateway summary </vt:lpstr>
      <vt:lpstr>Current MC gateway summary </vt:lpstr>
      <vt:lpstr>Some Issues - 1</vt:lpstr>
      <vt:lpstr>Some Issues - 2</vt:lpstr>
      <vt:lpstr>Potential enhancements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huawei_user</cp:lastModifiedBy>
  <cp:revision>636</cp:revision>
  <dcterms:created xsi:type="dcterms:W3CDTF">2010-02-05T13:52:04Z</dcterms:created>
  <dcterms:modified xsi:type="dcterms:W3CDTF">2025-10-04T10:20:05Z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_readonly">
    <vt:lpwstr/>
  </property>
  <property fmtid="{D5CDD505-2E9C-101B-9397-08002B2CF9AE}" pid="4" name="_change">
    <vt:lpwstr/>
  </property>
  <property fmtid="{D5CDD505-2E9C-101B-9397-08002B2CF9AE}" pid="5" name="_full-control">
    <vt:lpwstr/>
  </property>
  <property fmtid="{D5CDD505-2E9C-101B-9397-08002B2CF9AE}" pid="6" name="sflag">
    <vt:lpwstr>1665458261</vt:lpwstr>
  </property>
</Properties>
</file>