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6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0C0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336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E69634-96D6-49C7-AFAE-9BBEE341CEC7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A0B43D2-4D6F-42F8-8D25-7F061C060CA7}">
      <dgm:prSet phldrT="[Text]" custT="1"/>
      <dgm:spPr>
        <a:noFill/>
        <a:ln>
          <a:solidFill>
            <a:srgbClr val="0070C0"/>
          </a:solidFill>
        </a:ln>
      </dgm:spPr>
      <dgm:t>
        <a:bodyPr rIns="0" bIns="0"/>
        <a:lstStyle/>
        <a:p>
          <a:r>
            <a:rPr lang="en-US" sz="2200" b="1" dirty="0" smtClean="0">
              <a:solidFill>
                <a:schemeClr val="tx1"/>
              </a:solidFill>
            </a:rPr>
            <a:t>6G Capability Exposure</a:t>
          </a:r>
          <a:endParaRPr lang="en-US" sz="2200" b="1" dirty="0">
            <a:solidFill>
              <a:schemeClr val="tx1"/>
            </a:solidFill>
          </a:endParaRPr>
        </a:p>
      </dgm:t>
    </dgm:pt>
    <dgm:pt modelId="{B847D375-FB30-4274-BAA3-64A5AF10E03A}" type="parTrans" cxnId="{15BCC83F-3A01-4C08-B268-35DF59E187BE}">
      <dgm:prSet/>
      <dgm:spPr/>
      <dgm:t>
        <a:bodyPr/>
        <a:lstStyle/>
        <a:p>
          <a:endParaRPr lang="en-US" sz="4000">
            <a:solidFill>
              <a:schemeClr val="tx1"/>
            </a:solidFill>
          </a:endParaRPr>
        </a:p>
      </dgm:t>
    </dgm:pt>
    <dgm:pt modelId="{2A0791B8-C5CD-4652-B915-1FD1065391E7}" type="sibTrans" cxnId="{15BCC83F-3A01-4C08-B268-35DF59E187BE}">
      <dgm:prSet/>
      <dgm:spPr/>
      <dgm:t>
        <a:bodyPr/>
        <a:lstStyle/>
        <a:p>
          <a:endParaRPr lang="en-US" sz="4000">
            <a:solidFill>
              <a:schemeClr val="tx1"/>
            </a:solidFill>
          </a:endParaRPr>
        </a:p>
      </dgm:t>
    </dgm:pt>
    <dgm:pt modelId="{BC918C73-3A00-4032-8630-8173B0C1E74B}">
      <dgm:prSet phldrT="[Text]" custT="1"/>
      <dgm:spPr>
        <a:noFill/>
        <a:ln>
          <a:solidFill>
            <a:srgbClr val="0070C0"/>
          </a:solidFill>
        </a:ln>
      </dgm:spPr>
      <dgm:t>
        <a:bodyPr rIns="0" bIns="0"/>
        <a:lstStyle/>
        <a:p>
          <a:r>
            <a:rPr lang="en-US" sz="2200" b="1" dirty="0" smtClean="0">
              <a:solidFill>
                <a:schemeClr val="tx1"/>
              </a:solidFill>
            </a:rPr>
            <a:t>Telco-Infra as a Service</a:t>
          </a:r>
          <a:endParaRPr lang="en-US" sz="2200" b="1" dirty="0">
            <a:solidFill>
              <a:schemeClr val="tx1"/>
            </a:solidFill>
          </a:endParaRPr>
        </a:p>
      </dgm:t>
    </dgm:pt>
    <dgm:pt modelId="{799951CB-8D06-4910-978A-BCA01789E943}" type="parTrans" cxnId="{8DD4EC69-9B8F-4ED9-8A71-EEF9E04A59CA}">
      <dgm:prSet/>
      <dgm:spPr/>
      <dgm:t>
        <a:bodyPr/>
        <a:lstStyle/>
        <a:p>
          <a:endParaRPr lang="en-US" sz="4000"/>
        </a:p>
      </dgm:t>
    </dgm:pt>
    <dgm:pt modelId="{57B16B94-C860-4788-9CF1-629DEA0EC297}" type="sibTrans" cxnId="{8DD4EC69-9B8F-4ED9-8A71-EEF9E04A59CA}">
      <dgm:prSet/>
      <dgm:spPr/>
      <dgm:t>
        <a:bodyPr/>
        <a:lstStyle/>
        <a:p>
          <a:endParaRPr lang="en-US" sz="4000"/>
        </a:p>
      </dgm:t>
    </dgm:pt>
    <dgm:pt modelId="{7DC16150-50EF-4729-8620-29D2B35B9866}">
      <dgm:prSet phldrT="[Text]" custT="1"/>
      <dgm:spPr>
        <a:noFill/>
        <a:ln>
          <a:solidFill>
            <a:srgbClr val="0070C0"/>
          </a:solidFill>
        </a:ln>
      </dgm:spPr>
      <dgm:t>
        <a:bodyPr/>
        <a:lstStyle/>
        <a:p>
          <a:endParaRPr lang="en-US" sz="1600" dirty="0">
            <a:solidFill>
              <a:schemeClr val="tx1"/>
            </a:solidFill>
          </a:endParaRPr>
        </a:p>
      </dgm:t>
    </dgm:pt>
    <dgm:pt modelId="{6B167D6C-D3B3-4536-9490-8C395A67A36D}" type="parTrans" cxnId="{343D0CE3-4005-4E77-805C-C09F58E89A71}">
      <dgm:prSet/>
      <dgm:spPr/>
      <dgm:t>
        <a:bodyPr/>
        <a:lstStyle/>
        <a:p>
          <a:endParaRPr lang="en-US" sz="4000"/>
        </a:p>
      </dgm:t>
    </dgm:pt>
    <dgm:pt modelId="{0C3F2F4D-C2EE-4095-B73B-B70FB32CE883}" type="sibTrans" cxnId="{343D0CE3-4005-4E77-805C-C09F58E89A71}">
      <dgm:prSet/>
      <dgm:spPr/>
      <dgm:t>
        <a:bodyPr/>
        <a:lstStyle/>
        <a:p>
          <a:endParaRPr lang="en-US" sz="4000"/>
        </a:p>
      </dgm:t>
    </dgm:pt>
    <dgm:pt modelId="{A02682EF-B1A8-4F56-83A2-7932B3F22DB2}">
      <dgm:prSet phldrT="[Text]" custT="1"/>
      <dgm:spPr>
        <a:noFill/>
        <a:ln>
          <a:solidFill>
            <a:srgbClr val="0070C0"/>
          </a:solidFill>
        </a:ln>
      </dgm:spPr>
      <dgm:t>
        <a:bodyPr rIns="0" bIns="0"/>
        <a:lstStyle/>
        <a:p>
          <a:endParaRPr lang="en-US" sz="1600" dirty="0">
            <a:solidFill>
              <a:schemeClr val="tx1"/>
            </a:solidFill>
          </a:endParaRPr>
        </a:p>
      </dgm:t>
    </dgm:pt>
    <dgm:pt modelId="{1D59397A-F0E9-4A08-B22E-37FFA32DEE3D}" type="parTrans" cxnId="{24D74B34-498D-45D6-AF4D-4446E91DD3D1}">
      <dgm:prSet/>
      <dgm:spPr/>
      <dgm:t>
        <a:bodyPr/>
        <a:lstStyle/>
        <a:p>
          <a:endParaRPr lang="en-US" sz="4000"/>
        </a:p>
      </dgm:t>
    </dgm:pt>
    <dgm:pt modelId="{FCC8835B-02E1-459A-9AE3-2FB98A59CF67}" type="sibTrans" cxnId="{24D74B34-498D-45D6-AF4D-4446E91DD3D1}">
      <dgm:prSet/>
      <dgm:spPr/>
      <dgm:t>
        <a:bodyPr/>
        <a:lstStyle/>
        <a:p>
          <a:endParaRPr lang="en-US" sz="4000"/>
        </a:p>
      </dgm:t>
    </dgm:pt>
    <dgm:pt modelId="{B8F13166-02D1-43BC-A2E4-5541A4CD54DC}">
      <dgm:prSet phldrT="[Text]" custT="1"/>
      <dgm:spPr>
        <a:noFill/>
        <a:ln>
          <a:solidFill>
            <a:srgbClr val="0070C0"/>
          </a:solidFill>
        </a:ln>
      </dgm:spPr>
      <dgm:t>
        <a:bodyPr lIns="0" rIns="0" bIns="0"/>
        <a:lstStyle/>
        <a:p>
          <a:r>
            <a:rPr lang="en-US" sz="2200" b="1" dirty="0" smtClean="0">
              <a:solidFill>
                <a:schemeClr val="tx1"/>
              </a:solidFill>
            </a:rPr>
            <a:t>Compute-Communication Convergence</a:t>
          </a:r>
          <a:endParaRPr lang="en-US" sz="2200" dirty="0">
            <a:solidFill>
              <a:schemeClr val="tx1"/>
            </a:solidFill>
          </a:endParaRPr>
        </a:p>
      </dgm:t>
    </dgm:pt>
    <dgm:pt modelId="{75684C04-7184-4BB7-AEA2-B53CDB53229F}" type="parTrans" cxnId="{86797E23-0988-48D4-AA9A-904AC45C13FA}">
      <dgm:prSet/>
      <dgm:spPr/>
      <dgm:t>
        <a:bodyPr/>
        <a:lstStyle/>
        <a:p>
          <a:endParaRPr lang="en-US" sz="4000"/>
        </a:p>
      </dgm:t>
    </dgm:pt>
    <dgm:pt modelId="{01CA8BD0-10D5-4AC4-97AE-0FD74E96B690}" type="sibTrans" cxnId="{86797E23-0988-48D4-AA9A-904AC45C13FA}">
      <dgm:prSet/>
      <dgm:spPr/>
      <dgm:t>
        <a:bodyPr/>
        <a:lstStyle/>
        <a:p>
          <a:endParaRPr lang="en-US" sz="4000"/>
        </a:p>
      </dgm:t>
    </dgm:pt>
    <dgm:pt modelId="{B6C474A3-2CB9-4D8B-AC16-6CB90703448F}">
      <dgm:prSet phldrT="[Text]" custT="1"/>
      <dgm:spPr>
        <a:noFill/>
        <a:ln>
          <a:solidFill>
            <a:srgbClr val="0070C0"/>
          </a:solidFill>
        </a:ln>
      </dgm:spPr>
      <dgm:t>
        <a:bodyPr lIns="0" rIns="0" bIns="0"/>
        <a:lstStyle/>
        <a:p>
          <a:endParaRPr lang="en-US" sz="1600" dirty="0">
            <a:solidFill>
              <a:schemeClr val="tx1"/>
            </a:solidFill>
          </a:endParaRPr>
        </a:p>
      </dgm:t>
    </dgm:pt>
    <dgm:pt modelId="{4C0E0503-6D20-479B-8A1B-BC5080035767}" type="parTrans" cxnId="{FB1CB600-BDAA-406A-AB41-D7217B9CE748}">
      <dgm:prSet/>
      <dgm:spPr/>
      <dgm:t>
        <a:bodyPr/>
        <a:lstStyle/>
        <a:p>
          <a:endParaRPr lang="en-US" sz="4000"/>
        </a:p>
      </dgm:t>
    </dgm:pt>
    <dgm:pt modelId="{A25FC204-6194-46B6-8B44-057404B47498}" type="sibTrans" cxnId="{FB1CB600-BDAA-406A-AB41-D7217B9CE748}">
      <dgm:prSet/>
      <dgm:spPr/>
      <dgm:t>
        <a:bodyPr/>
        <a:lstStyle/>
        <a:p>
          <a:endParaRPr lang="en-US" sz="4000"/>
        </a:p>
      </dgm:t>
    </dgm:pt>
    <dgm:pt modelId="{9A89BA8F-CC4F-4C09-B0B5-85ADA6505002}">
      <dgm:prSet phldrT="[Text]" custT="1"/>
      <dgm:spPr>
        <a:noFill/>
        <a:ln>
          <a:solidFill>
            <a:srgbClr val="0070C0"/>
          </a:solidFill>
        </a:ln>
      </dgm:spPr>
      <dgm:t>
        <a:bodyPr rIns="0" bIns="0"/>
        <a:lstStyle/>
        <a:p>
          <a:r>
            <a:rPr lang="en-US" sz="2200" b="1" dirty="0" smtClean="0">
              <a:solidFill>
                <a:schemeClr val="tx1"/>
              </a:solidFill>
            </a:rPr>
            <a:t>Gen AI Enablers</a:t>
          </a:r>
          <a:endParaRPr lang="en-US" sz="2200" dirty="0">
            <a:solidFill>
              <a:schemeClr val="tx1"/>
            </a:solidFill>
          </a:endParaRPr>
        </a:p>
      </dgm:t>
    </dgm:pt>
    <dgm:pt modelId="{DA793339-35F6-4E3F-BCFD-471E1B08A0D1}" type="parTrans" cxnId="{9CAA4FB0-374B-4379-9AC8-1832BDA34BD6}">
      <dgm:prSet/>
      <dgm:spPr/>
      <dgm:t>
        <a:bodyPr/>
        <a:lstStyle/>
        <a:p>
          <a:endParaRPr lang="en-US" sz="4000"/>
        </a:p>
      </dgm:t>
    </dgm:pt>
    <dgm:pt modelId="{2C3E88BA-9AAB-4A20-917D-950C4AFD3FD1}" type="sibTrans" cxnId="{9CAA4FB0-374B-4379-9AC8-1832BDA34BD6}">
      <dgm:prSet/>
      <dgm:spPr/>
      <dgm:t>
        <a:bodyPr/>
        <a:lstStyle/>
        <a:p>
          <a:endParaRPr lang="en-US" sz="4000"/>
        </a:p>
      </dgm:t>
    </dgm:pt>
    <dgm:pt modelId="{8A6713C4-BAEB-4B5E-855D-96C1D7C17E57}">
      <dgm:prSet phldrT="[Text]" custT="1"/>
      <dgm:spPr>
        <a:noFill/>
        <a:ln>
          <a:solidFill>
            <a:srgbClr val="0070C0"/>
          </a:solidFill>
        </a:ln>
      </dgm:spPr>
      <dgm:t>
        <a:bodyPr rIns="0" bIns="0"/>
        <a:lstStyle/>
        <a:p>
          <a:endParaRPr lang="en-US" sz="1600" dirty="0">
            <a:solidFill>
              <a:schemeClr val="tx1"/>
            </a:solidFill>
          </a:endParaRPr>
        </a:p>
      </dgm:t>
    </dgm:pt>
    <dgm:pt modelId="{42ED290D-01EC-4E14-ADCA-EB14F451D6E0}" type="sibTrans" cxnId="{0F08D0D9-62C3-43AF-BDB7-13E30A8696F7}">
      <dgm:prSet/>
      <dgm:spPr/>
      <dgm:t>
        <a:bodyPr/>
        <a:lstStyle/>
        <a:p>
          <a:endParaRPr lang="en-US" sz="4000"/>
        </a:p>
      </dgm:t>
    </dgm:pt>
    <dgm:pt modelId="{3962E887-0CEB-4B42-A036-A30712666AF0}" type="parTrans" cxnId="{0F08D0D9-62C3-43AF-BDB7-13E30A8696F7}">
      <dgm:prSet/>
      <dgm:spPr/>
      <dgm:t>
        <a:bodyPr/>
        <a:lstStyle/>
        <a:p>
          <a:endParaRPr lang="en-US" sz="4000"/>
        </a:p>
      </dgm:t>
    </dgm:pt>
    <dgm:pt modelId="{6B637292-2261-4E61-B216-7DF1D7B47CC4}" type="pres">
      <dgm:prSet presAssocID="{24E69634-96D6-49C7-AFAE-9BBEE341CEC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2B7A53-EC5F-417E-A830-01CA070EB0B5}" type="pres">
      <dgm:prSet presAssocID="{3A0B43D2-4D6F-42F8-8D25-7F061C060CA7}" presName="node" presStyleLbl="node1" presStyleIdx="0" presStyleCnt="4" custScaleX="137417" custLinFactNeighborX="4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7C7FD5-2CD5-47C3-A663-732C46DA6B29}" type="pres">
      <dgm:prSet presAssocID="{2A0791B8-C5CD-4652-B915-1FD1065391E7}" presName="sibTrans" presStyleCnt="0"/>
      <dgm:spPr/>
    </dgm:pt>
    <dgm:pt modelId="{ADFE0DAE-F773-4499-908D-D575A47C8476}" type="pres">
      <dgm:prSet presAssocID="{B8F13166-02D1-43BC-A2E4-5541A4CD54DC}" presName="node" presStyleLbl="node1" presStyleIdx="1" presStyleCnt="4" custScaleX="137417" custLinFactNeighborX="4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D51DF5-9927-4725-BFB0-2A83B5FAD522}" type="pres">
      <dgm:prSet presAssocID="{01CA8BD0-10D5-4AC4-97AE-0FD74E96B690}" presName="sibTrans" presStyleCnt="0"/>
      <dgm:spPr/>
    </dgm:pt>
    <dgm:pt modelId="{5E27D822-C082-493F-A128-EE9D7D990C81}" type="pres">
      <dgm:prSet presAssocID="{9A89BA8F-CC4F-4C09-B0B5-85ADA6505002}" presName="node" presStyleLbl="node1" presStyleIdx="2" presStyleCnt="4" custScaleX="137417" custLinFactNeighborX="4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5D98E7-6C4A-42CA-A7AA-4FBC1CA17BBA}" type="pres">
      <dgm:prSet presAssocID="{2C3E88BA-9AAB-4A20-917D-950C4AFD3FD1}" presName="sibTrans" presStyleCnt="0"/>
      <dgm:spPr/>
    </dgm:pt>
    <dgm:pt modelId="{DFF5AB72-5A9E-4B39-AA44-33AA9AB3D0E9}" type="pres">
      <dgm:prSet presAssocID="{BC918C73-3A00-4032-8630-8173B0C1E74B}" presName="node" presStyleLbl="node1" presStyleIdx="3" presStyleCnt="4" custScaleX="137417" custLinFactNeighborX="4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797E23-0988-48D4-AA9A-904AC45C13FA}" srcId="{24E69634-96D6-49C7-AFAE-9BBEE341CEC7}" destId="{B8F13166-02D1-43BC-A2E4-5541A4CD54DC}" srcOrd="1" destOrd="0" parTransId="{75684C04-7184-4BB7-AEA2-B53CDB53229F}" sibTransId="{01CA8BD0-10D5-4AC4-97AE-0FD74E96B690}"/>
    <dgm:cxn modelId="{343D0CE3-4005-4E77-805C-C09F58E89A71}" srcId="{9A89BA8F-CC4F-4C09-B0B5-85ADA6505002}" destId="{7DC16150-50EF-4729-8620-29D2B35B9866}" srcOrd="0" destOrd="0" parTransId="{6B167D6C-D3B3-4536-9490-8C395A67A36D}" sibTransId="{0C3F2F4D-C2EE-4095-B73B-B70FB32CE883}"/>
    <dgm:cxn modelId="{7AC0649F-81B8-4E45-9A32-7CACB953733B}" type="presOf" srcId="{9A89BA8F-CC4F-4C09-B0B5-85ADA6505002}" destId="{5E27D822-C082-493F-A128-EE9D7D990C81}" srcOrd="0" destOrd="0" presId="urn:microsoft.com/office/officeart/2005/8/layout/default"/>
    <dgm:cxn modelId="{FB1CB600-BDAA-406A-AB41-D7217B9CE748}" srcId="{B8F13166-02D1-43BC-A2E4-5541A4CD54DC}" destId="{B6C474A3-2CB9-4D8B-AC16-6CB90703448F}" srcOrd="0" destOrd="0" parTransId="{4C0E0503-6D20-479B-8A1B-BC5080035767}" sibTransId="{A25FC204-6194-46B6-8B44-057404B47498}"/>
    <dgm:cxn modelId="{3DE07ACE-21B6-4BCA-8399-8C8D57156820}" type="presOf" srcId="{7DC16150-50EF-4729-8620-29D2B35B9866}" destId="{5E27D822-C082-493F-A128-EE9D7D990C81}" srcOrd="0" destOrd="1" presId="urn:microsoft.com/office/officeart/2005/8/layout/default"/>
    <dgm:cxn modelId="{8DD4EC69-9B8F-4ED9-8A71-EEF9E04A59CA}" srcId="{24E69634-96D6-49C7-AFAE-9BBEE341CEC7}" destId="{BC918C73-3A00-4032-8630-8173B0C1E74B}" srcOrd="3" destOrd="0" parTransId="{799951CB-8D06-4910-978A-BCA01789E943}" sibTransId="{57B16B94-C860-4788-9CF1-629DEA0EC297}"/>
    <dgm:cxn modelId="{64D48DD1-87E3-41D8-9F60-12BDF9DD2BE3}" type="presOf" srcId="{A02682EF-B1A8-4F56-83A2-7932B3F22DB2}" destId="{DFF5AB72-5A9E-4B39-AA44-33AA9AB3D0E9}" srcOrd="0" destOrd="1" presId="urn:microsoft.com/office/officeart/2005/8/layout/default"/>
    <dgm:cxn modelId="{B87F8745-092D-4BAB-9E61-30F130F49C5C}" type="presOf" srcId="{BC918C73-3A00-4032-8630-8173B0C1E74B}" destId="{DFF5AB72-5A9E-4B39-AA44-33AA9AB3D0E9}" srcOrd="0" destOrd="0" presId="urn:microsoft.com/office/officeart/2005/8/layout/default"/>
    <dgm:cxn modelId="{24D74B34-498D-45D6-AF4D-4446E91DD3D1}" srcId="{BC918C73-3A00-4032-8630-8173B0C1E74B}" destId="{A02682EF-B1A8-4F56-83A2-7932B3F22DB2}" srcOrd="0" destOrd="0" parTransId="{1D59397A-F0E9-4A08-B22E-37FFA32DEE3D}" sibTransId="{FCC8835B-02E1-459A-9AE3-2FB98A59CF67}"/>
    <dgm:cxn modelId="{3901F420-3A49-46BE-AE6C-A39019C4F33E}" type="presOf" srcId="{B6C474A3-2CB9-4D8B-AC16-6CB90703448F}" destId="{ADFE0DAE-F773-4499-908D-D575A47C8476}" srcOrd="0" destOrd="1" presId="urn:microsoft.com/office/officeart/2005/8/layout/default"/>
    <dgm:cxn modelId="{0F08D0D9-62C3-43AF-BDB7-13E30A8696F7}" srcId="{3A0B43D2-4D6F-42F8-8D25-7F061C060CA7}" destId="{8A6713C4-BAEB-4B5E-855D-96C1D7C17E57}" srcOrd="0" destOrd="0" parTransId="{3962E887-0CEB-4B42-A036-A30712666AF0}" sibTransId="{42ED290D-01EC-4E14-ADCA-EB14F451D6E0}"/>
    <dgm:cxn modelId="{15BCC83F-3A01-4C08-B268-35DF59E187BE}" srcId="{24E69634-96D6-49C7-AFAE-9BBEE341CEC7}" destId="{3A0B43D2-4D6F-42F8-8D25-7F061C060CA7}" srcOrd="0" destOrd="0" parTransId="{B847D375-FB30-4274-BAA3-64A5AF10E03A}" sibTransId="{2A0791B8-C5CD-4652-B915-1FD1065391E7}"/>
    <dgm:cxn modelId="{1A199905-7B7B-41FF-8A40-A246ECEA5F77}" type="presOf" srcId="{24E69634-96D6-49C7-AFAE-9BBEE341CEC7}" destId="{6B637292-2261-4E61-B216-7DF1D7B47CC4}" srcOrd="0" destOrd="0" presId="urn:microsoft.com/office/officeart/2005/8/layout/default"/>
    <dgm:cxn modelId="{0785EE3E-F11E-4110-B784-4EF4E61D852C}" type="presOf" srcId="{B8F13166-02D1-43BC-A2E4-5541A4CD54DC}" destId="{ADFE0DAE-F773-4499-908D-D575A47C8476}" srcOrd="0" destOrd="0" presId="urn:microsoft.com/office/officeart/2005/8/layout/default"/>
    <dgm:cxn modelId="{E4A5A137-0AB7-488D-ADF8-AEBD089986B0}" type="presOf" srcId="{3A0B43D2-4D6F-42F8-8D25-7F061C060CA7}" destId="{E82B7A53-EC5F-417E-A830-01CA070EB0B5}" srcOrd="0" destOrd="0" presId="urn:microsoft.com/office/officeart/2005/8/layout/default"/>
    <dgm:cxn modelId="{F94FD39E-B0A8-4626-A9E9-F0DCAE0D0F8A}" type="presOf" srcId="{8A6713C4-BAEB-4B5E-855D-96C1D7C17E57}" destId="{E82B7A53-EC5F-417E-A830-01CA070EB0B5}" srcOrd="0" destOrd="1" presId="urn:microsoft.com/office/officeart/2005/8/layout/default"/>
    <dgm:cxn modelId="{9CAA4FB0-374B-4379-9AC8-1832BDA34BD6}" srcId="{24E69634-96D6-49C7-AFAE-9BBEE341CEC7}" destId="{9A89BA8F-CC4F-4C09-B0B5-85ADA6505002}" srcOrd="2" destOrd="0" parTransId="{DA793339-35F6-4E3F-BCFD-471E1B08A0D1}" sibTransId="{2C3E88BA-9AAB-4A20-917D-950C4AFD3FD1}"/>
    <dgm:cxn modelId="{C7214C79-E4C9-4031-A335-C8B652A04614}" type="presParOf" srcId="{6B637292-2261-4E61-B216-7DF1D7B47CC4}" destId="{E82B7A53-EC5F-417E-A830-01CA070EB0B5}" srcOrd="0" destOrd="0" presId="urn:microsoft.com/office/officeart/2005/8/layout/default"/>
    <dgm:cxn modelId="{B0A649A3-48DA-4EF7-AECB-2568E37AF742}" type="presParOf" srcId="{6B637292-2261-4E61-B216-7DF1D7B47CC4}" destId="{977C7FD5-2CD5-47C3-A663-732C46DA6B29}" srcOrd="1" destOrd="0" presId="urn:microsoft.com/office/officeart/2005/8/layout/default"/>
    <dgm:cxn modelId="{8A5C0AA0-31CC-4C53-893E-D22A78DEC13C}" type="presParOf" srcId="{6B637292-2261-4E61-B216-7DF1D7B47CC4}" destId="{ADFE0DAE-F773-4499-908D-D575A47C8476}" srcOrd="2" destOrd="0" presId="urn:microsoft.com/office/officeart/2005/8/layout/default"/>
    <dgm:cxn modelId="{EEDDEE36-ED55-41AE-A402-51D68B9E5EFF}" type="presParOf" srcId="{6B637292-2261-4E61-B216-7DF1D7B47CC4}" destId="{3BD51DF5-9927-4725-BFB0-2A83B5FAD522}" srcOrd="3" destOrd="0" presId="urn:microsoft.com/office/officeart/2005/8/layout/default"/>
    <dgm:cxn modelId="{C56FC58D-4036-43F2-928A-2371AAB68DD8}" type="presParOf" srcId="{6B637292-2261-4E61-B216-7DF1D7B47CC4}" destId="{5E27D822-C082-493F-A128-EE9D7D990C81}" srcOrd="4" destOrd="0" presId="urn:microsoft.com/office/officeart/2005/8/layout/default"/>
    <dgm:cxn modelId="{55D7529C-027A-40D5-A8B0-A7A4B0BFE7E6}" type="presParOf" srcId="{6B637292-2261-4E61-B216-7DF1D7B47CC4}" destId="{8D5D98E7-6C4A-42CA-A7AA-4FBC1CA17BBA}" srcOrd="5" destOrd="0" presId="urn:microsoft.com/office/officeart/2005/8/layout/default"/>
    <dgm:cxn modelId="{5B5A4A87-4697-4C9B-8193-E92D0997B4AA}" type="presParOf" srcId="{6B637292-2261-4E61-B216-7DF1D7B47CC4}" destId="{DFF5AB72-5A9E-4B39-AA44-33AA9AB3D0E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2B7A53-EC5F-417E-A830-01CA070EB0B5}">
      <dsp:nvSpPr>
        <dsp:cNvPr id="0" name=""/>
        <dsp:cNvSpPr/>
      </dsp:nvSpPr>
      <dsp:spPr>
        <a:xfrm>
          <a:off x="215811" y="3278"/>
          <a:ext cx="4896282" cy="2137850"/>
        </a:xfrm>
        <a:prstGeom prst="rect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1"/>
              </a:solidFill>
            </a:rPr>
            <a:t>6G Capability Exposure</a:t>
          </a:r>
          <a:endParaRPr lang="en-US" sz="22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>
            <a:solidFill>
              <a:schemeClr val="tx1"/>
            </a:solidFill>
          </a:endParaRPr>
        </a:p>
      </dsp:txBody>
      <dsp:txXfrm>
        <a:off x="215811" y="3278"/>
        <a:ext cx="4896282" cy="2137850"/>
      </dsp:txXfrm>
    </dsp:sp>
    <dsp:sp modelId="{ADFE0DAE-F773-4499-908D-D575A47C8476}">
      <dsp:nvSpPr>
        <dsp:cNvPr id="0" name=""/>
        <dsp:cNvSpPr/>
      </dsp:nvSpPr>
      <dsp:spPr>
        <a:xfrm>
          <a:off x="5468402" y="3278"/>
          <a:ext cx="4896282" cy="2137850"/>
        </a:xfrm>
        <a:prstGeom prst="rect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382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1"/>
              </a:solidFill>
            </a:rPr>
            <a:t>Compute-Communication Convergence</a:t>
          </a:r>
          <a:endParaRPr lang="en-US" sz="22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>
            <a:solidFill>
              <a:schemeClr val="tx1"/>
            </a:solidFill>
          </a:endParaRPr>
        </a:p>
      </dsp:txBody>
      <dsp:txXfrm>
        <a:off x="5468402" y="3278"/>
        <a:ext cx="4896282" cy="2137850"/>
      </dsp:txXfrm>
    </dsp:sp>
    <dsp:sp modelId="{5E27D822-C082-493F-A128-EE9D7D990C81}">
      <dsp:nvSpPr>
        <dsp:cNvPr id="0" name=""/>
        <dsp:cNvSpPr/>
      </dsp:nvSpPr>
      <dsp:spPr>
        <a:xfrm>
          <a:off x="215811" y="2497437"/>
          <a:ext cx="4896282" cy="2137850"/>
        </a:xfrm>
        <a:prstGeom prst="rect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1"/>
              </a:solidFill>
            </a:rPr>
            <a:t>Gen AI Enablers</a:t>
          </a:r>
          <a:endParaRPr lang="en-US" sz="22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>
            <a:solidFill>
              <a:schemeClr val="tx1"/>
            </a:solidFill>
          </a:endParaRPr>
        </a:p>
      </dsp:txBody>
      <dsp:txXfrm>
        <a:off x="215811" y="2497437"/>
        <a:ext cx="4896282" cy="2137850"/>
      </dsp:txXfrm>
    </dsp:sp>
    <dsp:sp modelId="{DFF5AB72-5A9E-4B39-AA44-33AA9AB3D0E9}">
      <dsp:nvSpPr>
        <dsp:cNvPr id="0" name=""/>
        <dsp:cNvSpPr/>
      </dsp:nvSpPr>
      <dsp:spPr>
        <a:xfrm>
          <a:off x="5468402" y="2497437"/>
          <a:ext cx="4896282" cy="2137850"/>
        </a:xfrm>
        <a:prstGeom prst="rect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1"/>
              </a:solidFill>
            </a:rPr>
            <a:t>Telco-Infra as a Service</a:t>
          </a:r>
          <a:endParaRPr lang="en-US" sz="22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>
            <a:solidFill>
              <a:schemeClr val="tx1"/>
            </a:solidFill>
          </a:endParaRPr>
        </a:p>
      </dsp:txBody>
      <dsp:txXfrm>
        <a:off x="5468402" y="2497437"/>
        <a:ext cx="4896282" cy="21378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#67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Fukuoka, Japan,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23</a:t>
            </a:r>
            <a:r>
              <a:rPr lang="en-GB" altLang="en-US" sz="1200" b="1" baseline="30000" dirty="0">
                <a:latin typeface="Arial "/>
              </a:rPr>
              <a:t>rd</a:t>
            </a:r>
            <a:r>
              <a:rPr lang="en-GB" altLang="en-US" sz="1200" b="1" dirty="0">
                <a:latin typeface="Arial "/>
              </a:rPr>
              <a:t> May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S6-252268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savarajjp@samsung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emf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332257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6G Vision for </a:t>
            </a:r>
            <a:br>
              <a:rPr lang="en-GB" altLang="en-US" dirty="0" smtClean="0"/>
            </a:br>
            <a:r>
              <a:rPr lang="en-GB" altLang="en-US" dirty="0" smtClean="0"/>
              <a:t>3GPP Application Enablement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 smtClean="0"/>
              <a:t>Basavaraj</a:t>
            </a:r>
            <a:r>
              <a:rPr lang="en-GB" altLang="en-US" dirty="0" smtClean="0"/>
              <a:t> (Basu) </a:t>
            </a:r>
            <a:r>
              <a:rPr lang="en-GB" altLang="en-US" dirty="0" err="1" smtClean="0"/>
              <a:t>Pattan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Samsung, </a:t>
            </a:r>
            <a:r>
              <a:rPr lang="en-GB" altLang="en-US" dirty="0" smtClean="0">
                <a:hlinkClick r:id="rId2"/>
              </a:rPr>
              <a:t>basavarajjp@samsung.com</a:t>
            </a:r>
            <a:r>
              <a:rPr lang="en-GB" altLang="en-US" dirty="0" smtClean="0"/>
              <a:t> 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6G Principles</a:t>
            </a:r>
            <a:endParaRPr lang="en-GB" altLang="en-US" dirty="0"/>
          </a:p>
        </p:txBody>
      </p:sp>
      <p:sp>
        <p:nvSpPr>
          <p:cNvPr id="5" name="Rectangle 4"/>
          <p:cNvSpPr/>
          <p:nvPr/>
        </p:nvSpPr>
        <p:spPr>
          <a:xfrm>
            <a:off x="3471774" y="4047799"/>
            <a:ext cx="7978873" cy="21011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IN"/>
          </a:p>
        </p:txBody>
      </p:sp>
      <p:sp>
        <p:nvSpPr>
          <p:cNvPr id="6" name="Rectangle 5"/>
          <p:cNvSpPr/>
          <p:nvPr/>
        </p:nvSpPr>
        <p:spPr>
          <a:xfrm>
            <a:off x="3472566" y="1966374"/>
            <a:ext cx="7978082" cy="17856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IN"/>
          </a:p>
        </p:txBody>
      </p:sp>
      <p:sp>
        <p:nvSpPr>
          <p:cNvPr id="8" name="텍스트 개체 틀 4">
            <a:extLst>
              <a:ext uri="{FF2B5EF4-FFF2-40B4-BE49-F238E27FC236}">
                <a16:creationId xmlns:a16="http://schemas.microsoft.com/office/drawing/2014/main" id="{4646DF34-DA2E-4755-9419-82FA3056B10B}"/>
              </a:ext>
            </a:extLst>
          </p:cNvPr>
          <p:cNvSpPr txBox="1">
            <a:spLocks/>
          </p:cNvSpPr>
          <p:nvPr/>
        </p:nvSpPr>
        <p:spPr>
          <a:xfrm>
            <a:off x="3471774" y="1966374"/>
            <a:ext cx="7978873" cy="1785615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defTabSz="914400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IN" altLang="ko-KR" sz="2000" kern="0" dirty="0" smtClean="0">
                <a:solidFill>
                  <a:srgbClr val="000000"/>
                </a:solidFill>
              </a:rPr>
              <a:t>Many features developed</a:t>
            </a:r>
          </a:p>
          <a:p>
            <a:pPr marL="285750" indent="-285750" algn="l" defTabSz="914400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IN" altLang="ko-KR" sz="2000" kern="0" dirty="0" smtClean="0">
                <a:solidFill>
                  <a:srgbClr val="000000"/>
                </a:solidFill>
              </a:rPr>
              <a:t>Bottom-up approach</a:t>
            </a:r>
          </a:p>
          <a:p>
            <a:pPr marL="285750" indent="-285750" algn="l" defTabSz="914400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IN" altLang="ko-KR" sz="2000" kern="0" dirty="0" smtClean="0">
                <a:solidFill>
                  <a:srgbClr val="000000"/>
                </a:solidFill>
              </a:rPr>
              <a:t>Complex to understand</a:t>
            </a:r>
          </a:p>
          <a:p>
            <a:pPr marL="285750" indent="-285750"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IN" altLang="ko-KR" sz="2000" kern="0" dirty="0" smtClean="0">
                <a:solidFill>
                  <a:srgbClr val="000000"/>
                </a:solidFill>
              </a:rPr>
              <a:t>Fragmentation in Ecosystem (within and outside 3GPP)</a:t>
            </a:r>
            <a:endParaRPr lang="en-US" altLang="ko-KR" sz="2000" kern="0" dirty="0"/>
          </a:p>
        </p:txBody>
      </p:sp>
      <p:sp>
        <p:nvSpPr>
          <p:cNvPr id="9" name="텍스트 개체 틀 4">
            <a:extLst>
              <a:ext uri="{FF2B5EF4-FFF2-40B4-BE49-F238E27FC236}">
                <a16:creationId xmlns:a16="http://schemas.microsoft.com/office/drawing/2014/main" id="{4646DF34-DA2E-4755-9419-82FA3056B10B}"/>
              </a:ext>
            </a:extLst>
          </p:cNvPr>
          <p:cNvSpPr txBox="1">
            <a:spLocks/>
          </p:cNvSpPr>
          <p:nvPr/>
        </p:nvSpPr>
        <p:spPr>
          <a:xfrm>
            <a:off x="3471774" y="4047799"/>
            <a:ext cx="7978873" cy="2101137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IN" altLang="ko-KR" sz="2000" b="1" kern="0" dirty="0">
                <a:solidFill>
                  <a:srgbClr val="000000"/>
                </a:solidFill>
              </a:rPr>
              <a:t>Use </a:t>
            </a:r>
            <a:r>
              <a:rPr lang="en-IN" altLang="ko-KR" sz="2000" b="1" kern="0" dirty="0" smtClean="0">
                <a:solidFill>
                  <a:srgbClr val="000000"/>
                </a:solidFill>
              </a:rPr>
              <a:t>case </a:t>
            </a:r>
            <a:r>
              <a:rPr lang="en-IN" altLang="ko-KR" sz="2000" b="1" kern="0" dirty="0">
                <a:solidFill>
                  <a:srgbClr val="000000"/>
                </a:solidFill>
              </a:rPr>
              <a:t>driven </a:t>
            </a:r>
            <a:r>
              <a:rPr lang="en-IN" altLang="ko-KR" sz="2000" kern="0" dirty="0" smtClean="0">
                <a:solidFill>
                  <a:srgbClr val="000000"/>
                </a:solidFill>
              </a:rPr>
              <a:t>value </a:t>
            </a:r>
            <a:r>
              <a:rPr lang="en-IN" altLang="ko-KR" sz="2000" kern="0" dirty="0">
                <a:solidFill>
                  <a:srgbClr val="000000"/>
                </a:solidFill>
              </a:rPr>
              <a:t>add offerings on top of core network capabilities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IN" altLang="ko-KR" sz="2000" b="1" kern="0" dirty="0" smtClean="0">
                <a:solidFill>
                  <a:srgbClr val="000000"/>
                </a:solidFill>
              </a:rPr>
              <a:t>Easy </a:t>
            </a:r>
            <a:r>
              <a:rPr lang="en-IN" altLang="ko-KR" sz="2000" b="1" kern="0" dirty="0">
                <a:solidFill>
                  <a:srgbClr val="000000"/>
                </a:solidFill>
              </a:rPr>
              <a:t>to use </a:t>
            </a:r>
            <a:r>
              <a:rPr lang="en-IN" altLang="ko-KR" sz="2000" kern="0" dirty="0">
                <a:solidFill>
                  <a:srgbClr val="000000"/>
                </a:solidFill>
              </a:rPr>
              <a:t>services to vertical industries and application developers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2000" b="1" kern="0" dirty="0" smtClean="0"/>
              <a:t>Unified </a:t>
            </a:r>
            <a:r>
              <a:rPr lang="en-US" altLang="ko-KR" sz="2000" b="1" kern="0" dirty="0"/>
              <a:t>exposure</a:t>
            </a:r>
            <a:r>
              <a:rPr lang="en-IN" altLang="ko-KR" sz="2000" kern="0" dirty="0" smtClean="0">
                <a:solidFill>
                  <a:srgbClr val="000000"/>
                </a:solidFill>
              </a:rPr>
              <a:t> </a:t>
            </a:r>
            <a:r>
              <a:rPr lang="en-IN" altLang="ko-KR" sz="2000" kern="0" dirty="0">
                <a:solidFill>
                  <a:srgbClr val="000000"/>
                </a:solidFill>
              </a:rPr>
              <a:t>avoiding </a:t>
            </a:r>
            <a:r>
              <a:rPr lang="en-IN" altLang="ko-KR" sz="2000" kern="0" dirty="0" smtClean="0">
                <a:solidFill>
                  <a:srgbClr val="000000"/>
                </a:solidFill>
              </a:rPr>
              <a:t>fragmentation with well co-ordinated efforts</a:t>
            </a:r>
            <a:endParaRPr lang="en-IN" altLang="ko-KR" sz="2000" kern="0" dirty="0">
              <a:solidFill>
                <a:srgbClr val="000000"/>
              </a:solidFill>
            </a:endParaRPr>
          </a:p>
          <a:p>
            <a:pPr marL="285750" indent="-285750" algn="l" defTabSz="914400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IN" altLang="ko-KR" sz="2000" b="1" kern="0" dirty="0" smtClean="0">
                <a:solidFill>
                  <a:srgbClr val="000000"/>
                </a:solidFill>
              </a:rPr>
              <a:t>Agile</a:t>
            </a:r>
            <a:r>
              <a:rPr lang="en-IN" altLang="ko-KR" sz="2000" kern="0" dirty="0" smtClean="0">
                <a:solidFill>
                  <a:srgbClr val="000000"/>
                </a:solidFill>
              </a:rPr>
              <a:t> i.e. faster development for timely adoption by the Verticals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IN" altLang="ko-KR" sz="2000" kern="0" dirty="0" smtClean="0">
                <a:solidFill>
                  <a:srgbClr val="000000"/>
                </a:solidFill>
              </a:rPr>
              <a:t>Enable </a:t>
            </a:r>
            <a:r>
              <a:rPr lang="en-IN" altLang="ko-KR" sz="2000" kern="0" dirty="0">
                <a:solidFill>
                  <a:srgbClr val="000000"/>
                </a:solidFill>
              </a:rPr>
              <a:t>multitude of verticals and fosters </a:t>
            </a:r>
            <a:r>
              <a:rPr lang="en-IN" altLang="ko-KR" sz="2000" kern="0" dirty="0" smtClean="0">
                <a:solidFill>
                  <a:srgbClr val="000000"/>
                </a:solidFill>
              </a:rPr>
              <a:t>innovation</a:t>
            </a:r>
            <a:endParaRPr lang="en-IN" altLang="ko-KR" sz="2000" kern="0" dirty="0">
              <a:solidFill>
                <a:srgbClr val="00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22243" y="1966374"/>
            <a:ext cx="3249531" cy="1785616"/>
            <a:chOff x="634449" y="1982805"/>
            <a:chExt cx="2375931" cy="138018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4449" y="1982805"/>
              <a:ext cx="2375931" cy="138018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8200" y="1982805"/>
              <a:ext cx="554286" cy="554286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227129" y="3942577"/>
            <a:ext cx="3244645" cy="2206359"/>
            <a:chOff x="3688285" y="1902345"/>
            <a:chExt cx="1773237" cy="106105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88285" y="1952947"/>
              <a:ext cx="1773237" cy="101044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l="9136" t="10749" r="9353" b="11773"/>
            <a:stretch/>
          </p:blipFill>
          <p:spPr>
            <a:xfrm rot="21027038">
              <a:off x="4081070" y="1902345"/>
              <a:ext cx="893519" cy="564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695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Potential 6G Topics</a:t>
            </a:r>
            <a:endParaRPr lang="en-GB" altLang="en-US" dirty="0"/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173197610"/>
              </p:ext>
            </p:extLst>
          </p:nvPr>
        </p:nvGraphicFramePr>
        <p:xfrm>
          <a:off x="911467" y="1768133"/>
          <a:ext cx="10545080" cy="463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9473" y="3008502"/>
            <a:ext cx="2086604" cy="85495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101213" y="2285604"/>
            <a:ext cx="3464887" cy="161582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marR="0" lvl="0" indent="-21600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kern="0" dirty="0" smtClean="0">
                <a:solidFill>
                  <a:prstClr val="black"/>
                </a:solidFill>
              </a:rPr>
              <a:t>6G API </a:t>
            </a:r>
            <a:r>
              <a:rPr lang="en-US" sz="1400" kern="0" dirty="0">
                <a:solidFill>
                  <a:prstClr val="black"/>
                </a:solidFill>
              </a:rPr>
              <a:t>landscape </a:t>
            </a:r>
            <a:r>
              <a:rPr lang="en-US" sz="1400" kern="0" dirty="0" smtClean="0">
                <a:solidFill>
                  <a:prstClr val="black"/>
                </a:solidFill>
              </a:rPr>
              <a:t>expected to grow</a:t>
            </a:r>
            <a:endParaRPr lang="en-US" sz="1400" kern="0" dirty="0">
              <a:solidFill>
                <a:prstClr val="black"/>
              </a:solidFill>
            </a:endParaRPr>
          </a:p>
          <a:p>
            <a:pPr marL="285750" marR="0" lvl="0" indent="-21600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400" kern="0" dirty="0">
                <a:solidFill>
                  <a:prstClr val="black"/>
                </a:solidFill>
              </a:rPr>
              <a:t>Unified exposure (API Gateway) to ease developers and aggregators </a:t>
            </a:r>
            <a:r>
              <a:rPr lang="en-IN" sz="1400" kern="0" dirty="0" err="1" smtClean="0">
                <a:solidFill>
                  <a:prstClr val="black"/>
                </a:solidFill>
              </a:rPr>
              <a:t>onboarding</a:t>
            </a:r>
            <a:r>
              <a:rPr lang="en-IN" sz="1400" kern="0" dirty="0" smtClean="0">
                <a:solidFill>
                  <a:prstClr val="black"/>
                </a:solidFill>
              </a:rPr>
              <a:t>, consumption</a:t>
            </a:r>
            <a:endParaRPr lang="en-IN" sz="1400" kern="0" dirty="0">
              <a:solidFill>
                <a:prstClr val="black"/>
              </a:solidFill>
            </a:endParaRPr>
          </a:p>
          <a:p>
            <a:pPr marL="285750" marR="0" lvl="0" indent="-21600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kern="0" dirty="0">
                <a:solidFill>
                  <a:prstClr val="black"/>
                </a:solidFill>
              </a:rPr>
              <a:t>Use Case </a:t>
            </a:r>
            <a:r>
              <a:rPr lang="en-US" sz="1400" kern="0" dirty="0" smtClean="0">
                <a:solidFill>
                  <a:prstClr val="black"/>
                </a:solidFill>
              </a:rPr>
              <a:t>driven, Agile APIs</a:t>
            </a:r>
            <a:endParaRPr lang="en-US" sz="1400" kern="0" dirty="0">
              <a:solidFill>
                <a:prstClr val="black"/>
              </a:solidFill>
            </a:endParaRPr>
          </a:p>
          <a:p>
            <a:pPr marL="285750" marR="0" lvl="0" indent="-21600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kern="0" dirty="0" smtClean="0">
                <a:solidFill>
                  <a:prstClr val="black"/>
                </a:solidFill>
              </a:rPr>
              <a:t>Following </a:t>
            </a:r>
            <a:r>
              <a:rPr lang="en-US" sz="1400" kern="0" dirty="0">
                <a:solidFill>
                  <a:prstClr val="black"/>
                </a:solidFill>
              </a:rPr>
              <a:t>latest API paradigms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12887" y="2285604"/>
            <a:ext cx="2299474" cy="127004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389001" y="2285604"/>
            <a:ext cx="2908382" cy="161582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marR="0" lvl="0" indent="-21600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400" kern="0" dirty="0">
                <a:solidFill>
                  <a:prstClr val="black"/>
                </a:solidFill>
              </a:rPr>
              <a:t>Exposure of Compute-as-a-Service (</a:t>
            </a:r>
            <a:r>
              <a:rPr lang="en-IN" sz="1400" kern="0" dirty="0" err="1">
                <a:solidFill>
                  <a:prstClr val="black"/>
                </a:solidFill>
              </a:rPr>
              <a:t>CaaS</a:t>
            </a:r>
            <a:r>
              <a:rPr lang="en-IN" sz="1400" kern="0" dirty="0">
                <a:solidFill>
                  <a:prstClr val="black"/>
                </a:solidFill>
              </a:rPr>
              <a:t>)</a:t>
            </a:r>
          </a:p>
          <a:p>
            <a:pPr marL="285750" marR="0" lvl="0" indent="-21600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400" kern="0" dirty="0">
                <a:solidFill>
                  <a:prstClr val="black"/>
                </a:solidFill>
              </a:rPr>
              <a:t>Compute offloading and switching </a:t>
            </a:r>
            <a:r>
              <a:rPr lang="en-IN" sz="1400" kern="0" dirty="0" smtClean="0">
                <a:solidFill>
                  <a:prstClr val="black"/>
                </a:solidFill>
              </a:rPr>
              <a:t>between </a:t>
            </a:r>
            <a:r>
              <a:rPr lang="en-IN" sz="1400" kern="0" dirty="0">
                <a:solidFill>
                  <a:prstClr val="black"/>
                </a:solidFill>
              </a:rPr>
              <a:t>UE, edge, </a:t>
            </a:r>
            <a:r>
              <a:rPr lang="en-IN" sz="1400" kern="0" dirty="0" smtClean="0">
                <a:solidFill>
                  <a:prstClr val="black"/>
                </a:solidFill>
              </a:rPr>
              <a:t>Network ensuring tight co-ordination with communication</a:t>
            </a:r>
            <a:endParaRPr lang="en-IN" sz="1400" kern="0" dirty="0">
              <a:solidFill>
                <a:prstClr val="black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154308" y="4687592"/>
            <a:ext cx="2994954" cy="17191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marR="0" lvl="0" indent="-21600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400" kern="0" dirty="0">
                <a:solidFill>
                  <a:prstClr val="black"/>
                </a:solidFill>
              </a:rPr>
              <a:t>3GPP network’s AIML capabilities yet to consider the key aspects of </a:t>
            </a:r>
            <a:r>
              <a:rPr lang="en-IN" sz="1400" kern="0" dirty="0" smtClean="0">
                <a:solidFill>
                  <a:prstClr val="black"/>
                </a:solidFill>
              </a:rPr>
              <a:t>Gen AI</a:t>
            </a:r>
            <a:r>
              <a:rPr lang="en-IN" sz="1400" kern="0" dirty="0">
                <a:solidFill>
                  <a:prstClr val="black"/>
                </a:solidFill>
              </a:rPr>
              <a:t>, like, handling large language </a:t>
            </a:r>
            <a:r>
              <a:rPr lang="en-IN" sz="1400" kern="0" dirty="0" smtClean="0">
                <a:solidFill>
                  <a:prstClr val="black"/>
                </a:solidFill>
              </a:rPr>
              <a:t>models</a:t>
            </a:r>
          </a:p>
          <a:p>
            <a:pPr marL="285750" marR="0" lvl="0" indent="-21600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400" kern="0" dirty="0" smtClean="0">
                <a:solidFill>
                  <a:prstClr val="black"/>
                </a:solidFill>
              </a:rPr>
              <a:t>Enabling Immersive </a:t>
            </a:r>
            <a:r>
              <a:rPr lang="en-IN" sz="1400" kern="0" dirty="0">
                <a:solidFill>
                  <a:prstClr val="black"/>
                </a:solidFill>
              </a:rPr>
              <a:t>content in Real-time </a:t>
            </a:r>
            <a:r>
              <a:rPr lang="en-IN" sz="1400" kern="0" dirty="0" smtClean="0">
                <a:solidFill>
                  <a:prstClr val="black"/>
                </a:solidFill>
              </a:rPr>
              <a:t>communication using Gen AI</a:t>
            </a:r>
            <a:endParaRPr lang="en-IN" sz="1400" kern="0" dirty="0">
              <a:solidFill>
                <a:prstClr val="black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361650" y="4687592"/>
            <a:ext cx="2920984" cy="17191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marR="0" lvl="0" indent="-21600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400" kern="0" dirty="0">
                <a:solidFill>
                  <a:prstClr val="black"/>
                </a:solidFill>
              </a:rPr>
              <a:t>Increasing Telco assets needs monetization plan</a:t>
            </a:r>
          </a:p>
          <a:p>
            <a:pPr marL="285750" marR="0" lvl="0" indent="-21600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400" kern="0" dirty="0" smtClean="0">
                <a:solidFill>
                  <a:prstClr val="black"/>
                </a:solidFill>
              </a:rPr>
              <a:t>Identify assets </a:t>
            </a:r>
            <a:r>
              <a:rPr lang="en-IN" sz="1400" kern="0" dirty="0">
                <a:solidFill>
                  <a:prstClr val="black"/>
                </a:solidFill>
              </a:rPr>
              <a:t>that can be </a:t>
            </a:r>
            <a:r>
              <a:rPr lang="en-IN" sz="1400" kern="0" dirty="0" smtClean="0">
                <a:solidFill>
                  <a:prstClr val="black"/>
                </a:solidFill>
              </a:rPr>
              <a:t>exposed and </a:t>
            </a:r>
            <a:r>
              <a:rPr lang="en-IN" sz="1400" kern="0" dirty="0" err="1" smtClean="0">
                <a:solidFill>
                  <a:prstClr val="black"/>
                </a:solidFill>
              </a:rPr>
              <a:t>monitized</a:t>
            </a:r>
            <a:r>
              <a:rPr lang="en-IN" sz="1400" kern="0" dirty="0" smtClean="0">
                <a:solidFill>
                  <a:prstClr val="black"/>
                </a:solidFill>
              </a:rPr>
              <a:t> (including partner assets)</a:t>
            </a:r>
            <a:endParaRPr lang="en-IN" sz="1400" kern="0" dirty="0">
              <a:solidFill>
                <a:prstClr val="black"/>
              </a:solidFill>
            </a:endParaRPr>
          </a:p>
          <a:p>
            <a:pPr marL="285750" marR="0" lvl="0" indent="-216000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400" kern="0" dirty="0">
                <a:solidFill>
                  <a:prstClr val="black"/>
                </a:solidFill>
              </a:rPr>
              <a:t>Framework for Telco </a:t>
            </a:r>
            <a:r>
              <a:rPr lang="en-IN" sz="1400" kern="0" dirty="0" smtClean="0">
                <a:solidFill>
                  <a:prstClr val="black"/>
                </a:solidFill>
              </a:rPr>
              <a:t>assets to </a:t>
            </a:r>
            <a:r>
              <a:rPr lang="en-IN" sz="1400" kern="0" dirty="0">
                <a:solidFill>
                  <a:prstClr val="black"/>
                </a:solidFill>
              </a:rPr>
              <a:t>publish, </a:t>
            </a:r>
            <a:r>
              <a:rPr lang="en-IN" sz="1400" kern="0" dirty="0" smtClean="0">
                <a:solidFill>
                  <a:prstClr val="black"/>
                </a:solidFill>
              </a:rPr>
              <a:t>discover, manage</a:t>
            </a:r>
            <a:endParaRPr lang="en-IN" sz="1400" kern="0" dirty="0">
              <a:solidFill>
                <a:prstClr val="black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05898" y="4920063"/>
            <a:ext cx="1632419" cy="10552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0886" y="4785771"/>
            <a:ext cx="1832534" cy="122169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  <ds:schemaRef ds:uri="280d8efa-eff2-4910-88d2-79ca146720c4"/>
    <ds:schemaRef ds:uri="http://schemas.microsoft.com/office/infopath/2007/PartnerControls"/>
    <ds:schemaRef ds:uri="679a257e-872f-4c98-9e8a-0a9c104f72c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5393</TotalTime>
  <Words>206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 </vt:lpstr>
      <vt:lpstr>맑은 고딕</vt:lpstr>
      <vt:lpstr>Arial</vt:lpstr>
      <vt:lpstr>Calibri</vt:lpstr>
      <vt:lpstr>Calibri Light</vt:lpstr>
      <vt:lpstr>Times New Roman</vt:lpstr>
      <vt:lpstr>Wingdings</vt:lpstr>
      <vt:lpstr>Office Theme</vt:lpstr>
      <vt:lpstr>6G Vision for  3GPP Application Enablement</vt:lpstr>
      <vt:lpstr>6G Principles</vt:lpstr>
      <vt:lpstr>Potential 6G Topics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Samsung3</cp:lastModifiedBy>
  <cp:revision>635</cp:revision>
  <dcterms:created xsi:type="dcterms:W3CDTF">2010-02-05T13:52:04Z</dcterms:created>
  <dcterms:modified xsi:type="dcterms:W3CDTF">2025-05-16T17:15:47Z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