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handoutMasterIdLst>
    <p:handoutMasterId r:id="rId9"/>
  </p:handoutMasterIdLst>
  <p:sldIdLst>
    <p:sldId id="260" r:id="rId2"/>
    <p:sldId id="375" r:id="rId3"/>
    <p:sldId id="379" r:id="rId4"/>
    <p:sldId id="380" r:id="rId5"/>
    <p:sldId id="376" r:id="rId6"/>
    <p:sldId id="378"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3399FF"/>
    <a:srgbClr val="FFDF64"/>
    <a:srgbClr val="009900"/>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92" autoAdjust="0"/>
    <p:restoredTop sz="96357" autoAdjust="0"/>
  </p:normalViewPr>
  <p:slideViewPr>
    <p:cSldViewPr snapToGrid="0">
      <p:cViewPr varScale="1">
        <p:scale>
          <a:sx n="83" d="100"/>
          <a:sy n="83" d="100"/>
        </p:scale>
        <p:origin x="108" y="360"/>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3780C77-CDA4-47D0-9A69-580BE43EA5C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BC98A458-538D-49D6-B00E-C001560248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40E834-44C5-43CA-B91D-61937CA1E82B}" type="datetimeFigureOut">
              <a:rPr lang="zh-CN" altLang="en-US" smtClean="0"/>
              <a:t>2024/2/19</a:t>
            </a:fld>
            <a:endParaRPr lang="zh-CN" altLang="en-US"/>
          </a:p>
        </p:txBody>
      </p:sp>
      <p:sp>
        <p:nvSpPr>
          <p:cNvPr id="4" name="页脚占位符 3">
            <a:extLst>
              <a:ext uri="{FF2B5EF4-FFF2-40B4-BE49-F238E27FC236}">
                <a16:creationId xmlns:a16="http://schemas.microsoft.com/office/drawing/2014/main" id="{EB1599A1-2DA4-4521-B438-DE4BE50BE9F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72E33291-E8A3-4609-8191-2865A40ABE9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39F989E-BEAD-48C4-B063-8BAA85E06D0B}" type="slidenum">
              <a:rPr lang="zh-CN" altLang="en-US" smtClean="0"/>
              <a:t>‹#›</a:t>
            </a:fld>
            <a:endParaRPr lang="zh-CN" altLang="en-US"/>
          </a:p>
        </p:txBody>
      </p:sp>
    </p:spTree>
    <p:extLst>
      <p:ext uri="{BB962C8B-B14F-4D97-AF65-F5344CB8AC3E}">
        <p14:creationId xmlns:p14="http://schemas.microsoft.com/office/powerpoint/2010/main" val="2135792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2/19/2024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Mapping</a:t>
            </a:r>
            <a:r>
              <a:rPr lang="zh-CN" altLang="en-US" dirty="0"/>
              <a:t>关系</a:t>
            </a:r>
            <a:r>
              <a:rPr lang="en-US" altLang="zh-CN" dirty="0"/>
              <a:t>slide6</a:t>
            </a:r>
            <a:r>
              <a:rPr lang="zh-CN" altLang="en-US" dirty="0"/>
              <a:t>对应</a:t>
            </a:r>
            <a:r>
              <a:rPr lang="en-US" altLang="zh-CN" dirty="0"/>
              <a:t>CR</a:t>
            </a:r>
            <a:r>
              <a:rPr lang="zh-CN" altLang="en-US" dirty="0"/>
              <a:t>被</a:t>
            </a:r>
            <a:r>
              <a:rPr lang="en-US" altLang="zh-CN" dirty="0"/>
              <a:t>agreed</a:t>
            </a:r>
            <a:endParaRPr lang="zh-CN" altLang="en-US" dirty="0"/>
          </a:p>
        </p:txBody>
      </p:sp>
      <p:sp>
        <p:nvSpPr>
          <p:cNvPr id="4" name="灯片编号占位符 3"/>
          <p:cNvSpPr>
            <a:spLocks noGrp="1"/>
          </p:cNvSpPr>
          <p:nvPr>
            <p:ph type="sldNum" sz="quarter" idx="5"/>
          </p:nvPr>
        </p:nvSpPr>
        <p:spPr/>
        <p:txBody>
          <a:bodyPr/>
          <a:lstStyle/>
          <a:p>
            <a:fld id="{64250302-FD59-41EB-98E1-8F01547BD578}" type="slidenum">
              <a:rPr lang="en-US" smtClean="0"/>
              <a:t>6</a:t>
            </a:fld>
            <a:endParaRPr lang="en-US"/>
          </a:p>
        </p:txBody>
      </p:sp>
    </p:spTree>
    <p:extLst>
      <p:ext uri="{BB962C8B-B14F-4D97-AF65-F5344CB8AC3E}">
        <p14:creationId xmlns:p14="http://schemas.microsoft.com/office/powerpoint/2010/main" val="3208249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154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zh-CN" sz="1000" b="1" kern="1200" dirty="0">
                <a:solidFill>
                  <a:schemeClr val="tx1"/>
                </a:solidFill>
                <a:effectLst/>
                <a:latin typeface="Arial" panose="020B0604020202020204" pitchFamily="34" charset="0"/>
                <a:ea typeface="+mn-ea"/>
                <a:cs typeface="Arial" panose="020B0604020202020204" pitchFamily="34" charset="0"/>
              </a:rPr>
              <a:t>3GPP TSG-SA WG6 Meeting #59</a:t>
            </a:r>
          </a:p>
          <a:p>
            <a:pPr fontAlgn="base">
              <a:spcBef>
                <a:spcPct val="0"/>
              </a:spcBef>
              <a:spcAft>
                <a:spcPct val="0"/>
              </a:spcAft>
              <a:defRPr/>
            </a:pPr>
            <a:r>
              <a:rPr lang="en-US" altLang="zh-CN" sz="1000" b="1" kern="1200" dirty="0">
                <a:solidFill>
                  <a:schemeClr val="tx1"/>
                </a:solidFill>
                <a:effectLst/>
                <a:latin typeface="Arial" panose="020B0604020202020204" pitchFamily="34" charset="0"/>
                <a:ea typeface="+mn-ea"/>
                <a:cs typeface="Arial" panose="020B0604020202020204" pitchFamily="34" charset="0"/>
              </a:rPr>
              <a:t>Athens, Greece 26th February– 1st March 2024</a:t>
            </a:r>
            <a:endParaRPr lang="en-GB" altLang="zh-CN" sz="1000" b="1" kern="1200" dirty="0">
              <a:solidFill>
                <a:schemeClr val="tx1"/>
              </a:solidFill>
              <a:effectLst/>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jpeg"/><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31326" y="1318373"/>
            <a:ext cx="9644250" cy="2852737"/>
          </a:xfrm>
        </p:spPr>
        <p:txBody>
          <a:bodyPr/>
          <a:lstStyle/>
          <a:p>
            <a:pPr eaLnBrk="1" hangingPunct="1"/>
            <a:r>
              <a:rPr lang="en-US" altLang="en-US" dirty="0"/>
              <a:t>Discussion on E2E KPI guarantee for XR application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GB" altLang="en-US" dirty="0"/>
              <a:t>Jian Zhang</a:t>
            </a:r>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2D7A85D-2BDF-430B-81A0-CEBB4EAA2149}"/>
              </a:ext>
            </a:extLst>
          </p:cNvPr>
          <p:cNvSpPr>
            <a:spLocks noGrp="1"/>
          </p:cNvSpPr>
          <p:nvPr>
            <p:ph type="title"/>
          </p:nvPr>
        </p:nvSpPr>
        <p:spPr>
          <a:xfrm>
            <a:off x="707571" y="228719"/>
            <a:ext cx="10515600" cy="1104917"/>
          </a:xfrm>
        </p:spPr>
        <p:txBody>
          <a:bodyPr/>
          <a:lstStyle/>
          <a:p>
            <a:r>
              <a:rPr lang="en-GB" altLang="en-US" dirty="0"/>
              <a:t>Outline</a:t>
            </a:r>
          </a:p>
        </p:txBody>
      </p:sp>
      <p:sp>
        <p:nvSpPr>
          <p:cNvPr id="13" name="Content Placeholder 2">
            <a:extLst>
              <a:ext uri="{FF2B5EF4-FFF2-40B4-BE49-F238E27FC236}">
                <a16:creationId xmlns:a16="http://schemas.microsoft.com/office/drawing/2014/main" id="{A3E7AFA3-7F65-407F-A0B9-8939CE88843F}"/>
              </a:ext>
            </a:extLst>
          </p:cNvPr>
          <p:cNvSpPr>
            <a:spLocks noGrp="1"/>
          </p:cNvSpPr>
          <p:nvPr>
            <p:ph idx="1"/>
          </p:nvPr>
        </p:nvSpPr>
        <p:spPr>
          <a:xfrm>
            <a:off x="707571" y="1512117"/>
            <a:ext cx="10515600" cy="586649"/>
          </a:xfrm>
        </p:spPr>
        <p:txBody>
          <a:bodyPr/>
          <a:lstStyle/>
          <a:p>
            <a:r>
              <a:rPr lang="en-US" altLang="zh-CN" dirty="0"/>
              <a:t>Background</a:t>
            </a:r>
          </a:p>
          <a:p>
            <a:pPr marL="0" indent="0">
              <a:buNone/>
            </a:pPr>
            <a:endParaRPr lang="en-US" altLang="en-US" dirty="0"/>
          </a:p>
          <a:p>
            <a:pPr marL="0" indent="0">
              <a:buNone/>
            </a:pPr>
            <a:endParaRPr lang="en-US" altLang="en-US" dirty="0"/>
          </a:p>
        </p:txBody>
      </p:sp>
      <p:sp>
        <p:nvSpPr>
          <p:cNvPr id="10" name="Content Placeholder 2">
            <a:extLst>
              <a:ext uri="{FF2B5EF4-FFF2-40B4-BE49-F238E27FC236}">
                <a16:creationId xmlns:a16="http://schemas.microsoft.com/office/drawing/2014/main" id="{E25391C0-32DA-4050-A3C1-DCA178E00420}"/>
              </a:ext>
            </a:extLst>
          </p:cNvPr>
          <p:cNvSpPr txBox="1">
            <a:spLocks/>
          </p:cNvSpPr>
          <p:nvPr/>
        </p:nvSpPr>
        <p:spPr bwMode="auto">
          <a:xfrm>
            <a:off x="707571" y="2277247"/>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Potential gaps for E2E </a:t>
            </a:r>
            <a:r>
              <a:rPr lang="en-US" altLang="zh-CN"/>
              <a:t>KPI guarantee</a:t>
            </a:r>
            <a:endParaRPr lang="en-US" altLang="zh-CN" dirty="0"/>
          </a:p>
          <a:p>
            <a:pPr marL="0" indent="0">
              <a:buFontTx/>
              <a:buNone/>
            </a:pPr>
            <a:endParaRPr lang="en-US" altLang="en-US" dirty="0"/>
          </a:p>
          <a:p>
            <a:pPr marL="0" indent="0">
              <a:buFontTx/>
              <a:buNone/>
            </a:pPr>
            <a:endParaRPr lang="en-US" altLang="en-US" dirty="0"/>
          </a:p>
        </p:txBody>
      </p:sp>
      <p:sp>
        <p:nvSpPr>
          <p:cNvPr id="19" name="Content Placeholder 2">
            <a:extLst>
              <a:ext uri="{FF2B5EF4-FFF2-40B4-BE49-F238E27FC236}">
                <a16:creationId xmlns:a16="http://schemas.microsoft.com/office/drawing/2014/main" id="{EA8807C3-F427-46FB-A305-C2E3C3F2D777}"/>
              </a:ext>
            </a:extLst>
          </p:cNvPr>
          <p:cNvSpPr txBox="1">
            <a:spLocks/>
          </p:cNvSpPr>
          <p:nvPr/>
        </p:nvSpPr>
        <p:spPr bwMode="auto">
          <a:xfrm>
            <a:off x="707571" y="3135675"/>
            <a:ext cx="10515600" cy="586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t>Conclusion and proposal</a:t>
            </a:r>
          </a:p>
          <a:p>
            <a:pPr marL="0" indent="0">
              <a:buFontTx/>
              <a:buNone/>
            </a:pPr>
            <a:endParaRPr lang="en-US" altLang="en-US" dirty="0"/>
          </a:p>
          <a:p>
            <a:pPr marL="0" indent="0">
              <a:buFontTx/>
              <a:buNone/>
            </a:pPr>
            <a:endParaRPr lang="en-US" altLang="en-US" dirty="0"/>
          </a:p>
        </p:txBody>
      </p:sp>
    </p:spTree>
    <p:extLst>
      <p:ext uri="{BB962C8B-B14F-4D97-AF65-F5344CB8AC3E}">
        <p14:creationId xmlns:p14="http://schemas.microsoft.com/office/powerpoint/2010/main" val="38416900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Background</a:t>
            </a:r>
          </a:p>
        </p:txBody>
      </p:sp>
      <p:sp>
        <p:nvSpPr>
          <p:cNvPr id="41" name="矩形 40">
            <a:extLst>
              <a:ext uri="{FF2B5EF4-FFF2-40B4-BE49-F238E27FC236}">
                <a16:creationId xmlns:a16="http://schemas.microsoft.com/office/drawing/2014/main" id="{3494A363-9C9C-49E7-8DB7-A9DC7349DDCB}"/>
              </a:ext>
            </a:extLst>
          </p:cNvPr>
          <p:cNvSpPr/>
          <p:nvPr/>
        </p:nvSpPr>
        <p:spPr>
          <a:xfrm>
            <a:off x="2168059" y="3046295"/>
            <a:ext cx="441697" cy="1017159"/>
          </a:xfrm>
          <a:prstGeom prst="rect">
            <a:avLst/>
          </a:prstGeom>
          <a:solidFill>
            <a:srgbClr val="0082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RAN</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sp>
        <p:nvSpPr>
          <p:cNvPr id="42" name="矩形 41">
            <a:extLst>
              <a:ext uri="{FF2B5EF4-FFF2-40B4-BE49-F238E27FC236}">
                <a16:creationId xmlns:a16="http://schemas.microsoft.com/office/drawing/2014/main" id="{EE0819A8-BB2F-46C5-A901-AB3C85CE42E8}"/>
              </a:ext>
            </a:extLst>
          </p:cNvPr>
          <p:cNvSpPr/>
          <p:nvPr/>
        </p:nvSpPr>
        <p:spPr>
          <a:xfrm>
            <a:off x="3054301" y="3056369"/>
            <a:ext cx="414741" cy="1017159"/>
          </a:xfrm>
          <a:prstGeom prst="rect">
            <a:avLst/>
          </a:prstGeom>
          <a:solidFill>
            <a:srgbClr val="0082F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rPr>
              <a:t>UPF</a:t>
            </a:r>
            <a:endParaRPr kumimoji="0" lang="zh-CN" altLang="en-US" sz="1000" b="1" i="0" u="none" strike="noStrike" kern="0" cap="none" spc="0" normalizeH="0" baseline="0" noProof="0" dirty="0">
              <a:ln>
                <a:noFill/>
              </a:ln>
              <a:solidFill>
                <a:srgbClr val="FFFFFF"/>
              </a:solidFill>
              <a:effectLst/>
              <a:uLnTx/>
              <a:uFillTx/>
              <a:latin typeface="Calibri" panose="020F0502020204030204"/>
              <a:ea typeface="等线" panose="02010600030101010101" pitchFamily="2" charset="-122"/>
              <a:cs typeface="+mn-cs"/>
            </a:endParaRPr>
          </a:p>
        </p:txBody>
      </p:sp>
      <p:cxnSp>
        <p:nvCxnSpPr>
          <p:cNvPr id="43" name="直接箭头连接符 42">
            <a:extLst>
              <a:ext uri="{FF2B5EF4-FFF2-40B4-BE49-F238E27FC236}">
                <a16:creationId xmlns:a16="http://schemas.microsoft.com/office/drawing/2014/main" id="{9F98F6EC-09C4-4111-84E4-4690DA44BB5D}"/>
              </a:ext>
            </a:extLst>
          </p:cNvPr>
          <p:cNvCxnSpPr>
            <a:cxnSpLocks/>
          </p:cNvCxnSpPr>
          <p:nvPr/>
        </p:nvCxnSpPr>
        <p:spPr>
          <a:xfrm flipH="1">
            <a:off x="3469044" y="3564467"/>
            <a:ext cx="721956" cy="482"/>
          </a:xfrm>
          <a:prstGeom prst="straightConnector1">
            <a:avLst/>
          </a:prstGeom>
          <a:noFill/>
          <a:ln w="19050" cap="flat" cmpd="sng" algn="ctr">
            <a:solidFill>
              <a:srgbClr val="000000"/>
            </a:solidFill>
            <a:prstDash val="solid"/>
            <a:miter lim="800000"/>
            <a:tailEnd type="none"/>
          </a:ln>
          <a:effectLst/>
        </p:spPr>
      </p:cxnSp>
      <p:cxnSp>
        <p:nvCxnSpPr>
          <p:cNvPr id="44" name="直接箭头连接符 43">
            <a:extLst>
              <a:ext uri="{FF2B5EF4-FFF2-40B4-BE49-F238E27FC236}">
                <a16:creationId xmlns:a16="http://schemas.microsoft.com/office/drawing/2014/main" id="{135D3DF8-06F6-4420-9404-E2A4D726BF03}"/>
              </a:ext>
            </a:extLst>
          </p:cNvPr>
          <p:cNvCxnSpPr>
            <a:cxnSpLocks/>
            <a:stCxn id="42" idx="1"/>
          </p:cNvCxnSpPr>
          <p:nvPr/>
        </p:nvCxnSpPr>
        <p:spPr>
          <a:xfrm flipH="1">
            <a:off x="2611582" y="3564949"/>
            <a:ext cx="442719" cy="4136"/>
          </a:xfrm>
          <a:prstGeom prst="straightConnector1">
            <a:avLst/>
          </a:prstGeom>
          <a:noFill/>
          <a:ln w="19050" cap="flat" cmpd="sng" algn="ctr">
            <a:solidFill>
              <a:srgbClr val="000000"/>
            </a:solidFill>
            <a:prstDash val="solid"/>
            <a:miter lim="800000"/>
            <a:tailEnd type="none"/>
          </a:ln>
          <a:effectLst/>
        </p:spPr>
      </p:cxnSp>
      <p:sp>
        <p:nvSpPr>
          <p:cNvPr id="46" name="矩形 45">
            <a:extLst>
              <a:ext uri="{FF2B5EF4-FFF2-40B4-BE49-F238E27FC236}">
                <a16:creationId xmlns:a16="http://schemas.microsoft.com/office/drawing/2014/main" id="{E2BEA188-66C1-4D40-9C68-CEFE9B8A70DC}"/>
              </a:ext>
            </a:extLst>
          </p:cNvPr>
          <p:cNvSpPr/>
          <p:nvPr/>
        </p:nvSpPr>
        <p:spPr>
          <a:xfrm>
            <a:off x="924903" y="3569598"/>
            <a:ext cx="613005" cy="287974"/>
          </a:xfrm>
          <a:prstGeom prst="rect">
            <a:avLst/>
          </a:prstGeom>
          <a:solidFill>
            <a:srgbClr val="FFFFFF">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enabler</a:t>
            </a: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47" name="直接箭头连接符 46">
            <a:extLst>
              <a:ext uri="{FF2B5EF4-FFF2-40B4-BE49-F238E27FC236}">
                <a16:creationId xmlns:a16="http://schemas.microsoft.com/office/drawing/2014/main" id="{E3DAEB40-9605-4A63-AB66-045F03A2699B}"/>
              </a:ext>
            </a:extLst>
          </p:cNvPr>
          <p:cNvCxnSpPr>
            <a:cxnSpLocks/>
          </p:cNvCxnSpPr>
          <p:nvPr/>
        </p:nvCxnSpPr>
        <p:spPr>
          <a:xfrm flipH="1">
            <a:off x="1623291" y="3569085"/>
            <a:ext cx="544945" cy="0"/>
          </a:xfrm>
          <a:prstGeom prst="straightConnector1">
            <a:avLst/>
          </a:prstGeom>
          <a:noFill/>
          <a:ln w="19050" cap="flat" cmpd="sng" algn="ctr">
            <a:solidFill>
              <a:srgbClr val="000000"/>
            </a:solidFill>
            <a:prstDash val="solid"/>
            <a:miter lim="800000"/>
            <a:tailEnd type="none"/>
          </a:ln>
          <a:effectLst/>
        </p:spPr>
      </p:cxnSp>
      <p:sp>
        <p:nvSpPr>
          <p:cNvPr id="48" name="矩形 47">
            <a:extLst>
              <a:ext uri="{FF2B5EF4-FFF2-40B4-BE49-F238E27FC236}">
                <a16:creationId xmlns:a16="http://schemas.microsoft.com/office/drawing/2014/main" id="{E1D022F6-6BD3-4CB2-A491-3489C4001EB0}"/>
              </a:ext>
            </a:extLst>
          </p:cNvPr>
          <p:cNvSpPr/>
          <p:nvPr/>
        </p:nvSpPr>
        <p:spPr>
          <a:xfrm>
            <a:off x="4334101" y="3028314"/>
            <a:ext cx="662222" cy="369332"/>
          </a:xfrm>
          <a:prstGeom prst="rect">
            <a:avLst/>
          </a:prstGeom>
          <a:solidFill>
            <a:srgbClr val="E9002F">
              <a:lumMod val="20000"/>
              <a:lumOff val="80000"/>
              <a:alpha val="7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XR AS/EAS</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50" name="矩形 49">
            <a:extLst>
              <a:ext uri="{FF2B5EF4-FFF2-40B4-BE49-F238E27FC236}">
                <a16:creationId xmlns:a16="http://schemas.microsoft.com/office/drawing/2014/main" id="{03CE49F6-00A7-46D5-AA8C-A39A79EC1FFF}"/>
              </a:ext>
            </a:extLst>
          </p:cNvPr>
          <p:cNvSpPr/>
          <p:nvPr/>
        </p:nvSpPr>
        <p:spPr>
          <a:xfrm>
            <a:off x="933108" y="3109672"/>
            <a:ext cx="596597" cy="287974"/>
          </a:xfrm>
          <a:prstGeom prst="rect">
            <a:avLst/>
          </a:prstGeom>
          <a:solidFill>
            <a:srgbClr val="FFD8E0"/>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XR client</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51" name="矩形 50">
            <a:extLst>
              <a:ext uri="{FF2B5EF4-FFF2-40B4-BE49-F238E27FC236}">
                <a16:creationId xmlns:a16="http://schemas.microsoft.com/office/drawing/2014/main" id="{2955B45B-089B-415B-90F0-D30F77518237}"/>
              </a:ext>
            </a:extLst>
          </p:cNvPr>
          <p:cNvSpPr/>
          <p:nvPr/>
        </p:nvSpPr>
        <p:spPr>
          <a:xfrm>
            <a:off x="2970776" y="1997054"/>
            <a:ext cx="613005" cy="369332"/>
          </a:xfrm>
          <a:prstGeom prst="rect">
            <a:avLst/>
          </a:prstGeom>
          <a:solidFill>
            <a:srgbClr val="FFC000">
              <a:alpha val="50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rPr>
              <a:t>5G CP</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cxnSp>
        <p:nvCxnSpPr>
          <p:cNvPr id="52" name="直接箭头连接符 51">
            <a:extLst>
              <a:ext uri="{FF2B5EF4-FFF2-40B4-BE49-F238E27FC236}">
                <a16:creationId xmlns:a16="http://schemas.microsoft.com/office/drawing/2014/main" id="{3C71DE4E-D319-408D-899E-E49A605847B1}"/>
              </a:ext>
            </a:extLst>
          </p:cNvPr>
          <p:cNvCxnSpPr>
            <a:cxnSpLocks/>
          </p:cNvCxnSpPr>
          <p:nvPr/>
        </p:nvCxnSpPr>
        <p:spPr>
          <a:xfrm>
            <a:off x="3553560" y="2377363"/>
            <a:ext cx="959924" cy="591388"/>
          </a:xfrm>
          <a:prstGeom prst="straightConnector1">
            <a:avLst/>
          </a:prstGeom>
          <a:noFill/>
          <a:ln w="12700" cap="flat" cmpd="sng" algn="ctr">
            <a:solidFill>
              <a:srgbClr val="000000"/>
            </a:solidFill>
            <a:prstDash val="dash"/>
            <a:miter lim="800000"/>
            <a:tailEnd type="none"/>
          </a:ln>
          <a:effectLst/>
        </p:spPr>
      </p:cxnSp>
      <p:cxnSp>
        <p:nvCxnSpPr>
          <p:cNvPr id="53" name="直接箭头连接符 52">
            <a:extLst>
              <a:ext uri="{FF2B5EF4-FFF2-40B4-BE49-F238E27FC236}">
                <a16:creationId xmlns:a16="http://schemas.microsoft.com/office/drawing/2014/main" id="{9885FBA7-18AD-43E1-BF74-DBFF84813253}"/>
              </a:ext>
            </a:extLst>
          </p:cNvPr>
          <p:cNvCxnSpPr>
            <a:cxnSpLocks/>
            <a:stCxn id="51" idx="2"/>
            <a:endCxn id="42" idx="0"/>
          </p:cNvCxnSpPr>
          <p:nvPr/>
        </p:nvCxnSpPr>
        <p:spPr>
          <a:xfrm flipH="1">
            <a:off x="3261672" y="2366386"/>
            <a:ext cx="15607" cy="689983"/>
          </a:xfrm>
          <a:prstGeom prst="straightConnector1">
            <a:avLst/>
          </a:prstGeom>
          <a:noFill/>
          <a:ln w="12700" cap="flat" cmpd="sng" algn="ctr">
            <a:solidFill>
              <a:srgbClr val="000000"/>
            </a:solidFill>
            <a:prstDash val="dash"/>
            <a:miter lim="800000"/>
            <a:tailEnd type="none"/>
          </a:ln>
          <a:effectLst/>
        </p:spPr>
      </p:cxnSp>
      <p:cxnSp>
        <p:nvCxnSpPr>
          <p:cNvPr id="54" name="直接箭头连接符 53">
            <a:extLst>
              <a:ext uri="{FF2B5EF4-FFF2-40B4-BE49-F238E27FC236}">
                <a16:creationId xmlns:a16="http://schemas.microsoft.com/office/drawing/2014/main" id="{BEABDA8F-89DB-4E7E-B373-A22B3A74A6A1}"/>
              </a:ext>
            </a:extLst>
          </p:cNvPr>
          <p:cNvCxnSpPr>
            <a:cxnSpLocks/>
            <a:endCxn id="41" idx="0"/>
          </p:cNvCxnSpPr>
          <p:nvPr/>
        </p:nvCxnSpPr>
        <p:spPr>
          <a:xfrm flipH="1">
            <a:off x="2388908" y="2366386"/>
            <a:ext cx="620026" cy="679909"/>
          </a:xfrm>
          <a:prstGeom prst="straightConnector1">
            <a:avLst/>
          </a:prstGeom>
          <a:noFill/>
          <a:ln w="12700" cap="flat" cmpd="sng" algn="ctr">
            <a:solidFill>
              <a:srgbClr val="000000"/>
            </a:solidFill>
            <a:prstDash val="dash"/>
            <a:miter lim="800000"/>
            <a:tailEnd type="none"/>
          </a:ln>
          <a:effectLst/>
        </p:spPr>
      </p:cxnSp>
      <p:sp>
        <p:nvSpPr>
          <p:cNvPr id="55" name="文本框 54">
            <a:extLst>
              <a:ext uri="{FF2B5EF4-FFF2-40B4-BE49-F238E27FC236}">
                <a16:creationId xmlns:a16="http://schemas.microsoft.com/office/drawing/2014/main" id="{A9AE1BD7-96AA-4BA8-8D3A-5F5B4DF17F61}"/>
              </a:ext>
            </a:extLst>
          </p:cNvPr>
          <p:cNvSpPr txBox="1"/>
          <p:nvPr/>
        </p:nvSpPr>
        <p:spPr>
          <a:xfrm>
            <a:off x="4226046" y="2583229"/>
            <a:ext cx="613005" cy="123111"/>
          </a:xfrm>
          <a:prstGeom prst="rect">
            <a:avLst/>
          </a:prstGeom>
          <a:noFill/>
        </p:spPr>
        <p:txBody>
          <a:bodyPr wrap="square" lIns="0" tIns="0" rIns="0" bIns="0" rtlCol="0">
            <a:spAutoFit/>
          </a:bodyPr>
          <a:lstStyle/>
          <a:p>
            <a:pPr algn="l"/>
            <a:r>
              <a:rPr kumimoji="1" lang="en-US" altLang="zh-CN" sz="800" dirty="0">
                <a:solidFill>
                  <a:srgbClr val="000000"/>
                </a:solidFill>
                <a:latin typeface="Microsoft YaHei" panose="020B0503020204020204" pitchFamily="34" charset="-122"/>
                <a:ea typeface="Microsoft YaHei" panose="020B0503020204020204" pitchFamily="34" charset="-122"/>
              </a:rPr>
              <a:t>N33/N5</a:t>
            </a:r>
            <a:endParaRPr kumimoji="1" lang="zh-CN" altLang="en-US" sz="800" dirty="0">
              <a:solidFill>
                <a:srgbClr val="000000"/>
              </a:solidFill>
              <a:latin typeface="Microsoft YaHei" panose="020B0503020204020204" pitchFamily="34" charset="-122"/>
              <a:ea typeface="Microsoft YaHei" panose="020B0503020204020204" pitchFamily="34" charset="-122"/>
            </a:endParaRPr>
          </a:p>
        </p:txBody>
      </p:sp>
      <p:sp>
        <p:nvSpPr>
          <p:cNvPr id="57" name="矩形 56">
            <a:extLst>
              <a:ext uri="{FF2B5EF4-FFF2-40B4-BE49-F238E27FC236}">
                <a16:creationId xmlns:a16="http://schemas.microsoft.com/office/drawing/2014/main" id="{3D839714-F695-4719-A47E-F3B6DA1351C3}"/>
              </a:ext>
            </a:extLst>
          </p:cNvPr>
          <p:cNvSpPr/>
          <p:nvPr/>
        </p:nvSpPr>
        <p:spPr>
          <a:xfrm>
            <a:off x="853147" y="3018682"/>
            <a:ext cx="756521" cy="10640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8" name="文本框 57">
            <a:extLst>
              <a:ext uri="{FF2B5EF4-FFF2-40B4-BE49-F238E27FC236}">
                <a16:creationId xmlns:a16="http://schemas.microsoft.com/office/drawing/2014/main" id="{6A323424-FE46-4431-B578-18A6A1BA142D}"/>
              </a:ext>
            </a:extLst>
          </p:cNvPr>
          <p:cNvSpPr txBox="1"/>
          <p:nvPr/>
        </p:nvSpPr>
        <p:spPr>
          <a:xfrm>
            <a:off x="1154645" y="3937908"/>
            <a:ext cx="246973" cy="153888"/>
          </a:xfrm>
          <a:prstGeom prst="rect">
            <a:avLst/>
          </a:prstGeom>
          <a:noFill/>
        </p:spPr>
        <p:txBody>
          <a:bodyPr wrap="square" lIns="0" tIns="0" rIns="0" bIns="0" rtlCol="0">
            <a:spAutoFit/>
          </a:bodyPr>
          <a:lstStyle/>
          <a:p>
            <a:pPr algn="l"/>
            <a:r>
              <a:rPr kumimoji="1" lang="en-US" altLang="zh-CN" sz="1000" dirty="0">
                <a:solidFill>
                  <a:srgbClr val="000000"/>
                </a:solidFill>
                <a:latin typeface="Calibri" panose="020F0502020204030204" pitchFamily="34" charset="0"/>
                <a:ea typeface="Calibri" panose="020F0502020204030204" pitchFamily="34" charset="0"/>
                <a:cs typeface="Calibri" panose="020F0502020204030204" pitchFamily="34" charset="0"/>
              </a:rPr>
              <a:t>UE</a:t>
            </a:r>
          </a:p>
        </p:txBody>
      </p:sp>
      <p:sp>
        <p:nvSpPr>
          <p:cNvPr id="68" name="矩形 67">
            <a:extLst>
              <a:ext uri="{FF2B5EF4-FFF2-40B4-BE49-F238E27FC236}">
                <a16:creationId xmlns:a16="http://schemas.microsoft.com/office/drawing/2014/main" id="{EBDAB4F1-1553-4537-8217-4BFAA85C3613}"/>
              </a:ext>
            </a:extLst>
          </p:cNvPr>
          <p:cNvSpPr/>
          <p:nvPr/>
        </p:nvSpPr>
        <p:spPr>
          <a:xfrm>
            <a:off x="4334101" y="3537454"/>
            <a:ext cx="662222" cy="369332"/>
          </a:xfrm>
          <a:prstGeom prst="rect">
            <a:avLst/>
          </a:prstGeom>
          <a:solidFill>
            <a:srgbClr val="F2F2F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78" eaLnBrk="1" fontAlgn="auto" latinLnBrk="0" hangingPunct="1">
              <a:lnSpc>
                <a:spcPct val="100000"/>
              </a:lnSpc>
              <a:spcBef>
                <a:spcPts val="0"/>
              </a:spcBef>
              <a:spcAft>
                <a:spcPts val="0"/>
              </a:spcAft>
              <a:buClrTx/>
              <a:buSzTx/>
              <a:buFontTx/>
              <a:buNone/>
              <a:tabLst/>
              <a:defRPr/>
            </a:pPr>
            <a:r>
              <a:rPr lang="en-US" altLang="zh-CN" sz="1000" b="1" kern="0" dirty="0">
                <a:solidFill>
                  <a:srgbClr val="666666"/>
                </a:solidFill>
                <a:latin typeface="Calibri" panose="020F0502020204030204"/>
                <a:ea typeface="等线" panose="02010600030101010101" pitchFamily="2" charset="-122"/>
              </a:rPr>
              <a:t>Enabler server</a:t>
            </a:r>
            <a:endParaRPr kumimoji="0" lang="zh-CN" altLang="en-US" sz="1000" b="1" i="0" u="none" strike="noStrike" kern="0" cap="none" spc="0" normalizeH="0" baseline="0" noProof="0" dirty="0">
              <a:ln>
                <a:noFill/>
              </a:ln>
              <a:solidFill>
                <a:srgbClr val="666666"/>
              </a:solidFill>
              <a:effectLst/>
              <a:uLnTx/>
              <a:uFillTx/>
              <a:latin typeface="Calibri" panose="020F0502020204030204"/>
              <a:ea typeface="等线" panose="02010600030101010101" pitchFamily="2" charset="-122"/>
              <a:cs typeface="+mn-cs"/>
            </a:endParaRPr>
          </a:p>
        </p:txBody>
      </p:sp>
      <p:sp>
        <p:nvSpPr>
          <p:cNvPr id="69" name="矩形 68">
            <a:extLst>
              <a:ext uri="{FF2B5EF4-FFF2-40B4-BE49-F238E27FC236}">
                <a16:creationId xmlns:a16="http://schemas.microsoft.com/office/drawing/2014/main" id="{AD6D25DB-93A3-4A42-A398-CF18E4CA652D}"/>
              </a:ext>
            </a:extLst>
          </p:cNvPr>
          <p:cNvSpPr/>
          <p:nvPr/>
        </p:nvSpPr>
        <p:spPr>
          <a:xfrm>
            <a:off x="4206981" y="2971502"/>
            <a:ext cx="941557" cy="112029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 name="文本框 69">
            <a:extLst>
              <a:ext uri="{FF2B5EF4-FFF2-40B4-BE49-F238E27FC236}">
                <a16:creationId xmlns:a16="http://schemas.microsoft.com/office/drawing/2014/main" id="{64D74B97-BC55-4631-A091-7A32B3AB557B}"/>
              </a:ext>
            </a:extLst>
          </p:cNvPr>
          <p:cNvSpPr txBox="1"/>
          <p:nvPr/>
        </p:nvSpPr>
        <p:spPr>
          <a:xfrm>
            <a:off x="4444189" y="3928876"/>
            <a:ext cx="442046" cy="153888"/>
          </a:xfrm>
          <a:prstGeom prst="rect">
            <a:avLst/>
          </a:prstGeom>
          <a:noFill/>
        </p:spPr>
        <p:txBody>
          <a:bodyPr wrap="square" lIns="0" tIns="0" rIns="0" bIns="0" rtlCol="0">
            <a:spAutoFit/>
          </a:bodyPr>
          <a:lstStyle/>
          <a:p>
            <a:pPr algn="l"/>
            <a:r>
              <a:rPr kumimoji="1" lang="en-US" altLang="zh-CN" sz="1000" dirty="0">
                <a:solidFill>
                  <a:srgbClr val="000000"/>
                </a:solidFill>
                <a:latin typeface="Calibri" panose="020F0502020204030204" pitchFamily="34" charset="0"/>
                <a:ea typeface="Calibri" panose="020F0502020204030204" pitchFamily="34" charset="0"/>
                <a:cs typeface="Calibri" panose="020F0502020204030204" pitchFamily="34" charset="0"/>
              </a:rPr>
              <a:t>DN/EDN</a:t>
            </a:r>
          </a:p>
        </p:txBody>
      </p:sp>
      <p:cxnSp>
        <p:nvCxnSpPr>
          <p:cNvPr id="72" name="直接连接符 71">
            <a:extLst>
              <a:ext uri="{FF2B5EF4-FFF2-40B4-BE49-F238E27FC236}">
                <a16:creationId xmlns:a16="http://schemas.microsoft.com/office/drawing/2014/main" id="{2D902C4F-3919-4DAD-BBE9-ABBF48D70005}"/>
              </a:ext>
            </a:extLst>
          </p:cNvPr>
          <p:cNvCxnSpPr>
            <a:cxnSpLocks/>
          </p:cNvCxnSpPr>
          <p:nvPr/>
        </p:nvCxnSpPr>
        <p:spPr>
          <a:xfrm flipV="1">
            <a:off x="1207915" y="4615179"/>
            <a:ext cx="3940623" cy="16168"/>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1FCD7FDD-B36C-4E3F-A48B-2F602CBBBACA}"/>
              </a:ext>
            </a:extLst>
          </p:cNvPr>
          <p:cNvCxnSpPr>
            <a:cxnSpLocks/>
          </p:cNvCxnSpPr>
          <p:nvPr/>
        </p:nvCxnSpPr>
        <p:spPr>
          <a:xfrm flipV="1">
            <a:off x="1207915" y="4405061"/>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88BED524-5CA2-443F-9C96-A67923B4277E}"/>
              </a:ext>
            </a:extLst>
          </p:cNvPr>
          <p:cNvCxnSpPr>
            <a:cxnSpLocks/>
          </p:cNvCxnSpPr>
          <p:nvPr/>
        </p:nvCxnSpPr>
        <p:spPr>
          <a:xfrm flipV="1">
            <a:off x="4191000" y="4396978"/>
            <a:ext cx="0" cy="22628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BA0DA856-CF46-4E4F-87D9-068ADEF6137C}"/>
              </a:ext>
            </a:extLst>
          </p:cNvPr>
          <p:cNvCxnSpPr>
            <a:cxnSpLocks/>
          </p:cNvCxnSpPr>
          <p:nvPr/>
        </p:nvCxnSpPr>
        <p:spPr>
          <a:xfrm flipV="1">
            <a:off x="5148538" y="4388894"/>
            <a:ext cx="0" cy="226286"/>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79" name="文本框 78">
            <a:extLst>
              <a:ext uri="{FF2B5EF4-FFF2-40B4-BE49-F238E27FC236}">
                <a16:creationId xmlns:a16="http://schemas.microsoft.com/office/drawing/2014/main" id="{50EBFCAE-6962-4C5E-89E8-055A16834E5F}"/>
              </a:ext>
            </a:extLst>
          </p:cNvPr>
          <p:cNvSpPr txBox="1"/>
          <p:nvPr/>
        </p:nvSpPr>
        <p:spPr>
          <a:xfrm>
            <a:off x="1791790" y="4769937"/>
            <a:ext cx="3086054" cy="153888"/>
          </a:xfrm>
          <a:prstGeom prst="rect">
            <a:avLst/>
          </a:prstGeom>
          <a:noFill/>
        </p:spPr>
        <p:txBody>
          <a:bodyPr wrap="square" lIns="0" tIns="0" rIns="0" bIns="0" rtlCol="0">
            <a:spAutoFit/>
          </a:bodyPr>
          <a:lstStyle/>
          <a:p>
            <a:r>
              <a:rPr kumimoji="1" lang="en-US" altLang="zh-CN" sz="1000" b="1" dirty="0">
                <a:solidFill>
                  <a:srgbClr val="FF0000"/>
                </a:solidFill>
                <a:latin typeface="Microsoft YaHei" panose="020B0503020204020204" pitchFamily="34" charset="-122"/>
                <a:ea typeface="Microsoft YaHei" panose="020B0503020204020204" pitchFamily="34" charset="-122"/>
              </a:rPr>
              <a:t> Overall E2E KPI composition over 5G network </a:t>
            </a:r>
            <a:endParaRPr kumimoji="1" lang="zh-CN" altLang="en-US" sz="1000" b="1" dirty="0">
              <a:solidFill>
                <a:srgbClr val="FF0000"/>
              </a:solidFill>
              <a:latin typeface="Microsoft YaHei" panose="020B0503020204020204" pitchFamily="34" charset="-122"/>
              <a:ea typeface="Microsoft YaHei" panose="020B0503020204020204" pitchFamily="34" charset="-122"/>
            </a:endParaRPr>
          </a:p>
        </p:txBody>
      </p:sp>
      <p:sp>
        <p:nvSpPr>
          <p:cNvPr id="84" name="文本框 83">
            <a:extLst>
              <a:ext uri="{FF2B5EF4-FFF2-40B4-BE49-F238E27FC236}">
                <a16:creationId xmlns:a16="http://schemas.microsoft.com/office/drawing/2014/main" id="{D04C0D0F-763F-4D66-A071-8DDFDA56E92F}"/>
              </a:ext>
            </a:extLst>
          </p:cNvPr>
          <p:cNvSpPr txBox="1"/>
          <p:nvPr/>
        </p:nvSpPr>
        <p:spPr>
          <a:xfrm>
            <a:off x="2444846" y="4264257"/>
            <a:ext cx="889971"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data transmission </a:t>
            </a:r>
            <a:endParaRPr kumimoji="1" lang="zh-CN" altLang="en-US" sz="1000" dirty="0">
              <a:latin typeface="Microsoft YaHei" panose="020B0503020204020204" pitchFamily="34" charset="-122"/>
              <a:ea typeface="Microsoft YaHei" panose="020B0503020204020204" pitchFamily="34" charset="-122"/>
            </a:endParaRPr>
          </a:p>
        </p:txBody>
      </p:sp>
      <p:sp>
        <p:nvSpPr>
          <p:cNvPr id="85" name="文本框 84">
            <a:extLst>
              <a:ext uri="{FF2B5EF4-FFF2-40B4-BE49-F238E27FC236}">
                <a16:creationId xmlns:a16="http://schemas.microsoft.com/office/drawing/2014/main" id="{91F8C8CC-07C8-4194-B5B1-99946660A185}"/>
              </a:ext>
            </a:extLst>
          </p:cNvPr>
          <p:cNvSpPr txBox="1"/>
          <p:nvPr/>
        </p:nvSpPr>
        <p:spPr>
          <a:xfrm>
            <a:off x="4206984" y="4211318"/>
            <a:ext cx="941554" cy="307777"/>
          </a:xfrm>
          <a:prstGeom prst="rect">
            <a:avLst/>
          </a:prstGeom>
          <a:noFill/>
        </p:spPr>
        <p:txBody>
          <a:bodyPr wrap="square" lIns="0" tIns="0" rIns="0" bIns="0" rtlCol="0">
            <a:spAutoFit/>
          </a:bodyPr>
          <a:lstStyle/>
          <a:p>
            <a:pPr algn="ctr"/>
            <a:r>
              <a:rPr kumimoji="1" lang="en-US" altLang="zh-CN" sz="1000" dirty="0">
                <a:latin typeface="Microsoft YaHei" panose="020B0503020204020204" pitchFamily="34" charset="-122"/>
                <a:ea typeface="Microsoft YaHei" panose="020B0503020204020204" pitchFamily="34" charset="-122"/>
              </a:rPr>
              <a:t>Application processing </a:t>
            </a:r>
            <a:endParaRPr kumimoji="1" lang="zh-CN" altLang="en-US" sz="1000" dirty="0">
              <a:latin typeface="Microsoft YaHei" panose="020B0503020204020204" pitchFamily="34" charset="-122"/>
              <a:ea typeface="Microsoft YaHei" panose="020B0503020204020204" pitchFamily="34" charset="-122"/>
            </a:endParaRPr>
          </a:p>
        </p:txBody>
      </p:sp>
      <p:sp>
        <p:nvSpPr>
          <p:cNvPr id="87" name="矩形 86">
            <a:extLst>
              <a:ext uri="{FF2B5EF4-FFF2-40B4-BE49-F238E27FC236}">
                <a16:creationId xmlns:a16="http://schemas.microsoft.com/office/drawing/2014/main" id="{4609B4D3-FCAE-47CB-8CDD-69820AB07DB3}"/>
              </a:ext>
            </a:extLst>
          </p:cNvPr>
          <p:cNvSpPr/>
          <p:nvPr/>
        </p:nvSpPr>
        <p:spPr>
          <a:xfrm>
            <a:off x="6679471" y="2124027"/>
            <a:ext cx="4357884" cy="2609945"/>
          </a:xfrm>
          <a:prstGeom prst="rect">
            <a:avLst/>
          </a:prstGeom>
        </p:spPr>
        <p:txBody>
          <a:bodyPr wrap="square">
            <a:spAutoFit/>
          </a:bodyPr>
          <a:lstStyle/>
          <a:p>
            <a:pPr eaLnBrk="0" fontAlgn="base" hangingPunct="0">
              <a:lnSpc>
                <a:spcPct val="90000"/>
              </a:lnSpc>
              <a:spcBef>
                <a:spcPts val="1000"/>
              </a:spcBef>
              <a:spcAft>
                <a:spcPct val="0"/>
              </a:spcAft>
            </a:pPr>
            <a:endParaRPr lang="en-US" altLang="zh-CN" sz="1400" dirty="0">
              <a:solidFill>
                <a:prstClr val="black"/>
              </a:solidFill>
            </a:endParaRPr>
          </a:p>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Typically, the overall E2E processing of XR service consists of several parts, such as media transmission over 5G network, and application processing (e.g. media rendering).</a:t>
            </a:r>
          </a:p>
          <a:p>
            <a:pPr marL="228600" indent="-228600" eaLnBrk="0" fontAlgn="base" hangingPunct="0">
              <a:lnSpc>
                <a:spcPct val="90000"/>
              </a:lnSpc>
              <a:spcBef>
                <a:spcPts val="1000"/>
              </a:spcBef>
              <a:spcAft>
                <a:spcPct val="0"/>
              </a:spcAft>
              <a:buBlip>
                <a:blip r:embed="rId2">
                  <a:extLst/>
                </a:blip>
              </a:buBlip>
            </a:pPr>
            <a:endParaRPr lang="en-US" altLang="zh-CN" sz="1400" dirty="0">
              <a:solidFill>
                <a:prstClr val="black"/>
              </a:solidFill>
            </a:endParaRPr>
          </a:p>
          <a:p>
            <a:pPr marL="228600" indent="-228600" eaLnBrk="0" fontAlgn="base" hangingPunct="0">
              <a:lnSpc>
                <a:spcPct val="90000"/>
              </a:lnSpc>
              <a:spcBef>
                <a:spcPts val="1000"/>
              </a:spcBef>
              <a:spcAft>
                <a:spcPct val="0"/>
              </a:spcAft>
              <a:buBlip>
                <a:blip r:embed="rId2">
                  <a:extLst/>
                </a:blip>
              </a:buBlip>
            </a:pPr>
            <a:r>
              <a:rPr lang="en-US" altLang="zh-CN" sz="1400" dirty="0">
                <a:solidFill>
                  <a:prstClr val="black"/>
                </a:solidFill>
              </a:rPr>
              <a:t>In real-time XR service, E2E KPI guarantee (e.g. low latency) is critical to provide immersive experience for XR users, For example, regarding of the cloud AR gaming scenario, the E2E latency should be less than 100ms.</a:t>
            </a:r>
          </a:p>
        </p:txBody>
      </p:sp>
    </p:spTree>
    <p:extLst>
      <p:ext uri="{BB962C8B-B14F-4D97-AF65-F5344CB8AC3E}">
        <p14:creationId xmlns:p14="http://schemas.microsoft.com/office/powerpoint/2010/main" val="9473179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pt-BR" altLang="zh-CN" sz="3600" dirty="0"/>
              <a:t>Potential gaps for E2E KPI guarantee</a:t>
            </a:r>
            <a:endParaRPr lang="en-US" altLang="zh-CN" sz="3600" dirty="0"/>
          </a:p>
        </p:txBody>
      </p:sp>
      <p:sp>
        <p:nvSpPr>
          <p:cNvPr id="93" name="矩形 92">
            <a:extLst>
              <a:ext uri="{FF2B5EF4-FFF2-40B4-BE49-F238E27FC236}">
                <a16:creationId xmlns:a16="http://schemas.microsoft.com/office/drawing/2014/main" id="{9E869F5C-A0F5-4CCA-A722-3DBD7F0B14C4}"/>
              </a:ext>
            </a:extLst>
          </p:cNvPr>
          <p:cNvSpPr/>
          <p:nvPr/>
        </p:nvSpPr>
        <p:spPr>
          <a:xfrm>
            <a:off x="6752228" y="1769683"/>
            <a:ext cx="4521785" cy="2287806"/>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extLst/>
                </a:blip>
              </a:buBlip>
            </a:pPr>
            <a:r>
              <a:rPr lang="fr-FR" altLang="zh-CN" sz="1400" dirty="0">
                <a:solidFill>
                  <a:prstClr val="black"/>
                </a:solidFill>
              </a:rPr>
              <a:t>In Rel-17 and Rel-18, the EAS instatiation mechanism has been studied and specified in EDGEAPP topic of 3GPP TS 23.558, the EES may trigger the ECSP management to instatiate EAS, as described:</a:t>
            </a:r>
          </a:p>
          <a:p>
            <a:pPr marL="742950" lvl="2" indent="-285750" eaLnBrk="0" fontAlgn="base" hangingPunct="0">
              <a:lnSpc>
                <a:spcPct val="90000"/>
              </a:lnSpc>
              <a:spcBef>
                <a:spcPts val="1000"/>
              </a:spcBef>
              <a:spcAft>
                <a:spcPct val="0"/>
              </a:spcAft>
              <a:buFont typeface="Arial" panose="020B0604020202020204" pitchFamily="34" charset="0"/>
              <a:buChar char="•"/>
            </a:pPr>
            <a:r>
              <a:rPr lang="en-GB" altLang="zh-CN" sz="1400" dirty="0">
                <a:solidFill>
                  <a:prstClr val="black"/>
                </a:solidFill>
              </a:rPr>
              <a:t>The EES may trigger the ECSP management system (which is specified in TS 28.538 [22]) to instantiate the EAS serving the AC in the EDN corresponding to the EAS that can be instantiable before returning the EAS information to the EEC.</a:t>
            </a:r>
            <a:endParaRPr lang="fr-FR" altLang="zh-CN" sz="1400" dirty="0">
              <a:solidFill>
                <a:prstClr val="black"/>
              </a:solidFill>
            </a:endParaRPr>
          </a:p>
          <a:p>
            <a:pPr marL="285750" indent="-285750" eaLnBrk="0" fontAlgn="base" hangingPunct="0">
              <a:lnSpc>
                <a:spcPct val="90000"/>
              </a:lnSpc>
              <a:spcBef>
                <a:spcPts val="1000"/>
              </a:spcBef>
              <a:spcAft>
                <a:spcPct val="0"/>
              </a:spcAft>
              <a:buFont typeface="Arial" panose="020B0604020202020204" pitchFamily="34" charset="0"/>
              <a:buChar char="•"/>
            </a:pPr>
            <a:endParaRPr lang="en-US" altLang="zh-CN" sz="1400" dirty="0">
              <a:solidFill>
                <a:prstClr val="black"/>
              </a:solidFill>
            </a:endParaRPr>
          </a:p>
        </p:txBody>
      </p:sp>
      <p:sp>
        <p:nvSpPr>
          <p:cNvPr id="94" name="矩形 93">
            <a:extLst>
              <a:ext uri="{FF2B5EF4-FFF2-40B4-BE49-F238E27FC236}">
                <a16:creationId xmlns:a16="http://schemas.microsoft.com/office/drawing/2014/main" id="{8A95DC30-BC58-47D9-9144-042262177B73}"/>
              </a:ext>
            </a:extLst>
          </p:cNvPr>
          <p:cNvSpPr/>
          <p:nvPr/>
        </p:nvSpPr>
        <p:spPr>
          <a:xfrm>
            <a:off x="6752228" y="3849827"/>
            <a:ext cx="4357884" cy="1643527"/>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2">
                  <a:extLst/>
                </a:blip>
              </a:buBlip>
            </a:pPr>
            <a:r>
              <a:rPr lang="en-US" altLang="zh-CN" sz="1400" b="1" dirty="0">
                <a:solidFill>
                  <a:srgbClr val="FF0000"/>
                </a:solidFill>
              </a:rPr>
              <a:t>Potential gap#1: </a:t>
            </a:r>
            <a:r>
              <a:rPr lang="en-US" altLang="zh-CN" sz="1400" dirty="0">
                <a:solidFill>
                  <a:prstClr val="black"/>
                </a:solidFill>
              </a:rPr>
              <a:t>There is no detailed information about what the size of the computing resource to the management system should be provided by EES. For the real-time XR applications with E2E KPI requirements, with the appropriate EAS (i.e. XR application server) with the required size of computing resource is critical to impact the processing latency of the application (e.g. media rendering).</a:t>
            </a:r>
          </a:p>
        </p:txBody>
      </p:sp>
      <p:sp>
        <p:nvSpPr>
          <p:cNvPr id="7" name="流程">
            <a:extLst>
              <a:ext uri="{FF2B5EF4-FFF2-40B4-BE49-F238E27FC236}">
                <a16:creationId xmlns:a16="http://schemas.microsoft.com/office/drawing/2014/main" id="{EFFA4B22-3094-414F-A2E1-AAFE0266C173}"/>
              </a:ext>
            </a:extLst>
          </p:cNvPr>
          <p:cNvSpPr/>
          <p:nvPr/>
        </p:nvSpPr>
        <p:spPr>
          <a:xfrm>
            <a:off x="760307" y="1944268"/>
            <a:ext cx="720026" cy="358337"/>
          </a:xfrm>
          <a:custGeom>
            <a:avLst/>
            <a:gdLst>
              <a:gd name="connsiteX0" fmla="*/ 0 w 720026"/>
              <a:gd name="connsiteY0" fmla="*/ 179168 h 358337"/>
              <a:gd name="connsiteX1" fmla="*/ 360013 w 720026"/>
              <a:gd name="connsiteY1" fmla="*/ 0 h 358337"/>
              <a:gd name="connsiteX2" fmla="*/ 720026 w 720026"/>
              <a:gd name="connsiteY2" fmla="*/ 179168 h 358337"/>
              <a:gd name="connsiteX3" fmla="*/ 360013 w 720026"/>
              <a:gd name="connsiteY3" fmla="*/ 358337 h 358337"/>
            </a:gdLst>
            <a:ahLst/>
            <a:cxnLst>
              <a:cxn ang="10800000">
                <a:pos x="connsiteX0" y="connsiteY0"/>
              </a:cxn>
              <a:cxn ang="16200000">
                <a:pos x="connsiteX1" y="connsiteY1"/>
              </a:cxn>
              <a:cxn ang="0">
                <a:pos x="connsiteX2" y="connsiteY2"/>
              </a:cxn>
              <a:cxn ang="5400000">
                <a:pos x="connsiteX3" y="connsiteY3"/>
              </a:cxn>
            </a:cxnLst>
            <a:rect l="l" t="t" r="r" b="b"/>
            <a:pathLst>
              <a:path w="720026" h="358337" stroke="0">
                <a:moveTo>
                  <a:pt x="720026" y="358337"/>
                </a:moveTo>
                <a:lnTo>
                  <a:pt x="720026" y="0"/>
                </a:lnTo>
                <a:lnTo>
                  <a:pt x="0" y="0"/>
                </a:lnTo>
                <a:lnTo>
                  <a:pt x="0" y="358337"/>
                </a:lnTo>
                <a:lnTo>
                  <a:pt x="720026" y="358337"/>
                </a:lnTo>
                <a:close/>
              </a:path>
              <a:path w="720026" h="358337" fill="none">
                <a:moveTo>
                  <a:pt x="720026" y="358337"/>
                </a:moveTo>
                <a:lnTo>
                  <a:pt x="720026" y="0"/>
                </a:lnTo>
                <a:lnTo>
                  <a:pt x="0" y="0"/>
                </a:lnTo>
                <a:lnTo>
                  <a:pt x="0" y="358337"/>
                </a:lnTo>
                <a:lnTo>
                  <a:pt x="720026" y="358337"/>
                </a:lnTo>
                <a:close/>
              </a:path>
            </a:pathLst>
          </a:custGeom>
          <a:solidFill>
            <a:srgbClr val="FFFFFF"/>
          </a:solidFill>
          <a:ln w="7600" cap="flat">
            <a:solidFill>
              <a:srgbClr val="101843"/>
            </a:solidFill>
            <a:miter/>
          </a:ln>
        </p:spPr>
        <p:txBody>
          <a:bodyPr wrap="square" lIns="38100" tIns="38100" rIns="38100" bIns="38100" rtlCol="0" anchor="ctr"/>
          <a:lstStyle/>
          <a:p>
            <a:pPr algn="ctr"/>
            <a:r>
              <a:rPr lang="zh-CN" altLang="en-US" sz="760" dirty="0">
                <a:solidFill>
                  <a:srgbClr val="191919"/>
                </a:solidFill>
                <a:latin typeface="Times New Roman"/>
                <a:ea typeface="Times New Roman"/>
                <a:cs typeface="Times New Roman"/>
              </a:rPr>
              <a:t>EEC</a:t>
            </a:r>
          </a:p>
        </p:txBody>
      </p:sp>
      <p:sp>
        <p:nvSpPr>
          <p:cNvPr id="9" name="流程">
            <a:extLst>
              <a:ext uri="{FF2B5EF4-FFF2-40B4-BE49-F238E27FC236}">
                <a16:creationId xmlns:a16="http://schemas.microsoft.com/office/drawing/2014/main" id="{46EEFF47-9D53-4754-896C-A69F81DB833C}"/>
              </a:ext>
            </a:extLst>
          </p:cNvPr>
          <p:cNvSpPr/>
          <p:nvPr/>
        </p:nvSpPr>
        <p:spPr>
          <a:xfrm>
            <a:off x="2088330" y="1944268"/>
            <a:ext cx="720026" cy="358337"/>
          </a:xfrm>
          <a:custGeom>
            <a:avLst/>
            <a:gdLst>
              <a:gd name="connsiteX0" fmla="*/ 0 w 720026"/>
              <a:gd name="connsiteY0" fmla="*/ 179168 h 358337"/>
              <a:gd name="connsiteX1" fmla="*/ 360013 w 720026"/>
              <a:gd name="connsiteY1" fmla="*/ 0 h 358337"/>
              <a:gd name="connsiteX2" fmla="*/ 720026 w 720026"/>
              <a:gd name="connsiteY2" fmla="*/ 179168 h 358337"/>
              <a:gd name="connsiteX3" fmla="*/ 360013 w 720026"/>
              <a:gd name="connsiteY3" fmla="*/ 358337 h 358337"/>
            </a:gdLst>
            <a:ahLst/>
            <a:cxnLst>
              <a:cxn ang="10800000">
                <a:pos x="connsiteX0" y="connsiteY0"/>
              </a:cxn>
              <a:cxn ang="16200000">
                <a:pos x="connsiteX1" y="connsiteY1"/>
              </a:cxn>
              <a:cxn ang="0">
                <a:pos x="connsiteX2" y="connsiteY2"/>
              </a:cxn>
              <a:cxn ang="5400000">
                <a:pos x="connsiteX3" y="connsiteY3"/>
              </a:cxn>
            </a:cxnLst>
            <a:rect l="l" t="t" r="r" b="b"/>
            <a:pathLst>
              <a:path w="720026" h="358337" stroke="0">
                <a:moveTo>
                  <a:pt x="720026" y="358337"/>
                </a:moveTo>
                <a:lnTo>
                  <a:pt x="720026" y="0"/>
                </a:lnTo>
                <a:lnTo>
                  <a:pt x="0" y="0"/>
                </a:lnTo>
                <a:lnTo>
                  <a:pt x="0" y="358337"/>
                </a:lnTo>
                <a:lnTo>
                  <a:pt x="720026" y="358337"/>
                </a:lnTo>
                <a:close/>
              </a:path>
              <a:path w="720026" h="358337" fill="none">
                <a:moveTo>
                  <a:pt x="720026" y="358337"/>
                </a:moveTo>
                <a:lnTo>
                  <a:pt x="720026" y="0"/>
                </a:lnTo>
                <a:lnTo>
                  <a:pt x="0" y="0"/>
                </a:lnTo>
                <a:lnTo>
                  <a:pt x="0" y="358337"/>
                </a:lnTo>
                <a:lnTo>
                  <a:pt x="720026" y="358337"/>
                </a:lnTo>
                <a:close/>
              </a:path>
            </a:pathLst>
          </a:custGeom>
          <a:solidFill>
            <a:srgbClr val="FFFFFF"/>
          </a:solidFill>
          <a:ln w="7600" cap="flat">
            <a:solidFill>
              <a:srgbClr val="101843"/>
            </a:solidFill>
            <a:miter/>
          </a:ln>
        </p:spPr>
        <p:txBody>
          <a:bodyPr wrap="square" lIns="38100" tIns="38100" rIns="38100" bIns="38100" rtlCol="0" anchor="ctr"/>
          <a:lstStyle/>
          <a:p>
            <a:pPr algn="ctr"/>
            <a:r>
              <a:rPr lang="zh-CN" altLang="en-US" sz="760" dirty="0">
                <a:solidFill>
                  <a:srgbClr val="191919"/>
                </a:solidFill>
                <a:latin typeface="Times New Roman"/>
                <a:ea typeface="Times New Roman"/>
                <a:cs typeface="Times New Roman"/>
              </a:rPr>
              <a:t>ECS</a:t>
            </a:r>
          </a:p>
        </p:txBody>
      </p:sp>
      <p:sp>
        <p:nvSpPr>
          <p:cNvPr id="10" name="流程">
            <a:extLst>
              <a:ext uri="{FF2B5EF4-FFF2-40B4-BE49-F238E27FC236}">
                <a16:creationId xmlns:a16="http://schemas.microsoft.com/office/drawing/2014/main" id="{5890F1E7-DB17-4669-B9C6-0E76C730C914}"/>
              </a:ext>
            </a:extLst>
          </p:cNvPr>
          <p:cNvSpPr/>
          <p:nvPr/>
        </p:nvSpPr>
        <p:spPr>
          <a:xfrm>
            <a:off x="5080907" y="1944836"/>
            <a:ext cx="1086800" cy="358337"/>
          </a:xfrm>
          <a:custGeom>
            <a:avLst/>
            <a:gdLst>
              <a:gd name="connsiteX0" fmla="*/ 0 w 1086800"/>
              <a:gd name="connsiteY0" fmla="*/ 179168 h 358337"/>
              <a:gd name="connsiteX1" fmla="*/ 543400 w 1086800"/>
              <a:gd name="connsiteY1" fmla="*/ 0 h 358337"/>
              <a:gd name="connsiteX2" fmla="*/ 1086800 w 1086800"/>
              <a:gd name="connsiteY2" fmla="*/ 179168 h 358337"/>
              <a:gd name="connsiteX3" fmla="*/ 543400 w 1086800"/>
              <a:gd name="connsiteY3" fmla="*/ 358337 h 358337"/>
            </a:gdLst>
            <a:ahLst/>
            <a:cxnLst>
              <a:cxn ang="10800000">
                <a:pos x="connsiteX0" y="connsiteY0"/>
              </a:cxn>
              <a:cxn ang="16200000">
                <a:pos x="connsiteX1" y="connsiteY1"/>
              </a:cxn>
              <a:cxn ang="0">
                <a:pos x="connsiteX2" y="connsiteY2"/>
              </a:cxn>
              <a:cxn ang="5400000">
                <a:pos x="connsiteX3" y="connsiteY3"/>
              </a:cxn>
            </a:cxnLst>
            <a:rect l="l" t="t" r="r" b="b"/>
            <a:pathLst>
              <a:path w="1086800" h="358337" stroke="0">
                <a:moveTo>
                  <a:pt x="1086800" y="358337"/>
                </a:moveTo>
                <a:lnTo>
                  <a:pt x="1086800" y="0"/>
                </a:lnTo>
                <a:lnTo>
                  <a:pt x="0" y="0"/>
                </a:lnTo>
                <a:lnTo>
                  <a:pt x="0" y="358337"/>
                </a:lnTo>
                <a:lnTo>
                  <a:pt x="1086800" y="358337"/>
                </a:lnTo>
                <a:close/>
              </a:path>
              <a:path w="1086800" h="358337" fill="none">
                <a:moveTo>
                  <a:pt x="1086800" y="358337"/>
                </a:moveTo>
                <a:lnTo>
                  <a:pt x="1086800" y="0"/>
                </a:lnTo>
                <a:lnTo>
                  <a:pt x="0" y="0"/>
                </a:lnTo>
                <a:lnTo>
                  <a:pt x="0" y="358337"/>
                </a:lnTo>
                <a:lnTo>
                  <a:pt x="1086800" y="358337"/>
                </a:lnTo>
                <a:close/>
              </a:path>
            </a:pathLst>
          </a:custGeom>
          <a:solidFill>
            <a:srgbClr val="FFFFFF"/>
          </a:solidFill>
          <a:ln w="7600" cap="flat">
            <a:solidFill>
              <a:srgbClr val="101843"/>
            </a:solidFill>
            <a:miter/>
          </a:ln>
        </p:spPr>
        <p:txBody>
          <a:bodyPr wrap="square" lIns="38100" tIns="38100" rIns="38100" bIns="38100" rtlCol="0" anchor="ctr"/>
          <a:lstStyle/>
          <a:p>
            <a:pPr algn="ctr"/>
            <a:r>
              <a:rPr lang="zh-CN" altLang="en-US" sz="760" dirty="0">
                <a:solidFill>
                  <a:srgbClr val="191919"/>
                </a:solidFill>
                <a:latin typeface="Times New Roman"/>
                <a:ea typeface="Times New Roman"/>
                <a:cs typeface="Times New Roman"/>
              </a:rPr>
              <a:t>ECSP management system</a:t>
            </a:r>
          </a:p>
        </p:txBody>
      </p:sp>
      <p:sp>
        <p:nvSpPr>
          <p:cNvPr id="11" name="ConnectLine">
            <a:extLst>
              <a:ext uri="{FF2B5EF4-FFF2-40B4-BE49-F238E27FC236}">
                <a16:creationId xmlns:a16="http://schemas.microsoft.com/office/drawing/2014/main" id="{6238761E-71D8-4F4B-AF9F-3671892BBA6D}"/>
              </a:ext>
            </a:extLst>
          </p:cNvPr>
          <p:cNvSpPr/>
          <p:nvPr/>
        </p:nvSpPr>
        <p:spPr>
          <a:xfrm>
            <a:off x="1120320" y="2302605"/>
            <a:ext cx="7600" cy="3084463"/>
          </a:xfrm>
          <a:custGeom>
            <a:avLst/>
            <a:gdLst/>
            <a:ahLst/>
            <a:cxnLst/>
            <a:rect l="l" t="t" r="r" b="b"/>
            <a:pathLst>
              <a:path w="7600" h="3084463" fill="none">
                <a:moveTo>
                  <a:pt x="0" y="0"/>
                </a:moveTo>
                <a:lnTo>
                  <a:pt x="0" y="3084463"/>
                </a:lnTo>
              </a:path>
            </a:pathLst>
          </a:custGeom>
          <a:noFill/>
          <a:ln w="7600" cap="flat">
            <a:solidFill>
              <a:srgbClr val="191919"/>
            </a:solidFill>
            <a:miter/>
          </a:ln>
        </p:spPr>
      </p:sp>
      <p:sp>
        <p:nvSpPr>
          <p:cNvPr id="12" name="ConnectLine">
            <a:extLst>
              <a:ext uri="{FF2B5EF4-FFF2-40B4-BE49-F238E27FC236}">
                <a16:creationId xmlns:a16="http://schemas.microsoft.com/office/drawing/2014/main" id="{F01F31E8-40E4-4186-ABC2-BA2769B31CA4}"/>
              </a:ext>
            </a:extLst>
          </p:cNvPr>
          <p:cNvSpPr/>
          <p:nvPr/>
        </p:nvSpPr>
        <p:spPr>
          <a:xfrm>
            <a:off x="2448343" y="2302605"/>
            <a:ext cx="7600" cy="3084463"/>
          </a:xfrm>
          <a:custGeom>
            <a:avLst/>
            <a:gdLst/>
            <a:ahLst/>
            <a:cxnLst/>
            <a:rect l="l" t="t" r="r" b="b"/>
            <a:pathLst>
              <a:path w="7600" h="3084463" fill="none">
                <a:moveTo>
                  <a:pt x="0" y="0"/>
                </a:moveTo>
                <a:lnTo>
                  <a:pt x="0" y="3084463"/>
                </a:lnTo>
              </a:path>
            </a:pathLst>
          </a:custGeom>
          <a:noFill/>
          <a:ln w="7600" cap="flat">
            <a:solidFill>
              <a:srgbClr val="191919"/>
            </a:solidFill>
            <a:miter/>
          </a:ln>
        </p:spPr>
      </p:sp>
      <p:sp>
        <p:nvSpPr>
          <p:cNvPr id="13" name="ConnectLine">
            <a:extLst>
              <a:ext uri="{FF2B5EF4-FFF2-40B4-BE49-F238E27FC236}">
                <a16:creationId xmlns:a16="http://schemas.microsoft.com/office/drawing/2014/main" id="{50DB0344-0625-480A-AF63-87407482CDDE}"/>
              </a:ext>
            </a:extLst>
          </p:cNvPr>
          <p:cNvSpPr/>
          <p:nvPr/>
        </p:nvSpPr>
        <p:spPr>
          <a:xfrm>
            <a:off x="5624306" y="2303173"/>
            <a:ext cx="7600" cy="3083895"/>
          </a:xfrm>
          <a:custGeom>
            <a:avLst/>
            <a:gdLst/>
            <a:ahLst/>
            <a:cxnLst/>
            <a:rect l="l" t="t" r="r" b="b"/>
            <a:pathLst>
              <a:path w="7600" h="3083895" fill="none">
                <a:moveTo>
                  <a:pt x="0" y="0"/>
                </a:moveTo>
                <a:lnTo>
                  <a:pt x="0" y="3083895"/>
                </a:lnTo>
              </a:path>
            </a:pathLst>
          </a:custGeom>
          <a:noFill/>
          <a:ln w="7600" cap="flat">
            <a:solidFill>
              <a:srgbClr val="191919"/>
            </a:solidFill>
            <a:miter/>
          </a:ln>
        </p:spPr>
      </p:sp>
      <p:sp>
        <p:nvSpPr>
          <p:cNvPr id="14" name="流程">
            <a:extLst>
              <a:ext uri="{FF2B5EF4-FFF2-40B4-BE49-F238E27FC236}">
                <a16:creationId xmlns:a16="http://schemas.microsoft.com/office/drawing/2014/main" id="{29EA0C88-8F5C-4CA5-9F7B-2C3ADD9D44CE}"/>
              </a:ext>
            </a:extLst>
          </p:cNvPr>
          <p:cNvSpPr/>
          <p:nvPr/>
        </p:nvSpPr>
        <p:spPr>
          <a:xfrm>
            <a:off x="3650700" y="1944836"/>
            <a:ext cx="720026" cy="358337"/>
          </a:xfrm>
          <a:custGeom>
            <a:avLst/>
            <a:gdLst>
              <a:gd name="connsiteX0" fmla="*/ 0 w 720026"/>
              <a:gd name="connsiteY0" fmla="*/ 179168 h 358337"/>
              <a:gd name="connsiteX1" fmla="*/ 360013 w 720026"/>
              <a:gd name="connsiteY1" fmla="*/ 0 h 358337"/>
              <a:gd name="connsiteX2" fmla="*/ 720026 w 720026"/>
              <a:gd name="connsiteY2" fmla="*/ 179168 h 358337"/>
              <a:gd name="connsiteX3" fmla="*/ 360013 w 720026"/>
              <a:gd name="connsiteY3" fmla="*/ 358337 h 358337"/>
            </a:gdLst>
            <a:ahLst/>
            <a:cxnLst>
              <a:cxn ang="10800000">
                <a:pos x="connsiteX0" y="connsiteY0"/>
              </a:cxn>
              <a:cxn ang="16200000">
                <a:pos x="connsiteX1" y="connsiteY1"/>
              </a:cxn>
              <a:cxn ang="0">
                <a:pos x="connsiteX2" y="connsiteY2"/>
              </a:cxn>
              <a:cxn ang="5400000">
                <a:pos x="connsiteX3" y="connsiteY3"/>
              </a:cxn>
            </a:cxnLst>
            <a:rect l="l" t="t" r="r" b="b"/>
            <a:pathLst>
              <a:path w="720026" h="358337" stroke="0">
                <a:moveTo>
                  <a:pt x="720026" y="358337"/>
                </a:moveTo>
                <a:lnTo>
                  <a:pt x="720026" y="0"/>
                </a:lnTo>
                <a:lnTo>
                  <a:pt x="0" y="0"/>
                </a:lnTo>
                <a:lnTo>
                  <a:pt x="0" y="358337"/>
                </a:lnTo>
                <a:lnTo>
                  <a:pt x="720026" y="358337"/>
                </a:lnTo>
                <a:close/>
              </a:path>
              <a:path w="720026" h="358337" fill="none">
                <a:moveTo>
                  <a:pt x="720026" y="358337"/>
                </a:moveTo>
                <a:lnTo>
                  <a:pt x="720026" y="0"/>
                </a:lnTo>
                <a:lnTo>
                  <a:pt x="0" y="0"/>
                </a:lnTo>
                <a:lnTo>
                  <a:pt x="0" y="358337"/>
                </a:lnTo>
                <a:lnTo>
                  <a:pt x="720026" y="358337"/>
                </a:lnTo>
                <a:close/>
              </a:path>
            </a:pathLst>
          </a:custGeom>
          <a:solidFill>
            <a:srgbClr val="FFFFFF"/>
          </a:solidFill>
          <a:ln w="7600" cap="flat">
            <a:solidFill>
              <a:srgbClr val="101843"/>
            </a:solidFill>
            <a:miter/>
          </a:ln>
        </p:spPr>
        <p:txBody>
          <a:bodyPr wrap="square" lIns="38100" tIns="38100" rIns="38100" bIns="38100" rtlCol="0" anchor="ctr"/>
          <a:lstStyle/>
          <a:p>
            <a:pPr algn="ctr"/>
            <a:r>
              <a:rPr lang="zh-CN" altLang="en-US" sz="760" dirty="0">
                <a:solidFill>
                  <a:srgbClr val="191919"/>
                </a:solidFill>
                <a:latin typeface="Times New Roman"/>
                <a:ea typeface="Times New Roman"/>
                <a:cs typeface="Times New Roman"/>
              </a:rPr>
              <a:t>EES</a:t>
            </a:r>
          </a:p>
        </p:txBody>
      </p:sp>
      <p:sp>
        <p:nvSpPr>
          <p:cNvPr id="15" name="ConnectLine">
            <a:extLst>
              <a:ext uri="{FF2B5EF4-FFF2-40B4-BE49-F238E27FC236}">
                <a16:creationId xmlns:a16="http://schemas.microsoft.com/office/drawing/2014/main" id="{C50251E3-CE82-4880-9F9F-8F0C042A5CE9}"/>
              </a:ext>
            </a:extLst>
          </p:cNvPr>
          <p:cNvSpPr/>
          <p:nvPr/>
        </p:nvSpPr>
        <p:spPr>
          <a:xfrm>
            <a:off x="4010713" y="2303173"/>
            <a:ext cx="7600" cy="3083895"/>
          </a:xfrm>
          <a:custGeom>
            <a:avLst/>
            <a:gdLst/>
            <a:ahLst/>
            <a:cxnLst/>
            <a:rect l="l" t="t" r="r" b="b"/>
            <a:pathLst>
              <a:path w="7600" h="3083895" fill="none">
                <a:moveTo>
                  <a:pt x="0" y="0"/>
                </a:moveTo>
                <a:lnTo>
                  <a:pt x="0" y="3083895"/>
                </a:lnTo>
              </a:path>
            </a:pathLst>
          </a:custGeom>
          <a:noFill/>
          <a:ln w="7600" cap="flat">
            <a:solidFill>
              <a:srgbClr val="191919"/>
            </a:solidFill>
            <a:miter/>
          </a:ln>
        </p:spPr>
      </p:sp>
      <p:sp>
        <p:nvSpPr>
          <p:cNvPr id="16" name="流程">
            <a:extLst>
              <a:ext uri="{FF2B5EF4-FFF2-40B4-BE49-F238E27FC236}">
                <a16:creationId xmlns:a16="http://schemas.microsoft.com/office/drawing/2014/main" id="{F1897E97-F1CF-40C8-BE99-9ED7AE960D40}"/>
              </a:ext>
            </a:extLst>
          </p:cNvPr>
          <p:cNvSpPr/>
          <p:nvPr/>
        </p:nvSpPr>
        <p:spPr>
          <a:xfrm>
            <a:off x="904707" y="2576205"/>
            <a:ext cx="1830612" cy="311600"/>
          </a:xfrm>
          <a:custGeom>
            <a:avLst/>
            <a:gdLst>
              <a:gd name="connsiteX0" fmla="*/ 0 w 1830612"/>
              <a:gd name="connsiteY0" fmla="*/ 155800 h 311600"/>
              <a:gd name="connsiteX1" fmla="*/ 915306 w 1830612"/>
              <a:gd name="connsiteY1" fmla="*/ 0 h 311600"/>
              <a:gd name="connsiteX2" fmla="*/ 1830612 w 1830612"/>
              <a:gd name="connsiteY2" fmla="*/ 155800 h 311600"/>
              <a:gd name="connsiteX3" fmla="*/ 915306 w 1830612"/>
              <a:gd name="connsiteY3" fmla="*/ 311600 h 311600"/>
            </a:gdLst>
            <a:ahLst/>
            <a:cxnLst>
              <a:cxn ang="10800000">
                <a:pos x="connsiteX0" y="connsiteY0"/>
              </a:cxn>
              <a:cxn ang="16200000">
                <a:pos x="connsiteX1" y="connsiteY1"/>
              </a:cxn>
              <a:cxn ang="0">
                <a:pos x="connsiteX2" y="connsiteY2"/>
              </a:cxn>
              <a:cxn ang="5400000">
                <a:pos x="connsiteX3" y="connsiteY3"/>
              </a:cxn>
            </a:cxnLst>
            <a:rect l="l" t="t" r="r" b="b"/>
            <a:pathLst>
              <a:path w="1830612" h="311600" stroke="0">
                <a:moveTo>
                  <a:pt x="1830612" y="311600"/>
                </a:moveTo>
                <a:lnTo>
                  <a:pt x="1830612" y="0"/>
                </a:lnTo>
                <a:lnTo>
                  <a:pt x="0" y="0"/>
                </a:lnTo>
                <a:lnTo>
                  <a:pt x="0" y="311600"/>
                </a:lnTo>
                <a:lnTo>
                  <a:pt x="1830612" y="311600"/>
                </a:lnTo>
                <a:close/>
              </a:path>
              <a:path w="1830612" h="311600" fill="none">
                <a:moveTo>
                  <a:pt x="1830612" y="311600"/>
                </a:moveTo>
                <a:lnTo>
                  <a:pt x="1830612" y="0"/>
                </a:lnTo>
                <a:lnTo>
                  <a:pt x="0" y="0"/>
                </a:lnTo>
                <a:lnTo>
                  <a:pt x="0" y="311600"/>
                </a:lnTo>
                <a:lnTo>
                  <a:pt x="1830612" y="311600"/>
                </a:lnTo>
                <a:close/>
              </a:path>
            </a:pathLst>
          </a:custGeom>
          <a:solidFill>
            <a:srgbClr val="FFFFFF"/>
          </a:solidFill>
          <a:ln w="7600" cap="flat">
            <a:solidFill>
              <a:srgbClr val="101843"/>
            </a:solidFill>
            <a:miter/>
          </a:ln>
        </p:spPr>
        <p:txBody>
          <a:bodyPr wrap="square" lIns="38100" tIns="38100" rIns="38100" bIns="38100" rtlCol="0" anchor="ctr"/>
          <a:lstStyle/>
          <a:p>
            <a:pPr algn="ctr"/>
            <a:r>
              <a:rPr lang="zh-CN" altLang="en-US" sz="760" dirty="0">
                <a:solidFill>
                  <a:srgbClr val="191919"/>
                </a:solidFill>
                <a:latin typeface="Times New Roman"/>
                <a:ea typeface="Times New Roman"/>
                <a:cs typeface="Times New Roman"/>
              </a:rPr>
              <a:t>1. Service provisioning procedure</a:t>
            </a:r>
          </a:p>
        </p:txBody>
      </p:sp>
      <p:sp>
        <p:nvSpPr>
          <p:cNvPr id="17" name="Rectangle">
            <a:extLst>
              <a:ext uri="{FF2B5EF4-FFF2-40B4-BE49-F238E27FC236}">
                <a16:creationId xmlns:a16="http://schemas.microsoft.com/office/drawing/2014/main" id="{46469CF8-D6F0-43C4-AE16-C2B675D6FBE8}"/>
              </a:ext>
            </a:extLst>
          </p:cNvPr>
          <p:cNvSpPr/>
          <p:nvPr/>
        </p:nvSpPr>
        <p:spPr>
          <a:xfrm>
            <a:off x="1893619" y="3008266"/>
            <a:ext cx="2323776" cy="358337"/>
          </a:xfrm>
          <a:custGeom>
            <a:avLst/>
            <a:gdLst>
              <a:gd name="connsiteX0" fmla="*/ 0 w 2323776"/>
              <a:gd name="connsiteY0" fmla="*/ 179168 h 358337"/>
            </a:gdLst>
            <a:ahLst/>
            <a:cxnLst>
              <a:cxn ang="10800000">
                <a:pos x="connsiteX0" y="connsiteY0"/>
              </a:cxn>
            </a:cxnLst>
            <a:rect l="l" t="t" r="r" b="b"/>
            <a:pathLst>
              <a:path w="2323776" h="358337" stroke="0">
                <a:moveTo>
                  <a:pt x="0" y="0"/>
                </a:moveTo>
                <a:lnTo>
                  <a:pt x="2323776" y="0"/>
                </a:lnTo>
                <a:lnTo>
                  <a:pt x="2323776" y="358337"/>
                </a:lnTo>
                <a:lnTo>
                  <a:pt x="0" y="358337"/>
                </a:lnTo>
                <a:lnTo>
                  <a:pt x="0" y="0"/>
                </a:lnTo>
                <a:close/>
              </a:path>
              <a:path w="2323776" h="358337" fill="none">
                <a:moveTo>
                  <a:pt x="0" y="0"/>
                </a:moveTo>
                <a:lnTo>
                  <a:pt x="2323776" y="0"/>
                </a:lnTo>
                <a:lnTo>
                  <a:pt x="2323776" y="358337"/>
                </a:lnTo>
                <a:lnTo>
                  <a:pt x="0" y="358337"/>
                </a:lnTo>
                <a:lnTo>
                  <a:pt x="0" y="0"/>
                </a:lnTo>
                <a:close/>
              </a:path>
            </a:pathLst>
          </a:custGeom>
          <a:noFill/>
          <a:ln w="7600" cap="flat">
            <a:noFill/>
            <a:miter/>
          </a:ln>
        </p:spPr>
        <p:txBody>
          <a:bodyPr wrap="square" lIns="38100" tIns="38100" rIns="38100" bIns="38100" rtlCol="0" anchor="ctr"/>
          <a:lstStyle/>
          <a:p>
            <a:pPr algn="l"/>
            <a:r>
              <a:rPr lang="zh-CN" altLang="en-US" sz="760" dirty="0">
                <a:solidFill>
                  <a:srgbClr val="191919"/>
                </a:solidFill>
                <a:latin typeface="Times New Roman"/>
                <a:ea typeface="Times New Roman"/>
                <a:cs typeface="Times New Roman"/>
              </a:rPr>
              <a:t>2.  EAS discovery request</a:t>
            </a:r>
          </a:p>
        </p:txBody>
      </p:sp>
      <p:sp>
        <p:nvSpPr>
          <p:cNvPr id="18" name="ConnectLine">
            <a:extLst>
              <a:ext uri="{FF2B5EF4-FFF2-40B4-BE49-F238E27FC236}">
                <a16:creationId xmlns:a16="http://schemas.microsoft.com/office/drawing/2014/main" id="{891E2DCA-920B-4F5E-979C-0D36B13EADDE}"/>
              </a:ext>
            </a:extLst>
          </p:cNvPr>
          <p:cNvSpPr/>
          <p:nvPr/>
        </p:nvSpPr>
        <p:spPr>
          <a:xfrm>
            <a:off x="1129894" y="3305630"/>
            <a:ext cx="2880819" cy="7600"/>
          </a:xfrm>
          <a:custGeom>
            <a:avLst/>
            <a:gdLst/>
            <a:ahLst/>
            <a:cxnLst/>
            <a:rect l="l" t="t" r="r" b="b"/>
            <a:pathLst>
              <a:path w="2880819" h="7600" fill="none">
                <a:moveTo>
                  <a:pt x="0" y="0"/>
                </a:moveTo>
                <a:lnTo>
                  <a:pt x="2880819" y="0"/>
                </a:lnTo>
              </a:path>
            </a:pathLst>
          </a:custGeom>
          <a:noFill/>
          <a:ln w="7600" cap="flat">
            <a:solidFill>
              <a:srgbClr val="191919"/>
            </a:solidFill>
            <a:miter/>
            <a:tailEnd type="triangle" w="med" len="med"/>
          </a:ln>
        </p:spPr>
      </p:sp>
      <p:sp>
        <p:nvSpPr>
          <p:cNvPr id="19" name="流程">
            <a:extLst>
              <a:ext uri="{FF2B5EF4-FFF2-40B4-BE49-F238E27FC236}">
                <a16:creationId xmlns:a16="http://schemas.microsoft.com/office/drawing/2014/main" id="{D202068D-6F31-4468-B7F6-755285218D1F}"/>
              </a:ext>
            </a:extLst>
          </p:cNvPr>
          <p:cNvSpPr/>
          <p:nvPr/>
        </p:nvSpPr>
        <p:spPr>
          <a:xfrm>
            <a:off x="3359509" y="3579405"/>
            <a:ext cx="1315218" cy="311600"/>
          </a:xfrm>
          <a:custGeom>
            <a:avLst/>
            <a:gdLst>
              <a:gd name="connsiteX0" fmla="*/ 0 w 1315218"/>
              <a:gd name="connsiteY0" fmla="*/ 155800 h 311600"/>
              <a:gd name="connsiteX1" fmla="*/ 657609 w 1315218"/>
              <a:gd name="connsiteY1" fmla="*/ 0 h 311600"/>
              <a:gd name="connsiteX2" fmla="*/ 1315218 w 1315218"/>
              <a:gd name="connsiteY2" fmla="*/ 155800 h 311600"/>
              <a:gd name="connsiteX3" fmla="*/ 657609 w 1315218"/>
              <a:gd name="connsiteY3" fmla="*/ 311600 h 311600"/>
            </a:gdLst>
            <a:ahLst/>
            <a:cxnLst>
              <a:cxn ang="10800000">
                <a:pos x="connsiteX0" y="connsiteY0"/>
              </a:cxn>
              <a:cxn ang="16200000">
                <a:pos x="connsiteX1" y="connsiteY1"/>
              </a:cxn>
              <a:cxn ang="0">
                <a:pos x="connsiteX2" y="connsiteY2"/>
              </a:cxn>
              <a:cxn ang="5400000">
                <a:pos x="connsiteX3" y="connsiteY3"/>
              </a:cxn>
            </a:cxnLst>
            <a:rect l="l" t="t" r="r" b="b"/>
            <a:pathLst>
              <a:path w="1315218" h="311600" stroke="0">
                <a:moveTo>
                  <a:pt x="1315218" y="311600"/>
                </a:moveTo>
                <a:lnTo>
                  <a:pt x="1315218" y="0"/>
                </a:lnTo>
                <a:lnTo>
                  <a:pt x="0" y="0"/>
                </a:lnTo>
                <a:lnTo>
                  <a:pt x="0" y="311600"/>
                </a:lnTo>
                <a:lnTo>
                  <a:pt x="1315218" y="311600"/>
                </a:lnTo>
                <a:close/>
              </a:path>
              <a:path w="1315218" h="311600" fill="none">
                <a:moveTo>
                  <a:pt x="1315218" y="311600"/>
                </a:moveTo>
                <a:lnTo>
                  <a:pt x="1315218" y="0"/>
                </a:lnTo>
                <a:lnTo>
                  <a:pt x="0" y="0"/>
                </a:lnTo>
                <a:lnTo>
                  <a:pt x="0" y="311600"/>
                </a:lnTo>
                <a:lnTo>
                  <a:pt x="1315218" y="311600"/>
                </a:lnTo>
                <a:close/>
              </a:path>
            </a:pathLst>
          </a:custGeom>
          <a:solidFill>
            <a:srgbClr val="FFFFFF"/>
          </a:solidFill>
          <a:ln w="7600" cap="flat">
            <a:solidFill>
              <a:srgbClr val="101843"/>
            </a:solidFill>
            <a:miter/>
          </a:ln>
        </p:spPr>
        <p:txBody>
          <a:bodyPr wrap="square" lIns="38100" tIns="38100" rIns="38100" bIns="38100" rtlCol="0" anchor="ctr"/>
          <a:lstStyle/>
          <a:p>
            <a:pPr algn="ctr"/>
            <a:r>
              <a:rPr lang="zh-CN" altLang="en-US" sz="760" dirty="0">
                <a:solidFill>
                  <a:srgbClr val="191919"/>
                </a:solidFill>
                <a:latin typeface="Times New Roman"/>
                <a:ea typeface="Times New Roman"/>
                <a:cs typeface="Times New Roman"/>
              </a:rPr>
              <a:t>3. EAS instatiation determination</a:t>
            </a:r>
          </a:p>
        </p:txBody>
      </p:sp>
      <p:sp>
        <p:nvSpPr>
          <p:cNvPr id="20" name="流程">
            <a:extLst>
              <a:ext uri="{FF2B5EF4-FFF2-40B4-BE49-F238E27FC236}">
                <a16:creationId xmlns:a16="http://schemas.microsoft.com/office/drawing/2014/main" id="{32D7C3D9-FC6A-42AD-9E50-7BCEA18DD958}"/>
              </a:ext>
            </a:extLst>
          </p:cNvPr>
          <p:cNvSpPr/>
          <p:nvPr/>
        </p:nvSpPr>
        <p:spPr>
          <a:xfrm>
            <a:off x="3777507" y="4202605"/>
            <a:ext cx="2044400" cy="311600"/>
          </a:xfrm>
          <a:custGeom>
            <a:avLst/>
            <a:gdLst>
              <a:gd name="connsiteX0" fmla="*/ 0 w 2044400"/>
              <a:gd name="connsiteY0" fmla="*/ 155800 h 311600"/>
              <a:gd name="connsiteX1" fmla="*/ 1022200 w 2044400"/>
              <a:gd name="connsiteY1" fmla="*/ 0 h 311600"/>
              <a:gd name="connsiteX2" fmla="*/ 2044400 w 2044400"/>
              <a:gd name="connsiteY2" fmla="*/ 155800 h 311600"/>
              <a:gd name="connsiteX3" fmla="*/ 1022200 w 2044400"/>
              <a:gd name="connsiteY3" fmla="*/ 311600 h 311600"/>
            </a:gdLst>
            <a:ahLst/>
            <a:cxnLst>
              <a:cxn ang="10800000">
                <a:pos x="connsiteX0" y="connsiteY0"/>
              </a:cxn>
              <a:cxn ang="16200000">
                <a:pos x="connsiteX1" y="connsiteY1"/>
              </a:cxn>
              <a:cxn ang="0">
                <a:pos x="connsiteX2" y="connsiteY2"/>
              </a:cxn>
              <a:cxn ang="5400000">
                <a:pos x="connsiteX3" y="connsiteY3"/>
              </a:cxn>
            </a:cxnLst>
            <a:rect l="l" t="t" r="r" b="b"/>
            <a:pathLst>
              <a:path w="2044400" h="311600" stroke="0">
                <a:moveTo>
                  <a:pt x="2044400" y="311600"/>
                </a:moveTo>
                <a:lnTo>
                  <a:pt x="2044400" y="0"/>
                </a:lnTo>
                <a:lnTo>
                  <a:pt x="0" y="0"/>
                </a:lnTo>
                <a:lnTo>
                  <a:pt x="0" y="311600"/>
                </a:lnTo>
                <a:lnTo>
                  <a:pt x="2044400" y="311600"/>
                </a:lnTo>
                <a:close/>
              </a:path>
              <a:path w="2044400" h="311600" fill="none">
                <a:moveTo>
                  <a:pt x="2044400" y="311600"/>
                </a:moveTo>
                <a:lnTo>
                  <a:pt x="2044400" y="0"/>
                </a:lnTo>
                <a:lnTo>
                  <a:pt x="0" y="0"/>
                </a:lnTo>
                <a:lnTo>
                  <a:pt x="0" y="311600"/>
                </a:lnTo>
                <a:lnTo>
                  <a:pt x="2044400" y="311600"/>
                </a:lnTo>
                <a:close/>
              </a:path>
            </a:pathLst>
          </a:custGeom>
          <a:solidFill>
            <a:srgbClr val="FFFFFF"/>
          </a:solidFill>
          <a:ln w="7600" cap="flat">
            <a:solidFill>
              <a:srgbClr val="101843"/>
            </a:solidFill>
            <a:custDash>
              <a:ds d="1100000" sp="500000"/>
            </a:custDash>
            <a:miter/>
          </a:ln>
        </p:spPr>
        <p:txBody>
          <a:bodyPr wrap="square" lIns="38100" tIns="38100" rIns="38100" bIns="38100" rtlCol="0" anchor="ctr"/>
          <a:lstStyle/>
          <a:p>
            <a:pPr algn="ctr"/>
            <a:r>
              <a:rPr lang="zh-CN" altLang="en-US" sz="760" dirty="0">
                <a:solidFill>
                  <a:srgbClr val="191919"/>
                </a:solidFill>
                <a:latin typeface="Times New Roman"/>
                <a:ea typeface="Times New Roman"/>
                <a:cs typeface="Times New Roman"/>
              </a:rPr>
              <a:t>4. EAS instatiation request (if required)</a:t>
            </a:r>
          </a:p>
        </p:txBody>
      </p:sp>
      <p:sp>
        <p:nvSpPr>
          <p:cNvPr id="21" name="ConnectLine">
            <a:extLst>
              <a:ext uri="{FF2B5EF4-FFF2-40B4-BE49-F238E27FC236}">
                <a16:creationId xmlns:a16="http://schemas.microsoft.com/office/drawing/2014/main" id="{8AF5B4D5-C7BF-4FA9-9E20-FE2C8617B298}"/>
              </a:ext>
            </a:extLst>
          </p:cNvPr>
          <p:cNvSpPr/>
          <p:nvPr/>
        </p:nvSpPr>
        <p:spPr>
          <a:xfrm>
            <a:off x="1117507" y="4963558"/>
            <a:ext cx="2890393" cy="7600"/>
          </a:xfrm>
          <a:custGeom>
            <a:avLst/>
            <a:gdLst/>
            <a:ahLst/>
            <a:cxnLst/>
            <a:rect l="l" t="t" r="r" b="b"/>
            <a:pathLst>
              <a:path w="2890393" h="7600" fill="none">
                <a:moveTo>
                  <a:pt x="2890393" y="0"/>
                </a:moveTo>
                <a:lnTo>
                  <a:pt x="0" y="0"/>
                </a:lnTo>
              </a:path>
            </a:pathLst>
          </a:custGeom>
          <a:noFill/>
          <a:ln w="7600" cap="flat">
            <a:solidFill>
              <a:srgbClr val="191919"/>
            </a:solidFill>
            <a:miter/>
            <a:tailEnd type="triangle" w="med" len="med"/>
          </a:ln>
        </p:spPr>
      </p:sp>
      <p:sp>
        <p:nvSpPr>
          <p:cNvPr id="22" name="Rectangle">
            <a:extLst>
              <a:ext uri="{FF2B5EF4-FFF2-40B4-BE49-F238E27FC236}">
                <a16:creationId xmlns:a16="http://schemas.microsoft.com/office/drawing/2014/main" id="{05732117-0417-4843-B9F6-D74201FAF050}"/>
              </a:ext>
            </a:extLst>
          </p:cNvPr>
          <p:cNvSpPr/>
          <p:nvPr/>
        </p:nvSpPr>
        <p:spPr>
          <a:xfrm>
            <a:off x="1822406" y="4637900"/>
            <a:ext cx="1731888" cy="358337"/>
          </a:xfrm>
          <a:custGeom>
            <a:avLst/>
            <a:gdLst>
              <a:gd name="connsiteX0" fmla="*/ 0 w 1731888"/>
              <a:gd name="connsiteY0" fmla="*/ 179168 h 358337"/>
            </a:gdLst>
            <a:ahLst/>
            <a:cxnLst>
              <a:cxn ang="10800000">
                <a:pos x="connsiteX0" y="connsiteY0"/>
              </a:cxn>
            </a:cxnLst>
            <a:rect l="l" t="t" r="r" b="b"/>
            <a:pathLst>
              <a:path w="1731888" h="358337" stroke="0">
                <a:moveTo>
                  <a:pt x="0" y="0"/>
                </a:moveTo>
                <a:lnTo>
                  <a:pt x="1731888" y="0"/>
                </a:lnTo>
                <a:lnTo>
                  <a:pt x="1731888" y="358337"/>
                </a:lnTo>
                <a:lnTo>
                  <a:pt x="0" y="358337"/>
                </a:lnTo>
                <a:lnTo>
                  <a:pt x="0" y="0"/>
                </a:lnTo>
                <a:close/>
              </a:path>
              <a:path w="1731888" h="358337" fill="none">
                <a:moveTo>
                  <a:pt x="0" y="0"/>
                </a:moveTo>
                <a:lnTo>
                  <a:pt x="1731888" y="0"/>
                </a:lnTo>
                <a:lnTo>
                  <a:pt x="1731888" y="358337"/>
                </a:lnTo>
                <a:lnTo>
                  <a:pt x="0" y="358337"/>
                </a:lnTo>
                <a:lnTo>
                  <a:pt x="0" y="0"/>
                </a:lnTo>
                <a:close/>
              </a:path>
            </a:pathLst>
          </a:custGeom>
          <a:noFill/>
          <a:ln w="7600" cap="flat">
            <a:noFill/>
            <a:miter/>
          </a:ln>
        </p:spPr>
        <p:txBody>
          <a:bodyPr wrap="square" lIns="38100" tIns="38100" rIns="38100" bIns="38100" rtlCol="0" anchor="ctr"/>
          <a:lstStyle/>
          <a:p>
            <a:pPr algn="l"/>
            <a:r>
              <a:rPr lang="zh-CN" altLang="en-US" sz="760" dirty="0">
                <a:solidFill>
                  <a:srgbClr val="191919"/>
                </a:solidFill>
                <a:latin typeface="Times New Roman"/>
                <a:ea typeface="Times New Roman"/>
                <a:cs typeface="Times New Roman"/>
              </a:rPr>
              <a:t>5. EAS discovery response</a:t>
            </a:r>
          </a:p>
        </p:txBody>
      </p:sp>
      <p:sp>
        <p:nvSpPr>
          <p:cNvPr id="23" name="文本框 22">
            <a:extLst>
              <a:ext uri="{FF2B5EF4-FFF2-40B4-BE49-F238E27FC236}">
                <a16:creationId xmlns:a16="http://schemas.microsoft.com/office/drawing/2014/main" id="{135F2CF0-F250-48A3-9056-C6F161D89420}"/>
              </a:ext>
            </a:extLst>
          </p:cNvPr>
          <p:cNvSpPr txBox="1"/>
          <p:nvPr/>
        </p:nvSpPr>
        <p:spPr>
          <a:xfrm>
            <a:off x="1402041" y="5544779"/>
            <a:ext cx="3678866" cy="307777"/>
          </a:xfrm>
          <a:prstGeom prst="rect">
            <a:avLst/>
          </a:prstGeom>
          <a:noFill/>
        </p:spPr>
        <p:txBody>
          <a:bodyPr wrap="square" lIns="0" tIns="0" rIns="0" bIns="0" rtlCol="0">
            <a:spAutoFit/>
          </a:bodyPr>
          <a:lstStyle/>
          <a:p>
            <a:pPr algn="ctr"/>
            <a:r>
              <a:rPr kumimoji="1" lang="en-US" altLang="zh-CN" sz="1000" b="1" dirty="0">
                <a:latin typeface="Microsoft YaHei" panose="020B0503020204020204" pitchFamily="34" charset="-122"/>
                <a:ea typeface="Microsoft YaHei" panose="020B0503020204020204" pitchFamily="34" charset="-122"/>
              </a:rPr>
              <a:t>EAS instantiation procedure triggered by EAS discovery request in clause 8.12.1 of TS 23.558</a:t>
            </a:r>
            <a:endParaRPr kumimoji="1" lang="zh-CN" altLang="en-US" sz="1000" b="1"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42416862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pt-BR" altLang="zh-CN" sz="3600"/>
              <a:t>Potential gaps </a:t>
            </a:r>
            <a:r>
              <a:rPr lang="pt-BR" altLang="zh-CN" sz="3600" dirty="0"/>
              <a:t>for E2E KPI guarantee</a:t>
            </a:r>
            <a:endParaRPr lang="en-US" altLang="zh-CN" sz="3600" dirty="0"/>
          </a:p>
        </p:txBody>
      </p:sp>
      <p:graphicFrame>
        <p:nvGraphicFramePr>
          <p:cNvPr id="91" name="对象 90">
            <a:extLst>
              <a:ext uri="{FF2B5EF4-FFF2-40B4-BE49-F238E27FC236}">
                <a16:creationId xmlns:a16="http://schemas.microsoft.com/office/drawing/2014/main" id="{4017B5C1-491A-416D-80B0-EAEC5876F5CC}"/>
              </a:ext>
            </a:extLst>
          </p:cNvPr>
          <p:cNvGraphicFramePr>
            <a:graphicFrameLocks noChangeAspect="1"/>
          </p:cNvGraphicFramePr>
          <p:nvPr>
            <p:extLst>
              <p:ext uri="{D42A27DB-BD31-4B8C-83A1-F6EECF244321}">
                <p14:modId xmlns:p14="http://schemas.microsoft.com/office/powerpoint/2010/main" val="928329495"/>
              </p:ext>
            </p:extLst>
          </p:nvPr>
        </p:nvGraphicFramePr>
        <p:xfrm>
          <a:off x="180754" y="1329962"/>
          <a:ext cx="5800725" cy="4619625"/>
        </p:xfrm>
        <a:graphic>
          <a:graphicData uri="http://schemas.openxmlformats.org/presentationml/2006/ole">
            <mc:AlternateContent xmlns:mc="http://schemas.openxmlformats.org/markup-compatibility/2006">
              <mc:Choice xmlns:v="urn:schemas-microsoft-com:vml" Requires="v">
                <p:oleObj spid="_x0000_s9236" r:id="rId3" imgW="7201030" imgH="5772150" progId="Visio.Drawing.11">
                  <p:embed/>
                </p:oleObj>
              </mc:Choice>
              <mc:Fallback>
                <p:oleObj r:id="rId3" imgW="7201030" imgH="5772150" progId="Visio.Drawing.11">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754" y="1329962"/>
                        <a:ext cx="5800725" cy="4619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 name="文本框 91">
            <a:extLst>
              <a:ext uri="{FF2B5EF4-FFF2-40B4-BE49-F238E27FC236}">
                <a16:creationId xmlns:a16="http://schemas.microsoft.com/office/drawing/2014/main" id="{D3BBE703-8328-4FC3-A1D0-0D7F047769D4}"/>
              </a:ext>
            </a:extLst>
          </p:cNvPr>
          <p:cNvSpPr txBox="1"/>
          <p:nvPr/>
        </p:nvSpPr>
        <p:spPr>
          <a:xfrm>
            <a:off x="1241683" y="5716238"/>
            <a:ext cx="3678866" cy="307777"/>
          </a:xfrm>
          <a:prstGeom prst="rect">
            <a:avLst/>
          </a:prstGeom>
          <a:noFill/>
        </p:spPr>
        <p:txBody>
          <a:bodyPr wrap="square" lIns="0" tIns="0" rIns="0" bIns="0" rtlCol="0">
            <a:spAutoFit/>
          </a:bodyPr>
          <a:lstStyle/>
          <a:p>
            <a:pPr algn="ctr"/>
            <a:r>
              <a:rPr kumimoji="1" lang="en-US" altLang="zh-CN" sz="1000" b="1" dirty="0">
                <a:latin typeface="Microsoft YaHei" panose="020B0503020204020204" pitchFamily="34" charset="-122"/>
                <a:ea typeface="Microsoft YaHei" panose="020B0503020204020204" pitchFamily="34" charset="-122"/>
              </a:rPr>
              <a:t>Setting up an AF session with required QoS procedure in clause 4.15.6.6 of TS 23.502</a:t>
            </a:r>
            <a:endParaRPr kumimoji="1" lang="zh-CN" altLang="en-US" sz="1000" b="1" dirty="0">
              <a:latin typeface="Microsoft YaHei" panose="020B0503020204020204" pitchFamily="34" charset="-122"/>
              <a:ea typeface="Microsoft YaHei" panose="020B0503020204020204" pitchFamily="34" charset="-122"/>
            </a:endParaRPr>
          </a:p>
        </p:txBody>
      </p:sp>
      <p:sp>
        <p:nvSpPr>
          <p:cNvPr id="93" name="矩形 92">
            <a:extLst>
              <a:ext uri="{FF2B5EF4-FFF2-40B4-BE49-F238E27FC236}">
                <a16:creationId xmlns:a16="http://schemas.microsoft.com/office/drawing/2014/main" id="{9E869F5C-A0F5-4CCA-A722-3DBD7F0B14C4}"/>
              </a:ext>
            </a:extLst>
          </p:cNvPr>
          <p:cNvSpPr/>
          <p:nvPr/>
        </p:nvSpPr>
        <p:spPr>
          <a:xfrm>
            <a:off x="6752228" y="1769683"/>
            <a:ext cx="4521785" cy="2547364"/>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5">
                  <a:extLst/>
                </a:blip>
              </a:buBlip>
            </a:pPr>
            <a:r>
              <a:rPr lang="fr-FR" altLang="zh-CN" sz="1400" dirty="0">
                <a:solidFill>
                  <a:prstClr val="black"/>
                </a:solidFill>
              </a:rPr>
              <a:t>In 5G network, the AF can request the required QoS </a:t>
            </a:r>
            <a:r>
              <a:rPr lang="en-GB" altLang="zh-CN" sz="1400" dirty="0">
                <a:solidFill>
                  <a:prstClr val="black"/>
                </a:solidFill>
              </a:rPr>
              <a:t>by utilizing the AF session with required QoS procedure in clause 4.15.6.6 of TS 23.502. </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400" dirty="0">
                <a:solidFill>
                  <a:prstClr val="black"/>
                </a:solidFill>
              </a:rPr>
              <a:t>In step 1, “The AF sends a request to reserve resources for an AF session using </a:t>
            </a:r>
            <a:r>
              <a:rPr lang="en-US" altLang="zh-CN" sz="1400" dirty="0" err="1">
                <a:solidFill>
                  <a:prstClr val="black"/>
                </a:solidFill>
              </a:rPr>
              <a:t>Nnef_AFsessionWithQoS_Create</a:t>
            </a:r>
            <a:r>
              <a:rPr lang="en-US" altLang="zh-CN" sz="1400" dirty="0">
                <a:solidFill>
                  <a:prstClr val="black"/>
                </a:solidFill>
              </a:rPr>
              <a:t> request message (UE address, AF Identifier, </a:t>
            </a:r>
            <a:r>
              <a:rPr lang="en-US" altLang="zh-CN" sz="1400" dirty="0">
                <a:solidFill>
                  <a:prstClr val="black"/>
                </a:solidFill>
                <a:highlight>
                  <a:srgbClr val="FFFF00"/>
                </a:highlight>
              </a:rPr>
              <a:t>Flow description information or External Application Identifier, QoS Reference or individual QoS parameters</a:t>
            </a:r>
            <a:r>
              <a:rPr lang="en-US" altLang="zh-CN" sz="1400" dirty="0">
                <a:solidFill>
                  <a:prstClr val="black"/>
                </a:solidFill>
              </a:rPr>
              <a:t>, Alternative Service Requirements (as described in clause 6.1.3.22 of TS 23.503 [20]), DNN, S-NSSAI) to the NEF.”</a:t>
            </a:r>
          </a:p>
        </p:txBody>
      </p:sp>
      <p:sp>
        <p:nvSpPr>
          <p:cNvPr id="94" name="矩形 93">
            <a:extLst>
              <a:ext uri="{FF2B5EF4-FFF2-40B4-BE49-F238E27FC236}">
                <a16:creationId xmlns:a16="http://schemas.microsoft.com/office/drawing/2014/main" id="{8A95DC30-BC58-47D9-9144-042262177B73}"/>
              </a:ext>
            </a:extLst>
          </p:cNvPr>
          <p:cNvSpPr/>
          <p:nvPr/>
        </p:nvSpPr>
        <p:spPr>
          <a:xfrm>
            <a:off x="6834178" y="4499959"/>
            <a:ext cx="4357884" cy="1449628"/>
          </a:xfrm>
          <a:prstGeom prst="rect">
            <a:avLst/>
          </a:prstGeom>
        </p:spPr>
        <p:txBody>
          <a:bodyPr wrap="square">
            <a:spAutoFit/>
          </a:bodyPr>
          <a:lstStyle/>
          <a:p>
            <a:pPr marL="228600" indent="-228600" eaLnBrk="0" fontAlgn="base" hangingPunct="0">
              <a:lnSpc>
                <a:spcPct val="90000"/>
              </a:lnSpc>
              <a:spcBef>
                <a:spcPts val="1000"/>
              </a:spcBef>
              <a:spcAft>
                <a:spcPct val="0"/>
              </a:spcAft>
              <a:buBlip>
                <a:blip r:embed="rId5">
                  <a:extLst/>
                </a:blip>
              </a:buBlip>
            </a:pPr>
            <a:r>
              <a:rPr lang="en-US" altLang="zh-CN" sz="1400" b="1" dirty="0">
                <a:solidFill>
                  <a:srgbClr val="FF0000"/>
                </a:solidFill>
              </a:rPr>
              <a:t>Potential gap#2: </a:t>
            </a:r>
            <a:r>
              <a:rPr lang="en-US" altLang="zh-CN" sz="1400" dirty="0">
                <a:solidFill>
                  <a:prstClr val="black"/>
                </a:solidFill>
              </a:rPr>
              <a:t>This procedure focuses on t</a:t>
            </a:r>
            <a:r>
              <a:rPr lang="fr-FR" altLang="zh-CN" sz="1400" dirty="0">
                <a:solidFill>
                  <a:prstClr val="black"/>
                </a:solidFill>
              </a:rPr>
              <a:t>he transmission quality of the 5G network</a:t>
            </a:r>
            <a:r>
              <a:rPr lang="en-US" altLang="zh-CN" sz="1400" dirty="0">
                <a:solidFill>
                  <a:prstClr val="black"/>
                </a:solidFill>
              </a:rPr>
              <a:t>. </a:t>
            </a:r>
            <a:r>
              <a:rPr lang="fr-FR" altLang="zh-CN" sz="1400" dirty="0">
                <a:solidFill>
                  <a:prstClr val="black"/>
                </a:solidFill>
              </a:rPr>
              <a:t>However, even with lower transmission latency provided by 5G network, if XR application server cannot provide the appropriate lower application processing latency, the E2E KPI application requirements of XR application still cannot be satisfied.</a:t>
            </a:r>
            <a:endParaRPr lang="en-US" altLang="zh-CN" sz="1400" dirty="0">
              <a:solidFill>
                <a:prstClr val="black"/>
              </a:solidFill>
            </a:endParaRPr>
          </a:p>
        </p:txBody>
      </p:sp>
    </p:spTree>
    <p:extLst>
      <p:ext uri="{BB962C8B-B14F-4D97-AF65-F5344CB8AC3E}">
        <p14:creationId xmlns:p14="http://schemas.microsoft.com/office/powerpoint/2010/main" val="349459607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7C01050-E9BE-49C3-9375-667EEF8C220A}"/>
              </a:ext>
            </a:extLst>
          </p:cNvPr>
          <p:cNvSpPr>
            <a:spLocks noGrp="1"/>
          </p:cNvSpPr>
          <p:nvPr>
            <p:ph type="title"/>
          </p:nvPr>
        </p:nvSpPr>
        <p:spPr>
          <a:xfrm>
            <a:off x="440871" y="225045"/>
            <a:ext cx="10515600" cy="1104917"/>
          </a:xfrm>
        </p:spPr>
        <p:txBody>
          <a:bodyPr/>
          <a:lstStyle/>
          <a:p>
            <a:r>
              <a:rPr lang="en-US" altLang="zh-CN" sz="3600" dirty="0"/>
              <a:t>Conclusion and Proposal</a:t>
            </a:r>
            <a:endParaRPr lang="en-GB" altLang="en-US" sz="3600" dirty="0"/>
          </a:p>
        </p:txBody>
      </p:sp>
      <p:sp>
        <p:nvSpPr>
          <p:cNvPr id="4" name="文本框 3">
            <a:extLst>
              <a:ext uri="{FF2B5EF4-FFF2-40B4-BE49-F238E27FC236}">
                <a16:creationId xmlns:a16="http://schemas.microsoft.com/office/drawing/2014/main" id="{8AC25F3C-E59E-4E6D-B5C8-B09830BC9E11}"/>
              </a:ext>
            </a:extLst>
          </p:cNvPr>
          <p:cNvSpPr txBox="1"/>
          <p:nvPr/>
        </p:nvSpPr>
        <p:spPr>
          <a:xfrm>
            <a:off x="545011" y="1625854"/>
            <a:ext cx="10880637" cy="1225977"/>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3">
                  <a:extLst/>
                </a:blip>
              </a:buBlip>
            </a:pPr>
            <a:r>
              <a:rPr lang="fr-FR" altLang="zh-CN" sz="1400" dirty="0">
                <a:solidFill>
                  <a:prstClr val="black"/>
                </a:solidFill>
              </a:rPr>
              <a:t>As the enablement layer, it can be the bridge between the 5G network and application server to determine how the E2E KPI application requirements of XR application can be achieved. The following open issues are identified:</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400" dirty="0">
                <a:solidFill>
                  <a:prstClr val="black"/>
                </a:solidFill>
              </a:rPr>
              <a:t>How to support the E2E KPI guarantee to meet real-time XR service requirements, e.g. considering the potential enhancements to EDGEAPP in XR application server discovery or instantiation.</a:t>
            </a:r>
          </a:p>
          <a:p>
            <a:pPr marL="742950" lvl="1" indent="-285750" eaLnBrk="0" fontAlgn="base" hangingPunct="0">
              <a:lnSpc>
                <a:spcPct val="90000"/>
              </a:lnSpc>
              <a:spcBef>
                <a:spcPts val="1000"/>
              </a:spcBef>
              <a:spcAft>
                <a:spcPct val="0"/>
              </a:spcAft>
              <a:buFont typeface="Arial" panose="020B0604020202020204" pitchFamily="34" charset="0"/>
              <a:buChar char="•"/>
            </a:pPr>
            <a:r>
              <a:rPr lang="en-US" altLang="zh-CN" sz="1400" dirty="0">
                <a:solidFill>
                  <a:prstClr val="black"/>
                </a:solidFill>
              </a:rPr>
              <a:t>What information is useful to interact between 5G network and enablement layer to guarantee the real-time XR service requirements.</a:t>
            </a:r>
          </a:p>
        </p:txBody>
      </p:sp>
      <p:sp>
        <p:nvSpPr>
          <p:cNvPr id="7" name="文本框 6">
            <a:extLst>
              <a:ext uri="{FF2B5EF4-FFF2-40B4-BE49-F238E27FC236}">
                <a16:creationId xmlns:a16="http://schemas.microsoft.com/office/drawing/2014/main" id="{6830FB64-11AE-4310-99EB-96B386825DB8}"/>
              </a:ext>
            </a:extLst>
          </p:cNvPr>
          <p:cNvSpPr txBox="1"/>
          <p:nvPr/>
        </p:nvSpPr>
        <p:spPr>
          <a:xfrm>
            <a:off x="545010" y="3026141"/>
            <a:ext cx="10880637" cy="387798"/>
          </a:xfrm>
          <a:prstGeom prst="rect">
            <a:avLst/>
          </a:prstGeom>
          <a:noFill/>
        </p:spPr>
        <p:txBody>
          <a:bodyPr wrap="square" lIns="0" tIns="0" rIns="0" bIns="0" rtlCol="0">
            <a:spAutoFit/>
          </a:bodyPr>
          <a:lstStyle/>
          <a:p>
            <a:pPr marL="228600" indent="-228600" eaLnBrk="0" fontAlgn="base" hangingPunct="0">
              <a:lnSpc>
                <a:spcPct val="90000"/>
              </a:lnSpc>
              <a:spcBef>
                <a:spcPts val="1000"/>
              </a:spcBef>
              <a:spcAft>
                <a:spcPct val="0"/>
              </a:spcAft>
              <a:buBlip>
                <a:blip r:embed="rId3">
                  <a:extLst/>
                </a:blip>
              </a:buBlip>
            </a:pPr>
            <a:r>
              <a:rPr lang="en-US" altLang="zh-CN" sz="1400" dirty="0">
                <a:solidFill>
                  <a:prstClr val="black"/>
                </a:solidFill>
              </a:rPr>
              <a:t>The related introduced key </a:t>
            </a:r>
            <a:r>
              <a:rPr lang="en-US" altLang="zh-CN" sz="1400">
                <a:solidFill>
                  <a:prstClr val="black"/>
                </a:solidFill>
              </a:rPr>
              <a:t>issue S6-240262 </a:t>
            </a:r>
            <a:r>
              <a:rPr lang="en-US" altLang="zh-CN" sz="1400" dirty="0">
                <a:solidFill>
                  <a:prstClr val="black"/>
                </a:solidFill>
              </a:rPr>
              <a:t>is requested to be approved, to discuss more possible solutions to achieve E2E KPI guarantee, which is critical for XR application experience. </a:t>
            </a:r>
          </a:p>
        </p:txBody>
      </p:sp>
    </p:spTree>
    <p:extLst>
      <p:ext uri="{BB962C8B-B14F-4D97-AF65-F5344CB8AC3E}">
        <p14:creationId xmlns:p14="http://schemas.microsoft.com/office/powerpoint/2010/main" val="2734240831"/>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14066</TotalTime>
  <Words>657</Words>
  <Application>Microsoft Office PowerPoint</Application>
  <PresentationFormat>宽屏</PresentationFormat>
  <Paragraphs>52</Paragraphs>
  <Slides>6</Slides>
  <Notes>2</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6" baseType="lpstr">
      <vt:lpstr>.AppleSystemUIFont</vt:lpstr>
      <vt:lpstr>等线</vt:lpstr>
      <vt:lpstr>宋体</vt:lpstr>
      <vt:lpstr>微软雅黑</vt:lpstr>
      <vt:lpstr>Arial</vt:lpstr>
      <vt:lpstr>Calibri</vt:lpstr>
      <vt:lpstr>Calibri Light</vt:lpstr>
      <vt:lpstr>Times New Roman</vt:lpstr>
      <vt:lpstr>1_Office Theme</vt:lpstr>
      <vt:lpstr>Visio.Drawing.11</vt:lpstr>
      <vt:lpstr>Discussion on E2E KPI guarantee for XR application</vt:lpstr>
      <vt:lpstr>Outline</vt:lpstr>
      <vt:lpstr>Background</vt:lpstr>
      <vt:lpstr>Potential gaps for E2E KPI guarantee</vt:lpstr>
      <vt:lpstr>Potential gaps for E2E KPI guarantee</vt:lpstr>
      <vt:lpstr>Conclusion and Proposal</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351</cp:revision>
  <dcterms:created xsi:type="dcterms:W3CDTF">2023-04-05T03:54:49Z</dcterms:created>
  <dcterms:modified xsi:type="dcterms:W3CDTF">2024-02-19T12:53:41Z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(3)HL/gULkdJI0izOxL60MsT5WpHw23PmAlEXCXeFB4Zvk/Hp2YNX4D3YL9sL7KVG9auWTDZROl
FgX/r6akj8TqCioCTcNcjpnxP7CYB+c7uLx6ccsKOQtQKF3RNu1fRxN+mMIYudl2LWRSiQOV
dAjo36VIbYlAOeY34REMknl/bfQN7PDmfHS6l6TYDTQIg56+VqETIJweuLvWJ0Ts7YW1H6DV
osdguK5JoX9vnMlX3f</vt:lpwstr>
  </property>
  <property fmtid="{D5CDD505-2E9C-101B-9397-08002B2CF9AE}" pid="3" name="_2015_ms_pID_7253431">
    <vt:lpwstr>lkrwQhc3Ni5Ka0r3pVzQBo2mO9R6TkTuNeWMuzW1U6fPCUC0wgnBml
ssN1fyVbGDiFYEf8j7yT+9/AxvrNLZ0wuR0OgtWODVDyUDaxlZ6OD/N7PhZ38Oh9nUFPwyg8
zj/2qHa/zSuAG39mmteM14VISRggrRekA/Zb4/OZ5DMRH8bbbdlMwK1tkzSpYKjIp2v1Ak8j
xsqG4nBHphiXdbVv2cPMtr+TTQ0fnpqjgxyX</vt:lpwstr>
  </property>
  <property fmtid="{D5CDD505-2E9C-101B-9397-08002B2CF9AE}" pid="4" name="_2015_ms_pID_7253432">
    <vt:lpwstr>mw==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1695365422</vt:lpwstr>
  </property>
</Properties>
</file>