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95" r:id="rId6"/>
    <p:sldId id="396" r:id="rId7"/>
    <p:sldId id="397" r:id="rId8"/>
    <p:sldId id="398" r:id="rId9"/>
    <p:sldId id="392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514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04" y="-127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IN" altLang="en-US" sz="1200" b="1" dirty="0" smtClean="0">
                <a:latin typeface="Arial "/>
              </a:rPr>
              <a:t>3GPP TSG-SA WG6 Meeting #58</a:t>
            </a: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 "/>
              </a:rPr>
              <a:t>Chicago, USA, 13th – 17th November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65941" y="73025"/>
            <a:ext cx="191007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S6-233513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771969" cy="2852737"/>
          </a:xfrm>
        </p:spPr>
        <p:txBody>
          <a:bodyPr/>
          <a:lstStyle/>
          <a:p>
            <a:pPr eaLnBrk="1" hangingPunct="1"/>
            <a:r>
              <a:rPr lang="en-IN" sz="4000" dirty="0"/>
              <a:t>Service Continuity support for </a:t>
            </a:r>
            <a:r>
              <a:rPr lang="en-IN" sz="4000" dirty="0" smtClean="0"/>
              <a:t>ENS</a:t>
            </a:r>
            <a:br>
              <a:rPr lang="en-IN" sz="4000" dirty="0" smtClean="0"/>
            </a:br>
            <a:endParaRPr lang="en-GB" altLang="en-US" sz="20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06 Nov, 2023</a:t>
            </a:r>
          </a:p>
          <a:p>
            <a:pPr marL="0" indent="0" eaLnBrk="1" hangingPunct="1">
              <a:buNone/>
            </a:pPr>
            <a:r>
              <a:rPr lang="en-GB" altLang="en-US" sz="2000" dirty="0" smtClean="0"/>
              <a:t>Sapan Shah (Samsung)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433221"/>
            <a:ext cx="10515600" cy="1001559"/>
          </a:xfrm>
        </p:spPr>
        <p:txBody>
          <a:bodyPr/>
          <a:lstStyle/>
          <a:p>
            <a:r>
              <a:rPr lang="en-IN" dirty="0" smtClean="0"/>
              <a:t>EEC/AC connecting to S-EES/S-EAS</a:t>
            </a:r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299" y="1762030"/>
            <a:ext cx="3512820" cy="237744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73152" y="4178798"/>
            <a:ext cx="6494796" cy="5252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184" y="4259972"/>
            <a:ext cx="4617720" cy="2514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152" y="1705228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/>
              <a:t>1) Normal scenario</a:t>
            </a:r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231318"/>
            <a:ext cx="2076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2</a:t>
            </a:r>
            <a:r>
              <a:rPr lang="en-IN" dirty="0" smtClean="0"/>
              <a:t>) ENS via lead ECSP</a:t>
            </a:r>
            <a:endParaRPr lang="en-IN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603846" y="1762030"/>
            <a:ext cx="5485958" cy="4963315"/>
          </a:xfrm>
        </p:spPr>
        <p:txBody>
          <a:bodyPr>
            <a:normAutofit fontScale="92500" lnSpcReduction="10000"/>
          </a:bodyPr>
          <a:lstStyle/>
          <a:p>
            <a:r>
              <a:rPr lang="en-IN" sz="2400" dirty="0" smtClean="0"/>
              <a:t>Normal Scenario</a:t>
            </a:r>
          </a:p>
          <a:p>
            <a:pPr lvl="1"/>
            <a:r>
              <a:rPr lang="en-IN" sz="2000" dirty="0" smtClean="0"/>
              <a:t>EEC requests EES to discover EAS, EES responds with one or more EASs.</a:t>
            </a:r>
          </a:p>
          <a:p>
            <a:pPr lvl="1"/>
            <a:r>
              <a:rPr lang="en-IN" sz="2000" dirty="0" smtClean="0"/>
              <a:t>AC connects to EAS to receive service.</a:t>
            </a:r>
          </a:p>
          <a:p>
            <a:r>
              <a:rPr lang="en-IN" sz="2400" dirty="0" smtClean="0"/>
              <a:t>ENS via lead ECSP</a:t>
            </a:r>
          </a:p>
          <a:p>
            <a:pPr lvl="1"/>
            <a:r>
              <a:rPr lang="en-IN" sz="2000" dirty="0" smtClean="0"/>
              <a:t>EEC requests EES to discover EAS, required EAS is not found with EES, so EES sends discovery request to the partner EES (it finds partner EES details from ECS – not shown in the picture for simplicity).</a:t>
            </a:r>
          </a:p>
          <a:p>
            <a:pPr lvl="1"/>
            <a:r>
              <a:rPr lang="en-IN" sz="2000" dirty="0" smtClean="0"/>
              <a:t>Partner EES sends one or more EASs. Source EES sends the response to EEC.</a:t>
            </a:r>
          </a:p>
          <a:p>
            <a:pPr lvl="1"/>
            <a:r>
              <a:rPr lang="en-IN" sz="2000" dirty="0" smtClean="0"/>
              <a:t>AC connects to the EAS to receive service.</a:t>
            </a:r>
          </a:p>
          <a:p>
            <a:r>
              <a:rPr lang="en-IN" sz="2400" dirty="0" smtClean="0"/>
              <a:t>Difference</a:t>
            </a:r>
          </a:p>
          <a:p>
            <a:pPr lvl="1"/>
            <a:r>
              <a:rPr lang="en-IN" sz="2000" dirty="0" smtClean="0"/>
              <a:t>In ENS case, S-EAS is not directly connected to S-EES. It is connected via EES (of partner ECSP).</a:t>
            </a:r>
          </a:p>
          <a:p>
            <a:pPr lvl="1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8259855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73152" y="4178798"/>
            <a:ext cx="11460087" cy="8117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152" y="1705228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/>
              <a:t>1) Normal scenario</a:t>
            </a: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231318"/>
            <a:ext cx="2076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2</a:t>
            </a:r>
            <a:r>
              <a:rPr lang="en-IN" dirty="0" smtClean="0"/>
              <a:t>) ENS via lead ECSP</a:t>
            </a:r>
            <a:endParaRPr lang="en-IN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880" y="1664198"/>
            <a:ext cx="5730240" cy="24688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360" y="4280237"/>
            <a:ext cx="6842760" cy="254508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8961120" y="1756496"/>
            <a:ext cx="3073564" cy="1938165"/>
          </a:xfrm>
        </p:spPr>
        <p:txBody>
          <a:bodyPr>
            <a:noAutofit/>
          </a:bodyPr>
          <a:lstStyle/>
          <a:p>
            <a:r>
              <a:rPr lang="en-IN" sz="1600" dirty="0" smtClean="0"/>
              <a:t>T-EES can be anywhere – intra-EDN or inter-EDN.</a:t>
            </a:r>
          </a:p>
          <a:p>
            <a:r>
              <a:rPr lang="en-IN" sz="1600" dirty="0" smtClean="0"/>
              <a:t>ECS not shown for simplicity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961120" y="4428363"/>
            <a:ext cx="3073564" cy="18089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T-EES can be anywhere – intra-EDN or inter-EDN.</a:t>
            </a:r>
          </a:p>
          <a:p>
            <a:r>
              <a:rPr lang="en-IN" sz="1600" dirty="0" smtClean="0"/>
              <a:t>ECS not shown for simplicity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ACR</a:t>
            </a:r>
            <a:endParaRPr lang="en-IN" dirty="0"/>
          </a:p>
        </p:txBody>
      </p:sp>
      <p:sp>
        <p:nvSpPr>
          <p:cNvPr id="13" name="Freeform 12"/>
          <p:cNvSpPr/>
          <p:nvPr/>
        </p:nvSpPr>
        <p:spPr>
          <a:xfrm>
            <a:off x="5058383" y="3493293"/>
            <a:ext cx="756630" cy="193489"/>
          </a:xfrm>
          <a:custGeom>
            <a:avLst/>
            <a:gdLst>
              <a:gd name="connsiteX0" fmla="*/ 0 w 661481"/>
              <a:gd name="connsiteY0" fmla="*/ 223736 h 223736"/>
              <a:gd name="connsiteX1" fmla="*/ 291830 w 661481"/>
              <a:gd name="connsiteY1" fmla="*/ 48638 h 223736"/>
              <a:gd name="connsiteX2" fmla="*/ 291830 w 661481"/>
              <a:gd name="connsiteY2" fmla="*/ 48638 h 223736"/>
              <a:gd name="connsiteX3" fmla="*/ 661481 w 661481"/>
              <a:gd name="connsiteY3" fmla="*/ 0 h 22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81" h="223736">
                <a:moveTo>
                  <a:pt x="0" y="223736"/>
                </a:moveTo>
                <a:lnTo>
                  <a:pt x="291830" y="48638"/>
                </a:lnTo>
                <a:lnTo>
                  <a:pt x="291830" y="48638"/>
                </a:lnTo>
                <a:lnTo>
                  <a:pt x="661481" y="0"/>
                </a:lnTo>
              </a:path>
            </a:pathLst>
          </a:custGeom>
          <a:noFill/>
          <a:ln w="25400">
            <a:solidFill>
              <a:srgbClr val="7030A0"/>
            </a:solidFill>
            <a:prstDash val="sysDas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Freeform 13"/>
          <p:cNvSpPr/>
          <p:nvPr/>
        </p:nvSpPr>
        <p:spPr>
          <a:xfrm>
            <a:off x="4939320" y="6214045"/>
            <a:ext cx="756630" cy="193489"/>
          </a:xfrm>
          <a:custGeom>
            <a:avLst/>
            <a:gdLst>
              <a:gd name="connsiteX0" fmla="*/ 0 w 661481"/>
              <a:gd name="connsiteY0" fmla="*/ 223736 h 223736"/>
              <a:gd name="connsiteX1" fmla="*/ 291830 w 661481"/>
              <a:gd name="connsiteY1" fmla="*/ 48638 h 223736"/>
              <a:gd name="connsiteX2" fmla="*/ 291830 w 661481"/>
              <a:gd name="connsiteY2" fmla="*/ 48638 h 223736"/>
              <a:gd name="connsiteX3" fmla="*/ 661481 w 661481"/>
              <a:gd name="connsiteY3" fmla="*/ 0 h 22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81" h="223736">
                <a:moveTo>
                  <a:pt x="0" y="223736"/>
                </a:moveTo>
                <a:lnTo>
                  <a:pt x="291830" y="48638"/>
                </a:lnTo>
                <a:lnTo>
                  <a:pt x="291830" y="48638"/>
                </a:lnTo>
                <a:lnTo>
                  <a:pt x="661481" y="0"/>
                </a:lnTo>
              </a:path>
            </a:pathLst>
          </a:custGeom>
          <a:noFill/>
          <a:ln w="25400">
            <a:solidFill>
              <a:srgbClr val="7030A0"/>
            </a:solidFill>
            <a:prstDash val="sysDas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117598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452677"/>
            <a:ext cx="10515600" cy="1001559"/>
          </a:xfrm>
        </p:spPr>
        <p:txBody>
          <a:bodyPr/>
          <a:lstStyle/>
          <a:p>
            <a:r>
              <a:rPr lang="en-IN" dirty="0" smtClean="0"/>
              <a:t>Interaction between S-EAS and S-EES</a:t>
            </a:r>
            <a:endParaRPr lang="en-IN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73152" y="4178798"/>
            <a:ext cx="11460087" cy="81174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152" y="1705228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/>
              <a:t>1) Normal scenario</a:t>
            </a: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231318"/>
            <a:ext cx="2076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2</a:t>
            </a:r>
            <a:r>
              <a:rPr lang="en-IN" dirty="0" smtClean="0"/>
              <a:t>) ENS via lead ECSP</a:t>
            </a:r>
            <a:endParaRPr lang="en-IN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880" y="1664198"/>
            <a:ext cx="5730240" cy="24688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360" y="4280237"/>
            <a:ext cx="6842760" cy="254508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8961120" y="1758347"/>
            <a:ext cx="3073564" cy="944481"/>
          </a:xfrm>
        </p:spPr>
        <p:txBody>
          <a:bodyPr>
            <a:noAutofit/>
          </a:bodyPr>
          <a:lstStyle/>
          <a:p>
            <a:r>
              <a:rPr lang="en-IN" sz="1600" dirty="0" smtClean="0"/>
              <a:t>Multiple interactions between S-EAS and S-EES during ACR procedures over EDGE-3.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961120" y="4428364"/>
            <a:ext cx="3073564" cy="871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dirty="0" smtClean="0"/>
              <a:t>Need to define interaction between S-EAS to S-EES using EES (partner ECSP).</a:t>
            </a:r>
            <a:endParaRPr lang="en-IN" sz="1600" dirty="0"/>
          </a:p>
        </p:txBody>
      </p:sp>
      <p:sp>
        <p:nvSpPr>
          <p:cNvPr id="12" name="Freeform 11"/>
          <p:cNvSpPr/>
          <p:nvPr/>
        </p:nvSpPr>
        <p:spPr>
          <a:xfrm>
            <a:off x="4208206" y="2359742"/>
            <a:ext cx="353962" cy="471948"/>
          </a:xfrm>
          <a:custGeom>
            <a:avLst/>
            <a:gdLst>
              <a:gd name="connsiteX0" fmla="*/ 0 w 353962"/>
              <a:gd name="connsiteY0" fmla="*/ 0 h 471948"/>
              <a:gd name="connsiteX1" fmla="*/ 137652 w 353962"/>
              <a:gd name="connsiteY1" fmla="*/ 324464 h 471948"/>
              <a:gd name="connsiteX2" fmla="*/ 353962 w 353962"/>
              <a:gd name="connsiteY2" fmla="*/ 471948 h 471948"/>
              <a:gd name="connsiteX3" fmla="*/ 353962 w 353962"/>
              <a:gd name="connsiteY3" fmla="*/ 471948 h 47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962" h="471948">
                <a:moveTo>
                  <a:pt x="0" y="0"/>
                </a:moveTo>
                <a:cubicBezTo>
                  <a:pt x="39329" y="122903"/>
                  <a:pt x="78658" y="245806"/>
                  <a:pt x="137652" y="324464"/>
                </a:cubicBezTo>
                <a:cubicBezTo>
                  <a:pt x="196646" y="403122"/>
                  <a:pt x="353962" y="471948"/>
                  <a:pt x="353962" y="471948"/>
                </a:cubicBezTo>
                <a:lnTo>
                  <a:pt x="353962" y="471948"/>
                </a:lnTo>
              </a:path>
            </a:pathLst>
          </a:custGeom>
          <a:noFill/>
          <a:ln w="25400">
            <a:solidFill>
              <a:srgbClr val="FFC000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Freeform 12"/>
          <p:cNvSpPr/>
          <p:nvPr/>
        </p:nvSpPr>
        <p:spPr>
          <a:xfrm>
            <a:off x="2427388" y="5299587"/>
            <a:ext cx="2046289" cy="462116"/>
          </a:xfrm>
          <a:custGeom>
            <a:avLst/>
            <a:gdLst>
              <a:gd name="connsiteX0" fmla="*/ 207657 w 2046289"/>
              <a:gd name="connsiteY0" fmla="*/ 0 h 462116"/>
              <a:gd name="connsiteX1" fmla="*/ 168328 w 2046289"/>
              <a:gd name="connsiteY1" fmla="*/ 462116 h 462116"/>
              <a:gd name="connsiteX2" fmla="*/ 2046289 w 2046289"/>
              <a:gd name="connsiteY2" fmla="*/ 226142 h 462116"/>
              <a:gd name="connsiteX3" fmla="*/ 2046289 w 2046289"/>
              <a:gd name="connsiteY3" fmla="*/ 226142 h 46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289" h="462116">
                <a:moveTo>
                  <a:pt x="207657" y="0"/>
                </a:moveTo>
                <a:cubicBezTo>
                  <a:pt x="34773" y="212213"/>
                  <a:pt x="-138110" y="424426"/>
                  <a:pt x="168328" y="462116"/>
                </a:cubicBezTo>
                <a:lnTo>
                  <a:pt x="2046289" y="226142"/>
                </a:lnTo>
                <a:lnTo>
                  <a:pt x="2046289" y="226142"/>
                </a:lnTo>
              </a:path>
            </a:pathLst>
          </a:custGeom>
          <a:noFill/>
          <a:ln w="25400">
            <a:solidFill>
              <a:srgbClr val="FFC000"/>
            </a:solidFill>
            <a:headEnd type="stealth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458978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IN" dirty="0" smtClean="0"/>
              <a:t>To support service continuity for ENS via leading ECSP.</a:t>
            </a:r>
          </a:p>
          <a:p>
            <a:pPr lvl="1"/>
            <a:r>
              <a:rPr lang="en-IN" dirty="0" smtClean="0"/>
              <a:t>Interactions between S-EAS (deployed in partner ECSP) and S-EES (in lead ECSP) need to be enabled via EES (of partner ECSP)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452677"/>
            <a:ext cx="10515600" cy="1001559"/>
          </a:xfrm>
        </p:spPr>
        <p:txBody>
          <a:bodyPr/>
          <a:lstStyle/>
          <a:p>
            <a:r>
              <a:rPr lang="en-IN" dirty="0" smtClean="0"/>
              <a:t>Conclusion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4957663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sz="4800" dirty="0" smtClean="0"/>
              <a:t>Thanks</a:t>
            </a:r>
            <a:endParaRPr lang="en-IN" sz="4800" dirty="0"/>
          </a:p>
        </p:txBody>
      </p:sp>
    </p:spTree>
    <p:extLst>
      <p:ext uri="{BB962C8B-B14F-4D97-AF65-F5344CB8AC3E}">
        <p14:creationId xmlns:p14="http://schemas.microsoft.com/office/powerpoint/2010/main" val="162827235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280d8efa-eff2-4910-88d2-79ca146720c4"/>
    <ds:schemaRef ds:uri="http://purl.org/dc/dcmitype/"/>
    <ds:schemaRef ds:uri="http://schemas.openxmlformats.org/package/2006/metadata/core-properties"/>
    <ds:schemaRef ds:uri="679a257e-872f-4c98-9e8a-0a9c104f72c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10073</TotalTime>
  <Words>266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Service Continuity support for ENS </vt:lpstr>
      <vt:lpstr>EEC/AC connecting to S-EES/S-EAS</vt:lpstr>
      <vt:lpstr>ACR</vt:lpstr>
      <vt:lpstr>Interaction between S-EAS and S-EES</vt:lpstr>
      <vt:lpstr>Conclusion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1145</cp:revision>
  <dcterms:created xsi:type="dcterms:W3CDTF">2010-02-05T13:52:04Z</dcterms:created>
  <dcterms:modified xsi:type="dcterms:W3CDTF">2023-11-07T04:50:50Z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